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2405F-9533-B0E9-24A4-2FB61DC625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7EEF3E8-A23F-7D68-9E16-B6B0586E73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4C123E0-667C-6DB5-979C-185D66FFB950}"/>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23AD0655-62C0-2E0C-435E-BBE950D2B5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D012FF-8AFD-B449-2376-D33DBFDEAAA5}"/>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650029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A3B4-1C06-1AF0-AEF8-951946B4D8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6A35C3-C9DD-B549-E6FF-FC9EBF2814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83E3F0-96DB-CF4F-7387-FB8264826D36}"/>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F008A3D6-B974-FA58-0F1E-46CC1DD87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2B2069-1191-EE06-85B1-EB580DF7090E}"/>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123114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C9195-11B2-F7A4-E9DE-12748D1041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AD72F27-FDFF-5A02-4DD2-89F32C740F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CC6F6D-0061-6AB2-E004-3D78B5AD32CA}"/>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57515A7F-7C18-FE69-730F-7DB814E80B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851576-83EA-6C92-652E-04B4D0036087}"/>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939154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A90C-6F17-5676-2076-7331D9D45C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12250A-F88A-6C45-B979-318C00779E6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D4F56DE-DE75-0406-BA5C-130A689886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DDE8024-F970-ED00-DCD5-10A90B4E809B}"/>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6" name="Footer Placeholder 5">
            <a:extLst>
              <a:ext uri="{FF2B5EF4-FFF2-40B4-BE49-F238E27FC236}">
                <a16:creationId xmlns:a16="http://schemas.microsoft.com/office/drawing/2014/main" id="{587CD92E-D4FD-058F-65CF-4D63955E9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6B333D-47F1-BDF8-C6C0-3DA30E6891E9}"/>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793297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7CEBE-A0CB-0F55-F551-F0E31E0191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0458B9-C4B7-7A20-CC3A-50D6CF76E4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F0B69E-DDBA-23C4-D6B5-710DC32A2E2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D5F56EB-35E3-7A96-DFF6-13AA88AAD2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20CA21-1D8C-4FD7-9D0D-CB43DCE7612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AEEE93-CF62-0EEC-6060-B9CD3A80A910}"/>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8" name="Footer Placeholder 7">
            <a:extLst>
              <a:ext uri="{FF2B5EF4-FFF2-40B4-BE49-F238E27FC236}">
                <a16:creationId xmlns:a16="http://schemas.microsoft.com/office/drawing/2014/main" id="{29F2DEB4-8C8E-ED79-AD3C-B9A1C26DE6A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981A28-425F-2A12-5D7F-2298DCB65C3A}"/>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3629586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815F-CD7B-F0E3-C359-F94E3474423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C7ADC3-485E-03BB-483A-231156E17E82}"/>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4" name="Footer Placeholder 3">
            <a:extLst>
              <a:ext uri="{FF2B5EF4-FFF2-40B4-BE49-F238E27FC236}">
                <a16:creationId xmlns:a16="http://schemas.microsoft.com/office/drawing/2014/main" id="{51E2D93D-71EA-5838-85F4-E48F739C812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3E2BC60-71ED-3E62-8739-94548336724D}"/>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2600148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CD812C-BE85-DB05-4E57-4BC07E5FCA22}"/>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3" name="Footer Placeholder 2">
            <a:extLst>
              <a:ext uri="{FF2B5EF4-FFF2-40B4-BE49-F238E27FC236}">
                <a16:creationId xmlns:a16="http://schemas.microsoft.com/office/drawing/2014/main" id="{AC149234-192F-BF8C-B6E2-F11A3907930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22AA2C4-B299-ABDE-36C3-5F5DD14F4553}"/>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258410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A493B-236E-24C8-7F53-BAD6D2C53B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B92002A-C042-22C4-1A5C-D1E9F2AEE9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C503645-DB69-9E3F-D6F7-32EDED760D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04BE70-D34C-C3FA-8D1E-97EFE9CC2EC4}"/>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6" name="Footer Placeholder 5">
            <a:extLst>
              <a:ext uri="{FF2B5EF4-FFF2-40B4-BE49-F238E27FC236}">
                <a16:creationId xmlns:a16="http://schemas.microsoft.com/office/drawing/2014/main" id="{DD72B0F9-BEB4-BBE0-6905-656F9E7E7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B960ED-815F-EB27-C93F-1759D3DC7589}"/>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328279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5C869-3C80-E711-F8AA-7F0BCD3BDD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A62FF00-EC86-965D-4057-85B57C421B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1972143-CC7A-E451-C240-DAB511325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4CC180-B425-AB3E-A833-9887679AC87C}"/>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6" name="Footer Placeholder 5">
            <a:extLst>
              <a:ext uri="{FF2B5EF4-FFF2-40B4-BE49-F238E27FC236}">
                <a16:creationId xmlns:a16="http://schemas.microsoft.com/office/drawing/2014/main" id="{FAE2A164-3D23-0E36-CB15-4E71A0A9FF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7254B1-10E5-2B56-B526-C8A0741CD6D4}"/>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859804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93F2-6E14-DD0A-99D8-E9A6DC54BCD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17A76F7-99EE-5009-77D2-3B3B0218D0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EFED86-C0D2-B910-5911-89A9CB29539E}"/>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D936CB69-74AC-4E8A-EAC4-FA2315B5B9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7F5EFA-65CC-93CC-EB9A-70083BD92C19}"/>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3147891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CC0888-0DA8-8095-51B0-03B350E570A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52C668-A694-7559-BB96-EBE8D32DAD9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5B75DC-C13E-0383-5441-6F5F05C55500}"/>
              </a:ext>
            </a:extLst>
          </p:cNvPr>
          <p:cNvSpPr>
            <a:spLocks noGrp="1"/>
          </p:cNvSpPr>
          <p:nvPr>
            <p:ph type="dt" sz="half" idx="10"/>
          </p:nvPr>
        </p:nvSpPr>
        <p:spPr/>
        <p:txBody>
          <a:body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27DC4402-403F-6AE3-E4E0-83B11956AE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10D62F-9435-A52F-A698-CCEFB5E69E74}"/>
              </a:ext>
            </a:extLst>
          </p:cNvPr>
          <p:cNvSpPr>
            <a:spLocks noGrp="1"/>
          </p:cNvSpPr>
          <p:nvPr>
            <p:ph type="sldNum" sz="quarter" idx="12"/>
          </p:nvPr>
        </p:nvSpPr>
        <p:spPr/>
        <p:txBody>
          <a:bodyPr/>
          <a:lstStyle/>
          <a:p>
            <a:fld id="{D7A4CA7B-3921-8449-9CCD-AC6F582C1D89}" type="slidenum">
              <a:rPr lang="en-US" smtClean="0"/>
              <a:t>‹#›</a:t>
            </a:fld>
            <a:endParaRPr lang="en-US"/>
          </a:p>
        </p:txBody>
      </p:sp>
    </p:spTree>
    <p:extLst>
      <p:ext uri="{BB962C8B-B14F-4D97-AF65-F5344CB8AC3E}">
        <p14:creationId xmlns:p14="http://schemas.microsoft.com/office/powerpoint/2010/main" val="1319245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6DA2DA-6371-347B-059C-624437DB5A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2FFA2C-0831-9AAB-8329-832AAC1C47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B44892-2682-F10D-AC54-7FBADACA47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83F75F-8FC7-9144-A9A2-565F94314903}" type="datetimeFigureOut">
              <a:rPr lang="en-US" smtClean="0"/>
              <a:t>3/10/26</a:t>
            </a:fld>
            <a:endParaRPr lang="en-US"/>
          </a:p>
        </p:txBody>
      </p:sp>
      <p:sp>
        <p:nvSpPr>
          <p:cNvPr id="5" name="Footer Placeholder 4">
            <a:extLst>
              <a:ext uri="{FF2B5EF4-FFF2-40B4-BE49-F238E27FC236}">
                <a16:creationId xmlns:a16="http://schemas.microsoft.com/office/drawing/2014/main" id="{9F22CFFD-2585-8E0F-284E-EA6911D76A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5A73026-9FD1-BC71-B03A-415181D4BC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A4CA7B-3921-8449-9CCD-AC6F582C1D89}" type="slidenum">
              <a:rPr lang="en-US" smtClean="0"/>
              <a:t>‹#›</a:t>
            </a:fld>
            <a:endParaRPr lang="en-US"/>
          </a:p>
        </p:txBody>
      </p:sp>
    </p:spTree>
    <p:extLst>
      <p:ext uri="{BB962C8B-B14F-4D97-AF65-F5344CB8AC3E}">
        <p14:creationId xmlns:p14="http://schemas.microsoft.com/office/powerpoint/2010/main" val="3929893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C8F3C3-DF52-A46C-81AA-E75AFA263C94}"/>
              </a:ext>
            </a:extLst>
          </p:cNvPr>
          <p:cNvSpPr txBox="1"/>
          <p:nvPr/>
        </p:nvSpPr>
        <p:spPr>
          <a:xfrm>
            <a:off x="3043116" y="612844"/>
            <a:ext cx="6105768" cy="5632311"/>
          </a:xfrm>
          <a:prstGeom prst="rect">
            <a:avLst/>
          </a:prstGeom>
          <a:noFill/>
        </p:spPr>
        <p:txBody>
          <a:bodyPr wrap="square">
            <a:spAutoFit/>
          </a:bodyPr>
          <a:lstStyle/>
          <a:p>
            <a:pPr>
              <a:buNone/>
            </a:pPr>
            <a:r>
              <a:rPr lang="en-GB" b="1" dirty="0"/>
              <a:t>Slide 1 — Cover Page</a:t>
            </a:r>
          </a:p>
          <a:p>
            <a:pPr>
              <a:buNone/>
            </a:pPr>
            <a:br>
              <a:rPr lang="en-GB" dirty="0"/>
            </a:br>
            <a:endParaRPr lang="en-GB" dirty="0"/>
          </a:p>
          <a:p>
            <a:pPr>
              <a:buNone/>
            </a:pPr>
            <a:r>
              <a:rPr lang="en-GB" dirty="0"/>
              <a:t>Recruitment and Selection for Business Transformation</a:t>
            </a:r>
          </a:p>
          <a:p>
            <a:pPr>
              <a:buNone/>
            </a:pPr>
            <a:br>
              <a:rPr lang="en-GB" dirty="0"/>
            </a:br>
            <a:endParaRPr lang="en-GB" dirty="0"/>
          </a:p>
          <a:p>
            <a:pPr>
              <a:buNone/>
            </a:pPr>
            <a:r>
              <a:rPr lang="en-GB" dirty="0"/>
              <a:t>Company: Jaguar Land Rover (Birmingham, UK)</a:t>
            </a:r>
          </a:p>
          <a:p>
            <a:pPr>
              <a:buNone/>
            </a:pPr>
            <a:r>
              <a:rPr lang="en-GB" dirty="0"/>
              <a:t>Role analysed: Project Manager</a:t>
            </a:r>
          </a:p>
          <a:p>
            <a:pPr>
              <a:buNone/>
            </a:pPr>
            <a:br>
              <a:rPr lang="en-GB" dirty="0"/>
            </a:br>
            <a:endParaRPr lang="en-GB" dirty="0"/>
          </a:p>
          <a:p>
            <a:pPr>
              <a:buNone/>
            </a:pPr>
            <a:r>
              <a:rPr lang="en-GB" dirty="0"/>
              <a:t>Student Name: </a:t>
            </a:r>
            <a:r>
              <a:rPr lang="en-GB" dirty="0" err="1"/>
              <a:t>Croitoriu</a:t>
            </a:r>
            <a:r>
              <a:rPr lang="en-GB" dirty="0"/>
              <a:t> Leonard-Andrei</a:t>
            </a:r>
          </a:p>
          <a:p>
            <a:pPr>
              <a:buNone/>
            </a:pPr>
            <a:r>
              <a:rPr lang="en-GB" dirty="0"/>
              <a:t>Student Number: 2410010</a:t>
            </a:r>
          </a:p>
          <a:p>
            <a:pPr>
              <a:buNone/>
            </a:pPr>
            <a:br>
              <a:rPr lang="en-GB" dirty="0"/>
            </a:br>
            <a:endParaRPr lang="en-GB" dirty="0"/>
          </a:p>
          <a:p>
            <a:pPr>
              <a:buNone/>
            </a:pPr>
            <a:r>
              <a:rPr lang="en-GB" dirty="0"/>
              <a:t>This presentation analyses the recruitment and selection process used by organisations when hiring a Project Manager responsible for business transformation. Jaguar Land Rover is used as the example organisation because it is a major UK automotive company that regularly manages innovation and transformation projects.</a:t>
            </a:r>
          </a:p>
        </p:txBody>
      </p:sp>
    </p:spTree>
    <p:extLst>
      <p:ext uri="{BB962C8B-B14F-4D97-AF65-F5344CB8AC3E}">
        <p14:creationId xmlns:p14="http://schemas.microsoft.com/office/powerpoint/2010/main" val="4057886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8929C-9599-1E5D-5B3B-4DA970C4C017}"/>
              </a:ext>
            </a:extLst>
          </p:cNvPr>
          <p:cNvSpPr>
            <a:spLocks noGrp="1"/>
          </p:cNvSpPr>
          <p:nvPr>
            <p:ph type="title"/>
          </p:nvPr>
        </p:nvSpPr>
        <p:spPr/>
        <p:txBody>
          <a:bodyPr/>
          <a:lstStyle/>
          <a:p>
            <a:r>
              <a:rPr lang="en-GB" b="1" dirty="0"/>
              <a:t>Slide 2 — Table of Contents</a:t>
            </a:r>
            <a:br>
              <a:rPr lang="en-GB" b="1" dirty="0"/>
            </a:br>
            <a:endParaRPr lang="en-US" dirty="0"/>
          </a:p>
        </p:txBody>
      </p:sp>
      <p:sp>
        <p:nvSpPr>
          <p:cNvPr id="3" name="Content Placeholder 2">
            <a:extLst>
              <a:ext uri="{FF2B5EF4-FFF2-40B4-BE49-F238E27FC236}">
                <a16:creationId xmlns:a16="http://schemas.microsoft.com/office/drawing/2014/main" id="{4F23EAA9-9E91-4E2A-605D-A8584B65892D}"/>
              </a:ext>
            </a:extLst>
          </p:cNvPr>
          <p:cNvSpPr>
            <a:spLocks noGrp="1"/>
          </p:cNvSpPr>
          <p:nvPr>
            <p:ph idx="1"/>
          </p:nvPr>
        </p:nvSpPr>
        <p:spPr/>
        <p:txBody>
          <a:bodyPr>
            <a:normAutofit fontScale="77500" lnSpcReduction="20000"/>
          </a:bodyPr>
          <a:lstStyle/>
          <a:p>
            <a:r>
              <a:rPr lang="en-GB" dirty="0"/>
              <a:t>This presentation will cover several key topics related to recruitment and selection within a large organisation.</a:t>
            </a:r>
          </a:p>
          <a:p>
            <a:br>
              <a:rPr lang="en-GB" dirty="0"/>
            </a:br>
            <a:endParaRPr lang="en-GB" dirty="0"/>
          </a:p>
          <a:p>
            <a:r>
              <a:rPr lang="en-GB" dirty="0"/>
              <a:t>The presentation will first introduce the company Jaguar Land Rover and explain its organisational context. It will then discuss the recruitment process used by organisations to identify suitable candidates. The presentation will also examine job analysis, job description and person specification for the role of Project Manager.</a:t>
            </a:r>
          </a:p>
          <a:p>
            <a:br>
              <a:rPr lang="en-GB" dirty="0"/>
            </a:br>
            <a:endParaRPr lang="en-GB" dirty="0"/>
          </a:p>
          <a:p>
            <a:r>
              <a:rPr lang="en-GB" dirty="0"/>
              <a:t>In addition, three different interview methods will be explained together with common questioning techniques used during interviews. Finally, the presentation will compare face-to-face and online interviews and conclude with the importance of effective recruitment strategies.</a:t>
            </a:r>
          </a:p>
          <a:p>
            <a:endParaRPr lang="en-US" dirty="0"/>
          </a:p>
        </p:txBody>
      </p:sp>
    </p:spTree>
    <p:extLst>
      <p:ext uri="{BB962C8B-B14F-4D97-AF65-F5344CB8AC3E}">
        <p14:creationId xmlns:p14="http://schemas.microsoft.com/office/powerpoint/2010/main" val="2563459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68143-874E-371A-A126-3CA966DADDE8}"/>
              </a:ext>
            </a:extLst>
          </p:cNvPr>
          <p:cNvSpPr>
            <a:spLocks noGrp="1"/>
          </p:cNvSpPr>
          <p:nvPr>
            <p:ph type="title"/>
          </p:nvPr>
        </p:nvSpPr>
        <p:spPr/>
        <p:txBody>
          <a:bodyPr>
            <a:normAutofit fontScale="90000"/>
          </a:bodyPr>
          <a:lstStyle/>
          <a:p>
            <a:r>
              <a:rPr lang="en-GB" b="1" dirty="0"/>
              <a:t>Slide 3 — Company Introduction (Jaguar Land Rover)</a:t>
            </a:r>
            <a:br>
              <a:rPr lang="en-GB" b="1" dirty="0"/>
            </a:br>
            <a:endParaRPr lang="en-US" dirty="0"/>
          </a:p>
        </p:txBody>
      </p:sp>
      <p:sp>
        <p:nvSpPr>
          <p:cNvPr id="3" name="Content Placeholder 2">
            <a:extLst>
              <a:ext uri="{FF2B5EF4-FFF2-40B4-BE49-F238E27FC236}">
                <a16:creationId xmlns:a16="http://schemas.microsoft.com/office/drawing/2014/main" id="{0530282A-8A17-49E9-2C57-374E7A1ADF6F}"/>
              </a:ext>
            </a:extLst>
          </p:cNvPr>
          <p:cNvSpPr>
            <a:spLocks noGrp="1"/>
          </p:cNvSpPr>
          <p:nvPr>
            <p:ph idx="1"/>
          </p:nvPr>
        </p:nvSpPr>
        <p:spPr/>
        <p:txBody>
          <a:bodyPr>
            <a:normAutofit fontScale="70000" lnSpcReduction="20000"/>
          </a:bodyPr>
          <a:lstStyle/>
          <a:p>
            <a:r>
              <a:rPr lang="en-GB" dirty="0"/>
              <a:t>Jaguar Land Rover (JLR) is one of the most recognised automotive manufacturers in the United Kingdom. The company designs, develops and produces luxury vehicles that are sold in global markets. Jaguar Land Rover operates several manufacturing and engineering facilities across the UK, including major sites located in the Midlands region near Birmingham.</a:t>
            </a:r>
          </a:p>
          <a:p>
            <a:br>
              <a:rPr lang="en-GB" dirty="0"/>
            </a:br>
            <a:endParaRPr lang="en-GB" dirty="0"/>
          </a:p>
          <a:p>
            <a:r>
              <a:rPr lang="en-GB" dirty="0"/>
              <a:t>The automotive industry is currently experiencing significant transformation due to technological innovation, digitalisation and environmental sustainability goals. Because of this rapid change, companies such as Jaguar Land Rover must continuously implement business transformation initiatives in order to remain competitive in global markets.</a:t>
            </a:r>
          </a:p>
          <a:p>
            <a:br>
              <a:rPr lang="en-GB" dirty="0"/>
            </a:br>
            <a:endParaRPr lang="en-GB" dirty="0"/>
          </a:p>
          <a:p>
            <a:r>
              <a:rPr lang="en-GB" dirty="0"/>
              <a:t>As a result, the organisation frequently recruits experienced Project Managers who are capable of managing complex projects and coordinating teams responsible for organisational change.</a:t>
            </a:r>
          </a:p>
          <a:p>
            <a:endParaRPr lang="en-US" dirty="0"/>
          </a:p>
        </p:txBody>
      </p:sp>
    </p:spTree>
    <p:extLst>
      <p:ext uri="{BB962C8B-B14F-4D97-AF65-F5344CB8AC3E}">
        <p14:creationId xmlns:p14="http://schemas.microsoft.com/office/powerpoint/2010/main" val="533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55253-C328-F8C4-313D-1E119D57FBAB}"/>
              </a:ext>
            </a:extLst>
          </p:cNvPr>
          <p:cNvSpPr>
            <a:spLocks noGrp="1"/>
          </p:cNvSpPr>
          <p:nvPr>
            <p:ph type="title"/>
          </p:nvPr>
        </p:nvSpPr>
        <p:spPr/>
        <p:txBody>
          <a:bodyPr/>
          <a:lstStyle/>
          <a:p>
            <a:r>
              <a:rPr lang="en-GB" b="1" dirty="0"/>
              <a:t>Slide 4 — Recruitment Process</a:t>
            </a:r>
            <a:br>
              <a:rPr lang="en-GB" b="1" dirty="0"/>
            </a:br>
            <a:endParaRPr lang="en-US" dirty="0"/>
          </a:p>
        </p:txBody>
      </p:sp>
      <p:sp>
        <p:nvSpPr>
          <p:cNvPr id="3" name="Content Placeholder 2">
            <a:extLst>
              <a:ext uri="{FF2B5EF4-FFF2-40B4-BE49-F238E27FC236}">
                <a16:creationId xmlns:a16="http://schemas.microsoft.com/office/drawing/2014/main" id="{8C8FC7BD-3A6E-4262-8238-E913500EFA8D}"/>
              </a:ext>
            </a:extLst>
          </p:cNvPr>
          <p:cNvSpPr>
            <a:spLocks noGrp="1"/>
          </p:cNvSpPr>
          <p:nvPr>
            <p:ph idx="1"/>
          </p:nvPr>
        </p:nvSpPr>
        <p:spPr/>
        <p:txBody>
          <a:bodyPr>
            <a:normAutofit fontScale="70000" lnSpcReduction="20000"/>
          </a:bodyPr>
          <a:lstStyle/>
          <a:p>
            <a:r>
              <a:rPr lang="en-GB" dirty="0"/>
              <a:t>Recruitment is the process through which organisations identify, attract and select suitable candidates for available job roles. According to Armstrong (2020), effective recruitment is essential because it ensures that organisations hire individuals with the appropriate skills, knowledge and experience required to achieve organisational objectives.</a:t>
            </a:r>
          </a:p>
          <a:p>
            <a:br>
              <a:rPr lang="en-GB" dirty="0"/>
            </a:br>
            <a:endParaRPr lang="en-GB" dirty="0"/>
          </a:p>
          <a:p>
            <a:r>
              <a:rPr lang="en-GB" dirty="0"/>
              <a:t>Large organisations such as Jaguar Land Rover normally follow a structured recruitment process. This process usually begins with identifying the organisational need for a role. Once the need has been identified, a job analysis is conducted in order to understand the responsibilities and requirements of the role.</a:t>
            </a:r>
          </a:p>
          <a:p>
            <a:br>
              <a:rPr lang="en-GB" dirty="0"/>
            </a:br>
            <a:endParaRPr lang="en-GB" dirty="0"/>
          </a:p>
          <a:p>
            <a:r>
              <a:rPr lang="en-GB" dirty="0"/>
              <a:t>After this stage, organisations prepare job descriptions and person specifications, advertise the vacancy, screen candidate applications and conduct interviews before selecting the most suitable candidate.</a:t>
            </a:r>
          </a:p>
          <a:p>
            <a:endParaRPr lang="en-US" dirty="0"/>
          </a:p>
        </p:txBody>
      </p:sp>
    </p:spTree>
    <p:extLst>
      <p:ext uri="{BB962C8B-B14F-4D97-AF65-F5344CB8AC3E}">
        <p14:creationId xmlns:p14="http://schemas.microsoft.com/office/powerpoint/2010/main" val="1328408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20841-F06D-DD0B-2EB9-E4FB236EE267}"/>
              </a:ext>
            </a:extLst>
          </p:cNvPr>
          <p:cNvSpPr>
            <a:spLocks noGrp="1"/>
          </p:cNvSpPr>
          <p:nvPr>
            <p:ph type="title"/>
          </p:nvPr>
        </p:nvSpPr>
        <p:spPr/>
        <p:txBody>
          <a:bodyPr/>
          <a:lstStyle/>
          <a:p>
            <a:r>
              <a:rPr lang="en-GB" b="1" dirty="0"/>
              <a:t>Slide 5 — Job Analysis</a:t>
            </a:r>
            <a:br>
              <a:rPr lang="en-GB" b="1" dirty="0"/>
            </a:br>
            <a:endParaRPr lang="en-US" dirty="0"/>
          </a:p>
        </p:txBody>
      </p:sp>
      <p:sp>
        <p:nvSpPr>
          <p:cNvPr id="3" name="Content Placeholder 2">
            <a:extLst>
              <a:ext uri="{FF2B5EF4-FFF2-40B4-BE49-F238E27FC236}">
                <a16:creationId xmlns:a16="http://schemas.microsoft.com/office/drawing/2014/main" id="{6372BC04-2567-74E7-D36D-11E77B0E5C12}"/>
              </a:ext>
            </a:extLst>
          </p:cNvPr>
          <p:cNvSpPr>
            <a:spLocks noGrp="1"/>
          </p:cNvSpPr>
          <p:nvPr>
            <p:ph idx="1"/>
          </p:nvPr>
        </p:nvSpPr>
        <p:spPr/>
        <p:txBody>
          <a:bodyPr>
            <a:normAutofit fontScale="85000" lnSpcReduction="20000"/>
          </a:bodyPr>
          <a:lstStyle/>
          <a:p>
            <a:r>
              <a:rPr lang="en-GB" dirty="0"/>
              <a:t>Job analysis is an important stage in the recruitment process because it helps organisations clearly define the responsibilities associated with a specific job role. The purpose of job analysis is to collect information about job tasks, required skills and expected performance outcomes.</a:t>
            </a:r>
          </a:p>
          <a:p>
            <a:br>
              <a:rPr lang="en-GB" dirty="0"/>
            </a:br>
            <a:endParaRPr lang="en-GB" dirty="0"/>
          </a:p>
          <a:p>
            <a:r>
              <a:rPr lang="en-GB" dirty="0"/>
              <a:t>For the position of Project Manager at Jaguar Land Rover, job analysis may include identifying responsibilities such as managing business transformation projects, coordinating cross-functional teams and ensuring that projects are completed within the required time and budget constraints.</a:t>
            </a:r>
          </a:p>
          <a:p>
            <a:br>
              <a:rPr lang="en-GB" dirty="0"/>
            </a:br>
            <a:endParaRPr lang="en-GB" dirty="0"/>
          </a:p>
          <a:p>
            <a:r>
              <a:rPr lang="en-GB" dirty="0"/>
              <a:t>By conducting a detailed job analysis, organisations ensure that recruitment decisions are based on clear and accurate information about the role.</a:t>
            </a:r>
          </a:p>
          <a:p>
            <a:endParaRPr lang="en-US" dirty="0"/>
          </a:p>
        </p:txBody>
      </p:sp>
    </p:spTree>
    <p:extLst>
      <p:ext uri="{BB962C8B-B14F-4D97-AF65-F5344CB8AC3E}">
        <p14:creationId xmlns:p14="http://schemas.microsoft.com/office/powerpoint/2010/main" val="1923878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234F6-4C1F-C047-43FC-47B1B744371A}"/>
              </a:ext>
            </a:extLst>
          </p:cNvPr>
          <p:cNvSpPr>
            <a:spLocks noGrp="1"/>
          </p:cNvSpPr>
          <p:nvPr>
            <p:ph type="title"/>
          </p:nvPr>
        </p:nvSpPr>
        <p:spPr/>
        <p:txBody>
          <a:bodyPr/>
          <a:lstStyle/>
          <a:p>
            <a:r>
              <a:rPr lang="en-GB" b="1" dirty="0"/>
              <a:t>Slide 6 — Job Description</a:t>
            </a:r>
            <a:br>
              <a:rPr lang="en-GB" b="1" dirty="0"/>
            </a:br>
            <a:endParaRPr lang="en-US" dirty="0"/>
          </a:p>
        </p:txBody>
      </p:sp>
      <p:sp>
        <p:nvSpPr>
          <p:cNvPr id="3" name="Content Placeholder 2">
            <a:extLst>
              <a:ext uri="{FF2B5EF4-FFF2-40B4-BE49-F238E27FC236}">
                <a16:creationId xmlns:a16="http://schemas.microsoft.com/office/drawing/2014/main" id="{65876662-BA9B-D445-8310-9416DB673855}"/>
              </a:ext>
            </a:extLst>
          </p:cNvPr>
          <p:cNvSpPr>
            <a:spLocks noGrp="1"/>
          </p:cNvSpPr>
          <p:nvPr>
            <p:ph idx="1"/>
          </p:nvPr>
        </p:nvSpPr>
        <p:spPr/>
        <p:txBody>
          <a:bodyPr>
            <a:normAutofit fontScale="77500" lnSpcReduction="20000"/>
          </a:bodyPr>
          <a:lstStyle/>
          <a:p>
            <a:r>
              <a:rPr lang="en-GB" dirty="0"/>
              <a:t>A job description is a formal document that explains the duties and responsibilities of a particular role within an organisation. It provides potential applicants with a clear understanding of what tasks they will be expected to perform if they are selected for the position.</a:t>
            </a:r>
          </a:p>
          <a:p>
            <a:br>
              <a:rPr lang="en-GB" dirty="0"/>
            </a:br>
            <a:endParaRPr lang="en-GB" dirty="0"/>
          </a:p>
          <a:p>
            <a:r>
              <a:rPr lang="en-GB" dirty="0"/>
              <a:t>For example, a Project Manager at Jaguar Land Rover may be responsible for planning and coordinating transformation projects, managing project timelines and budgets, supervising project teams and reporting project progress to senior management.</a:t>
            </a:r>
          </a:p>
          <a:p>
            <a:br>
              <a:rPr lang="en-GB" dirty="0"/>
            </a:br>
            <a:endParaRPr lang="en-GB" dirty="0"/>
          </a:p>
          <a:p>
            <a:r>
              <a:rPr lang="en-GB" dirty="0"/>
              <a:t>A clear job description helps organisations communicate expectations effectively and allows candidates to determine whether their experience and skills match the requirements of the role.</a:t>
            </a:r>
          </a:p>
          <a:p>
            <a:endParaRPr lang="en-US" dirty="0"/>
          </a:p>
        </p:txBody>
      </p:sp>
    </p:spTree>
    <p:extLst>
      <p:ext uri="{BB962C8B-B14F-4D97-AF65-F5344CB8AC3E}">
        <p14:creationId xmlns:p14="http://schemas.microsoft.com/office/powerpoint/2010/main" val="139612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348F3-5B1B-0B9D-65C6-DEC796D08F5E}"/>
              </a:ext>
            </a:extLst>
          </p:cNvPr>
          <p:cNvSpPr>
            <a:spLocks noGrp="1"/>
          </p:cNvSpPr>
          <p:nvPr>
            <p:ph type="title"/>
          </p:nvPr>
        </p:nvSpPr>
        <p:spPr/>
        <p:txBody>
          <a:bodyPr/>
          <a:lstStyle/>
          <a:p>
            <a:r>
              <a:rPr lang="en-GB" b="1" dirty="0"/>
              <a:t>Slide 7 — Person Specification</a:t>
            </a:r>
            <a:br>
              <a:rPr lang="en-GB" b="1" dirty="0"/>
            </a:br>
            <a:endParaRPr lang="en-US" dirty="0"/>
          </a:p>
        </p:txBody>
      </p:sp>
      <p:sp>
        <p:nvSpPr>
          <p:cNvPr id="3" name="Content Placeholder 2">
            <a:extLst>
              <a:ext uri="{FF2B5EF4-FFF2-40B4-BE49-F238E27FC236}">
                <a16:creationId xmlns:a16="http://schemas.microsoft.com/office/drawing/2014/main" id="{E30069C6-50D2-0752-5B40-A2C1AC2DE64C}"/>
              </a:ext>
            </a:extLst>
          </p:cNvPr>
          <p:cNvSpPr>
            <a:spLocks noGrp="1"/>
          </p:cNvSpPr>
          <p:nvPr>
            <p:ph idx="1"/>
          </p:nvPr>
        </p:nvSpPr>
        <p:spPr/>
        <p:txBody>
          <a:bodyPr>
            <a:normAutofit fontScale="77500" lnSpcReduction="20000"/>
          </a:bodyPr>
          <a:lstStyle/>
          <a:p>
            <a:r>
              <a:rPr lang="en-GB" dirty="0"/>
              <a:t>While a job description focuses on the tasks associated with a role, a person specification focuses on the qualities and characteristics required from the candidate.</a:t>
            </a:r>
          </a:p>
          <a:p>
            <a:br>
              <a:rPr lang="en-GB" dirty="0"/>
            </a:br>
            <a:endParaRPr lang="en-GB" dirty="0"/>
          </a:p>
          <a:p>
            <a:r>
              <a:rPr lang="en-GB" dirty="0"/>
              <a:t>A person specification for a Project Manager may include strong leadership abilities, excellent communication skills, problem-solving capabilities and experience in project management methodologies. In addition, candidates may be required to have relevant academic qualifications and previous professional experience managing complex projects.</a:t>
            </a:r>
          </a:p>
          <a:p>
            <a:br>
              <a:rPr lang="en-GB" dirty="0"/>
            </a:br>
            <a:endParaRPr lang="en-GB" dirty="0"/>
          </a:p>
          <a:p>
            <a:r>
              <a:rPr lang="en-GB" dirty="0"/>
              <a:t>According to CIPD (2023), clearly defined person specifications improve recruitment outcomes because they allow organisations to evaluate candidates using consistent and objective criteria.</a:t>
            </a:r>
          </a:p>
          <a:p>
            <a:endParaRPr lang="en-US" dirty="0"/>
          </a:p>
        </p:txBody>
      </p:sp>
    </p:spTree>
    <p:extLst>
      <p:ext uri="{BB962C8B-B14F-4D97-AF65-F5344CB8AC3E}">
        <p14:creationId xmlns:p14="http://schemas.microsoft.com/office/powerpoint/2010/main" val="85877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5A90-4DD5-9A04-559E-85C3F4ABB6A2}"/>
              </a:ext>
            </a:extLst>
          </p:cNvPr>
          <p:cNvSpPr>
            <a:spLocks noGrp="1"/>
          </p:cNvSpPr>
          <p:nvPr>
            <p:ph type="title"/>
          </p:nvPr>
        </p:nvSpPr>
        <p:spPr/>
        <p:txBody>
          <a:bodyPr>
            <a:normAutofit fontScale="90000"/>
          </a:bodyPr>
          <a:lstStyle/>
          <a:p>
            <a:r>
              <a:rPr lang="en-GB" b="1" dirty="0"/>
              <a:t>Slide 8 — Interview Type 1: Structured Interview</a:t>
            </a:r>
            <a:br>
              <a:rPr lang="en-GB" b="1" dirty="0"/>
            </a:br>
            <a:endParaRPr lang="en-US" dirty="0"/>
          </a:p>
        </p:txBody>
      </p:sp>
      <p:sp>
        <p:nvSpPr>
          <p:cNvPr id="3" name="Content Placeholder 2">
            <a:extLst>
              <a:ext uri="{FF2B5EF4-FFF2-40B4-BE49-F238E27FC236}">
                <a16:creationId xmlns:a16="http://schemas.microsoft.com/office/drawing/2014/main" id="{7B2FF109-EC72-5E4E-2C23-EF575DE3BBB5}"/>
              </a:ext>
            </a:extLst>
          </p:cNvPr>
          <p:cNvSpPr>
            <a:spLocks noGrp="1"/>
          </p:cNvSpPr>
          <p:nvPr>
            <p:ph idx="1"/>
          </p:nvPr>
        </p:nvSpPr>
        <p:spPr/>
        <p:txBody>
          <a:bodyPr>
            <a:normAutofit fontScale="85000" lnSpcReduction="20000"/>
          </a:bodyPr>
          <a:lstStyle/>
          <a:p>
            <a:r>
              <a:rPr lang="en-GB" dirty="0"/>
              <a:t>A structured interview is one of the most commonly used interview methods in modern recruitment processes. In this type of interview, all candidates are asked the same set of predetermined questions in the same order.</a:t>
            </a:r>
          </a:p>
          <a:p>
            <a:br>
              <a:rPr lang="en-GB" dirty="0"/>
            </a:br>
            <a:endParaRPr lang="en-GB" dirty="0"/>
          </a:p>
          <a:p>
            <a:r>
              <a:rPr lang="en-GB" dirty="0"/>
              <a:t>This approach allows interviewers to evaluate candidates fairly and compare responses more objectively. Structured interviews are particularly useful when recruiting for managerial roles because they allow organisations to assess specific competencies such as leadership ability, strategic thinking and problem-solving skills.</a:t>
            </a:r>
          </a:p>
          <a:p>
            <a:br>
              <a:rPr lang="en-GB" dirty="0"/>
            </a:br>
            <a:endParaRPr lang="en-GB" dirty="0"/>
          </a:p>
          <a:p>
            <a:r>
              <a:rPr lang="en-GB" dirty="0"/>
              <a:t>Structured interviews also help reduce bias in recruitment decisions and ensure a more transparent selection process.</a:t>
            </a:r>
          </a:p>
          <a:p>
            <a:endParaRPr lang="en-US" dirty="0"/>
          </a:p>
        </p:txBody>
      </p:sp>
    </p:spTree>
    <p:extLst>
      <p:ext uri="{BB962C8B-B14F-4D97-AF65-F5344CB8AC3E}">
        <p14:creationId xmlns:p14="http://schemas.microsoft.com/office/powerpoint/2010/main" val="2694795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B1DB-5A30-2B00-D445-43F28CBA442B}"/>
              </a:ext>
            </a:extLst>
          </p:cNvPr>
          <p:cNvSpPr>
            <a:spLocks noGrp="1"/>
          </p:cNvSpPr>
          <p:nvPr>
            <p:ph type="title"/>
          </p:nvPr>
        </p:nvSpPr>
        <p:spPr/>
        <p:txBody>
          <a:bodyPr>
            <a:normAutofit fontScale="90000"/>
          </a:bodyPr>
          <a:lstStyle/>
          <a:p>
            <a:r>
              <a:rPr lang="en-GB" b="1" dirty="0"/>
              <a:t>Slide 9 — Interview Type 2: Behavioural Interview</a:t>
            </a:r>
            <a:br>
              <a:rPr lang="en-GB" b="1" dirty="0"/>
            </a:br>
            <a:endParaRPr lang="en-US" dirty="0"/>
          </a:p>
        </p:txBody>
      </p:sp>
      <p:sp>
        <p:nvSpPr>
          <p:cNvPr id="3" name="Content Placeholder 2">
            <a:extLst>
              <a:ext uri="{FF2B5EF4-FFF2-40B4-BE49-F238E27FC236}">
                <a16:creationId xmlns:a16="http://schemas.microsoft.com/office/drawing/2014/main" id="{9A553357-65C0-73CA-B2EE-79E288667F2B}"/>
              </a:ext>
            </a:extLst>
          </p:cNvPr>
          <p:cNvSpPr>
            <a:spLocks noGrp="1"/>
          </p:cNvSpPr>
          <p:nvPr>
            <p:ph idx="1"/>
          </p:nvPr>
        </p:nvSpPr>
        <p:spPr/>
        <p:txBody>
          <a:bodyPr>
            <a:normAutofit fontScale="92500" lnSpcReduction="20000"/>
          </a:bodyPr>
          <a:lstStyle/>
          <a:p>
            <a:r>
              <a:rPr lang="en-GB" dirty="0"/>
              <a:t>Behavioural interviews focus on evaluating how candidates have behaved in real situations in the past. The principle behind this method is that past behaviour is often the best predictor of future performance.</a:t>
            </a:r>
          </a:p>
          <a:p>
            <a:br>
              <a:rPr lang="en-GB" dirty="0"/>
            </a:br>
            <a:endParaRPr lang="en-GB" dirty="0"/>
          </a:p>
          <a:p>
            <a:r>
              <a:rPr lang="en-GB" dirty="0"/>
              <a:t>During a behavioural interview, candidates may be asked to describe situations where they managed a difficult project, resolved a conflict within a team or handled unexpected challenges.</a:t>
            </a:r>
          </a:p>
          <a:p>
            <a:br>
              <a:rPr lang="en-GB" dirty="0"/>
            </a:br>
            <a:endParaRPr lang="en-GB" dirty="0"/>
          </a:p>
          <a:p>
            <a:r>
              <a:rPr lang="en-GB" dirty="0"/>
              <a:t>For a Project Manager role, behavioural interviews are particularly useful because they allow employers to evaluate the candidate’s practical experience in managing complex organisational situations.</a:t>
            </a:r>
          </a:p>
          <a:p>
            <a:endParaRPr lang="en-US" dirty="0"/>
          </a:p>
        </p:txBody>
      </p:sp>
    </p:spTree>
    <p:extLst>
      <p:ext uri="{BB962C8B-B14F-4D97-AF65-F5344CB8AC3E}">
        <p14:creationId xmlns:p14="http://schemas.microsoft.com/office/powerpoint/2010/main" val="3667494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6BB2-E72C-C934-7532-09B84CA7238E}"/>
              </a:ext>
            </a:extLst>
          </p:cNvPr>
          <p:cNvSpPr>
            <a:spLocks noGrp="1"/>
          </p:cNvSpPr>
          <p:nvPr>
            <p:ph type="title"/>
          </p:nvPr>
        </p:nvSpPr>
        <p:spPr/>
        <p:txBody>
          <a:bodyPr/>
          <a:lstStyle/>
          <a:p>
            <a:r>
              <a:rPr lang="en-GB" b="1" dirty="0"/>
              <a:t>Slide 10 — Interview Type 3: Panel Interview</a:t>
            </a:r>
            <a:br>
              <a:rPr lang="en-GB" b="1" dirty="0"/>
            </a:br>
            <a:endParaRPr lang="en-US" dirty="0"/>
          </a:p>
        </p:txBody>
      </p:sp>
      <p:sp>
        <p:nvSpPr>
          <p:cNvPr id="3" name="Content Placeholder 2">
            <a:extLst>
              <a:ext uri="{FF2B5EF4-FFF2-40B4-BE49-F238E27FC236}">
                <a16:creationId xmlns:a16="http://schemas.microsoft.com/office/drawing/2014/main" id="{300E548C-9F09-6177-8732-1EDFD88456C6}"/>
              </a:ext>
            </a:extLst>
          </p:cNvPr>
          <p:cNvSpPr>
            <a:spLocks noGrp="1"/>
          </p:cNvSpPr>
          <p:nvPr>
            <p:ph idx="1"/>
          </p:nvPr>
        </p:nvSpPr>
        <p:spPr/>
        <p:txBody>
          <a:bodyPr>
            <a:normAutofit fontScale="92500" lnSpcReduction="20000"/>
          </a:bodyPr>
          <a:lstStyle/>
          <a:p>
            <a:r>
              <a:rPr lang="en-GB" dirty="0"/>
              <a:t>A panel interview involves several interviewers assessing a candidate at the same time. This method is often used by large organisations where different stakeholders are involved in recruitment decisions.</a:t>
            </a:r>
          </a:p>
          <a:p>
            <a:br>
              <a:rPr lang="en-GB" dirty="0"/>
            </a:br>
            <a:endParaRPr lang="en-GB" dirty="0"/>
          </a:p>
          <a:p>
            <a:r>
              <a:rPr lang="en-GB" dirty="0"/>
              <a:t>The panel may include representatives from the human resources department, senior managers and team leaders who will work with the candidate.</a:t>
            </a:r>
          </a:p>
          <a:p>
            <a:br>
              <a:rPr lang="en-GB" dirty="0"/>
            </a:br>
            <a:endParaRPr lang="en-GB" dirty="0"/>
          </a:p>
          <a:p>
            <a:r>
              <a:rPr lang="en-GB" dirty="0"/>
              <a:t>Panel interviews provide a more comprehensive evaluation because each interviewer may focus on different competencies, such as leadership ability, technical knowledge or communication skills.</a:t>
            </a:r>
          </a:p>
          <a:p>
            <a:endParaRPr lang="en-US" dirty="0"/>
          </a:p>
        </p:txBody>
      </p:sp>
    </p:spTree>
    <p:extLst>
      <p:ext uri="{BB962C8B-B14F-4D97-AF65-F5344CB8AC3E}">
        <p14:creationId xmlns:p14="http://schemas.microsoft.com/office/powerpoint/2010/main" val="2928800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1416-6492-4E89-E020-4EB6CBB7DDE3}"/>
              </a:ext>
            </a:extLst>
          </p:cNvPr>
          <p:cNvSpPr>
            <a:spLocks noGrp="1"/>
          </p:cNvSpPr>
          <p:nvPr>
            <p:ph type="title"/>
          </p:nvPr>
        </p:nvSpPr>
        <p:spPr/>
        <p:txBody>
          <a:bodyPr/>
          <a:lstStyle/>
          <a:p>
            <a:r>
              <a:rPr lang="en-GB" b="1" dirty="0"/>
              <a:t>Slide 11 — Questioning Techniques</a:t>
            </a:r>
            <a:br>
              <a:rPr lang="en-GB" b="1" dirty="0"/>
            </a:br>
            <a:endParaRPr lang="en-US" dirty="0"/>
          </a:p>
        </p:txBody>
      </p:sp>
      <p:sp>
        <p:nvSpPr>
          <p:cNvPr id="3" name="Content Placeholder 2">
            <a:extLst>
              <a:ext uri="{FF2B5EF4-FFF2-40B4-BE49-F238E27FC236}">
                <a16:creationId xmlns:a16="http://schemas.microsoft.com/office/drawing/2014/main" id="{95A42B95-51A5-213A-47EE-5B3361A6E274}"/>
              </a:ext>
            </a:extLst>
          </p:cNvPr>
          <p:cNvSpPr>
            <a:spLocks noGrp="1"/>
          </p:cNvSpPr>
          <p:nvPr>
            <p:ph idx="1"/>
          </p:nvPr>
        </p:nvSpPr>
        <p:spPr/>
        <p:txBody>
          <a:bodyPr>
            <a:normAutofit fontScale="70000" lnSpcReduction="20000"/>
          </a:bodyPr>
          <a:lstStyle/>
          <a:p>
            <a:r>
              <a:rPr lang="en-GB" dirty="0"/>
              <a:t>Interviewers often use a variety of questioning techniques in order to gain a deeper understanding of a candidate’s experience and capabilities.</a:t>
            </a:r>
          </a:p>
          <a:p>
            <a:br>
              <a:rPr lang="en-GB" dirty="0"/>
            </a:br>
            <a:endParaRPr lang="en-GB" dirty="0"/>
          </a:p>
          <a:p>
            <a:r>
              <a:rPr lang="en-GB" dirty="0"/>
              <a:t>Probing questions encourage candidates to expand their answers and provide additional details about their experiences. Leading questions may guide candidates towards discussing specific topics related to the role.</a:t>
            </a:r>
          </a:p>
          <a:p>
            <a:br>
              <a:rPr lang="en-GB" dirty="0"/>
            </a:br>
            <a:endParaRPr lang="en-GB" dirty="0"/>
          </a:p>
          <a:p>
            <a:r>
              <a:rPr lang="en-GB" dirty="0"/>
              <a:t>Another technique known as Socratic questioning involves asking follow-up questions that challenge the candidate to explain their reasoning and decision-making process.</a:t>
            </a:r>
          </a:p>
          <a:p>
            <a:br>
              <a:rPr lang="en-GB" dirty="0"/>
            </a:br>
            <a:endParaRPr lang="en-GB" dirty="0"/>
          </a:p>
          <a:p>
            <a:r>
              <a:rPr lang="en-GB" dirty="0"/>
              <a:t>Using a combination of these questioning techniques allows interviewers to evaluate critical thinking, communication ability and professional judgement more effectively.</a:t>
            </a:r>
          </a:p>
          <a:p>
            <a:endParaRPr lang="en-US" dirty="0"/>
          </a:p>
        </p:txBody>
      </p:sp>
    </p:spTree>
    <p:extLst>
      <p:ext uri="{BB962C8B-B14F-4D97-AF65-F5344CB8AC3E}">
        <p14:creationId xmlns:p14="http://schemas.microsoft.com/office/powerpoint/2010/main" val="2651017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DB902-A070-D877-6927-1C2B2B9AD926}"/>
              </a:ext>
            </a:extLst>
          </p:cNvPr>
          <p:cNvSpPr>
            <a:spLocks noGrp="1"/>
          </p:cNvSpPr>
          <p:nvPr>
            <p:ph type="title"/>
          </p:nvPr>
        </p:nvSpPr>
        <p:spPr/>
        <p:txBody>
          <a:bodyPr/>
          <a:lstStyle/>
          <a:p>
            <a:r>
              <a:rPr lang="en-GB" b="1" dirty="0"/>
              <a:t>Slide 12 — Face-to-Face vs Online Interviews</a:t>
            </a:r>
            <a:br>
              <a:rPr lang="en-GB" b="1" dirty="0"/>
            </a:br>
            <a:endParaRPr lang="en-US" dirty="0"/>
          </a:p>
        </p:txBody>
      </p:sp>
      <p:sp>
        <p:nvSpPr>
          <p:cNvPr id="3" name="Content Placeholder 2">
            <a:extLst>
              <a:ext uri="{FF2B5EF4-FFF2-40B4-BE49-F238E27FC236}">
                <a16:creationId xmlns:a16="http://schemas.microsoft.com/office/drawing/2014/main" id="{0AA5B304-E4FC-E53E-A6F6-8C2F3C5C9328}"/>
              </a:ext>
            </a:extLst>
          </p:cNvPr>
          <p:cNvSpPr>
            <a:spLocks noGrp="1"/>
          </p:cNvSpPr>
          <p:nvPr>
            <p:ph idx="1"/>
          </p:nvPr>
        </p:nvSpPr>
        <p:spPr/>
        <p:txBody>
          <a:bodyPr>
            <a:normAutofit fontScale="70000" lnSpcReduction="20000"/>
          </a:bodyPr>
          <a:lstStyle/>
          <a:p>
            <a:r>
              <a:rPr lang="en-GB" dirty="0"/>
              <a:t>Modern recruitment processes increasingly combine both face-to-face interviews and online interviews.</a:t>
            </a:r>
          </a:p>
          <a:p>
            <a:br>
              <a:rPr lang="en-GB" dirty="0"/>
            </a:br>
            <a:endParaRPr lang="en-GB" dirty="0"/>
          </a:p>
          <a:p>
            <a:r>
              <a:rPr lang="en-GB" dirty="0"/>
              <a:t>Face-to-face interviews allow interviewers to observe non-verbal communication such as body language, eye contact and confidence. This can provide additional insight into a candidate’s interpersonal skills.</a:t>
            </a:r>
          </a:p>
          <a:p>
            <a:br>
              <a:rPr lang="en-GB" dirty="0"/>
            </a:br>
            <a:endParaRPr lang="en-GB" dirty="0"/>
          </a:p>
          <a:p>
            <a:r>
              <a:rPr lang="en-GB" dirty="0"/>
              <a:t>Online interviews, on the other hand, offer greater flexibility and efficiency. They reduce travel costs and allow organisations to interview candidates who may be located in different geographical regions.</a:t>
            </a:r>
          </a:p>
          <a:p>
            <a:br>
              <a:rPr lang="en-GB" dirty="0"/>
            </a:br>
            <a:endParaRPr lang="en-GB" dirty="0"/>
          </a:p>
          <a:p>
            <a:r>
              <a:rPr lang="en-GB" dirty="0"/>
              <a:t>Many organisations now use a hybrid approach that combines both methods in order to maximise efficiency and candidate accessibility.</a:t>
            </a:r>
          </a:p>
          <a:p>
            <a:endParaRPr lang="en-US" dirty="0"/>
          </a:p>
        </p:txBody>
      </p:sp>
    </p:spTree>
    <p:extLst>
      <p:ext uri="{BB962C8B-B14F-4D97-AF65-F5344CB8AC3E}">
        <p14:creationId xmlns:p14="http://schemas.microsoft.com/office/powerpoint/2010/main" val="1668862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6B766-D43D-E534-268A-BBDC5CC142E3}"/>
              </a:ext>
            </a:extLst>
          </p:cNvPr>
          <p:cNvSpPr>
            <a:spLocks noGrp="1"/>
          </p:cNvSpPr>
          <p:nvPr>
            <p:ph type="title"/>
          </p:nvPr>
        </p:nvSpPr>
        <p:spPr/>
        <p:txBody>
          <a:bodyPr/>
          <a:lstStyle/>
          <a:p>
            <a:r>
              <a:rPr lang="en-GB" b="1" dirty="0"/>
              <a:t>Slide 13 — Conclusion</a:t>
            </a:r>
            <a:br>
              <a:rPr lang="en-GB" b="1" dirty="0"/>
            </a:br>
            <a:endParaRPr lang="en-US" dirty="0"/>
          </a:p>
        </p:txBody>
      </p:sp>
      <p:sp>
        <p:nvSpPr>
          <p:cNvPr id="3" name="Content Placeholder 2">
            <a:extLst>
              <a:ext uri="{FF2B5EF4-FFF2-40B4-BE49-F238E27FC236}">
                <a16:creationId xmlns:a16="http://schemas.microsoft.com/office/drawing/2014/main" id="{62456575-76D0-015E-13E7-5E8CF5C2ADF7}"/>
              </a:ext>
            </a:extLst>
          </p:cNvPr>
          <p:cNvSpPr>
            <a:spLocks noGrp="1"/>
          </p:cNvSpPr>
          <p:nvPr>
            <p:ph idx="1"/>
          </p:nvPr>
        </p:nvSpPr>
        <p:spPr/>
        <p:txBody>
          <a:bodyPr>
            <a:normAutofit fontScale="70000" lnSpcReduction="20000"/>
          </a:bodyPr>
          <a:lstStyle/>
          <a:p>
            <a:r>
              <a:rPr lang="en-GB" dirty="0"/>
              <a:t>Recruitment and selection are essential organisational processes that help companies identify individuals who can contribute to organisational success.</a:t>
            </a:r>
          </a:p>
          <a:p>
            <a:br>
              <a:rPr lang="en-GB" dirty="0"/>
            </a:br>
            <a:endParaRPr lang="en-GB" dirty="0"/>
          </a:p>
          <a:p>
            <a:r>
              <a:rPr lang="en-GB" dirty="0"/>
              <a:t>For companies such as Jaguar Land Rover, recruiting skilled Project Managers is particularly important because these professionals are responsible for managing complex transformation projects and coordinating organisational change.</a:t>
            </a:r>
          </a:p>
          <a:p>
            <a:br>
              <a:rPr lang="en-GB" dirty="0"/>
            </a:br>
            <a:endParaRPr lang="en-GB" dirty="0"/>
          </a:p>
          <a:p>
            <a:r>
              <a:rPr lang="en-GB" dirty="0"/>
              <a:t>By conducting job analysis, preparing clear job descriptions and person specifications, and using structured interview methods, organisations can significantly improve the quality of their recruitment decisions.</a:t>
            </a:r>
          </a:p>
          <a:p>
            <a:br>
              <a:rPr lang="en-GB" dirty="0"/>
            </a:br>
            <a:endParaRPr lang="en-GB" dirty="0"/>
          </a:p>
          <a:p>
            <a:r>
              <a:rPr lang="en-GB" dirty="0"/>
              <a:t>Effective recruitment strategies therefore support organisational innovation, efficiency and long-term competitiveness.</a:t>
            </a:r>
          </a:p>
          <a:p>
            <a:endParaRPr lang="en-US" dirty="0"/>
          </a:p>
        </p:txBody>
      </p:sp>
    </p:spTree>
    <p:extLst>
      <p:ext uri="{BB962C8B-B14F-4D97-AF65-F5344CB8AC3E}">
        <p14:creationId xmlns:p14="http://schemas.microsoft.com/office/powerpoint/2010/main" val="1967164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3DD01-E1C8-0293-897C-4A68347FECA0}"/>
              </a:ext>
            </a:extLst>
          </p:cNvPr>
          <p:cNvSpPr>
            <a:spLocks noGrp="1"/>
          </p:cNvSpPr>
          <p:nvPr>
            <p:ph type="title"/>
          </p:nvPr>
        </p:nvSpPr>
        <p:spPr/>
        <p:txBody>
          <a:bodyPr/>
          <a:lstStyle/>
          <a:p>
            <a:r>
              <a:rPr lang="en-GB" b="1" dirty="0"/>
              <a:t>Slide 14 — References</a:t>
            </a:r>
            <a:br>
              <a:rPr lang="en-GB" b="1" dirty="0"/>
            </a:br>
            <a:endParaRPr lang="en-US" dirty="0"/>
          </a:p>
        </p:txBody>
      </p:sp>
      <p:sp>
        <p:nvSpPr>
          <p:cNvPr id="5" name="Content Placeholder 4">
            <a:extLst>
              <a:ext uri="{FF2B5EF4-FFF2-40B4-BE49-F238E27FC236}">
                <a16:creationId xmlns:a16="http://schemas.microsoft.com/office/drawing/2014/main" id="{6DFA9854-A2F1-0593-0A7A-296683D2069B}"/>
              </a:ext>
            </a:extLst>
          </p:cNvPr>
          <p:cNvSpPr>
            <a:spLocks noGrp="1"/>
          </p:cNvSpPr>
          <p:nvPr>
            <p:ph idx="1"/>
          </p:nvPr>
        </p:nvSpPr>
        <p:spPr/>
        <p:txBody>
          <a:bodyPr>
            <a:normAutofit fontScale="47500" lnSpcReduction="20000"/>
          </a:bodyPr>
          <a:lstStyle/>
          <a:p>
            <a:r>
              <a:rPr lang="en-GB" dirty="0"/>
              <a:t>Armstrong, M. (2020) Armstrong’s Handbook of Human Resource Management Practice. London: Kogan Page.</a:t>
            </a:r>
          </a:p>
          <a:p>
            <a:br>
              <a:rPr lang="en-GB" dirty="0"/>
            </a:br>
            <a:endParaRPr lang="en-GB" dirty="0"/>
          </a:p>
          <a:p>
            <a:r>
              <a:rPr lang="en-GB" dirty="0"/>
              <a:t>CIPD (2023) Recruitment and Selection Guide. Chartered Institute of Personnel and Development.</a:t>
            </a:r>
          </a:p>
          <a:p>
            <a:br>
              <a:rPr lang="en-GB" dirty="0"/>
            </a:br>
            <a:endParaRPr lang="en-GB" dirty="0"/>
          </a:p>
          <a:p>
            <a:r>
              <a:rPr lang="en-GB" dirty="0"/>
              <a:t>Taylor, S. (2022) Resourcing and Talent Management. London: CIPD Publishing.</a:t>
            </a:r>
          </a:p>
          <a:p>
            <a:br>
              <a:rPr lang="en-GB" dirty="0"/>
            </a:br>
            <a:endParaRPr lang="en-GB" dirty="0"/>
          </a:p>
          <a:p>
            <a:r>
              <a:rPr lang="en-GB" dirty="0" err="1"/>
              <a:t>Bratton</a:t>
            </a:r>
            <a:r>
              <a:rPr lang="en-GB" dirty="0"/>
              <a:t>, J. and Gold, J. (2017) Human Resource Management: Theory and Practice. London: </a:t>
            </a:r>
            <a:r>
              <a:rPr lang="en-GB" dirty="0" err="1"/>
              <a:t>Palgrave</a:t>
            </a:r>
            <a:r>
              <a:rPr lang="en-GB" dirty="0"/>
              <a:t>.</a:t>
            </a:r>
          </a:p>
          <a:p>
            <a:br>
              <a:rPr lang="en-GB" dirty="0"/>
            </a:br>
            <a:endParaRPr lang="en-GB" dirty="0"/>
          </a:p>
          <a:p>
            <a:r>
              <a:rPr lang="en-GB" dirty="0" err="1"/>
              <a:t>Dessler</a:t>
            </a:r>
            <a:r>
              <a:rPr lang="en-GB" dirty="0"/>
              <a:t>, G. (2020) Human Resource Management. Pearson Education.</a:t>
            </a:r>
          </a:p>
          <a:p>
            <a:br>
              <a:rPr lang="en-GB" dirty="0"/>
            </a:br>
            <a:endParaRPr lang="en-GB" dirty="0"/>
          </a:p>
          <a:p>
            <a:r>
              <a:rPr lang="en-GB" dirty="0"/>
              <a:t>Noe, R. et al. (2021) Fundamentals of Human Resource Management. McGraw-Hill Education.</a:t>
            </a:r>
          </a:p>
          <a:p>
            <a:br>
              <a:rPr lang="en-GB" dirty="0"/>
            </a:br>
            <a:endParaRPr lang="en-GB" dirty="0"/>
          </a:p>
          <a:p>
            <a:r>
              <a:rPr lang="en-GB" dirty="0"/>
              <a:t>Torrington, D., Hall, L. and Taylor, S. (2020) Human Resource Management. Pearson.</a:t>
            </a:r>
          </a:p>
          <a:p>
            <a:endParaRPr lang="en-US" dirty="0"/>
          </a:p>
        </p:txBody>
      </p:sp>
    </p:spTree>
    <p:extLst>
      <p:ext uri="{BB962C8B-B14F-4D97-AF65-F5344CB8AC3E}">
        <p14:creationId xmlns:p14="http://schemas.microsoft.com/office/powerpoint/2010/main" val="606075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Slide 2 — Table of Contents </vt:lpstr>
      <vt:lpstr>Slide 3 — Company Introduction (Jaguar Land Rover) </vt:lpstr>
      <vt:lpstr>Slide 4 — Recruitment Process </vt:lpstr>
      <vt:lpstr>Slide 5 — Job Analysis </vt:lpstr>
      <vt:lpstr>Slide 6 — Job Description </vt:lpstr>
      <vt:lpstr>Slide 7 — Person Specification </vt:lpstr>
      <vt:lpstr>Slide 8 — Interview Type 1: Structured Interview </vt:lpstr>
      <vt:lpstr>Slide 9 — Interview Type 2: Behavioural Interview </vt:lpstr>
      <vt:lpstr>Slide 10 — Interview Type 3: Panel Interview </vt:lpstr>
      <vt:lpstr>Slide 11 — Questioning Techniques </vt:lpstr>
      <vt:lpstr>Slide 12 — Face-to-Face vs Online Interviews </vt:lpstr>
      <vt:lpstr>Slide 13 — Conclusion </vt:lpstr>
      <vt:lpstr>Slide 14 —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leo andreii</dc:creator>
  <cp:lastModifiedBy>leo andreii</cp:lastModifiedBy>
  <cp:revision>1</cp:revision>
  <dcterms:created xsi:type="dcterms:W3CDTF">2026-03-10T17:41:25Z</dcterms:created>
  <dcterms:modified xsi:type="dcterms:W3CDTF">2026-03-10T17:52:09Z</dcterms:modified>
</cp:coreProperties>
</file>