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58" r:id="rId3"/>
    <p:sldId id="259" r:id="rId4"/>
    <p:sldId id="260" r:id="rId5"/>
    <p:sldId id="261"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95" r:id="rId29"/>
    <p:sldId id="296" r:id="rId30"/>
    <p:sldId id="297" r:id="rId31"/>
    <p:sldId id="298" r:id="rId32"/>
    <p:sldId id="299" r:id="rId33"/>
    <p:sldId id="300" r:id="rId34"/>
    <p:sldId id="301" r:id="rId35"/>
    <p:sldId id="302" r:id="rId36"/>
    <p:sldId id="303" r:id="rId37"/>
    <p:sldId id="304" r:id="rId38"/>
    <p:sldId id="305" r:id="rId39"/>
    <p:sldId id="306" r:id="rId40"/>
    <p:sldId id="307" r:id="rId41"/>
    <p:sldId id="308" r:id="rId42"/>
    <p:sldId id="309" r:id="rId43"/>
    <p:sldId id="310" r:id="rId44"/>
    <p:sldId id="311" r:id="rId45"/>
    <p:sldId id="312"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03" autoAdjust="0"/>
    <p:restoredTop sz="94660"/>
  </p:normalViewPr>
  <p:slideViewPr>
    <p:cSldViewPr>
      <p:cViewPr varScale="1">
        <p:scale>
          <a:sx n="88" d="100"/>
          <a:sy n="88" d="100"/>
        </p:scale>
        <p:origin x="106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F315A5-FDB5-4733-8ED4-B156AD28949F}"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3F315A5-FDB5-4733-8ED4-B156AD28949F}"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F315A5-FDB5-4733-8ED4-B156AD28949F}"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3F315A5-FDB5-4733-8ED4-B156AD28949F}"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142999" y="731519"/>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731520"/>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F315A5-FDB5-4733-8ED4-B156AD28949F}" type="datetimeFigureOut">
              <a:rPr lang="en-GB" smtClean="0"/>
              <a:t>02/02/2023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5DEE51-B8F0-424C-A2AD-F959CC6FF90B}"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F315A5-FDB5-4733-8ED4-B156AD28949F}" type="datetimeFigureOut">
              <a:rPr lang="en-GB" smtClean="0"/>
              <a:t>02/02/2023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F315A5-FDB5-4733-8ED4-B156AD28949F}" type="datetimeFigureOut">
              <a:rPr lang="en-GB" smtClean="0"/>
              <a:t>02/02/2023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F315A5-FDB5-4733-8ED4-B156AD28949F}"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F315A5-FDB5-4733-8ED4-B156AD28949F}"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F315A5-FDB5-4733-8ED4-B156AD28949F}"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F315A5-FDB5-4733-8ED4-B156AD28949F}"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3F315A5-FDB5-4733-8ED4-B156AD28949F}" type="datetimeFigureOut">
              <a:rPr lang="en-GB" smtClean="0"/>
              <a:t>02/02/2023</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3B5DEE51-B8F0-424C-A2AD-F959CC6FF90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371600" y="2133600"/>
            <a:ext cx="7772400" cy="1470025"/>
          </a:xfrm>
        </p:spPr>
        <p:txBody>
          <a:bodyPr/>
          <a:lstStyle/>
          <a:p>
            <a:pPr algn="ctr" eaLnBrk="1" hangingPunct="1"/>
            <a:r>
              <a:rPr lang="en-GB" dirty="0"/>
              <a:t>Critically Reviewing a Paper. </a:t>
            </a:r>
          </a:p>
        </p:txBody>
      </p:sp>
      <p:sp>
        <p:nvSpPr>
          <p:cNvPr id="2051" name="Rectangle 3"/>
          <p:cNvSpPr>
            <a:spLocks noGrp="1" noChangeArrowheads="1"/>
          </p:cNvSpPr>
          <p:nvPr>
            <p:ph type="subTitle" idx="4294967295"/>
          </p:nvPr>
        </p:nvSpPr>
        <p:spPr>
          <a:xfrm>
            <a:off x="0" y="3886200"/>
            <a:ext cx="6400800" cy="1752600"/>
          </a:xfrm>
        </p:spPr>
        <p:txBody>
          <a:bodyPr/>
          <a:lstStyle/>
          <a:p>
            <a:pPr marL="0" indent="0" algn="ctr" eaLnBrk="1" hangingPunct="1">
              <a:buFontTx/>
              <a:buNone/>
            </a:pPr>
            <a:r>
              <a:rPr lang="en-GB" dirty="0"/>
              <a:t>Stuart Jones. </a:t>
            </a:r>
          </a:p>
        </p:txBody>
      </p:sp>
    </p:spTree>
    <p:extLst>
      <p:ext uri="{BB962C8B-B14F-4D97-AF65-F5344CB8AC3E}">
        <p14:creationId xmlns:p14="http://schemas.microsoft.com/office/powerpoint/2010/main" val="2315530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683568" y="188640"/>
            <a:ext cx="8229600" cy="1143000"/>
          </a:xfrm>
        </p:spPr>
        <p:txBody>
          <a:bodyPr/>
          <a:lstStyle/>
          <a:p>
            <a:pPr algn="ctr" eaLnBrk="1" hangingPunct="1"/>
            <a:r>
              <a:rPr lang="en-GB" dirty="0"/>
              <a:t>Important Points to Consider. </a:t>
            </a:r>
          </a:p>
        </p:txBody>
      </p:sp>
      <p:sp>
        <p:nvSpPr>
          <p:cNvPr id="3075" name="Rectangle 3"/>
          <p:cNvSpPr>
            <a:spLocks noGrp="1" noChangeArrowheads="1"/>
          </p:cNvSpPr>
          <p:nvPr>
            <p:ph type="body" idx="4294967295"/>
          </p:nvPr>
        </p:nvSpPr>
        <p:spPr>
          <a:xfrm>
            <a:off x="914400" y="1844824"/>
            <a:ext cx="8229600" cy="4525963"/>
          </a:xfrm>
        </p:spPr>
        <p:txBody>
          <a:bodyPr>
            <a:normAutofit lnSpcReduction="10000"/>
          </a:bodyPr>
          <a:lstStyle/>
          <a:p>
            <a:pPr eaLnBrk="1" hangingPunct="1">
              <a:lnSpc>
                <a:spcPct val="80000"/>
              </a:lnSpc>
            </a:pPr>
            <a:r>
              <a:rPr lang="en-GB" sz="2800" dirty="0"/>
              <a:t>What article are you reviewing?</a:t>
            </a:r>
          </a:p>
          <a:p>
            <a:pPr eaLnBrk="1" hangingPunct="1">
              <a:lnSpc>
                <a:spcPct val="80000"/>
              </a:lnSpc>
            </a:pPr>
            <a:endParaRPr lang="en-GB" sz="2800" dirty="0"/>
          </a:p>
          <a:p>
            <a:pPr eaLnBrk="1" hangingPunct="1">
              <a:lnSpc>
                <a:spcPct val="80000"/>
              </a:lnSpc>
            </a:pPr>
            <a:r>
              <a:rPr lang="en-GB" sz="2800" dirty="0"/>
              <a:t>What is the article about?</a:t>
            </a:r>
          </a:p>
          <a:p>
            <a:pPr eaLnBrk="1" hangingPunct="1">
              <a:lnSpc>
                <a:spcPct val="80000"/>
              </a:lnSpc>
            </a:pPr>
            <a:endParaRPr lang="en-GB" sz="2800" dirty="0"/>
          </a:p>
          <a:p>
            <a:pPr eaLnBrk="1" hangingPunct="1">
              <a:lnSpc>
                <a:spcPct val="80000"/>
              </a:lnSpc>
            </a:pPr>
            <a:r>
              <a:rPr lang="en-GB" sz="2800" dirty="0"/>
              <a:t>What were the main aims of the paper and why?</a:t>
            </a:r>
          </a:p>
          <a:p>
            <a:pPr eaLnBrk="1" hangingPunct="1">
              <a:lnSpc>
                <a:spcPct val="80000"/>
              </a:lnSpc>
            </a:pPr>
            <a:endParaRPr lang="en-GB" sz="2800" dirty="0"/>
          </a:p>
          <a:p>
            <a:pPr eaLnBrk="1" hangingPunct="1">
              <a:lnSpc>
                <a:spcPct val="80000"/>
              </a:lnSpc>
            </a:pPr>
            <a:r>
              <a:rPr lang="en-GB" sz="2800" dirty="0"/>
              <a:t>How did they achieve these aims, what were the findings. </a:t>
            </a:r>
          </a:p>
          <a:p>
            <a:pPr eaLnBrk="1" hangingPunct="1">
              <a:lnSpc>
                <a:spcPct val="80000"/>
              </a:lnSpc>
            </a:pPr>
            <a:endParaRPr lang="en-GB" sz="2800" dirty="0"/>
          </a:p>
          <a:p>
            <a:pPr eaLnBrk="1" hangingPunct="1">
              <a:lnSpc>
                <a:spcPct val="80000"/>
              </a:lnSpc>
            </a:pPr>
            <a:r>
              <a:rPr lang="en-GB" sz="2800" dirty="0"/>
              <a:t>Critical Thought. </a:t>
            </a:r>
          </a:p>
          <a:p>
            <a:pPr eaLnBrk="1" hangingPunct="1">
              <a:lnSpc>
                <a:spcPct val="80000"/>
              </a:lnSpc>
            </a:pPr>
            <a:endParaRPr lang="en-GB" sz="2800" dirty="0"/>
          </a:p>
        </p:txBody>
      </p:sp>
    </p:spTree>
    <p:extLst>
      <p:ext uri="{BB962C8B-B14F-4D97-AF65-F5344CB8AC3E}">
        <p14:creationId xmlns:p14="http://schemas.microsoft.com/office/powerpoint/2010/main" val="3182657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0" y="274638"/>
            <a:ext cx="8229600" cy="1143000"/>
          </a:xfrm>
        </p:spPr>
        <p:txBody>
          <a:bodyPr/>
          <a:lstStyle/>
          <a:p>
            <a:pPr algn="ctr" eaLnBrk="1" hangingPunct="1"/>
            <a:r>
              <a:rPr lang="en-GB" dirty="0"/>
              <a:t>Points to consider. </a:t>
            </a:r>
          </a:p>
        </p:txBody>
      </p:sp>
      <p:sp>
        <p:nvSpPr>
          <p:cNvPr id="4099" name="Rectangle 3"/>
          <p:cNvSpPr>
            <a:spLocks noGrp="1" noChangeArrowheads="1"/>
          </p:cNvSpPr>
          <p:nvPr>
            <p:ph type="body" idx="4294967295"/>
          </p:nvPr>
        </p:nvSpPr>
        <p:spPr>
          <a:xfrm>
            <a:off x="914400" y="1557338"/>
            <a:ext cx="8229600" cy="4525962"/>
          </a:xfrm>
        </p:spPr>
        <p:txBody>
          <a:bodyPr/>
          <a:lstStyle/>
          <a:p>
            <a:pPr eaLnBrk="1" hangingPunct="1"/>
            <a:r>
              <a:rPr lang="en-GB" dirty="0"/>
              <a:t>How you structure your presentation is really up to you. </a:t>
            </a:r>
          </a:p>
          <a:p>
            <a:pPr eaLnBrk="1" hangingPunct="1"/>
            <a:r>
              <a:rPr lang="en-GB" dirty="0"/>
              <a:t>Make sure it is clear the marker knows which journal you are reviewing. </a:t>
            </a:r>
          </a:p>
          <a:p>
            <a:pPr eaLnBrk="1" hangingPunct="1"/>
            <a:r>
              <a:rPr lang="en-GB" dirty="0"/>
              <a:t>We are looking for UNDERSTANDING as well as critical thought.</a:t>
            </a:r>
          </a:p>
          <a:p>
            <a:pPr eaLnBrk="1" hangingPunct="1"/>
            <a:r>
              <a:rPr lang="en-GB" dirty="0"/>
              <a:t>Be confident, its YOUR conclusions so you should remember them.   </a:t>
            </a:r>
          </a:p>
        </p:txBody>
      </p:sp>
    </p:spTree>
    <p:extLst>
      <p:ext uri="{BB962C8B-B14F-4D97-AF65-F5344CB8AC3E}">
        <p14:creationId xmlns:p14="http://schemas.microsoft.com/office/powerpoint/2010/main" val="1094937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0" y="274638"/>
            <a:ext cx="8229600" cy="1143000"/>
          </a:xfrm>
        </p:spPr>
        <p:txBody>
          <a:bodyPr/>
          <a:lstStyle/>
          <a:p>
            <a:pPr algn="ctr" eaLnBrk="1" hangingPunct="1"/>
            <a:r>
              <a:rPr lang="en-GB" dirty="0"/>
              <a:t>F.A.Q.</a:t>
            </a:r>
          </a:p>
        </p:txBody>
      </p:sp>
      <p:sp>
        <p:nvSpPr>
          <p:cNvPr id="5123" name="Rectangle 3"/>
          <p:cNvSpPr>
            <a:spLocks noGrp="1" noChangeArrowheads="1"/>
          </p:cNvSpPr>
          <p:nvPr>
            <p:ph type="body" idx="4294967295"/>
          </p:nvPr>
        </p:nvSpPr>
        <p:spPr>
          <a:xfrm>
            <a:off x="0" y="1600200"/>
            <a:ext cx="8229600" cy="4525963"/>
          </a:xfrm>
        </p:spPr>
        <p:txBody>
          <a:bodyPr/>
          <a:lstStyle/>
          <a:p>
            <a:pPr eaLnBrk="1" hangingPunct="1">
              <a:lnSpc>
                <a:spcPct val="90000"/>
              </a:lnSpc>
            </a:pPr>
            <a:r>
              <a:rPr lang="en-GB" sz="2800"/>
              <a:t>Do I need to focus mainly on the methods when I am reviewing?</a:t>
            </a:r>
          </a:p>
          <a:p>
            <a:pPr lvl="1" eaLnBrk="1" hangingPunct="1">
              <a:lnSpc>
                <a:spcPct val="90000"/>
              </a:lnSpc>
            </a:pPr>
            <a:r>
              <a:rPr lang="en-GB" sz="2400"/>
              <a:t>This depends entirely on the article and the methods used. You need to be reading the journal using critical thought throughout. </a:t>
            </a:r>
          </a:p>
          <a:p>
            <a:pPr eaLnBrk="1" hangingPunct="1">
              <a:lnSpc>
                <a:spcPct val="90000"/>
              </a:lnSpc>
            </a:pPr>
            <a:r>
              <a:rPr lang="en-GB" sz="2800"/>
              <a:t>I cannot understand ALL of the article is it important?</a:t>
            </a:r>
          </a:p>
          <a:p>
            <a:pPr lvl="1" eaLnBrk="1" hangingPunct="1">
              <a:lnSpc>
                <a:spcPct val="90000"/>
              </a:lnSpc>
            </a:pPr>
            <a:r>
              <a:rPr lang="en-GB" sz="2400"/>
              <a:t>Understanding is critical and it is recommended that you research any issues you have with the journal. Although some factors might be considered less relevant. </a:t>
            </a:r>
          </a:p>
        </p:txBody>
      </p:sp>
    </p:spTree>
    <p:extLst>
      <p:ext uri="{BB962C8B-B14F-4D97-AF65-F5344CB8AC3E}">
        <p14:creationId xmlns:p14="http://schemas.microsoft.com/office/powerpoint/2010/main" val="4053590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0" y="274638"/>
            <a:ext cx="8229600" cy="1143000"/>
          </a:xfrm>
        </p:spPr>
        <p:txBody>
          <a:bodyPr/>
          <a:lstStyle/>
          <a:p>
            <a:pPr algn="ctr" eaLnBrk="1" hangingPunct="1"/>
            <a:r>
              <a:rPr lang="en-GB" dirty="0"/>
              <a:t>F.A.Q.</a:t>
            </a:r>
          </a:p>
        </p:txBody>
      </p:sp>
      <p:sp>
        <p:nvSpPr>
          <p:cNvPr id="6147" name="Rectangle 3"/>
          <p:cNvSpPr>
            <a:spLocks noGrp="1" noChangeArrowheads="1"/>
          </p:cNvSpPr>
          <p:nvPr>
            <p:ph type="body" idx="4294967295"/>
          </p:nvPr>
        </p:nvSpPr>
        <p:spPr>
          <a:xfrm>
            <a:off x="0" y="1600200"/>
            <a:ext cx="8229600" cy="4525963"/>
          </a:xfrm>
        </p:spPr>
        <p:txBody>
          <a:bodyPr>
            <a:normAutofit lnSpcReduction="10000"/>
          </a:bodyPr>
          <a:lstStyle/>
          <a:p>
            <a:pPr eaLnBrk="1" hangingPunct="1">
              <a:lnSpc>
                <a:spcPct val="80000"/>
              </a:lnSpc>
            </a:pPr>
            <a:r>
              <a:rPr lang="en-GB" sz="2800"/>
              <a:t>Can I look at other studies/papers to help my review?</a:t>
            </a:r>
          </a:p>
          <a:p>
            <a:pPr lvl="1" eaLnBrk="1" hangingPunct="1">
              <a:lnSpc>
                <a:spcPct val="80000"/>
              </a:lnSpc>
            </a:pPr>
            <a:r>
              <a:rPr lang="en-GB" sz="2400"/>
              <a:t>Absolutely, this should be encouraged – if you can find something to back up your point of view then it demonstrates additional reading AND a logical viewpoint considered by researchers. </a:t>
            </a:r>
          </a:p>
          <a:p>
            <a:pPr eaLnBrk="1" hangingPunct="1">
              <a:lnSpc>
                <a:spcPct val="80000"/>
              </a:lnSpc>
            </a:pPr>
            <a:endParaRPr lang="en-GB" sz="2800"/>
          </a:p>
          <a:p>
            <a:pPr eaLnBrk="1" hangingPunct="1">
              <a:lnSpc>
                <a:spcPct val="80000"/>
              </a:lnSpc>
            </a:pPr>
            <a:r>
              <a:rPr lang="en-GB" sz="2800"/>
              <a:t>When you say look at the “bigger picture” what do you mean?</a:t>
            </a:r>
          </a:p>
          <a:p>
            <a:pPr lvl="1" eaLnBrk="1" hangingPunct="1">
              <a:lnSpc>
                <a:spcPct val="80000"/>
              </a:lnSpc>
            </a:pPr>
            <a:r>
              <a:rPr lang="en-GB" sz="2400"/>
              <a:t>Noting the general limitations of the techniques is fine, but of course these researchers are accustomed with other research tools – so maybe think Why they didn’t chose other methods. </a:t>
            </a:r>
          </a:p>
        </p:txBody>
      </p:sp>
    </p:spTree>
    <p:extLst>
      <p:ext uri="{BB962C8B-B14F-4D97-AF65-F5344CB8AC3E}">
        <p14:creationId xmlns:p14="http://schemas.microsoft.com/office/powerpoint/2010/main" val="4110230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a:t>
            </a:r>
          </a:p>
        </p:txBody>
      </p:sp>
      <p:sp>
        <p:nvSpPr>
          <p:cNvPr id="3" name="Content Placeholder 2"/>
          <p:cNvSpPr>
            <a:spLocks noGrp="1"/>
          </p:cNvSpPr>
          <p:nvPr>
            <p:ph sz="quarter" idx="13"/>
          </p:nvPr>
        </p:nvSpPr>
        <p:spPr/>
        <p:txBody>
          <a:bodyPr/>
          <a:lstStyle/>
          <a:p>
            <a:pPr>
              <a:lnSpc>
                <a:spcPct val="107000"/>
              </a:lnSpc>
              <a:spcAft>
                <a:spcPts val="800"/>
              </a:spcAft>
            </a:pPr>
            <a:r>
              <a:rPr lang="en-GB" sz="2400" dirty="0" err="1">
                <a:latin typeface="Calibri" panose="020F0502020204030204" pitchFamily="34" charset="0"/>
                <a:ea typeface="Calibri" panose="020F0502020204030204" pitchFamily="34" charset="0"/>
                <a:cs typeface="Times New Roman" panose="02020603050405020304" pitchFamily="18" charset="0"/>
              </a:rPr>
              <a:t>Croot</a:t>
            </a:r>
            <a:r>
              <a:rPr lang="en-GB" sz="2400" dirty="0">
                <a:latin typeface="Calibri" panose="020F0502020204030204" pitchFamily="34" charset="0"/>
                <a:ea typeface="Calibri" panose="020F0502020204030204" pitchFamily="34" charset="0"/>
                <a:cs typeface="Times New Roman" panose="02020603050405020304" pitchFamily="18" charset="0"/>
              </a:rPr>
              <a:t>, K., Ballard, K., Leyton, C. E., &amp; Hodges, J. R. (2012). Apraxia of speech and phonological errors in the diagnosis of </a:t>
            </a:r>
            <a:r>
              <a:rPr lang="en-GB" sz="2400" dirty="0" err="1">
                <a:latin typeface="Calibri" panose="020F0502020204030204" pitchFamily="34" charset="0"/>
                <a:ea typeface="Calibri" panose="020F0502020204030204" pitchFamily="34" charset="0"/>
                <a:cs typeface="Times New Roman" panose="02020603050405020304" pitchFamily="18" charset="0"/>
              </a:rPr>
              <a:t>nonfluent</a:t>
            </a:r>
            <a:r>
              <a:rPr lang="en-GB" sz="2400" dirty="0">
                <a:latin typeface="Calibri" panose="020F0502020204030204" pitchFamily="34" charset="0"/>
                <a:ea typeface="Calibri" panose="020F0502020204030204" pitchFamily="34" charset="0"/>
                <a:cs typeface="Times New Roman" panose="02020603050405020304" pitchFamily="18" charset="0"/>
              </a:rPr>
              <a:t>/</a:t>
            </a:r>
            <a:r>
              <a:rPr lang="en-GB" sz="2400" dirty="0" err="1">
                <a:latin typeface="Calibri" panose="020F0502020204030204" pitchFamily="34" charset="0"/>
                <a:ea typeface="Calibri" panose="020F0502020204030204" pitchFamily="34" charset="0"/>
                <a:cs typeface="Times New Roman" panose="02020603050405020304" pitchFamily="18" charset="0"/>
              </a:rPr>
              <a:t>agrammatic</a:t>
            </a:r>
            <a:r>
              <a:rPr lang="en-GB" sz="2400" dirty="0">
                <a:latin typeface="Calibri" panose="020F0502020204030204" pitchFamily="34" charset="0"/>
                <a:ea typeface="Calibri" panose="020F0502020204030204" pitchFamily="34" charset="0"/>
                <a:cs typeface="Times New Roman" panose="02020603050405020304" pitchFamily="18" charset="0"/>
              </a:rPr>
              <a:t> and </a:t>
            </a:r>
            <a:r>
              <a:rPr lang="en-GB" sz="2400" dirty="0" err="1">
                <a:latin typeface="Calibri" panose="020F0502020204030204" pitchFamily="34" charset="0"/>
                <a:ea typeface="Calibri" panose="020F0502020204030204" pitchFamily="34" charset="0"/>
                <a:cs typeface="Times New Roman" panose="02020603050405020304" pitchFamily="18" charset="0"/>
              </a:rPr>
              <a:t>logopenic</a:t>
            </a:r>
            <a:r>
              <a:rPr lang="en-GB" sz="2400" dirty="0">
                <a:latin typeface="Calibri" panose="020F0502020204030204" pitchFamily="34" charset="0"/>
                <a:ea typeface="Calibri" panose="020F0502020204030204" pitchFamily="34" charset="0"/>
                <a:cs typeface="Times New Roman" panose="02020603050405020304" pitchFamily="18" charset="0"/>
              </a:rPr>
              <a:t> variants of primary progressive aphasia. </a:t>
            </a:r>
            <a:r>
              <a:rPr lang="en-GB" sz="2400" i="1" dirty="0">
                <a:latin typeface="Calibri" panose="020F0502020204030204" pitchFamily="34" charset="0"/>
                <a:ea typeface="Calibri" panose="020F0502020204030204" pitchFamily="34" charset="0"/>
                <a:cs typeface="Times New Roman" panose="02020603050405020304" pitchFamily="18" charset="0"/>
              </a:rPr>
              <a:t>Journal of Speech, Language, and Hearing Research</a:t>
            </a:r>
            <a:r>
              <a:rPr lang="en-GB" sz="2400" dirty="0">
                <a:latin typeface="Calibri" panose="020F0502020204030204" pitchFamily="34" charset="0"/>
                <a:ea typeface="Calibri" panose="020F0502020204030204" pitchFamily="34" charset="0"/>
                <a:cs typeface="Times New Roman" panose="02020603050405020304" pitchFamily="18" charset="0"/>
              </a:rPr>
              <a:t>, </a:t>
            </a:r>
            <a:r>
              <a:rPr lang="en-GB" sz="2400" i="1" dirty="0">
                <a:latin typeface="Calibri" panose="020F0502020204030204" pitchFamily="34" charset="0"/>
                <a:ea typeface="Calibri" panose="020F0502020204030204" pitchFamily="34" charset="0"/>
                <a:cs typeface="Times New Roman" panose="02020603050405020304" pitchFamily="18" charset="0"/>
              </a:rPr>
              <a:t>55</a:t>
            </a:r>
            <a:r>
              <a:rPr lang="en-GB" sz="2400" dirty="0">
                <a:latin typeface="Calibri" panose="020F0502020204030204" pitchFamily="34" charset="0"/>
                <a:ea typeface="Calibri" panose="020F0502020204030204" pitchFamily="34" charset="0"/>
                <a:cs typeface="Times New Roman" panose="02020603050405020304" pitchFamily="18" charset="0"/>
              </a:rPr>
              <a:t>(5), S1562-S1572.</a:t>
            </a:r>
          </a:p>
          <a:p>
            <a:endParaRPr lang="en-GB" dirty="0"/>
          </a:p>
        </p:txBody>
      </p:sp>
    </p:spTree>
    <p:extLst>
      <p:ext uri="{BB962C8B-B14F-4D97-AF65-F5344CB8AC3E}">
        <p14:creationId xmlns:p14="http://schemas.microsoft.com/office/powerpoint/2010/main" val="3157911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 </a:t>
            </a:r>
          </a:p>
        </p:txBody>
      </p:sp>
      <p:sp>
        <p:nvSpPr>
          <p:cNvPr id="3" name="Content Placeholder 2"/>
          <p:cNvSpPr>
            <a:spLocks noGrp="1"/>
          </p:cNvSpPr>
          <p:nvPr>
            <p:ph sz="quarter" idx="13"/>
          </p:nvPr>
        </p:nvSpPr>
        <p:spPr/>
        <p:txBody>
          <a:bodyPr>
            <a:normAutofit fontScale="77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pPr lvl="1"/>
            <a:r>
              <a:rPr lang="en-GB" dirty="0"/>
              <a:t>Please note the hypotheses does NOT HAVE to appear ONLY in introduction – it may be down to publishers in relation to where it appears. </a:t>
            </a:r>
          </a:p>
        </p:txBody>
      </p:sp>
    </p:spTree>
    <p:extLst>
      <p:ext uri="{BB962C8B-B14F-4D97-AF65-F5344CB8AC3E}">
        <p14:creationId xmlns:p14="http://schemas.microsoft.com/office/powerpoint/2010/main" val="2249028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a:t>
            </a:r>
          </a:p>
        </p:txBody>
      </p:sp>
      <p:sp>
        <p:nvSpPr>
          <p:cNvPr id="3" name="Content Placeholder 2"/>
          <p:cNvSpPr>
            <a:spLocks noGrp="1"/>
          </p:cNvSpPr>
          <p:nvPr>
            <p:ph sz="quarter" idx="13"/>
          </p:nvPr>
        </p:nvSpPr>
        <p:spPr/>
        <p:txBody>
          <a:bodyPr>
            <a:normAutofit fontScale="70000" lnSpcReduction="20000"/>
          </a:bodyPr>
          <a:lstStyle/>
          <a:p>
            <a:r>
              <a:rPr lang="en-GB" dirty="0"/>
              <a:t>Sampling? Is it a good size? (in comparison to other studies? Were the researchers thorough in their sampling protocol? Are there any weaknesses in their sampling protocol (e.g. was it too wide or too narrow). </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PET scans, what are the strengths and weaknesses of PET scan usage. Could alternative measures been utilised. </a:t>
            </a:r>
          </a:p>
          <a:p>
            <a:endParaRPr lang="en-GB" dirty="0"/>
          </a:p>
          <a:p>
            <a:r>
              <a:rPr lang="en-GB" dirty="0"/>
              <a:t>Was the clinical measures used been used in previous studies? </a:t>
            </a:r>
          </a:p>
          <a:p>
            <a:endParaRPr lang="en-GB" dirty="0"/>
          </a:p>
        </p:txBody>
      </p:sp>
    </p:spTree>
    <p:extLst>
      <p:ext uri="{BB962C8B-B14F-4D97-AF65-F5344CB8AC3E}">
        <p14:creationId xmlns:p14="http://schemas.microsoft.com/office/powerpoint/2010/main" val="1278833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a:t>
            </a:r>
          </a:p>
        </p:txBody>
      </p:sp>
      <p:sp>
        <p:nvSpPr>
          <p:cNvPr id="3" name="Content Placeholder 2"/>
          <p:cNvSpPr>
            <a:spLocks noGrp="1"/>
          </p:cNvSpPr>
          <p:nvPr>
            <p:ph sz="quarter" idx="13"/>
          </p:nvPr>
        </p:nvSpPr>
        <p:spPr/>
        <p:txBody>
          <a:bodyPr>
            <a:normAutofit fontScale="70000" lnSpcReduction="2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a:t>
            </a:r>
            <a:r>
              <a:rPr lang="en-GB" dirty="0" err="1"/>
              <a:t>validty</a:t>
            </a:r>
            <a:r>
              <a:rPr lang="en-GB" dirty="0"/>
              <a:t>? Did the authors consider any potential outliers or did they “</a:t>
            </a:r>
            <a:r>
              <a:rPr lang="en-GB" b="1" dirty="0"/>
              <a:t>use” </a:t>
            </a:r>
            <a:r>
              <a:rPr lang="en-GB" dirty="0"/>
              <a:t>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 </a:t>
            </a:r>
          </a:p>
          <a:p>
            <a:endParaRPr lang="en-GB" dirty="0"/>
          </a:p>
          <a:p>
            <a:endParaRPr lang="en-GB" dirty="0"/>
          </a:p>
          <a:p>
            <a:endParaRPr lang="en-GB" dirty="0"/>
          </a:p>
        </p:txBody>
      </p:sp>
    </p:spTree>
    <p:extLst>
      <p:ext uri="{BB962C8B-B14F-4D97-AF65-F5344CB8AC3E}">
        <p14:creationId xmlns:p14="http://schemas.microsoft.com/office/powerpoint/2010/main" val="2704843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 </a:t>
            </a:r>
          </a:p>
        </p:txBody>
      </p:sp>
      <p:sp>
        <p:nvSpPr>
          <p:cNvPr id="3" name="Content Placeholder 2"/>
          <p:cNvSpPr>
            <a:spLocks noGrp="1"/>
          </p:cNvSpPr>
          <p:nvPr>
            <p:ph sz="quarter" idx="13"/>
          </p:nvPr>
        </p:nvSpPr>
        <p:spPr/>
        <p:txBody>
          <a:bodyPr/>
          <a:lstStyle/>
          <a:p>
            <a:r>
              <a:rPr lang="en-GB" dirty="0"/>
              <a:t>Lei, M., </a:t>
            </a:r>
            <a:r>
              <a:rPr lang="en-GB" dirty="0" err="1"/>
              <a:t>Akama</a:t>
            </a:r>
            <a:r>
              <a:rPr lang="en-GB" dirty="0"/>
              <a:t>, H., &amp; Murphy, B. (2014). Neural basis of language switching in the brain: fMRI evidence from Korean–Chinese early bilinguals. Brain and language, 138, 12-18.</a:t>
            </a:r>
          </a:p>
        </p:txBody>
      </p:sp>
    </p:spTree>
    <p:extLst>
      <p:ext uri="{BB962C8B-B14F-4D97-AF65-F5344CB8AC3E}">
        <p14:creationId xmlns:p14="http://schemas.microsoft.com/office/powerpoint/2010/main" val="331702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p:txBody>
      </p:sp>
    </p:spTree>
    <p:extLst>
      <p:ext uri="{BB962C8B-B14F-4D97-AF65-F5344CB8AC3E}">
        <p14:creationId xmlns:p14="http://schemas.microsoft.com/office/powerpoint/2010/main" val="2588699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 </a:t>
            </a:r>
          </a:p>
        </p:txBody>
      </p:sp>
      <p:sp>
        <p:nvSpPr>
          <p:cNvPr id="3" name="Content Placeholder 2"/>
          <p:cNvSpPr>
            <a:spLocks noGrp="1"/>
          </p:cNvSpPr>
          <p:nvPr>
            <p:ph sz="quarter" idx="13"/>
          </p:nvPr>
        </p:nvSpPr>
        <p:spPr/>
        <p:txBody>
          <a:bodyPr>
            <a:normAutofit fontScale="92500"/>
          </a:bodyPr>
          <a:lstStyle/>
          <a:p>
            <a:r>
              <a:rPr lang="en-GB" dirty="0"/>
              <a:t>This study is looking at language switching between Korean and Chinese in “Early Bilinguals”. </a:t>
            </a:r>
          </a:p>
          <a:p>
            <a:endParaRPr lang="en-GB" dirty="0"/>
          </a:p>
          <a:p>
            <a:r>
              <a:rPr lang="en-GB" dirty="0"/>
              <a:t>Could you have had possibly different findings in other situations / circumstances. </a:t>
            </a:r>
          </a:p>
          <a:p>
            <a:endParaRPr lang="en-GB" dirty="0"/>
          </a:p>
          <a:p>
            <a:r>
              <a:rPr lang="en-GB" dirty="0"/>
              <a:t>The sample is crucial for this type of study, where the authors robust in obtaining an appropriate sample. </a:t>
            </a:r>
          </a:p>
        </p:txBody>
      </p:sp>
    </p:spTree>
    <p:extLst>
      <p:ext uri="{BB962C8B-B14F-4D97-AF65-F5344CB8AC3E}">
        <p14:creationId xmlns:p14="http://schemas.microsoft.com/office/powerpoint/2010/main" val="2987427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2.</a:t>
            </a:r>
          </a:p>
        </p:txBody>
      </p:sp>
      <p:sp>
        <p:nvSpPr>
          <p:cNvPr id="3" name="Content Placeholder 2"/>
          <p:cNvSpPr>
            <a:spLocks noGrp="1"/>
          </p:cNvSpPr>
          <p:nvPr>
            <p:ph sz="quarter" idx="13"/>
          </p:nvPr>
        </p:nvSpPr>
        <p:spPr/>
        <p:txBody>
          <a:bodyPr>
            <a:normAutofit fontScale="92500" lnSpcReduction="20000"/>
          </a:bodyPr>
          <a:lstStyle/>
          <a:p>
            <a:r>
              <a:rPr lang="en-GB" dirty="0"/>
              <a:t>What about the procedure and use of FMRI? Was the procedure an appropriate for the aims of the study? Could the authors have consider other </a:t>
            </a:r>
            <a:r>
              <a:rPr lang="en-GB" dirty="0" err="1"/>
              <a:t>neuroscientific</a:t>
            </a:r>
            <a:r>
              <a:rPr lang="en-GB" dirty="0"/>
              <a:t> approaches? </a:t>
            </a:r>
          </a:p>
          <a:p>
            <a:endParaRPr lang="en-GB" dirty="0"/>
          </a:p>
          <a:p>
            <a:r>
              <a:rPr lang="en-GB" dirty="0"/>
              <a:t>Was there any other potential restrictions in their study? Could these have been reduced using a different approach. </a:t>
            </a:r>
          </a:p>
          <a:p>
            <a:endParaRPr lang="en-GB" dirty="0"/>
          </a:p>
          <a:p>
            <a:r>
              <a:rPr lang="en-GB" dirty="0"/>
              <a:t>Findings, what were the findings? Did it support their hypotheses. </a:t>
            </a:r>
          </a:p>
          <a:p>
            <a:endParaRPr lang="en-GB" dirty="0"/>
          </a:p>
          <a:p>
            <a:pPr marL="45720" indent="0">
              <a:buNone/>
            </a:pPr>
            <a:endParaRPr lang="en-GB" dirty="0"/>
          </a:p>
        </p:txBody>
      </p:sp>
    </p:spTree>
    <p:extLst>
      <p:ext uri="{BB962C8B-B14F-4D97-AF65-F5344CB8AC3E}">
        <p14:creationId xmlns:p14="http://schemas.microsoft.com/office/powerpoint/2010/main" val="1732054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a:t>
            </a:r>
          </a:p>
        </p:txBody>
      </p:sp>
      <p:sp>
        <p:nvSpPr>
          <p:cNvPr id="3" name="Content Placeholder 2"/>
          <p:cNvSpPr>
            <a:spLocks noGrp="1"/>
          </p:cNvSpPr>
          <p:nvPr>
            <p:ph sz="quarter" idx="13"/>
          </p:nvPr>
        </p:nvSpPr>
        <p:spPr/>
        <p:txBody>
          <a:bodyPr/>
          <a:lstStyle/>
          <a:p>
            <a:r>
              <a:rPr lang="en-GB" dirty="0" err="1"/>
              <a:t>Yourganov</a:t>
            </a:r>
            <a:r>
              <a:rPr lang="en-GB" dirty="0"/>
              <a:t>, G., Smith, K. G., </a:t>
            </a:r>
            <a:r>
              <a:rPr lang="en-GB" dirty="0" err="1"/>
              <a:t>Fridriksson</a:t>
            </a:r>
            <a:r>
              <a:rPr lang="en-GB" dirty="0"/>
              <a:t>, J., &amp; </a:t>
            </a:r>
            <a:r>
              <a:rPr lang="en-GB" dirty="0" err="1"/>
              <a:t>Rorden</a:t>
            </a:r>
            <a:r>
              <a:rPr lang="en-GB" dirty="0"/>
              <a:t>, C. (2015). Predicting aphasia type from brain damage measured with structural MRI. Cortex, 73, 203-215.</a:t>
            </a:r>
          </a:p>
        </p:txBody>
      </p:sp>
    </p:spTree>
    <p:extLst>
      <p:ext uri="{BB962C8B-B14F-4D97-AF65-F5344CB8AC3E}">
        <p14:creationId xmlns:p14="http://schemas.microsoft.com/office/powerpoint/2010/main" val="1670877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This study is using structural MRI, is this the most appropriate approach for the nature of this study? </a:t>
            </a:r>
          </a:p>
        </p:txBody>
      </p:sp>
    </p:spTree>
    <p:extLst>
      <p:ext uri="{BB962C8B-B14F-4D97-AF65-F5344CB8AC3E}">
        <p14:creationId xmlns:p14="http://schemas.microsoft.com/office/powerpoint/2010/main" val="122319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a:t>
            </a:r>
          </a:p>
        </p:txBody>
      </p:sp>
      <p:sp>
        <p:nvSpPr>
          <p:cNvPr id="3" name="Content Placeholder 2"/>
          <p:cNvSpPr>
            <a:spLocks noGrp="1"/>
          </p:cNvSpPr>
          <p:nvPr>
            <p:ph sz="quarter" idx="13"/>
          </p:nvPr>
        </p:nvSpPr>
        <p:spPr/>
        <p:txBody>
          <a:bodyPr>
            <a:normAutofit fontScale="92500"/>
          </a:bodyPr>
          <a:lstStyle/>
          <a:p>
            <a:r>
              <a:rPr lang="en-GB" dirty="0"/>
              <a:t>Sampling. It is critical for such a study to have an appropriate sample. Was the sample process robust and clear?</a:t>
            </a:r>
          </a:p>
          <a:p>
            <a:endParaRPr lang="en-GB" dirty="0"/>
          </a:p>
          <a:p>
            <a:r>
              <a:rPr lang="en-GB" dirty="0"/>
              <a:t>Was the sample even? Would this have an impact on the results? </a:t>
            </a:r>
          </a:p>
          <a:p>
            <a:endParaRPr lang="en-GB" dirty="0"/>
          </a:p>
          <a:p>
            <a:r>
              <a:rPr lang="en-GB" dirty="0"/>
              <a:t>What were the findings? Did it support the researchers hypotheses? What are the implications</a:t>
            </a:r>
          </a:p>
          <a:p>
            <a:endParaRPr lang="en-GB" dirty="0"/>
          </a:p>
          <a:p>
            <a:endParaRPr lang="en-GB" dirty="0"/>
          </a:p>
        </p:txBody>
      </p:sp>
    </p:spTree>
    <p:extLst>
      <p:ext uri="{BB962C8B-B14F-4D97-AF65-F5344CB8AC3E}">
        <p14:creationId xmlns:p14="http://schemas.microsoft.com/office/powerpoint/2010/main" val="1074811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3.</a:t>
            </a:r>
          </a:p>
        </p:txBody>
      </p:sp>
      <p:sp>
        <p:nvSpPr>
          <p:cNvPr id="3" name="Content Placeholder 2"/>
          <p:cNvSpPr>
            <a:spLocks noGrp="1"/>
          </p:cNvSpPr>
          <p:nvPr>
            <p:ph sz="quarter" idx="13"/>
          </p:nvPr>
        </p:nvSpPr>
        <p:spPr/>
        <p:txBody>
          <a:bodyPr/>
          <a:lstStyle/>
          <a:p>
            <a:r>
              <a:rPr lang="en-GB" dirty="0"/>
              <a:t>Was the study restrictive in anyway, do you feel more could have been done to make us understand neurologically the different types of aphasia. </a:t>
            </a:r>
          </a:p>
          <a:p>
            <a:endParaRPr lang="en-GB" dirty="0"/>
          </a:p>
          <a:p>
            <a:r>
              <a:rPr lang="en-GB" dirty="0"/>
              <a:t>Future research directions? </a:t>
            </a:r>
          </a:p>
        </p:txBody>
      </p:sp>
    </p:spTree>
    <p:extLst>
      <p:ext uri="{BB962C8B-B14F-4D97-AF65-F5344CB8AC3E}">
        <p14:creationId xmlns:p14="http://schemas.microsoft.com/office/powerpoint/2010/main" val="1299910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 </a:t>
            </a:r>
          </a:p>
        </p:txBody>
      </p:sp>
      <p:sp>
        <p:nvSpPr>
          <p:cNvPr id="3" name="Content Placeholder 2"/>
          <p:cNvSpPr>
            <a:spLocks noGrp="1"/>
          </p:cNvSpPr>
          <p:nvPr>
            <p:ph sz="quarter" idx="13"/>
          </p:nvPr>
        </p:nvSpPr>
        <p:spPr/>
        <p:txBody>
          <a:bodyPr/>
          <a:lstStyle/>
          <a:p>
            <a:r>
              <a:rPr lang="en-GB" dirty="0" err="1"/>
              <a:t>Rezaie</a:t>
            </a:r>
            <a:r>
              <a:rPr lang="en-GB" dirty="0"/>
              <a:t>, R., Narayana, S., Schiller, K., </a:t>
            </a:r>
            <a:r>
              <a:rPr lang="en-GB" dirty="0" err="1"/>
              <a:t>Birg</a:t>
            </a:r>
            <a:r>
              <a:rPr lang="en-GB" dirty="0"/>
              <a:t>, L., </a:t>
            </a:r>
            <a:r>
              <a:rPr lang="en-GB" dirty="0" err="1"/>
              <a:t>Wheless</a:t>
            </a:r>
            <a:r>
              <a:rPr lang="en-GB" dirty="0"/>
              <a:t>, J. W., </a:t>
            </a:r>
            <a:r>
              <a:rPr lang="en-GB" dirty="0" err="1"/>
              <a:t>Boop</a:t>
            </a:r>
            <a:r>
              <a:rPr lang="en-GB" dirty="0"/>
              <a:t>, F. A., &amp; </a:t>
            </a:r>
            <a:r>
              <a:rPr lang="en-GB" dirty="0" err="1"/>
              <a:t>Papanicolaou</a:t>
            </a:r>
            <a:r>
              <a:rPr lang="en-GB" dirty="0"/>
              <a:t>, A. C. (2013). Assessment of hemispheric dominance for receptive language in </a:t>
            </a:r>
            <a:r>
              <a:rPr lang="en-GB" dirty="0" err="1"/>
              <a:t>pediatric</a:t>
            </a:r>
            <a:r>
              <a:rPr lang="en-GB" dirty="0"/>
              <a:t> patients under sedation using </a:t>
            </a:r>
            <a:r>
              <a:rPr lang="en-GB" dirty="0" err="1"/>
              <a:t>magnetoencephalography</a:t>
            </a:r>
            <a:r>
              <a:rPr lang="en-GB" dirty="0"/>
              <a:t>. Frontiers in human neuroscience, 8 (657), 1-8.</a:t>
            </a:r>
          </a:p>
        </p:txBody>
      </p:sp>
    </p:spTree>
    <p:extLst>
      <p:ext uri="{BB962C8B-B14F-4D97-AF65-F5344CB8AC3E}">
        <p14:creationId xmlns:p14="http://schemas.microsoft.com/office/powerpoint/2010/main" val="2934939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p:txBody>
      </p:sp>
    </p:spTree>
    <p:extLst>
      <p:ext uri="{BB962C8B-B14F-4D97-AF65-F5344CB8AC3E}">
        <p14:creationId xmlns:p14="http://schemas.microsoft.com/office/powerpoint/2010/main" val="3672188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 </a:t>
            </a:r>
          </a:p>
        </p:txBody>
      </p:sp>
      <p:sp>
        <p:nvSpPr>
          <p:cNvPr id="3" name="Content Placeholder 2"/>
          <p:cNvSpPr>
            <a:spLocks noGrp="1"/>
          </p:cNvSpPr>
          <p:nvPr>
            <p:ph sz="quarter" idx="13"/>
          </p:nvPr>
        </p:nvSpPr>
        <p:spPr/>
        <p:txBody>
          <a:bodyPr>
            <a:normAutofit fontScale="92500" lnSpcReduction="20000"/>
          </a:bodyPr>
          <a:lstStyle/>
          <a:p>
            <a:r>
              <a:rPr lang="en-GB" dirty="0"/>
              <a:t>This study uses MEG, was this appropriate for the nature of the study? Could they have considered alternative imaging techniques. </a:t>
            </a:r>
          </a:p>
          <a:p>
            <a:endParaRPr lang="en-GB" dirty="0"/>
          </a:p>
          <a:p>
            <a:r>
              <a:rPr lang="en-GB" dirty="0"/>
              <a:t>Did they provide a rationale for using “</a:t>
            </a:r>
            <a:r>
              <a:rPr lang="en-GB" dirty="0" err="1"/>
              <a:t>pediatric</a:t>
            </a:r>
            <a:r>
              <a:rPr lang="en-GB" dirty="0"/>
              <a:t> patients under sedation”? Was their participant selection criteria for this robust and clear? Was their sample size appropriate? </a:t>
            </a:r>
          </a:p>
          <a:p>
            <a:endParaRPr lang="en-GB" dirty="0"/>
          </a:p>
          <a:p>
            <a:r>
              <a:rPr lang="en-GB" dirty="0"/>
              <a:t> Procedures? Was their brain activation tasks appropriate for the type of study? Were they based on existing methods? </a:t>
            </a:r>
          </a:p>
        </p:txBody>
      </p:sp>
    </p:spTree>
    <p:extLst>
      <p:ext uri="{BB962C8B-B14F-4D97-AF65-F5344CB8AC3E}">
        <p14:creationId xmlns:p14="http://schemas.microsoft.com/office/powerpoint/2010/main" val="3333190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4. </a:t>
            </a:r>
          </a:p>
        </p:txBody>
      </p:sp>
      <p:sp>
        <p:nvSpPr>
          <p:cNvPr id="3" name="Content Placeholder 2"/>
          <p:cNvSpPr>
            <a:spLocks noGrp="1"/>
          </p:cNvSpPr>
          <p:nvPr>
            <p:ph sz="quarter" idx="13"/>
          </p:nvPr>
        </p:nvSpPr>
        <p:spPr/>
        <p:txBody>
          <a:bodyPr>
            <a:normAutofit fontScale="92500" lnSpcReduction="10000"/>
          </a:bodyPr>
          <a:lstStyle/>
          <a:p>
            <a:r>
              <a:rPr lang="en-GB" dirty="0"/>
              <a:t>What were the findings? Did it support the researchers hypotheses? What are the implications.</a:t>
            </a:r>
          </a:p>
          <a:p>
            <a:endParaRPr lang="en-GB" dirty="0"/>
          </a:p>
          <a:p>
            <a:r>
              <a:rPr lang="en-GB" dirty="0"/>
              <a:t>Other limitations of the study? Was it too restrictive? Was the restrictive nature of the study a good thing? </a:t>
            </a:r>
          </a:p>
          <a:p>
            <a:endParaRPr lang="en-GB" dirty="0"/>
          </a:p>
          <a:p>
            <a:r>
              <a:rPr lang="en-GB" dirty="0"/>
              <a:t>Future research suggestions? What can be done as a follow up, how could this study have been done differently? </a:t>
            </a:r>
          </a:p>
          <a:p>
            <a:endParaRPr lang="en-GB" dirty="0"/>
          </a:p>
        </p:txBody>
      </p:sp>
    </p:spTree>
    <p:extLst>
      <p:ext uri="{BB962C8B-B14F-4D97-AF65-F5344CB8AC3E}">
        <p14:creationId xmlns:p14="http://schemas.microsoft.com/office/powerpoint/2010/main" val="3874922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 </a:t>
            </a:r>
          </a:p>
        </p:txBody>
      </p:sp>
      <p:sp>
        <p:nvSpPr>
          <p:cNvPr id="3" name="Content Placeholder 2"/>
          <p:cNvSpPr>
            <a:spLocks noGrp="1"/>
          </p:cNvSpPr>
          <p:nvPr>
            <p:ph sz="quarter" idx="13"/>
          </p:nvPr>
        </p:nvSpPr>
        <p:spPr/>
        <p:txBody>
          <a:bodyPr/>
          <a:lstStyle/>
          <a:p>
            <a:r>
              <a:rPr lang="en-GB" dirty="0" err="1"/>
              <a:t>Spironelli</a:t>
            </a:r>
            <a:r>
              <a:rPr lang="en-GB" dirty="0"/>
              <a:t>, C., &amp; </a:t>
            </a:r>
            <a:r>
              <a:rPr lang="en-GB" dirty="0" err="1"/>
              <a:t>Angrilli</a:t>
            </a:r>
            <a:r>
              <a:rPr lang="en-GB" dirty="0"/>
              <a:t>, A. (2015). Language-related gamma EEG frontal reduction is associated with positive symptoms in schizophrenia patients. Schizophrenia research, 165(1), 22-29.</a:t>
            </a:r>
          </a:p>
        </p:txBody>
      </p:sp>
    </p:spTree>
    <p:extLst>
      <p:ext uri="{BB962C8B-B14F-4D97-AF65-F5344CB8AC3E}">
        <p14:creationId xmlns:p14="http://schemas.microsoft.com/office/powerpoint/2010/main" val="154551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a:t>
            </a:r>
          </a:p>
        </p:txBody>
      </p:sp>
      <p:sp>
        <p:nvSpPr>
          <p:cNvPr id="3" name="Content Placeholder 2"/>
          <p:cNvSpPr>
            <a:spLocks noGrp="1"/>
          </p:cNvSpPr>
          <p:nvPr>
            <p:ph sz="quarter" idx="13"/>
          </p:nvPr>
        </p:nvSpPr>
        <p:spPr/>
        <p:txBody>
          <a:bodyPr/>
          <a:lstStyle/>
          <a:p>
            <a:r>
              <a:rPr lang="en-GB" dirty="0"/>
              <a:t>What is it researching? </a:t>
            </a:r>
          </a:p>
          <a:p>
            <a:endParaRPr lang="en-GB" dirty="0"/>
          </a:p>
          <a:p>
            <a:r>
              <a:rPr lang="en-GB" dirty="0"/>
              <a:t>Why? What are the benefits of conducting this research?</a:t>
            </a:r>
          </a:p>
          <a:p>
            <a:endParaRPr lang="en-GB" dirty="0"/>
          </a:p>
          <a:p>
            <a:r>
              <a:rPr lang="en-GB" dirty="0"/>
              <a:t>Given the nature of this particular study, did the authors discuss ethical issues in detail? </a:t>
            </a:r>
          </a:p>
        </p:txBody>
      </p:sp>
    </p:spTree>
    <p:extLst>
      <p:ext uri="{BB962C8B-B14F-4D97-AF65-F5344CB8AC3E}">
        <p14:creationId xmlns:p14="http://schemas.microsoft.com/office/powerpoint/2010/main" val="1891791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a:t>
            </a:r>
          </a:p>
        </p:txBody>
      </p:sp>
      <p:sp>
        <p:nvSpPr>
          <p:cNvPr id="3" name="Content Placeholder 2"/>
          <p:cNvSpPr>
            <a:spLocks noGrp="1"/>
          </p:cNvSpPr>
          <p:nvPr>
            <p:ph sz="quarter" idx="13"/>
          </p:nvPr>
        </p:nvSpPr>
        <p:spPr/>
        <p:txBody>
          <a:bodyPr>
            <a:normAutofit lnSpcReduction="10000"/>
          </a:bodyPr>
          <a:lstStyle/>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a:p>
            <a:r>
              <a:rPr lang="en-GB" dirty="0"/>
              <a:t>Participants? Any issues with the sample? The size? The selection criteria? The classification etc.?</a:t>
            </a:r>
          </a:p>
        </p:txBody>
      </p:sp>
    </p:spTree>
    <p:extLst>
      <p:ext uri="{BB962C8B-B14F-4D97-AF65-F5344CB8AC3E}">
        <p14:creationId xmlns:p14="http://schemas.microsoft.com/office/powerpoint/2010/main" val="3680699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5</a:t>
            </a:r>
          </a:p>
        </p:txBody>
      </p:sp>
      <p:sp>
        <p:nvSpPr>
          <p:cNvPr id="3" name="Content Placeholder 2"/>
          <p:cNvSpPr>
            <a:spLocks noGrp="1"/>
          </p:cNvSpPr>
          <p:nvPr>
            <p:ph sz="quarter" idx="13"/>
          </p:nvPr>
        </p:nvSpPr>
        <p:spPr/>
        <p:txBody>
          <a:bodyPr>
            <a:normAutofit fontScale="85000" lnSpcReduction="20000"/>
          </a:bodyPr>
          <a:lstStyle/>
          <a:p>
            <a:r>
              <a:rPr lang="en-GB" dirty="0"/>
              <a:t>Equipment. This study used EEG, was it appropriate for the nature of the study? Could alternative methods been better? </a:t>
            </a:r>
          </a:p>
          <a:p>
            <a:endParaRPr lang="en-GB" dirty="0"/>
          </a:p>
          <a:p>
            <a:r>
              <a:rPr lang="en-GB" dirty="0"/>
              <a:t>Testing procedures? Any issues with the stimuli and task used? </a:t>
            </a:r>
          </a:p>
          <a:p>
            <a:endParaRPr lang="en-GB" dirty="0"/>
          </a:p>
          <a:p>
            <a:r>
              <a:rPr lang="en-GB" dirty="0"/>
              <a:t>Results? What were the findings? Did it support the hypothesis? What are the implications of the findings? </a:t>
            </a:r>
          </a:p>
          <a:p>
            <a:endParaRPr lang="en-GB" dirty="0"/>
          </a:p>
          <a:p>
            <a:r>
              <a:rPr lang="en-GB" dirty="0"/>
              <a:t>Limitations and Future research considerations. </a:t>
            </a:r>
          </a:p>
        </p:txBody>
      </p:sp>
    </p:spTree>
    <p:extLst>
      <p:ext uri="{BB962C8B-B14F-4D97-AF65-F5344CB8AC3E}">
        <p14:creationId xmlns:p14="http://schemas.microsoft.com/office/powerpoint/2010/main" val="550729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lstStyle/>
          <a:p>
            <a:r>
              <a:rPr lang="en-GB" dirty="0"/>
              <a:t>Hsu, C. T., Jacobs, A. M., &amp; Conrad, M. (2015). Can Harry Potter still put a spell on us in a second language? An fMRI study on reading emotion-laden literature in late bilinguals. Cortex, 63, 282-295.</a:t>
            </a:r>
          </a:p>
        </p:txBody>
      </p:sp>
    </p:spTree>
    <p:extLst>
      <p:ext uri="{BB962C8B-B14F-4D97-AF65-F5344CB8AC3E}">
        <p14:creationId xmlns:p14="http://schemas.microsoft.com/office/powerpoint/2010/main" val="1677173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a:p>
            <a:endParaRPr lang="en-GB" dirty="0"/>
          </a:p>
          <a:p>
            <a:endParaRPr lang="en-GB" dirty="0"/>
          </a:p>
        </p:txBody>
      </p:sp>
    </p:spTree>
    <p:extLst>
      <p:ext uri="{BB962C8B-B14F-4D97-AF65-F5344CB8AC3E}">
        <p14:creationId xmlns:p14="http://schemas.microsoft.com/office/powerpoint/2010/main" val="2359712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normAutofit fontScale="85000" lnSpcReduction="20000"/>
          </a:bodyPr>
          <a:lstStyle/>
          <a:p>
            <a:r>
              <a:rPr lang="en-GB" dirty="0"/>
              <a:t>Participants – Any issues with the clarity in terms of the selection process? Was the selection process appropriate for the aims of the study? Could it have been more robust or used a different criteria. </a:t>
            </a:r>
          </a:p>
          <a:p>
            <a:endParaRPr lang="en-GB" dirty="0"/>
          </a:p>
          <a:p>
            <a:r>
              <a:rPr lang="en-GB" dirty="0"/>
              <a:t>Could the familiarity with the Harry Potter books influenced the findings? Was this actually a strength? Could there have been individual differences in how familiar the participants were with the series. </a:t>
            </a:r>
          </a:p>
          <a:p>
            <a:endParaRPr lang="en-GB" dirty="0"/>
          </a:p>
          <a:p>
            <a:r>
              <a:rPr lang="en-GB" dirty="0"/>
              <a:t>The study used FMRI scanning, was this appropriate for the study. </a:t>
            </a:r>
          </a:p>
        </p:txBody>
      </p:sp>
    </p:spTree>
    <p:extLst>
      <p:ext uri="{BB962C8B-B14F-4D97-AF65-F5344CB8AC3E}">
        <p14:creationId xmlns:p14="http://schemas.microsoft.com/office/powerpoint/2010/main" val="3220117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6. </a:t>
            </a:r>
          </a:p>
        </p:txBody>
      </p:sp>
      <p:sp>
        <p:nvSpPr>
          <p:cNvPr id="3" name="Content Placeholder 2"/>
          <p:cNvSpPr>
            <a:spLocks noGrp="1"/>
          </p:cNvSpPr>
          <p:nvPr>
            <p:ph sz="quarter" idx="13"/>
          </p:nvPr>
        </p:nvSpPr>
        <p:spPr/>
        <p:txBody>
          <a:bodyPr/>
          <a:lstStyle/>
          <a:p>
            <a:r>
              <a:rPr lang="en-GB" dirty="0"/>
              <a:t>Any limitations of the stimuli used?</a:t>
            </a:r>
          </a:p>
          <a:p>
            <a:endParaRPr lang="en-GB" dirty="0"/>
          </a:p>
          <a:p>
            <a:r>
              <a:rPr lang="en-GB" dirty="0"/>
              <a:t>Results? What were the findings? Was it as hypothesised? What do these findings mean (IMPLICATIONS)? </a:t>
            </a:r>
          </a:p>
          <a:p>
            <a:endParaRPr lang="en-GB" dirty="0"/>
          </a:p>
          <a:p>
            <a:r>
              <a:rPr lang="en-GB" dirty="0"/>
              <a:t>Limitations and Future research considerations. </a:t>
            </a:r>
          </a:p>
          <a:p>
            <a:endParaRPr lang="en-GB" dirty="0"/>
          </a:p>
          <a:p>
            <a:endParaRPr lang="en-GB" dirty="0"/>
          </a:p>
        </p:txBody>
      </p:sp>
    </p:spTree>
    <p:extLst>
      <p:ext uri="{BB962C8B-B14F-4D97-AF65-F5344CB8AC3E}">
        <p14:creationId xmlns:p14="http://schemas.microsoft.com/office/powerpoint/2010/main" val="17691977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7.</a:t>
            </a:r>
          </a:p>
        </p:txBody>
      </p:sp>
      <p:sp>
        <p:nvSpPr>
          <p:cNvPr id="3" name="Content Placeholder 2"/>
          <p:cNvSpPr>
            <a:spLocks noGrp="1"/>
          </p:cNvSpPr>
          <p:nvPr>
            <p:ph sz="quarter" idx="13"/>
          </p:nvPr>
        </p:nvSpPr>
        <p:spPr/>
        <p:txBody>
          <a:bodyPr/>
          <a:lstStyle/>
          <a:p>
            <a:r>
              <a:rPr lang="en-GB" dirty="0"/>
              <a:t>Croft, L. J., Rankin, P. M., </a:t>
            </a:r>
            <a:r>
              <a:rPr lang="en-GB" dirty="0" err="1"/>
              <a:t>Liegeois</a:t>
            </a:r>
            <a:r>
              <a:rPr lang="en-GB" dirty="0"/>
              <a:t>, F., Banks, T., Cross, J. H., </a:t>
            </a:r>
            <a:r>
              <a:rPr lang="en-GB" dirty="0" err="1"/>
              <a:t>Vargha-Khadem</a:t>
            </a:r>
            <a:r>
              <a:rPr lang="en-GB" dirty="0"/>
              <a:t>, F., &amp; </a:t>
            </a:r>
            <a:r>
              <a:rPr lang="en-GB" dirty="0" err="1"/>
              <a:t>Baldeweg</a:t>
            </a:r>
            <a:r>
              <a:rPr lang="en-GB" dirty="0"/>
              <a:t>, T. (2013). To speak, or not to speak? The feasibility of imaging overt speech in children with epilepsy. Epilepsy research, 107(1), 195-199.</a:t>
            </a:r>
          </a:p>
        </p:txBody>
      </p:sp>
    </p:spTree>
    <p:extLst>
      <p:ext uri="{BB962C8B-B14F-4D97-AF65-F5344CB8AC3E}">
        <p14:creationId xmlns:p14="http://schemas.microsoft.com/office/powerpoint/2010/main" val="33131305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7</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72808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365104"/>
            <a:ext cx="6512511" cy="1143000"/>
          </a:xfrm>
        </p:spPr>
        <p:txBody>
          <a:bodyPr/>
          <a:lstStyle/>
          <a:p>
            <a:r>
              <a:rPr lang="en-GB" dirty="0"/>
              <a:t>Journal 7</a:t>
            </a:r>
          </a:p>
        </p:txBody>
      </p:sp>
      <p:sp>
        <p:nvSpPr>
          <p:cNvPr id="3" name="Content Placeholder 2"/>
          <p:cNvSpPr>
            <a:spLocks noGrp="1"/>
          </p:cNvSpPr>
          <p:nvPr>
            <p:ph sz="quarter" idx="13"/>
          </p:nvPr>
        </p:nvSpPr>
        <p:spPr/>
        <p:txBody>
          <a:bodyPr>
            <a:normAutofit fontScale="92500" lnSpcReduction="20000"/>
          </a:bodyPr>
          <a:lstStyle/>
          <a:p>
            <a:r>
              <a:rPr lang="en-GB" dirty="0"/>
              <a:t>Any issues in relation to the participants? Was the sample size strong? Was the selection criteria robust? Any ethical considerations potentially overlooked in relation to the participants. </a:t>
            </a:r>
          </a:p>
          <a:p>
            <a:endParaRPr lang="en-GB" dirty="0"/>
          </a:p>
          <a:p>
            <a:r>
              <a:rPr lang="en-GB" dirty="0"/>
              <a:t>What about the tasks and materials? Was this appropriate for the aim of the study? Could this have been conducted an alternative way? </a:t>
            </a:r>
          </a:p>
          <a:p>
            <a:endParaRPr lang="en-GB" dirty="0"/>
          </a:p>
          <a:p>
            <a:r>
              <a:rPr lang="en-GB" dirty="0"/>
              <a:t>Was FMRI appropriate for the aim of the study and the research question? Was it critical. </a:t>
            </a:r>
          </a:p>
        </p:txBody>
      </p:sp>
    </p:spTree>
    <p:extLst>
      <p:ext uri="{BB962C8B-B14F-4D97-AF65-F5344CB8AC3E}">
        <p14:creationId xmlns:p14="http://schemas.microsoft.com/office/powerpoint/2010/main" val="405718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7. </a:t>
            </a:r>
          </a:p>
        </p:txBody>
      </p:sp>
      <p:sp>
        <p:nvSpPr>
          <p:cNvPr id="3" name="Content Placeholder 2"/>
          <p:cNvSpPr>
            <a:spLocks noGrp="1"/>
          </p:cNvSpPr>
          <p:nvPr>
            <p:ph sz="quarter" idx="13"/>
          </p:nvPr>
        </p:nvSpPr>
        <p:spPr/>
        <p:txBody>
          <a:bodyPr>
            <a:normAutofit lnSpcReduction="10000"/>
          </a:bodyPr>
          <a:lstStyle/>
          <a:p>
            <a:r>
              <a:rPr lang="en-GB" dirty="0"/>
              <a:t>Results? What were the results of the study? Did this support the research hypothesis? What are the IMPLICATIONS for these findings. </a:t>
            </a:r>
          </a:p>
          <a:p>
            <a:endParaRPr lang="en-GB" dirty="0"/>
          </a:p>
          <a:p>
            <a:r>
              <a:rPr lang="en-GB" dirty="0"/>
              <a:t>Was there any issues in relation to the methods that might have impacted on the results. </a:t>
            </a:r>
          </a:p>
          <a:p>
            <a:endParaRPr lang="en-GB" dirty="0"/>
          </a:p>
          <a:p>
            <a:r>
              <a:rPr lang="en-GB" dirty="0"/>
              <a:t>Further limitations and future research considerations. </a:t>
            </a:r>
          </a:p>
        </p:txBody>
      </p:sp>
    </p:spTree>
    <p:extLst>
      <p:ext uri="{BB962C8B-B14F-4D97-AF65-F5344CB8AC3E}">
        <p14:creationId xmlns:p14="http://schemas.microsoft.com/office/powerpoint/2010/main" val="15881551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lstStyle/>
          <a:p>
            <a:r>
              <a:rPr lang="en-GB" dirty="0"/>
              <a:t>Centeno, M., </a:t>
            </a:r>
            <a:r>
              <a:rPr lang="en-GB" dirty="0" err="1"/>
              <a:t>Koepp</a:t>
            </a:r>
            <a:r>
              <a:rPr lang="en-GB" dirty="0"/>
              <a:t>, M. J., </a:t>
            </a:r>
            <a:r>
              <a:rPr lang="en-GB" dirty="0" err="1"/>
              <a:t>Vollmar</a:t>
            </a:r>
            <a:r>
              <a:rPr lang="en-GB" dirty="0"/>
              <a:t>, C., </a:t>
            </a:r>
            <a:r>
              <a:rPr lang="en-GB" dirty="0" err="1"/>
              <a:t>Stretton</a:t>
            </a:r>
            <a:r>
              <a:rPr lang="en-GB" dirty="0"/>
              <a:t>, J., Sidhu, M., </a:t>
            </a:r>
            <a:r>
              <a:rPr lang="en-GB" dirty="0" err="1"/>
              <a:t>Michallef</a:t>
            </a:r>
            <a:r>
              <a:rPr lang="en-GB" dirty="0"/>
              <a:t>, C., </a:t>
            </a:r>
            <a:r>
              <a:rPr lang="en-GB" dirty="0" err="1"/>
              <a:t>Symms</a:t>
            </a:r>
            <a:r>
              <a:rPr lang="en-GB" dirty="0"/>
              <a:t>, M.R., Thompson, P.J. &amp; Duncan, J. S. (2014). Language dominance assessment in a bilingual population: validity of fMRI in the second language. </a:t>
            </a:r>
            <a:r>
              <a:rPr lang="en-GB" dirty="0" err="1"/>
              <a:t>Epilepsia</a:t>
            </a:r>
            <a:r>
              <a:rPr lang="en-GB" dirty="0"/>
              <a:t>, 55(10), 1504-1511.</a:t>
            </a:r>
          </a:p>
        </p:txBody>
      </p:sp>
    </p:spTree>
    <p:extLst>
      <p:ext uri="{BB962C8B-B14F-4D97-AF65-F5344CB8AC3E}">
        <p14:creationId xmlns:p14="http://schemas.microsoft.com/office/powerpoint/2010/main" val="4232182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1109919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normAutofit fontScale="92500" lnSpcReduction="10000"/>
          </a:bodyPr>
          <a:lstStyle/>
          <a:p>
            <a:r>
              <a:rPr lang="en-GB" dirty="0"/>
              <a:t>Given the nature of this study, the participants are critical in relation to meeting the aims of the study. Was the selection criteria robust enough to answer the aims of the study? Was it possibly too robust?</a:t>
            </a:r>
          </a:p>
          <a:p>
            <a:endParaRPr lang="en-GB" dirty="0"/>
          </a:p>
          <a:p>
            <a:r>
              <a:rPr lang="en-GB" dirty="0"/>
              <a:t>What about the sample size? Is it appropriate (again think big picture). </a:t>
            </a:r>
          </a:p>
          <a:p>
            <a:endParaRPr lang="en-GB" dirty="0"/>
          </a:p>
          <a:p>
            <a:r>
              <a:rPr lang="en-GB" dirty="0"/>
              <a:t>What about the Language tasks? Were they appropriate for the nature of the study. </a:t>
            </a:r>
          </a:p>
        </p:txBody>
      </p:sp>
    </p:spTree>
    <p:extLst>
      <p:ext uri="{BB962C8B-B14F-4D97-AF65-F5344CB8AC3E}">
        <p14:creationId xmlns:p14="http://schemas.microsoft.com/office/powerpoint/2010/main" val="3451852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8</a:t>
            </a:r>
          </a:p>
        </p:txBody>
      </p:sp>
      <p:sp>
        <p:nvSpPr>
          <p:cNvPr id="3" name="Content Placeholder 2"/>
          <p:cNvSpPr>
            <a:spLocks noGrp="1"/>
          </p:cNvSpPr>
          <p:nvPr>
            <p:ph sz="quarter" idx="13"/>
          </p:nvPr>
        </p:nvSpPr>
        <p:spPr/>
        <p:txBody>
          <a:bodyPr>
            <a:normAutofit lnSpcReduction="10000"/>
          </a:bodyPr>
          <a:lstStyle/>
          <a:p>
            <a:r>
              <a:rPr lang="en-GB" dirty="0"/>
              <a:t>What about the use of FMRI, was it appropriate for this type of study? Any alternatives? </a:t>
            </a:r>
          </a:p>
          <a:p>
            <a:endParaRPr lang="en-GB" dirty="0"/>
          </a:p>
          <a:p>
            <a:r>
              <a:rPr lang="en-GB" dirty="0"/>
              <a:t>What were the findings? How did their findings compare to previous research? What are the IMPLICATIONS of the findings. </a:t>
            </a:r>
          </a:p>
          <a:p>
            <a:endParaRPr lang="en-GB" dirty="0"/>
          </a:p>
          <a:p>
            <a:r>
              <a:rPr lang="en-GB" dirty="0"/>
              <a:t>Did the authors note any further limitations? What about future research directions. </a:t>
            </a:r>
          </a:p>
        </p:txBody>
      </p:sp>
    </p:spTree>
    <p:extLst>
      <p:ext uri="{BB962C8B-B14F-4D97-AF65-F5344CB8AC3E}">
        <p14:creationId xmlns:p14="http://schemas.microsoft.com/office/powerpoint/2010/main" val="1873895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a:t>
            </a:r>
          </a:p>
        </p:txBody>
      </p:sp>
      <p:sp>
        <p:nvSpPr>
          <p:cNvPr id="3" name="Content Placeholder 2"/>
          <p:cNvSpPr>
            <a:spLocks noGrp="1"/>
          </p:cNvSpPr>
          <p:nvPr>
            <p:ph sz="quarter" idx="13"/>
          </p:nvPr>
        </p:nvSpPr>
        <p:spPr/>
        <p:txBody>
          <a:bodyPr/>
          <a:lstStyle/>
          <a:p>
            <a:r>
              <a:rPr lang="en-GB" dirty="0"/>
              <a:t>Satoh, M., Yuba, T., </a:t>
            </a:r>
            <a:r>
              <a:rPr lang="en-GB" dirty="0" err="1"/>
              <a:t>Tabei</a:t>
            </a:r>
            <a:r>
              <a:rPr lang="en-GB" dirty="0"/>
              <a:t>, K. I., Okubo, Y., Kida, H., Sakuma, H., &amp; </a:t>
            </a:r>
            <a:r>
              <a:rPr lang="en-GB" dirty="0" err="1"/>
              <a:t>Tomimoto</a:t>
            </a:r>
            <a:r>
              <a:rPr lang="en-GB" dirty="0"/>
              <a:t>, H. (2015). Music Therapy Using Singing Training Improves Psychomotor Speed in Patients with Alzheimer's Disease: A Neuropsychological and fMRI Study. </a:t>
            </a:r>
            <a:r>
              <a:rPr lang="en-GB" i="1" dirty="0"/>
              <a:t>Dementia and geriatric cognitive disorders extra</a:t>
            </a:r>
            <a:r>
              <a:rPr lang="en-GB" dirty="0"/>
              <a:t>, 5(3), 296-308</a:t>
            </a:r>
          </a:p>
        </p:txBody>
      </p:sp>
    </p:spTree>
    <p:extLst>
      <p:ext uri="{BB962C8B-B14F-4D97-AF65-F5344CB8AC3E}">
        <p14:creationId xmlns:p14="http://schemas.microsoft.com/office/powerpoint/2010/main" val="4189277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 </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1697040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 </a:t>
            </a:r>
          </a:p>
        </p:txBody>
      </p:sp>
      <p:sp>
        <p:nvSpPr>
          <p:cNvPr id="3" name="Content Placeholder 2"/>
          <p:cNvSpPr>
            <a:spLocks noGrp="1"/>
          </p:cNvSpPr>
          <p:nvPr>
            <p:ph sz="quarter" idx="13"/>
          </p:nvPr>
        </p:nvSpPr>
        <p:spPr/>
        <p:txBody>
          <a:bodyPr>
            <a:normAutofit lnSpcReduction="10000"/>
          </a:bodyPr>
          <a:lstStyle/>
          <a:p>
            <a:r>
              <a:rPr lang="en-GB" dirty="0"/>
              <a:t>For this study the nature of the participants is particularly important to meet its aim. Was the selection process robust enough to meet the aim? </a:t>
            </a:r>
          </a:p>
          <a:p>
            <a:endParaRPr lang="en-GB" dirty="0"/>
          </a:p>
          <a:p>
            <a:r>
              <a:rPr lang="en-GB" dirty="0"/>
              <a:t>Ethics in relation to the participants? </a:t>
            </a:r>
          </a:p>
          <a:p>
            <a:endParaRPr lang="en-GB" dirty="0"/>
          </a:p>
          <a:p>
            <a:r>
              <a:rPr lang="en-GB" dirty="0"/>
              <a:t>Materials and Procedure? How did they go about their study? Was this appropriate?  </a:t>
            </a:r>
          </a:p>
        </p:txBody>
      </p:sp>
    </p:spTree>
    <p:extLst>
      <p:ext uri="{BB962C8B-B14F-4D97-AF65-F5344CB8AC3E}">
        <p14:creationId xmlns:p14="http://schemas.microsoft.com/office/powerpoint/2010/main" val="38260283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9. </a:t>
            </a:r>
          </a:p>
        </p:txBody>
      </p:sp>
      <p:sp>
        <p:nvSpPr>
          <p:cNvPr id="3" name="Content Placeholder 2"/>
          <p:cNvSpPr>
            <a:spLocks noGrp="1"/>
          </p:cNvSpPr>
          <p:nvPr>
            <p:ph sz="quarter" idx="13"/>
          </p:nvPr>
        </p:nvSpPr>
        <p:spPr/>
        <p:txBody>
          <a:bodyPr>
            <a:normAutofit lnSpcReduction="10000"/>
          </a:bodyPr>
          <a:lstStyle/>
          <a:p>
            <a:r>
              <a:rPr lang="en-GB" dirty="0"/>
              <a:t>This study used FMRI, was this an appropriate tool to use? </a:t>
            </a:r>
          </a:p>
          <a:p>
            <a:endParaRPr lang="en-GB" dirty="0"/>
          </a:p>
          <a:p>
            <a:r>
              <a:rPr lang="en-GB" dirty="0"/>
              <a:t>Results? What were the findings? Where they as hypothesised? What are the implications for the findings? </a:t>
            </a:r>
          </a:p>
          <a:p>
            <a:endParaRPr lang="en-GB" dirty="0"/>
          </a:p>
          <a:p>
            <a:r>
              <a:rPr lang="en-GB" dirty="0"/>
              <a:t>Any further limitations or future research directions? </a:t>
            </a:r>
          </a:p>
        </p:txBody>
      </p:sp>
    </p:spTree>
    <p:extLst>
      <p:ext uri="{BB962C8B-B14F-4D97-AF65-F5344CB8AC3E}">
        <p14:creationId xmlns:p14="http://schemas.microsoft.com/office/powerpoint/2010/main" val="20635392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10</a:t>
            </a:r>
          </a:p>
        </p:txBody>
      </p:sp>
      <p:sp>
        <p:nvSpPr>
          <p:cNvPr id="3" name="Content Placeholder 2"/>
          <p:cNvSpPr>
            <a:spLocks noGrp="1"/>
          </p:cNvSpPr>
          <p:nvPr>
            <p:ph sz="quarter" idx="13"/>
          </p:nvPr>
        </p:nvSpPr>
        <p:spPr/>
        <p:txBody>
          <a:bodyPr/>
          <a:lstStyle/>
          <a:p>
            <a:r>
              <a:rPr lang="en-GB" dirty="0"/>
              <a:t>Lopes, T. M., Yasuda, C. L., de Campos, B. M., Balthazar, M. L., Binder, J. R., &amp; </a:t>
            </a:r>
            <a:r>
              <a:rPr lang="en-GB" dirty="0" err="1"/>
              <a:t>Cendes</a:t>
            </a:r>
            <a:r>
              <a:rPr lang="en-GB" dirty="0"/>
              <a:t>, F. (2016). Effects of task complexity on activation of language areas in a semantic decision fMRI protocol. </a:t>
            </a:r>
            <a:r>
              <a:rPr lang="en-GB" dirty="0" err="1"/>
              <a:t>Neuropsychologia</a:t>
            </a:r>
            <a:r>
              <a:rPr lang="en-GB" dirty="0"/>
              <a:t>, 81, 140-148.</a:t>
            </a:r>
          </a:p>
        </p:txBody>
      </p:sp>
    </p:spTree>
    <p:extLst>
      <p:ext uri="{BB962C8B-B14F-4D97-AF65-F5344CB8AC3E}">
        <p14:creationId xmlns:p14="http://schemas.microsoft.com/office/powerpoint/2010/main" val="23452721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10</a:t>
            </a:r>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42681589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Journal 10</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Participants, where they appropriate for the aims of the study? What about the sample size? Any issues here? </a:t>
            </a:r>
          </a:p>
          <a:p>
            <a:endParaRPr lang="en-GB" dirty="0"/>
          </a:p>
          <a:p>
            <a:r>
              <a:rPr lang="en-GB" dirty="0"/>
              <a:t>The language protocol was an important element for this study? Was this robust enough? Was there any issues linked to this? </a:t>
            </a:r>
          </a:p>
          <a:p>
            <a:endParaRPr lang="en-GB" dirty="0"/>
          </a:p>
          <a:p>
            <a:r>
              <a:rPr lang="en-GB" dirty="0"/>
              <a:t>The devise used FMRI, was this appropriate for the nature of the study. </a:t>
            </a:r>
          </a:p>
        </p:txBody>
      </p:sp>
    </p:spTree>
    <p:extLst>
      <p:ext uri="{BB962C8B-B14F-4D97-AF65-F5344CB8AC3E}">
        <p14:creationId xmlns:p14="http://schemas.microsoft.com/office/powerpoint/2010/main" val="24154194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11</a:t>
            </a:r>
          </a:p>
        </p:txBody>
      </p:sp>
      <p:sp>
        <p:nvSpPr>
          <p:cNvPr id="3" name="Content Placeholder 2"/>
          <p:cNvSpPr>
            <a:spLocks noGrp="1"/>
          </p:cNvSpPr>
          <p:nvPr>
            <p:ph sz="quarter" idx="13"/>
          </p:nvPr>
        </p:nvSpPr>
        <p:spPr/>
        <p:txBody>
          <a:bodyPr>
            <a:normAutofit fontScale="92500" lnSpcReduction="10000"/>
          </a:bodyPr>
          <a:lstStyle/>
          <a:p>
            <a:r>
              <a:rPr lang="en-GB" dirty="0"/>
              <a:t>Results, what were the findings? Did this support the hypothesis, what about the implications of this study. </a:t>
            </a:r>
          </a:p>
          <a:p>
            <a:endParaRPr lang="en-GB" dirty="0"/>
          </a:p>
          <a:p>
            <a:r>
              <a:rPr lang="en-GB" dirty="0"/>
              <a:t>How could this study influence future research exploring the Neuroscience of language using neuroimaging. </a:t>
            </a:r>
          </a:p>
          <a:p>
            <a:endParaRPr lang="en-GB" dirty="0"/>
          </a:p>
          <a:p>
            <a:r>
              <a:rPr lang="en-GB" dirty="0"/>
              <a:t>Future research considerations and </a:t>
            </a:r>
            <a:r>
              <a:rPr lang="en-GB"/>
              <a:t>further limitations. </a:t>
            </a:r>
          </a:p>
        </p:txBody>
      </p:sp>
    </p:spTree>
    <p:extLst>
      <p:ext uri="{BB962C8B-B14F-4D97-AF65-F5344CB8AC3E}">
        <p14:creationId xmlns:p14="http://schemas.microsoft.com/office/powerpoint/2010/main" val="2780034125"/>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932</TotalTime>
  <Words>2685</Words>
  <Application>Microsoft Office PowerPoint</Application>
  <PresentationFormat>On-screen Show (4:3)</PresentationFormat>
  <Paragraphs>257</Paragraphs>
  <Slides>45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Calibri</vt:lpstr>
      <vt:lpstr>Georgia</vt:lpstr>
      <vt:lpstr>Trebuchet MS</vt:lpstr>
      <vt:lpstr>Slipstream</vt:lpstr>
      <vt:lpstr>Critically Reviewing a Paper. </vt:lpstr>
      <vt:lpstr>Important Points to Consider. </vt:lpstr>
      <vt:lpstr>Points to consider. </vt:lpstr>
      <vt:lpstr>F.A.Q.</vt:lpstr>
      <vt:lpstr>F.A.Q.</vt:lpstr>
      <vt:lpstr>Journal 1.</vt:lpstr>
      <vt:lpstr>Journal 1. </vt:lpstr>
      <vt:lpstr>Journal 1</vt:lpstr>
      <vt:lpstr>Journal 1</vt:lpstr>
      <vt:lpstr>Journal 2. </vt:lpstr>
      <vt:lpstr>Journal 2. </vt:lpstr>
      <vt:lpstr>Journal 2. </vt:lpstr>
      <vt:lpstr>Journal 2.</vt:lpstr>
      <vt:lpstr>Journal 3</vt:lpstr>
      <vt:lpstr>Journal 3. </vt:lpstr>
      <vt:lpstr>Journal 3.</vt:lpstr>
      <vt:lpstr>Journal 3.</vt:lpstr>
      <vt:lpstr>Journal 4. </vt:lpstr>
      <vt:lpstr>Journal 4</vt:lpstr>
      <vt:lpstr>Journal 4. </vt:lpstr>
      <vt:lpstr>Journal 4. </vt:lpstr>
      <vt:lpstr>Journal 5. </vt:lpstr>
      <vt:lpstr>Journal 5</vt:lpstr>
      <vt:lpstr>Journal 5</vt:lpstr>
      <vt:lpstr>Journal 5</vt:lpstr>
      <vt:lpstr>Journal 6. </vt:lpstr>
      <vt:lpstr>Journal 6. </vt:lpstr>
      <vt:lpstr>Journal 6. </vt:lpstr>
      <vt:lpstr>Journal 6. </vt:lpstr>
      <vt:lpstr>Journal 7.</vt:lpstr>
      <vt:lpstr>Journal 7</vt:lpstr>
      <vt:lpstr>Journal 7</vt:lpstr>
      <vt:lpstr>Journal 7. </vt:lpstr>
      <vt:lpstr>Journal 8</vt:lpstr>
      <vt:lpstr>Journal 8</vt:lpstr>
      <vt:lpstr>Journal 8</vt:lpstr>
      <vt:lpstr>Journal 8</vt:lpstr>
      <vt:lpstr>Journal 9</vt:lpstr>
      <vt:lpstr>Journal 9. </vt:lpstr>
      <vt:lpstr>Journal 9. </vt:lpstr>
      <vt:lpstr>Journal 9. </vt:lpstr>
      <vt:lpstr>Journal 10</vt:lpstr>
      <vt:lpstr>Journal 10</vt:lpstr>
      <vt:lpstr>Journal 10</vt:lpstr>
      <vt:lpstr>Journal 11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Reviewing a Paper.</dc:title>
  <dc:creator>Administrator</dc:creator>
  <cp:lastModifiedBy>Stuart Jones</cp:lastModifiedBy>
  <cp:revision>20</cp:revision>
  <dcterms:created xsi:type="dcterms:W3CDTF">2014-11-03T09:46:26Z</dcterms:created>
  <dcterms:modified xsi:type="dcterms:W3CDTF">2023-02-02T19:57:09Z</dcterms:modified>
</cp:coreProperties>
</file>