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actories And Smoke">
            <a:extLst>
              <a:ext uri="{FF2B5EF4-FFF2-40B4-BE49-F238E27FC236}">
                <a16:creationId xmlns:a16="http://schemas.microsoft.com/office/drawing/2014/main" id="{1966E08A-4153-C775-A034-3A3AB4686CCE}"/>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b="1" dirty="0">
                <a:highlight>
                  <a:srgbClr val="FFFFFF"/>
                </a:highlight>
                <a:latin typeface="Aptos"/>
              </a:rPr>
              <a:t>Industrial Prosperity of </a:t>
            </a:r>
            <a:r>
              <a:rPr lang="en-US" sz="5200" b="1" dirty="0" err="1">
                <a:highlight>
                  <a:srgbClr val="FFFFFF"/>
                </a:highlight>
                <a:latin typeface="Aptos"/>
              </a:rPr>
              <a:t>swansea</a:t>
            </a:r>
            <a:r>
              <a:rPr lang="en-US" sz="5200" b="1" dirty="0">
                <a:highlight>
                  <a:srgbClr val="FFFFFF"/>
                </a:highlight>
                <a:latin typeface="Aptos"/>
              </a:rPr>
              <a:t> During the Industrial Revolution</a:t>
            </a:r>
            <a:endParaRPr lang="en-US" sz="5200">
              <a:highlight>
                <a:srgbClr val="FFFFFF"/>
              </a:highlight>
              <a:latin typeface="Aptos"/>
            </a:endParaRP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chor="t">
            <a:normAutofit lnSpcReduction="10000"/>
          </a:bodyPr>
          <a:lstStyle/>
          <a:p>
            <a:r>
              <a:rPr lang="en-US" dirty="0">
                <a:solidFill>
                  <a:srgbClr val="FFFFFF"/>
                </a:solidFill>
              </a:rPr>
              <a:t>Jessica Blake - 2519795</a:t>
            </a:r>
          </a:p>
          <a:p>
            <a:r>
              <a:rPr lang="en-US">
                <a:solidFill>
                  <a:srgbClr val="FFFFFF"/>
                </a:solidFill>
              </a:rPr>
              <a:t>Anthony burns – bmsp4016</a:t>
            </a:r>
            <a:endParaRPr lang="en-US" dirty="0">
              <a:solidFill>
                <a:srgbClr val="FFFFFF"/>
              </a:solidFill>
            </a:endParaRPr>
          </a:p>
          <a:p>
            <a:r>
              <a:rPr lang="en-US">
                <a:solidFill>
                  <a:srgbClr val="FFFFFF"/>
                </a:solidFill>
              </a:rPr>
              <a:t>10/03/2026</a:t>
            </a:r>
            <a:endParaRPr lang="en-US" dirty="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8BC2F-CA2C-3742-C7DC-79FDB23ACE0B}"/>
              </a:ext>
            </a:extLst>
          </p:cNvPr>
          <p:cNvSpPr>
            <a:spLocks noGrp="1"/>
          </p:cNvSpPr>
          <p:nvPr>
            <p:ph type="title"/>
          </p:nvPr>
        </p:nvSpPr>
        <p:spPr>
          <a:xfrm>
            <a:off x="572493" y="238539"/>
            <a:ext cx="11018520" cy="1434415"/>
          </a:xfrm>
        </p:spPr>
        <p:txBody>
          <a:bodyPr anchor="b">
            <a:normAutofit/>
          </a:bodyPr>
          <a:lstStyle/>
          <a:p>
            <a:r>
              <a:rPr lang="en-US" sz="5400"/>
              <a:t>Introduction </a:t>
            </a: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10FD60-0020-CB0A-7945-5A26D72FF132}"/>
              </a:ext>
            </a:extLst>
          </p:cNvPr>
          <p:cNvSpPr>
            <a:spLocks noGrp="1"/>
          </p:cNvSpPr>
          <p:nvPr>
            <p:ph idx="1"/>
          </p:nvPr>
        </p:nvSpPr>
        <p:spPr>
          <a:xfrm>
            <a:off x="572493" y="2071316"/>
            <a:ext cx="8717715" cy="4119172"/>
          </a:xfrm>
        </p:spPr>
        <p:txBody>
          <a:bodyPr vert="horz" lIns="91440" tIns="45720" rIns="91440" bIns="45720" rtlCol="0" anchor="t">
            <a:normAutofit/>
          </a:bodyPr>
          <a:lstStyle/>
          <a:p>
            <a:r>
              <a:rPr lang="en-US" sz="2000">
                <a:highlight>
                  <a:srgbClr val="FFFFFF"/>
                </a:highlight>
              </a:rPr>
              <a:t>Industrial Revolution prosperity</a:t>
            </a:r>
            <a:endParaRPr lang="en-US" sz="2000" b="1" dirty="0">
              <a:highlight>
                <a:srgbClr val="FFFFFF"/>
              </a:highlight>
            </a:endParaRPr>
          </a:p>
          <a:p>
            <a:pPr>
              <a:buFont typeface="Arial"/>
            </a:pPr>
            <a:r>
              <a:rPr lang="en-US" sz="2000" dirty="0">
                <a:highlight>
                  <a:srgbClr val="FFFFFF"/>
                </a:highlight>
              </a:rPr>
              <a:t>Copper smelting </a:t>
            </a:r>
            <a:r>
              <a:rPr lang="en-US" sz="2000">
                <a:highlight>
                  <a:srgbClr val="FFFFFF"/>
                </a:highlight>
              </a:rPr>
              <a:t>center</a:t>
            </a:r>
          </a:p>
          <a:p>
            <a:pPr>
              <a:buFont typeface="Arial"/>
            </a:pPr>
            <a:r>
              <a:rPr lang="en-US" sz="2000">
                <a:highlight>
                  <a:srgbClr val="FFFFFF"/>
                </a:highlight>
              </a:rPr>
              <a:t>Key success factors</a:t>
            </a:r>
          </a:p>
          <a:p>
            <a:pPr marL="0" indent="0">
              <a:buNone/>
            </a:pPr>
            <a:endParaRPr lang="en-US" sz="2000" dirty="0">
              <a:highlight>
                <a:srgbClr val="FFFFFF"/>
              </a:highlight>
              <a:ea typeface="+mn-lt"/>
              <a:cs typeface="+mn-lt"/>
            </a:endParaRPr>
          </a:p>
          <a:p>
            <a:pPr marL="0" indent="0">
              <a:buNone/>
            </a:pPr>
            <a:r>
              <a:rPr lang="en-US" sz="2000" dirty="0">
                <a:highlight>
                  <a:srgbClr val="FFFFFF"/>
                </a:highlight>
                <a:ea typeface="+mn-lt"/>
                <a:cs typeface="+mn-lt"/>
              </a:rPr>
              <a:t>Prosperity surged in Swansea throughout the Industrial Revolution, sparked largely by its rise as a hub for copper smelting(Griffiths, 2000; John, 1980). Fueled not only by location but also capital inflow, progress in industrial methods took root here earlier than elsewhere. Connected deeply to both domestic markets and overseas routes, expansion followed steadily, shaped more by access than ambition alone.</a:t>
            </a:r>
            <a:endParaRPr lang="en-US" dirty="0"/>
          </a:p>
        </p:txBody>
      </p:sp>
    </p:spTree>
    <p:extLst>
      <p:ext uri="{BB962C8B-B14F-4D97-AF65-F5344CB8AC3E}">
        <p14:creationId xmlns:p14="http://schemas.microsoft.com/office/powerpoint/2010/main" val="4287428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8A8C5D-F9E4-3807-C767-E93914217A1F}"/>
              </a:ext>
            </a:extLst>
          </p:cNvPr>
          <p:cNvSpPr>
            <a:spLocks noGrp="1"/>
          </p:cNvSpPr>
          <p:nvPr>
            <p:ph type="title"/>
          </p:nvPr>
        </p:nvSpPr>
        <p:spPr>
          <a:xfrm>
            <a:off x="686834" y="1153572"/>
            <a:ext cx="3200400" cy="4461163"/>
          </a:xfrm>
        </p:spPr>
        <p:txBody>
          <a:bodyPr>
            <a:normAutofit/>
          </a:bodyPr>
          <a:lstStyle/>
          <a:p>
            <a:r>
              <a:rPr lang="en-US">
                <a:solidFill>
                  <a:srgbClr val="FFFFFF"/>
                </a:solidFill>
              </a:rPr>
              <a:t>Main investments</a:t>
            </a:r>
          </a:p>
        </p:txBody>
      </p:sp>
      <p:sp>
        <p:nvSpPr>
          <p:cNvPr id="3" name="Content Placeholder 2">
            <a:extLst>
              <a:ext uri="{FF2B5EF4-FFF2-40B4-BE49-F238E27FC236}">
                <a16:creationId xmlns:a16="http://schemas.microsoft.com/office/drawing/2014/main" id="{B7DB944E-E5B0-4A4E-6B2A-D21D761E3A02}"/>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457200" indent="-457200"/>
            <a:r>
              <a:rPr lang="en-US" sz="2600">
                <a:highlight>
                  <a:srgbClr val="FFFFFF"/>
                </a:highlight>
              </a:rPr>
              <a:t>Wealthy industrial investors</a:t>
            </a:r>
            <a:endParaRPr lang="en-US" sz="2600" b="1" dirty="0">
              <a:highlight>
                <a:srgbClr val="FFFFFF"/>
              </a:highlight>
            </a:endParaRPr>
          </a:p>
          <a:p>
            <a:r>
              <a:rPr lang="en-US" sz="2600">
                <a:highlight>
                  <a:srgbClr val="FFFFFF"/>
                </a:highlight>
              </a:rPr>
              <a:t>    Merchant entrepreneurs</a:t>
            </a:r>
          </a:p>
          <a:p>
            <a:r>
              <a:rPr lang="en-US" sz="2600">
                <a:highlight>
                  <a:srgbClr val="FFFFFF"/>
                </a:highlight>
              </a:rPr>
              <a:t>    Infrastructure funding</a:t>
            </a:r>
          </a:p>
          <a:p>
            <a:pPr marL="0" indent="0">
              <a:buNone/>
            </a:pPr>
            <a:endParaRPr lang="en-US" sz="2600" b="1" dirty="0">
              <a:highlight>
                <a:srgbClr val="FFFFFF"/>
              </a:highlight>
            </a:endParaRPr>
          </a:p>
          <a:p>
            <a:pPr marL="0" indent="0">
              <a:buNone/>
            </a:pPr>
            <a:r>
              <a:rPr lang="en-US" sz="2600" dirty="0">
                <a:ea typeface="+mn-lt"/>
                <a:cs typeface="+mn-lt"/>
              </a:rPr>
              <a:t>Profit surged thanks to seaside access, drawing </a:t>
            </a:r>
            <a:r>
              <a:rPr lang="en-US" sz="2600">
                <a:ea typeface="+mn-lt"/>
                <a:cs typeface="+mn-lt"/>
              </a:rPr>
              <a:t>financiers to back metal processing and </a:t>
            </a:r>
            <a:r>
              <a:rPr lang="en-US" sz="2600" dirty="0">
                <a:ea typeface="+mn-lt"/>
                <a:cs typeface="+mn-lt"/>
              </a:rPr>
              <a:t>shipping networks(Jenkins, 1981). Backed by rich traders, industrial expansion took root where ores arrived swiftly by sea, leaving as refined output. Coastal advantage pulled investment, turning raw imports into lucrative ventures through strategic infrastructure support. (John, 1980)</a:t>
            </a:r>
            <a:endParaRPr lang="en-US" sz="2600" dirty="0"/>
          </a:p>
        </p:txBody>
      </p:sp>
    </p:spTree>
    <p:extLst>
      <p:ext uri="{BB962C8B-B14F-4D97-AF65-F5344CB8AC3E}">
        <p14:creationId xmlns:p14="http://schemas.microsoft.com/office/powerpoint/2010/main" val="92986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2DDA42-6DAC-0AA9-FF1F-5417A0A1C27D}"/>
              </a:ext>
            </a:extLst>
          </p:cNvPr>
          <p:cNvSpPr>
            <a:spLocks noGrp="1"/>
          </p:cNvSpPr>
          <p:nvPr>
            <p:ph type="title"/>
          </p:nvPr>
        </p:nvSpPr>
        <p:spPr>
          <a:xfrm>
            <a:off x="838200" y="365125"/>
            <a:ext cx="10515600" cy="1325563"/>
          </a:xfrm>
        </p:spPr>
        <p:txBody>
          <a:bodyPr>
            <a:normAutofit/>
          </a:bodyPr>
          <a:lstStyle/>
          <a:p>
            <a:r>
              <a:rPr lang="en-US" sz="4600" b="1">
                <a:highlight>
                  <a:srgbClr val="FFFFFF"/>
                </a:highlight>
                <a:latin typeface="Aptos"/>
              </a:rPr>
              <a:t>Industrial Processes and Technology</a:t>
            </a:r>
            <a:endParaRPr lang="en-US" sz="4600">
              <a:highlight>
                <a:srgbClr val="FFFFFF"/>
              </a:highlight>
              <a:latin typeface="Aptos"/>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816A3E-5412-1F67-70C4-0C51A525544E}"/>
              </a:ext>
            </a:extLst>
          </p:cNvPr>
          <p:cNvSpPr>
            <a:spLocks noGrp="1"/>
          </p:cNvSpPr>
          <p:nvPr>
            <p:ph idx="1"/>
          </p:nvPr>
        </p:nvSpPr>
        <p:spPr>
          <a:xfrm>
            <a:off x="838200" y="1929384"/>
            <a:ext cx="10515600" cy="4251960"/>
          </a:xfrm>
        </p:spPr>
        <p:txBody>
          <a:bodyPr vert="horz" lIns="91440" tIns="45720" rIns="91440" bIns="45720" rtlCol="0" anchor="t">
            <a:normAutofit/>
          </a:bodyPr>
          <a:lstStyle/>
          <a:p>
            <a:pPr>
              <a:buNone/>
            </a:pPr>
            <a:endParaRPr lang="en-US" sz="2200" b="1" dirty="0">
              <a:highlight>
                <a:srgbClr val="FFFFFF"/>
              </a:highlight>
            </a:endParaRPr>
          </a:p>
          <a:p>
            <a:pPr>
              <a:buFont typeface="Arial"/>
              <a:buChar char="•"/>
            </a:pPr>
            <a:r>
              <a:rPr lang="en-US" sz="2200">
                <a:highlight>
                  <a:srgbClr val="FFFFFF"/>
                </a:highlight>
              </a:rPr>
              <a:t>Advanced smelting furnaces</a:t>
            </a:r>
          </a:p>
          <a:p>
            <a:pPr>
              <a:buFont typeface="Arial"/>
              <a:buChar char="•"/>
            </a:pPr>
            <a:r>
              <a:rPr lang="en-US" sz="2200">
                <a:highlight>
                  <a:srgbClr val="FFFFFF"/>
                </a:highlight>
              </a:rPr>
              <a:t>Coal-powered production</a:t>
            </a:r>
          </a:p>
          <a:p>
            <a:pPr>
              <a:buFont typeface="Arial"/>
              <a:buChar char="•"/>
            </a:pPr>
            <a:r>
              <a:rPr lang="en-US" sz="2200">
                <a:highlight>
                  <a:srgbClr val="FFFFFF"/>
                </a:highlight>
              </a:rPr>
              <a:t>Increased efficiency</a:t>
            </a:r>
          </a:p>
          <a:p>
            <a:pPr indent="0">
              <a:buNone/>
            </a:pPr>
            <a:endParaRPr lang="en-US" sz="2200" b="1" dirty="0">
              <a:highlight>
                <a:srgbClr val="FFFFFF"/>
              </a:highlight>
              <a:ea typeface="+mn-lt"/>
              <a:cs typeface="+mn-lt"/>
            </a:endParaRPr>
          </a:p>
          <a:p>
            <a:pPr indent="0">
              <a:buNone/>
            </a:pPr>
            <a:r>
              <a:rPr lang="en-US" sz="2200" dirty="0">
                <a:highlight>
                  <a:srgbClr val="FFFFFF"/>
                </a:highlight>
                <a:ea typeface="+mn-lt"/>
                <a:cs typeface="+mn-lt"/>
              </a:rPr>
              <a:t>Fueled by better furnace designs, copper output expanded rapidly across the region(Griffiths, 2000). As coal replaced older fuels, efficiency rose sharply through the industrial era. With higher yields came greater market strength, reshaping local industry. Progress unfolded gradually, yet</a:t>
            </a:r>
            <a:r>
              <a:rPr lang="en-US" sz="2200">
                <a:highlight>
                  <a:srgbClr val="FFFFFF"/>
                </a:highlight>
                <a:ea typeface="+mn-lt"/>
                <a:cs typeface="+mn-lt"/>
              </a:rPr>
              <a:t> transformed production limits completely.(Williams, 1991)</a:t>
            </a:r>
            <a:endParaRPr lang="en-US" sz="2200" dirty="0"/>
          </a:p>
          <a:p>
            <a:pPr marL="0" indent="0">
              <a:buNone/>
            </a:pPr>
            <a:endParaRPr lang="en-US" sz="2200"/>
          </a:p>
        </p:txBody>
      </p:sp>
    </p:spTree>
    <p:extLst>
      <p:ext uri="{BB962C8B-B14F-4D97-AF65-F5344CB8AC3E}">
        <p14:creationId xmlns:p14="http://schemas.microsoft.com/office/powerpoint/2010/main" val="3420661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02173B-BDB2-C600-DF23-748738568644}"/>
              </a:ext>
            </a:extLst>
          </p:cNvPr>
          <p:cNvSpPr>
            <a:spLocks noGrp="1"/>
          </p:cNvSpPr>
          <p:nvPr>
            <p:ph type="title"/>
          </p:nvPr>
        </p:nvSpPr>
        <p:spPr>
          <a:xfrm>
            <a:off x="6106390" y="759126"/>
            <a:ext cx="4596245" cy="1711119"/>
          </a:xfrm>
        </p:spPr>
        <p:txBody>
          <a:bodyPr anchor="ctr">
            <a:normAutofit/>
          </a:bodyPr>
          <a:lstStyle/>
          <a:p>
            <a:r>
              <a:rPr lang="en-US" sz="4000"/>
              <a:t>Geography and supporting areas </a:t>
            </a:r>
          </a:p>
        </p:txBody>
      </p:sp>
      <p:sp>
        <p:nvSpPr>
          <p:cNvPr id="26" name="Rectangle 25">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Ferry">
            <a:extLst>
              <a:ext uri="{FF2B5EF4-FFF2-40B4-BE49-F238E27FC236}">
                <a16:creationId xmlns:a16="http://schemas.microsoft.com/office/drawing/2014/main" id="{76BEFC2C-8DA7-77CA-F32F-99F1D194F71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68873" y="1510026"/>
            <a:ext cx="3872455" cy="3872455"/>
          </a:xfrm>
          <a:prstGeom prst="rect">
            <a:avLst/>
          </a:prstGeom>
        </p:spPr>
      </p:pic>
      <p:sp>
        <p:nvSpPr>
          <p:cNvPr id="3" name="Content Placeholder 2">
            <a:extLst>
              <a:ext uri="{FF2B5EF4-FFF2-40B4-BE49-F238E27FC236}">
                <a16:creationId xmlns:a16="http://schemas.microsoft.com/office/drawing/2014/main" id="{F935F5F7-F4D3-5AE2-FC61-5C0483D682FC}"/>
              </a:ext>
            </a:extLst>
          </p:cNvPr>
          <p:cNvSpPr>
            <a:spLocks noGrp="1"/>
          </p:cNvSpPr>
          <p:nvPr>
            <p:ph idx="1"/>
          </p:nvPr>
        </p:nvSpPr>
        <p:spPr>
          <a:xfrm>
            <a:off x="6106390" y="2470244"/>
            <a:ext cx="4596245" cy="3769836"/>
          </a:xfrm>
        </p:spPr>
        <p:txBody>
          <a:bodyPr vert="horz" lIns="91440" tIns="45720" rIns="91440" bIns="45720" rtlCol="0" anchor="ctr">
            <a:normAutofit lnSpcReduction="10000"/>
          </a:bodyPr>
          <a:lstStyle/>
          <a:p>
            <a:pPr>
              <a:buNone/>
            </a:pPr>
            <a:endParaRPr lang="en-US" sz="1700" b="1" dirty="0">
              <a:highlight>
                <a:srgbClr val="FFFFFF"/>
              </a:highlight>
            </a:endParaRPr>
          </a:p>
          <a:p>
            <a:pPr>
              <a:buFont typeface="Arial"/>
              <a:buChar char="•"/>
            </a:pPr>
            <a:r>
              <a:rPr lang="en-US" sz="1700">
                <a:highlight>
                  <a:srgbClr val="FFFFFF"/>
                </a:highlight>
              </a:rPr>
              <a:t>Coastal transport access</a:t>
            </a:r>
          </a:p>
          <a:p>
            <a:pPr>
              <a:buFont typeface="Arial"/>
              <a:buChar char="•"/>
            </a:pPr>
            <a:r>
              <a:rPr lang="en-US" sz="1700">
                <a:highlight>
                  <a:srgbClr val="FFFFFF"/>
                </a:highlight>
              </a:rPr>
              <a:t>Nearby coalfields</a:t>
            </a:r>
          </a:p>
          <a:p>
            <a:pPr>
              <a:buFont typeface="Arial"/>
              <a:buChar char="•"/>
            </a:pPr>
            <a:r>
              <a:rPr lang="en-US" sz="1700">
                <a:highlight>
                  <a:srgbClr val="FFFFFF"/>
                </a:highlight>
              </a:rPr>
              <a:t>Trade connections</a:t>
            </a:r>
          </a:p>
          <a:p>
            <a:pPr indent="0">
              <a:buNone/>
            </a:pPr>
            <a:endParaRPr lang="en-US" sz="1700" b="1" dirty="0">
              <a:highlight>
                <a:srgbClr val="FFFFFF"/>
              </a:highlight>
            </a:endParaRPr>
          </a:p>
          <a:p>
            <a:pPr indent="0">
              <a:buNone/>
            </a:pPr>
            <a:r>
              <a:rPr lang="en-US" sz="1700" dirty="0">
                <a:highlight>
                  <a:srgbClr val="FFFFFF"/>
                </a:highlight>
                <a:ea typeface="+mn-lt"/>
                <a:cs typeface="+mn-lt"/>
              </a:rPr>
              <a:t>Fuel came from nearby coalfields, so shipping copper ore by sea made sense. Because of where it sat on the coast, </a:t>
            </a:r>
            <a:r>
              <a:rPr lang="en-US" sz="1700">
                <a:highlight>
                  <a:srgbClr val="FFFFFF"/>
                </a:highlight>
                <a:ea typeface="+mn-lt"/>
                <a:cs typeface="+mn-lt"/>
              </a:rPr>
              <a:t>movement of materials stayed efficient(Williams, 1991). This </a:t>
            </a:r>
            <a:r>
              <a:rPr lang="en-US" sz="1700" dirty="0">
                <a:highlight>
                  <a:srgbClr val="FFFFFF"/>
                </a:highlight>
                <a:ea typeface="+mn-lt"/>
                <a:cs typeface="+mn-lt"/>
              </a:rPr>
              <a:t>mix shaped how factories linked across the region. Working together grew easier when supplies arrived steadily. (Jenkins, 1981; Morgan, 1981)</a:t>
            </a:r>
            <a:endParaRPr lang="en-US" sz="1700" dirty="0"/>
          </a:p>
          <a:p>
            <a:pPr marL="0" indent="0">
              <a:buNone/>
            </a:pPr>
            <a:endParaRPr lang="en-US" sz="1700"/>
          </a:p>
        </p:txBody>
      </p:sp>
    </p:spTree>
    <p:extLst>
      <p:ext uri="{BB962C8B-B14F-4D97-AF65-F5344CB8AC3E}">
        <p14:creationId xmlns:p14="http://schemas.microsoft.com/office/powerpoint/2010/main" val="1671021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DCEE63-528A-63E3-E9A6-8D1E900547A7}"/>
              </a:ext>
            </a:extLst>
          </p:cNvPr>
          <p:cNvSpPr>
            <a:spLocks noGrp="1"/>
          </p:cNvSpPr>
          <p:nvPr>
            <p:ph type="title"/>
          </p:nvPr>
        </p:nvSpPr>
        <p:spPr>
          <a:xfrm>
            <a:off x="838200" y="1336390"/>
            <a:ext cx="6155988" cy="1182927"/>
          </a:xfrm>
        </p:spPr>
        <p:txBody>
          <a:bodyPr anchor="b">
            <a:normAutofit/>
          </a:bodyPr>
          <a:lstStyle/>
          <a:p>
            <a:r>
              <a:rPr lang="en-US" sz="4300"/>
              <a:t>Social issues and workers </a:t>
            </a:r>
          </a:p>
        </p:txBody>
      </p:sp>
      <p:cxnSp>
        <p:nvCxnSpPr>
          <p:cNvPr id="24" name="Straight Connector 23">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9D3E7A4-CDC6-9F8B-8675-5008B73C4553}"/>
              </a:ext>
            </a:extLst>
          </p:cNvPr>
          <p:cNvSpPr>
            <a:spLocks noGrp="1"/>
          </p:cNvSpPr>
          <p:nvPr>
            <p:ph idx="1"/>
          </p:nvPr>
        </p:nvSpPr>
        <p:spPr>
          <a:xfrm>
            <a:off x="678516" y="2516179"/>
            <a:ext cx="6190412" cy="3344459"/>
          </a:xfrm>
        </p:spPr>
        <p:txBody>
          <a:bodyPr vert="horz" lIns="91440" tIns="45720" rIns="91440" bIns="45720" rtlCol="0" anchor="t">
            <a:noAutofit/>
          </a:bodyPr>
          <a:lstStyle/>
          <a:p>
            <a:pPr marL="0" indent="0">
              <a:buNone/>
            </a:pPr>
            <a:endParaRPr lang="en-US" sz="1600" b="1" dirty="0">
              <a:highlight>
                <a:srgbClr val="FFFFFF"/>
              </a:highlight>
            </a:endParaRPr>
          </a:p>
          <a:p>
            <a:r>
              <a:rPr lang="en-US" sz="1600">
                <a:highlight>
                  <a:srgbClr val="FFFFFF"/>
                </a:highlight>
              </a:rPr>
              <a:t>Growing workforce</a:t>
            </a:r>
          </a:p>
          <a:p>
            <a:r>
              <a:rPr lang="en-US" sz="1600">
                <a:highlight>
                  <a:srgbClr val="FFFFFF"/>
                </a:highlight>
              </a:rPr>
              <a:t>Harsh working conditions</a:t>
            </a:r>
          </a:p>
          <a:p>
            <a:r>
              <a:rPr lang="en-US" sz="1600">
                <a:highlight>
                  <a:srgbClr val="FFFFFF"/>
                </a:highlight>
              </a:rPr>
              <a:t>Urban social challenges</a:t>
            </a:r>
          </a:p>
          <a:p>
            <a:pPr marL="0" indent="0">
              <a:buNone/>
            </a:pPr>
            <a:r>
              <a:rPr lang="en-US" sz="1600" dirty="0">
                <a:highlight>
                  <a:srgbClr val="FFFFFF"/>
                </a:highlight>
                <a:ea typeface="+mn-lt"/>
                <a:cs typeface="+mn-lt"/>
              </a:rPr>
              <a:t>Starting in the 1800s, waves of migrants arrived hoping for work tied to expanding industries. Because factory jobs were available, people left farms and villages behind, yet these opportunities came with heavy costs(Miskell, 2006). Workers endured grueling shifts, exposed to risk without safeguards or support(Evans, 2000). Since cities grew faster than infrastructure, homes became packed, waste systems </a:t>
            </a:r>
            <a:r>
              <a:rPr lang="en-US" sz="1600">
                <a:highlight>
                  <a:srgbClr val="FFFFFF"/>
                </a:highlight>
                <a:ea typeface="+mn-lt"/>
                <a:cs typeface="+mn-lt"/>
              </a:rPr>
              <a:t>failed, illness followed. Even though industry strengthened </a:t>
            </a:r>
            <a:r>
              <a:rPr lang="en-US" sz="1600" dirty="0">
                <a:highlight>
                  <a:srgbClr val="FFFFFF"/>
                </a:highlight>
                <a:ea typeface="+mn-lt"/>
                <a:cs typeface="+mn-lt"/>
              </a:rPr>
              <a:t>national output, daily life worsened sharply for countless families.</a:t>
            </a:r>
            <a:endParaRPr lang="en-US" sz="1600" dirty="0"/>
          </a:p>
          <a:p>
            <a:endParaRPr lang="en-US" sz="1400">
              <a:solidFill>
                <a:schemeClr val="tx1">
                  <a:alpha val="80000"/>
                </a:schemeClr>
              </a:solidFill>
            </a:endParaRPr>
          </a:p>
        </p:txBody>
      </p:sp>
      <p:pic>
        <p:nvPicPr>
          <p:cNvPr id="7" name="Graphic 6" descr="Group">
            <a:extLst>
              <a:ext uri="{FF2B5EF4-FFF2-40B4-BE49-F238E27FC236}">
                <a16:creationId xmlns:a16="http://schemas.microsoft.com/office/drawing/2014/main" id="{25F88C1A-CC18-005E-274B-49CA0FB6E74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415771" y="1711944"/>
            <a:ext cx="4344021" cy="4344021"/>
          </a:xfrm>
          <a:prstGeom prst="rect">
            <a:avLst/>
          </a:prstGeom>
        </p:spPr>
      </p:pic>
      <p:sp>
        <p:nvSpPr>
          <p:cNvPr id="2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2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1044212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268FAE-E4FE-7F7D-2CF9-CB4EEEEE50E9}"/>
              </a:ext>
            </a:extLst>
          </p:cNvPr>
          <p:cNvSpPr>
            <a:spLocks noGrp="1"/>
          </p:cNvSpPr>
          <p:nvPr>
            <p:ph type="title"/>
          </p:nvPr>
        </p:nvSpPr>
        <p:spPr>
          <a:xfrm>
            <a:off x="630936" y="640080"/>
            <a:ext cx="4818888" cy="1481328"/>
          </a:xfrm>
        </p:spPr>
        <p:txBody>
          <a:bodyPr anchor="b">
            <a:normAutofit/>
          </a:bodyPr>
          <a:lstStyle/>
          <a:p>
            <a:r>
              <a:rPr lang="en-US" sz="4600"/>
              <a:t>The environmental impact </a:t>
            </a:r>
          </a:p>
        </p:txBody>
      </p:sp>
      <p:sp>
        <p:nvSpPr>
          <p:cNvPr id="16"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57D3A8-096A-60D0-78FE-CF1F08B61395}"/>
              </a:ext>
            </a:extLst>
          </p:cNvPr>
          <p:cNvSpPr>
            <a:spLocks noGrp="1"/>
          </p:cNvSpPr>
          <p:nvPr>
            <p:ph idx="1"/>
          </p:nvPr>
        </p:nvSpPr>
        <p:spPr>
          <a:xfrm>
            <a:off x="630936" y="2660904"/>
            <a:ext cx="4818888" cy="3547872"/>
          </a:xfrm>
        </p:spPr>
        <p:txBody>
          <a:bodyPr vert="horz" lIns="91440" tIns="45720" rIns="91440" bIns="45720" rtlCol="0" anchor="t">
            <a:normAutofit/>
          </a:bodyPr>
          <a:lstStyle/>
          <a:p>
            <a:pPr>
              <a:buNone/>
            </a:pPr>
            <a:endParaRPr lang="en-US" sz="1700" b="1" dirty="0">
              <a:highlight>
                <a:srgbClr val="FFFFFF"/>
              </a:highlight>
            </a:endParaRPr>
          </a:p>
          <a:p>
            <a:pPr>
              <a:buFont typeface="Arial"/>
            </a:pPr>
            <a:r>
              <a:rPr lang="en-US" sz="1700">
                <a:highlight>
                  <a:srgbClr val="FFFFFF"/>
                </a:highlight>
              </a:rPr>
              <a:t>Heavy pollution</a:t>
            </a:r>
          </a:p>
          <a:p>
            <a:pPr>
              <a:buFont typeface="Arial"/>
            </a:pPr>
            <a:r>
              <a:rPr lang="en-US" sz="1700">
                <a:highlight>
                  <a:srgbClr val="FFFFFF"/>
                </a:highlight>
              </a:rPr>
              <a:t>Landscape damage</a:t>
            </a:r>
          </a:p>
          <a:p>
            <a:pPr>
              <a:buFont typeface="Arial"/>
            </a:pPr>
            <a:r>
              <a:rPr lang="en-US" sz="1700">
                <a:highlight>
                  <a:srgbClr val="FFFFFF"/>
                </a:highlight>
              </a:rPr>
              <a:t>Industrial environmental costs</a:t>
            </a:r>
          </a:p>
          <a:p>
            <a:pPr>
              <a:buFont typeface="Arial"/>
              <a:buChar char="•"/>
            </a:pPr>
            <a:endParaRPr lang="en-US" sz="1700" dirty="0">
              <a:highlight>
                <a:srgbClr val="FFFFFF"/>
              </a:highlight>
              <a:ea typeface="+mn-lt"/>
              <a:cs typeface="+mn-lt"/>
            </a:endParaRPr>
          </a:p>
          <a:p>
            <a:pPr indent="0">
              <a:buNone/>
            </a:pPr>
            <a:r>
              <a:rPr lang="en-US" sz="1700">
                <a:highlight>
                  <a:srgbClr val="FFFFFF"/>
                </a:highlight>
                <a:ea typeface="+mn-lt"/>
                <a:cs typeface="+mn-lt"/>
              </a:rPr>
              <a:t>Industrial work caused significant harm to the environment, fumes rose from factories, leaving skies hazy while soil quality dropped nearby(Griffiths, 2000). Where machines dominated work, such effects often shaped the landscape. </a:t>
            </a:r>
            <a:endParaRPr lang="en-US" sz="1700">
              <a:ea typeface="+mn-lt"/>
              <a:cs typeface="+mn-lt"/>
            </a:endParaRPr>
          </a:p>
          <a:p>
            <a:pPr indent="0">
              <a:buNone/>
            </a:pPr>
            <a:endParaRPr lang="en-US" sz="1700">
              <a:highlight>
                <a:srgbClr val="FFFFFF"/>
              </a:highlight>
              <a:ea typeface="+mn-lt"/>
              <a:cs typeface="+mn-lt"/>
            </a:endParaRPr>
          </a:p>
        </p:txBody>
      </p:sp>
      <p:pic>
        <p:nvPicPr>
          <p:cNvPr id="5" name="Picture 4">
            <a:extLst>
              <a:ext uri="{FF2B5EF4-FFF2-40B4-BE49-F238E27FC236}">
                <a16:creationId xmlns:a16="http://schemas.microsoft.com/office/drawing/2014/main" id="{F85DBD2C-494B-831E-8C9D-079005A8F251}"/>
              </a:ext>
            </a:extLst>
          </p:cNvPr>
          <p:cNvPicPr>
            <a:picLocks noChangeAspect="1"/>
          </p:cNvPicPr>
          <p:nvPr/>
        </p:nvPicPr>
        <p:blipFill>
          <a:blip r:embed="rId2"/>
          <a:srcRect l="16439" r="42608" b="6249"/>
          <a:stretch>
            <a:fillRect/>
          </a:stretch>
        </p:blipFill>
        <p:spPr>
          <a:xfrm>
            <a:off x="6662706" y="640080"/>
            <a:ext cx="4331652" cy="5577840"/>
          </a:xfrm>
          <a:prstGeom prst="rect">
            <a:avLst/>
          </a:prstGeom>
        </p:spPr>
      </p:pic>
    </p:spTree>
    <p:extLst>
      <p:ext uri="{BB962C8B-B14F-4D97-AF65-F5344CB8AC3E}">
        <p14:creationId xmlns:p14="http://schemas.microsoft.com/office/powerpoint/2010/main" val="1528503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F7305-B436-191E-9398-2C26614DFD21}"/>
              </a:ext>
            </a:extLst>
          </p:cNvPr>
          <p:cNvSpPr>
            <a:spLocks noGrp="1"/>
          </p:cNvSpPr>
          <p:nvPr>
            <p:ph type="title"/>
          </p:nvPr>
        </p:nvSpPr>
        <p:spPr>
          <a:xfrm>
            <a:off x="686834" y="1153572"/>
            <a:ext cx="3200400" cy="4461163"/>
          </a:xfrm>
        </p:spPr>
        <p:txBody>
          <a:bodyPr>
            <a:normAutofit/>
          </a:bodyPr>
          <a:lstStyle/>
          <a:p>
            <a:r>
              <a:rPr lang="en-US">
                <a:solidFill>
                  <a:srgbClr val="FFFFFF"/>
                </a:solidFill>
              </a:rPr>
              <a:t>Economic importance </a:t>
            </a:r>
          </a:p>
        </p:txBody>
      </p:sp>
      <p:sp>
        <p:nvSpPr>
          <p:cNvPr id="3" name="Content Placeholder 2">
            <a:extLst>
              <a:ext uri="{FF2B5EF4-FFF2-40B4-BE49-F238E27FC236}">
                <a16:creationId xmlns:a16="http://schemas.microsoft.com/office/drawing/2014/main" id="{947C8627-7C3E-BD6E-4204-91CB33975C24}"/>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None/>
            </a:pPr>
            <a:endParaRPr lang="en-US" b="1" dirty="0">
              <a:highlight>
                <a:srgbClr val="FFFFFF"/>
              </a:highlight>
            </a:endParaRPr>
          </a:p>
          <a:p>
            <a:pPr>
              <a:buFont typeface="Arial"/>
              <a:buChar char="•"/>
            </a:pPr>
            <a:r>
              <a:rPr lang="en-US">
                <a:highlight>
                  <a:srgbClr val="FFFFFF"/>
                </a:highlight>
              </a:rPr>
              <a:t>Local prosperity</a:t>
            </a:r>
          </a:p>
          <a:p>
            <a:pPr>
              <a:buFont typeface="Arial"/>
              <a:buChar char="•"/>
            </a:pPr>
            <a:r>
              <a:rPr lang="en-US">
                <a:highlight>
                  <a:srgbClr val="FFFFFF"/>
                </a:highlight>
              </a:rPr>
              <a:t>National industrial growth</a:t>
            </a:r>
          </a:p>
          <a:p>
            <a:pPr>
              <a:buFont typeface="Arial"/>
              <a:buChar char="•"/>
            </a:pPr>
            <a:r>
              <a:rPr lang="en-US">
                <a:highlight>
                  <a:srgbClr val="FFFFFF"/>
                </a:highlight>
              </a:rPr>
              <a:t>Global trade links</a:t>
            </a:r>
          </a:p>
          <a:p>
            <a:pPr indent="0">
              <a:buNone/>
            </a:pPr>
            <a:r>
              <a:rPr lang="en-US" dirty="0">
                <a:highlight>
                  <a:srgbClr val="FFFFFF"/>
                </a:highlight>
                <a:ea typeface="+mn-lt"/>
                <a:cs typeface="+mn-lt"/>
              </a:rPr>
              <a:t>Copper from Wales powered industries like ship construction while feeding into wider production systems. Trade routes across oceans grew stronger because of it(Berg, 1994). Due of this, the region played a major role in regional prosperity alongside broader financial growth.</a:t>
            </a:r>
            <a:endParaRPr lang="en-US"/>
          </a:p>
          <a:p>
            <a:pPr marL="0" indent="0">
              <a:buNone/>
            </a:pPr>
            <a:endParaRPr lang="en-US" dirty="0"/>
          </a:p>
        </p:txBody>
      </p:sp>
    </p:spTree>
    <p:extLst>
      <p:ext uri="{BB962C8B-B14F-4D97-AF65-F5344CB8AC3E}">
        <p14:creationId xmlns:p14="http://schemas.microsoft.com/office/powerpoint/2010/main" val="2876407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C259BC-83BC-BFBB-1E38-8E27F460A421}"/>
              </a:ext>
            </a:extLst>
          </p:cNvPr>
          <p:cNvSpPr>
            <a:spLocks noGrp="1"/>
          </p:cNvSpPr>
          <p:nvPr>
            <p:ph type="title"/>
          </p:nvPr>
        </p:nvSpPr>
        <p:spPr>
          <a:xfrm>
            <a:off x="956826" y="1112969"/>
            <a:ext cx="3937298" cy="4166010"/>
          </a:xfrm>
        </p:spPr>
        <p:txBody>
          <a:bodyPr>
            <a:normAutofit/>
          </a:bodyPr>
          <a:lstStyle/>
          <a:p>
            <a:r>
              <a:rPr lang="en-US">
                <a:solidFill>
                  <a:srgbClr val="FFFFFF"/>
                </a:solidFill>
              </a:rPr>
              <a:t>Conclusion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62AA2F1-7DE5-3159-6816-7D276CA1C42C}"/>
              </a:ext>
            </a:extLst>
          </p:cNvPr>
          <p:cNvSpPr>
            <a:spLocks noGrp="1"/>
          </p:cNvSpPr>
          <p:nvPr>
            <p:ph idx="1"/>
          </p:nvPr>
        </p:nvSpPr>
        <p:spPr>
          <a:xfrm>
            <a:off x="6096000" y="820880"/>
            <a:ext cx="5257799" cy="4889350"/>
          </a:xfrm>
        </p:spPr>
        <p:txBody>
          <a:bodyPr vert="horz" lIns="91440" tIns="45720" rIns="91440" bIns="45720" rtlCol="0" anchor="t">
            <a:normAutofit lnSpcReduction="10000"/>
          </a:bodyPr>
          <a:lstStyle/>
          <a:p>
            <a:pPr>
              <a:buNone/>
            </a:pPr>
            <a:endParaRPr lang="en-US" sz="2200" b="1" dirty="0">
              <a:highlight>
                <a:srgbClr val="FFFFFF"/>
              </a:highlight>
            </a:endParaRPr>
          </a:p>
          <a:p>
            <a:pPr>
              <a:buFont typeface="Arial"/>
              <a:buChar char="•"/>
            </a:pPr>
            <a:r>
              <a:rPr lang="en-US" sz="2200">
                <a:highlight>
                  <a:srgbClr val="FFFFFF"/>
                </a:highlight>
              </a:rPr>
              <a:t>Geography + technology + investment</a:t>
            </a:r>
          </a:p>
          <a:p>
            <a:pPr>
              <a:buFont typeface="Arial"/>
              <a:buChar char="•"/>
            </a:pPr>
            <a:r>
              <a:rPr lang="en-US" sz="2200" dirty="0" err="1">
                <a:highlight>
                  <a:srgbClr val="FFFFFF"/>
                </a:highlight>
              </a:rPr>
              <a:t>Labour</a:t>
            </a:r>
            <a:r>
              <a:rPr lang="en-US" sz="2200" dirty="0">
                <a:highlight>
                  <a:srgbClr val="FFFFFF"/>
                </a:highlight>
              </a:rPr>
              <a:t> supply</a:t>
            </a:r>
          </a:p>
          <a:p>
            <a:pPr>
              <a:buFont typeface="Arial"/>
              <a:buChar char="•"/>
            </a:pPr>
            <a:r>
              <a:rPr lang="en-US" sz="2200">
                <a:highlight>
                  <a:srgbClr val="FFFFFF"/>
                </a:highlight>
              </a:rPr>
              <a:t>National industrial significance</a:t>
            </a:r>
          </a:p>
          <a:p>
            <a:pPr>
              <a:buFont typeface="Arial"/>
              <a:buChar char="•"/>
            </a:pPr>
            <a:endParaRPr lang="en-US" sz="2200" dirty="0">
              <a:highlight>
                <a:srgbClr val="FFFFFF"/>
              </a:highlight>
              <a:ea typeface="+mn-lt"/>
              <a:cs typeface="+mn-lt"/>
            </a:endParaRPr>
          </a:p>
          <a:p>
            <a:pPr indent="0">
              <a:buNone/>
            </a:pPr>
            <a:r>
              <a:rPr lang="en-US" sz="2200" dirty="0">
                <a:highlight>
                  <a:srgbClr val="FFFFFF"/>
                </a:highlight>
                <a:ea typeface="+mn-lt"/>
                <a:cs typeface="+mn-lt"/>
              </a:rPr>
              <a:t>Industrial growth in South Wales emerged through links between landscape features, coal deposits, money flows, new machinery, yet worker availability (John, 1980; Williams, 1991). Because Swansea connected with worldwide copper trade, it became central to Britain’s industrial shift (Griffiths, 2000; Morgan, 1981).</a:t>
            </a:r>
            <a:endParaRPr lang="en-US" dirty="0"/>
          </a:p>
          <a:p>
            <a:pPr>
              <a:buNone/>
            </a:pPr>
            <a:endParaRPr lang="en-US" sz="2200">
              <a:highlight>
                <a:srgbClr val="FFFFFF"/>
              </a:highlight>
            </a:endParaRPr>
          </a:p>
          <a:p>
            <a:pPr marL="0" indent="0">
              <a:buNone/>
            </a:pPr>
            <a:endParaRPr lang="en-US" sz="22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1175173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BC65A-70F2-F34C-F60D-56134A32EB14}"/>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0FD6A83B-05A8-23DD-8455-1B6DA91C6B28}"/>
              </a:ext>
            </a:extLst>
          </p:cNvPr>
          <p:cNvSpPr>
            <a:spLocks noGrp="1"/>
          </p:cNvSpPr>
          <p:nvPr>
            <p:ph idx="1"/>
          </p:nvPr>
        </p:nvSpPr>
        <p:spPr>
          <a:xfrm>
            <a:off x="838200" y="1825625"/>
            <a:ext cx="10515600" cy="3454868"/>
          </a:xfrm>
        </p:spPr>
        <p:txBody>
          <a:bodyPr vert="horz" lIns="91440" tIns="45720" rIns="91440" bIns="45720" rtlCol="0" anchor="t">
            <a:normAutofit/>
          </a:bodyPr>
          <a:lstStyle/>
          <a:p>
            <a:pPr>
              <a:buNone/>
            </a:pPr>
            <a:r>
              <a:rPr lang="en-US" sz="1600" dirty="0">
                <a:latin typeface="Calibri"/>
                <a:ea typeface="Calibri"/>
                <a:cs typeface="Calibri"/>
              </a:rPr>
              <a:t>Berg, M. (1994). </a:t>
            </a:r>
            <a:r>
              <a:rPr lang="en-US" sz="1600" i="1" dirty="0">
                <a:latin typeface="Calibri"/>
                <a:ea typeface="Calibri"/>
                <a:cs typeface="Calibri"/>
              </a:rPr>
              <a:t>The age of manufactures: Industry, innovation and work in Britain 1700–1820</a:t>
            </a:r>
            <a:r>
              <a:rPr lang="en-US" sz="1600" dirty="0">
                <a:latin typeface="Calibri"/>
                <a:ea typeface="Calibri"/>
                <a:cs typeface="Calibri"/>
              </a:rPr>
              <a:t> (2nd ed.). Routledge.</a:t>
            </a:r>
            <a:endParaRPr lang="en-US" sz="1600">
              <a:latin typeface="Calibri"/>
              <a:ea typeface="Calibri"/>
              <a:cs typeface="Calibri"/>
            </a:endParaRPr>
          </a:p>
          <a:p>
            <a:pPr>
              <a:buNone/>
            </a:pPr>
            <a:r>
              <a:rPr lang="en-US" sz="1600" dirty="0">
                <a:latin typeface="Calibri"/>
                <a:ea typeface="Calibri"/>
                <a:cs typeface="Calibri"/>
              </a:rPr>
              <a:t>Evans, C. (2000). </a:t>
            </a:r>
            <a:r>
              <a:rPr lang="en-US" sz="1600" i="1" dirty="0">
                <a:latin typeface="Calibri"/>
                <a:ea typeface="Calibri"/>
                <a:cs typeface="Calibri"/>
              </a:rPr>
              <a:t>The </a:t>
            </a:r>
            <a:r>
              <a:rPr lang="en-US" sz="1600" i="1" dirty="0" err="1">
                <a:latin typeface="Calibri"/>
                <a:ea typeface="Calibri"/>
                <a:cs typeface="Calibri"/>
              </a:rPr>
              <a:t>labours</a:t>
            </a:r>
            <a:r>
              <a:rPr lang="en-US" sz="1600" i="1" dirty="0">
                <a:latin typeface="Calibri"/>
                <a:ea typeface="Calibri"/>
                <a:cs typeface="Calibri"/>
              </a:rPr>
              <a:t> of the “Celtic fringe”: Industrial workers in Wales and Britain, 1750–1914</a:t>
            </a:r>
            <a:r>
              <a:rPr lang="en-US" sz="1600" dirty="0">
                <a:latin typeface="Calibri"/>
                <a:ea typeface="Calibri"/>
                <a:cs typeface="Calibri"/>
              </a:rPr>
              <a:t>. Cambridge University</a:t>
            </a:r>
          </a:p>
          <a:p>
            <a:pPr>
              <a:buNone/>
            </a:pPr>
            <a:r>
              <a:rPr lang="en-US" sz="1600">
                <a:latin typeface="Calibri"/>
                <a:ea typeface="Calibri"/>
                <a:cs typeface="Calibri"/>
              </a:rPr>
              <a:t>Press.</a:t>
            </a:r>
            <a:endParaRPr lang="en-US" sz="1600" dirty="0">
              <a:latin typeface="Calibri"/>
              <a:ea typeface="Calibri"/>
              <a:cs typeface="Calibri"/>
            </a:endParaRPr>
          </a:p>
          <a:p>
            <a:pPr>
              <a:buNone/>
            </a:pPr>
            <a:r>
              <a:rPr lang="en-US" sz="1600">
                <a:latin typeface="Calibri"/>
                <a:ea typeface="Calibri"/>
                <a:cs typeface="Calibri"/>
              </a:rPr>
              <a:t>Griffiths, R. (2000). </a:t>
            </a:r>
            <a:r>
              <a:rPr lang="en-US" sz="1600" i="1">
                <a:latin typeface="Calibri"/>
                <a:ea typeface="Calibri"/>
                <a:cs typeface="Calibri"/>
              </a:rPr>
              <a:t>The Industrial Revolution in Wales</a:t>
            </a:r>
            <a:r>
              <a:rPr lang="en-US" sz="1600">
                <a:latin typeface="Calibri"/>
                <a:ea typeface="Calibri"/>
                <a:cs typeface="Calibri"/>
              </a:rPr>
              <a:t>. University of Wales Press.</a:t>
            </a:r>
          </a:p>
          <a:p>
            <a:pPr>
              <a:buNone/>
            </a:pPr>
            <a:r>
              <a:rPr lang="en-US" sz="1600">
                <a:latin typeface="Calibri"/>
                <a:ea typeface="Calibri"/>
                <a:cs typeface="Calibri"/>
              </a:rPr>
              <a:t>Jenkins, G. H. (1981). </a:t>
            </a:r>
            <a:r>
              <a:rPr lang="en-US" sz="1600" i="1">
                <a:latin typeface="Calibri"/>
                <a:ea typeface="Calibri"/>
                <a:cs typeface="Calibri"/>
              </a:rPr>
              <a:t>The foundations of modern Wales 1642–1780</a:t>
            </a:r>
            <a:r>
              <a:rPr lang="en-US" sz="1600">
                <a:latin typeface="Calibri"/>
                <a:ea typeface="Calibri"/>
                <a:cs typeface="Calibri"/>
              </a:rPr>
              <a:t>. Oxford University Press.</a:t>
            </a:r>
          </a:p>
          <a:p>
            <a:pPr>
              <a:buNone/>
            </a:pPr>
            <a:r>
              <a:rPr lang="en-US" sz="1600">
                <a:latin typeface="Calibri"/>
                <a:ea typeface="Calibri"/>
                <a:cs typeface="Calibri"/>
              </a:rPr>
              <a:t>John, A. H. (1980). </a:t>
            </a:r>
            <a:r>
              <a:rPr lang="en-US" sz="1600" i="1">
                <a:latin typeface="Calibri"/>
                <a:ea typeface="Calibri"/>
                <a:cs typeface="Calibri"/>
              </a:rPr>
              <a:t>The industrial development of South Wales 1750–1850</a:t>
            </a:r>
            <a:r>
              <a:rPr lang="en-US" sz="1600">
                <a:latin typeface="Calibri"/>
                <a:ea typeface="Calibri"/>
                <a:cs typeface="Calibri"/>
              </a:rPr>
              <a:t>. University of Wales Press.</a:t>
            </a:r>
          </a:p>
          <a:p>
            <a:pPr>
              <a:buNone/>
            </a:pPr>
            <a:r>
              <a:rPr lang="en-US" sz="1600">
                <a:latin typeface="Calibri"/>
                <a:ea typeface="Calibri"/>
                <a:cs typeface="Calibri"/>
              </a:rPr>
              <a:t>Miskell, L. (2006). </a:t>
            </a:r>
            <a:r>
              <a:rPr lang="en-US" sz="1600" i="1">
                <a:latin typeface="Calibri"/>
                <a:ea typeface="Calibri"/>
                <a:cs typeface="Calibri"/>
              </a:rPr>
              <a:t>A social history of Wales 1800–1914</a:t>
            </a:r>
            <a:r>
              <a:rPr lang="en-US" sz="1600">
                <a:latin typeface="Calibri"/>
                <a:ea typeface="Calibri"/>
                <a:cs typeface="Calibri"/>
              </a:rPr>
              <a:t>. University of Wales Press.</a:t>
            </a:r>
          </a:p>
          <a:p>
            <a:pPr>
              <a:buNone/>
            </a:pPr>
            <a:r>
              <a:rPr lang="en-US" sz="1600">
                <a:latin typeface="Calibri"/>
                <a:ea typeface="Calibri"/>
                <a:cs typeface="Calibri"/>
              </a:rPr>
              <a:t>Morgan, K. O. (1981). </a:t>
            </a:r>
            <a:r>
              <a:rPr lang="en-US" sz="1600" i="1">
                <a:latin typeface="Calibri"/>
                <a:ea typeface="Calibri"/>
                <a:cs typeface="Calibri"/>
              </a:rPr>
              <a:t>Rebirth of a nation: Wales 1880–1980</a:t>
            </a:r>
            <a:r>
              <a:rPr lang="en-US" sz="1600">
                <a:latin typeface="Calibri"/>
                <a:ea typeface="Calibri"/>
                <a:cs typeface="Calibri"/>
              </a:rPr>
              <a:t>. Oxford University Press.</a:t>
            </a:r>
          </a:p>
          <a:p>
            <a:pPr>
              <a:buNone/>
            </a:pPr>
            <a:r>
              <a:rPr lang="en-US" sz="1600" dirty="0">
                <a:latin typeface="Calibri"/>
                <a:ea typeface="Calibri"/>
                <a:cs typeface="Calibri"/>
              </a:rPr>
              <a:t>Williams, C. (1991). </a:t>
            </a:r>
            <a:r>
              <a:rPr lang="en-US" sz="1600" i="1" dirty="0">
                <a:latin typeface="Calibri"/>
                <a:ea typeface="Calibri"/>
                <a:cs typeface="Calibri"/>
              </a:rPr>
              <a:t>Capitalism, community and conflict: The South Wales coalfield 1898–1947</a:t>
            </a:r>
            <a:r>
              <a:rPr lang="en-US" sz="1600" dirty="0">
                <a:latin typeface="Calibri"/>
                <a:ea typeface="Calibri"/>
                <a:cs typeface="Calibri"/>
              </a:rPr>
              <a:t>. University of Wales Press.</a:t>
            </a:r>
          </a:p>
        </p:txBody>
      </p:sp>
    </p:spTree>
    <p:extLst>
      <p:ext uri="{BB962C8B-B14F-4D97-AF65-F5344CB8AC3E}">
        <p14:creationId xmlns:p14="http://schemas.microsoft.com/office/powerpoint/2010/main" val="34856684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Industrial Prosperity of swansea During the Industrial Revolution</vt:lpstr>
      <vt:lpstr>Introduction </vt:lpstr>
      <vt:lpstr>Main investments</vt:lpstr>
      <vt:lpstr>Industrial Processes and Technology</vt:lpstr>
      <vt:lpstr>Geography and supporting areas </vt:lpstr>
      <vt:lpstr>Social issues and workers </vt:lpstr>
      <vt:lpstr>The environmental impact </vt:lpstr>
      <vt:lpstr>Economic importance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226</cp:revision>
  <dcterms:created xsi:type="dcterms:W3CDTF">2026-02-17T15:55:05Z</dcterms:created>
  <dcterms:modified xsi:type="dcterms:W3CDTF">2026-03-13T21:48:42Z</dcterms:modified>
</cp:coreProperties>
</file>