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6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80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792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303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058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953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13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22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7855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409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67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2C06D32-021F-4A01-8078-4294AF4E8374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FCB850B9-AE9C-4903-859C-1EF655817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963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llying.co.uk/" TargetMode="External"/><Relationship Id="rId2" Type="http://schemas.openxmlformats.org/officeDocument/2006/relationships/hyperlink" Target="http://www.nspcc.org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2F9E2AF-0696-4A0B-8999-9413AD68222C}"/>
              </a:ext>
            </a:extLst>
          </p:cNvPr>
          <p:cNvSpPr/>
          <p:nvPr/>
        </p:nvSpPr>
        <p:spPr>
          <a:xfrm>
            <a:off x="457200" y="117043"/>
            <a:ext cx="11277600" cy="1057275"/>
          </a:xfrm>
          <a:prstGeom prst="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Are you worried about bullying?</a:t>
            </a:r>
            <a:endParaRPr lang="en-GB" sz="6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205C0F2-822C-48FB-BCCF-CAE90C132E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09" y="1242937"/>
            <a:ext cx="2002066" cy="215963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D28B57-3D60-483F-8638-E04CC237890F}"/>
              </a:ext>
            </a:extLst>
          </p:cNvPr>
          <p:cNvSpPr txBox="1"/>
          <p:nvPr/>
        </p:nvSpPr>
        <p:spPr>
          <a:xfrm>
            <a:off x="2129330" y="1335347"/>
            <a:ext cx="24155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Did you know that over 25% of UK children report being bullied at least once every week?</a:t>
            </a:r>
          </a:p>
          <a:p>
            <a:r>
              <a:rPr lang="en-GB" dirty="0">
                <a:highlight>
                  <a:srgbClr val="00FFFF"/>
                </a:highlight>
              </a:rPr>
              <a:t>Approximately 9% of UK children report that THEY are the bullies.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DEB9C1-275B-42D1-B25C-158E0279B7AB}"/>
              </a:ext>
            </a:extLst>
          </p:cNvPr>
          <p:cNvSpPr txBox="1"/>
          <p:nvPr/>
        </p:nvSpPr>
        <p:spPr>
          <a:xfrm>
            <a:off x="2121694" y="3283788"/>
            <a:ext cx="18611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(Williams 2020)</a:t>
            </a:r>
          </a:p>
        </p:txBody>
      </p:sp>
      <p:pic>
        <p:nvPicPr>
          <p:cNvPr id="16" name="Picture 15" descr="A couple of street signs&#10;&#10;Description automatically generated with low confidence">
            <a:extLst>
              <a:ext uri="{FF2B5EF4-FFF2-40B4-BE49-F238E27FC236}">
                <a16:creationId xmlns:a16="http://schemas.microsoft.com/office/drawing/2014/main" id="{7C03EFF4-1DD5-4EA7-B2A6-488B154FDC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757" y="1277568"/>
            <a:ext cx="2223845" cy="19522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C6CC938-0BC7-4F14-A5B3-B35F712B847B}"/>
              </a:ext>
            </a:extLst>
          </p:cNvPr>
          <p:cNvSpPr txBox="1"/>
          <p:nvPr/>
        </p:nvSpPr>
        <p:spPr>
          <a:xfrm>
            <a:off x="4917667" y="3202237"/>
            <a:ext cx="20859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(www.123rf.com)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72C367F-C94F-4EEB-BDA5-C4E0CE7457B5}"/>
              </a:ext>
            </a:extLst>
          </p:cNvPr>
          <p:cNvSpPr txBox="1"/>
          <p:nvPr/>
        </p:nvSpPr>
        <p:spPr>
          <a:xfrm>
            <a:off x="4585812" y="3384959"/>
            <a:ext cx="302037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2060"/>
                </a:solidFill>
              </a:rPr>
              <a:t>Physical injuries like bruises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2060"/>
                </a:solidFill>
              </a:rPr>
              <a:t>Belongings getting “lost” or damaged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2060"/>
                </a:solidFill>
              </a:rPr>
              <a:t>Being mysteriously ill each morning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2060"/>
                </a:solidFill>
              </a:rPr>
              <a:t>Asking for or stealing money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2060"/>
                </a:solidFill>
              </a:rPr>
              <a:t>Problems eating or sleeping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2060"/>
                </a:solidFill>
              </a:rPr>
              <a:t>Losing confidence and becoming withdrawn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571BD9-3673-43EE-881F-C0F2D8A41B57}"/>
              </a:ext>
            </a:extLst>
          </p:cNvPr>
          <p:cNvSpPr txBox="1"/>
          <p:nvPr/>
        </p:nvSpPr>
        <p:spPr>
          <a:xfrm>
            <a:off x="76200" y="3622519"/>
            <a:ext cx="3505200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What is Cyberbullying?</a:t>
            </a:r>
          </a:p>
        </p:txBody>
      </p:sp>
      <p:pic>
        <p:nvPicPr>
          <p:cNvPr id="21" name="Picture 20" descr="A picture containing clipart&#10;&#10;Description automatically generated">
            <a:extLst>
              <a:ext uri="{FF2B5EF4-FFF2-40B4-BE49-F238E27FC236}">
                <a16:creationId xmlns:a16="http://schemas.microsoft.com/office/drawing/2014/main" id="{F93EB46F-3013-40F5-B979-F81F9C2678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761" y="4647017"/>
            <a:ext cx="1224439" cy="104840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E959A3B-6F5C-4008-8721-9F7A5005CECB}"/>
              </a:ext>
            </a:extLst>
          </p:cNvPr>
          <p:cNvSpPr txBox="1"/>
          <p:nvPr/>
        </p:nvSpPr>
        <p:spPr>
          <a:xfrm>
            <a:off x="131900" y="5695422"/>
            <a:ext cx="13049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(www.talkspace.com)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810F8F1-94A1-49EC-A964-574C6A7F8B9D}"/>
              </a:ext>
            </a:extLst>
          </p:cNvPr>
          <p:cNvSpPr txBox="1"/>
          <p:nvPr/>
        </p:nvSpPr>
        <p:spPr>
          <a:xfrm>
            <a:off x="0" y="4186456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Sending threatening or abusive texts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B97219A-6AE5-43A5-9D50-3CE9D918DA12}"/>
              </a:ext>
            </a:extLst>
          </p:cNvPr>
          <p:cNvSpPr txBox="1"/>
          <p:nvPr/>
        </p:nvSpPr>
        <p:spPr>
          <a:xfrm>
            <a:off x="1473903" y="4503136"/>
            <a:ext cx="23526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  <a:highlight>
                  <a:srgbClr val="00FF00"/>
                </a:highlight>
              </a:rPr>
              <a:t>Creating and sharing embarrassing images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D585710-95FC-4B67-8FD7-0DCE88B05822}"/>
              </a:ext>
            </a:extLst>
          </p:cNvPr>
          <p:cNvSpPr txBox="1"/>
          <p:nvPr/>
        </p:nvSpPr>
        <p:spPr>
          <a:xfrm>
            <a:off x="1479800" y="5067481"/>
            <a:ext cx="24750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FF0000"/>
                </a:highlight>
              </a:rPr>
              <a:t>Trolling (sending upsetting messages on social networks)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CE100F-25CB-483F-BB21-95BCE0051197}"/>
              </a:ext>
            </a:extLst>
          </p:cNvPr>
          <p:cNvSpPr txBox="1"/>
          <p:nvPr/>
        </p:nvSpPr>
        <p:spPr>
          <a:xfrm>
            <a:off x="14577" y="5933118"/>
            <a:ext cx="4371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00FF"/>
                </a:highlight>
              </a:rPr>
              <a:t>Encouraging young people to self-harm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BADF92B-D08E-48B5-9103-D3DBADA3ABA5}"/>
              </a:ext>
            </a:extLst>
          </p:cNvPr>
          <p:cNvSpPr txBox="1"/>
          <p:nvPr/>
        </p:nvSpPr>
        <p:spPr>
          <a:xfrm>
            <a:off x="19014" y="6223070"/>
            <a:ext cx="4286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9900"/>
                </a:highlight>
              </a:rPr>
              <a:t>Excluding from online games or friendship groups</a:t>
            </a:r>
          </a:p>
        </p:txBody>
      </p:sp>
      <p:sp>
        <p:nvSpPr>
          <p:cNvPr id="28" name="Flowchart: Alternate Process 27">
            <a:extLst>
              <a:ext uri="{FF2B5EF4-FFF2-40B4-BE49-F238E27FC236}">
                <a16:creationId xmlns:a16="http://schemas.microsoft.com/office/drawing/2014/main" id="{DA4543D8-9904-4BC4-BFF3-D66A2FDE8F69}"/>
              </a:ext>
            </a:extLst>
          </p:cNvPr>
          <p:cNvSpPr/>
          <p:nvPr/>
        </p:nvSpPr>
        <p:spPr>
          <a:xfrm>
            <a:off x="9551464" y="4709242"/>
            <a:ext cx="2459924" cy="1815882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u="sng" dirty="0"/>
              <a:t>Useful Numbers</a:t>
            </a:r>
          </a:p>
          <a:p>
            <a:pPr algn="ctr"/>
            <a:r>
              <a:rPr lang="en-GB" sz="1400" dirty="0"/>
              <a:t>Tanyard Youth Project 01646 690068</a:t>
            </a:r>
          </a:p>
          <a:p>
            <a:pPr algn="ctr"/>
            <a:r>
              <a:rPr lang="en-GB" sz="1400" dirty="0"/>
              <a:t>CAMHS 01437 773774</a:t>
            </a:r>
          </a:p>
          <a:p>
            <a:pPr algn="ctr"/>
            <a:r>
              <a:rPr lang="en-GB" sz="1400" dirty="0"/>
              <a:t>Young Minds 0808 8025544</a:t>
            </a:r>
          </a:p>
          <a:p>
            <a:pPr algn="ctr"/>
            <a:r>
              <a:rPr lang="en-GB" sz="1400" dirty="0"/>
              <a:t>NSPCC 0808 800 5000</a:t>
            </a:r>
          </a:p>
          <a:p>
            <a:pPr algn="ctr"/>
            <a:r>
              <a:rPr lang="en-GB" sz="1400" dirty="0"/>
              <a:t>Childline 0800 1111</a:t>
            </a:r>
          </a:p>
        </p:txBody>
      </p:sp>
      <p:pic>
        <p:nvPicPr>
          <p:cNvPr id="32" name="Picture 31" descr="Icon&#10;&#10;Description automatically generated">
            <a:extLst>
              <a:ext uri="{FF2B5EF4-FFF2-40B4-BE49-F238E27FC236}">
                <a16:creationId xmlns:a16="http://schemas.microsoft.com/office/drawing/2014/main" id="{1A0B0116-0016-4F21-9AA7-10AA74E7B7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665" y="1352290"/>
            <a:ext cx="1685924" cy="168592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AFEE1CD-C088-4EB2-898F-E14D36D72577}"/>
              </a:ext>
            </a:extLst>
          </p:cNvPr>
          <p:cNvSpPr txBox="1"/>
          <p:nvPr/>
        </p:nvSpPr>
        <p:spPr>
          <a:xfrm>
            <a:off x="7500255" y="2988865"/>
            <a:ext cx="221498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www.Icon-icons.com</a:t>
            </a:r>
          </a:p>
        </p:txBody>
      </p:sp>
      <p:sp>
        <p:nvSpPr>
          <p:cNvPr id="34" name="Thought Bubble: Cloud 33">
            <a:extLst>
              <a:ext uri="{FF2B5EF4-FFF2-40B4-BE49-F238E27FC236}">
                <a16:creationId xmlns:a16="http://schemas.microsoft.com/office/drawing/2014/main" id="{C369A89D-738E-4DD8-8AAD-969DE084B8BD}"/>
              </a:ext>
            </a:extLst>
          </p:cNvPr>
          <p:cNvSpPr/>
          <p:nvPr/>
        </p:nvSpPr>
        <p:spPr>
          <a:xfrm>
            <a:off x="9282590" y="1460174"/>
            <a:ext cx="2728798" cy="1057275"/>
          </a:xfrm>
          <a:prstGeom prst="cloudCallout">
            <a:avLst>
              <a:gd name="adj1" fmla="val -60348"/>
              <a:gd name="adj2" fmla="val -16851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What effect can bullying have on my child?</a:t>
            </a:r>
          </a:p>
        </p:txBody>
      </p:sp>
      <p:pic>
        <p:nvPicPr>
          <p:cNvPr id="36" name="Picture 35" descr="A mannequin head with a red tie and a black suit&#10;&#10;Description automatically generated with low confidence">
            <a:extLst>
              <a:ext uri="{FF2B5EF4-FFF2-40B4-BE49-F238E27FC236}">
                <a16:creationId xmlns:a16="http://schemas.microsoft.com/office/drawing/2014/main" id="{3229CE07-5949-4486-A99B-5F95EF522B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6566" y="2195252"/>
            <a:ext cx="733425" cy="12573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B2E13A95-F001-43FA-A08D-162390D1AB6E}"/>
              </a:ext>
            </a:extLst>
          </p:cNvPr>
          <p:cNvSpPr txBox="1"/>
          <p:nvPr/>
        </p:nvSpPr>
        <p:spPr>
          <a:xfrm>
            <a:off x="10963970" y="3429000"/>
            <a:ext cx="13583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www.vectorstock.com</a:t>
            </a:r>
          </a:p>
        </p:txBody>
      </p:sp>
      <p:sp>
        <p:nvSpPr>
          <p:cNvPr id="38" name="Speech Bubble: Oval 37">
            <a:extLst>
              <a:ext uri="{FF2B5EF4-FFF2-40B4-BE49-F238E27FC236}">
                <a16:creationId xmlns:a16="http://schemas.microsoft.com/office/drawing/2014/main" id="{D73C8D4F-1453-4B67-AD86-DF1D50DDACFC}"/>
              </a:ext>
            </a:extLst>
          </p:cNvPr>
          <p:cNvSpPr/>
          <p:nvPr/>
        </p:nvSpPr>
        <p:spPr>
          <a:xfrm>
            <a:off x="8379535" y="3038214"/>
            <a:ext cx="2459924" cy="1395243"/>
          </a:xfrm>
          <a:prstGeom prst="wedgeEllipseCallout">
            <a:avLst>
              <a:gd name="adj1" fmla="val 83906"/>
              <a:gd name="adj2" fmla="val -63505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Children who are bullied can develop mental health problems that last into adulthood</a:t>
            </a:r>
          </a:p>
          <a:p>
            <a:pPr algn="ctr"/>
            <a:r>
              <a:rPr lang="en-GB" sz="1000" dirty="0"/>
              <a:t>(NSPCC.org)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093F1C37-1D37-4141-AFE2-5D39AB53BD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995" y="5350714"/>
            <a:ext cx="2056313" cy="1249496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C27078F5-9410-4BF0-BCA2-5B95203936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324" y="5132194"/>
            <a:ext cx="1481124" cy="14614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9ABBC2-683F-4ECA-9218-4EA8D76E789B}"/>
              </a:ext>
            </a:extLst>
          </p:cNvPr>
          <p:cNvSpPr txBox="1"/>
          <p:nvPr/>
        </p:nvSpPr>
        <p:spPr>
          <a:xfrm>
            <a:off x="4475997" y="6527437"/>
            <a:ext cx="235255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www.simplypsychology.org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6A97D4-40C4-4540-96E8-CF94990691F9}"/>
              </a:ext>
            </a:extLst>
          </p:cNvPr>
          <p:cNvSpPr txBox="1"/>
          <p:nvPr/>
        </p:nvSpPr>
        <p:spPr>
          <a:xfrm>
            <a:off x="7238374" y="6546531"/>
            <a:ext cx="228232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www.pinterest.com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E36169-73AD-4A94-860E-9997944FF5A0}"/>
              </a:ext>
            </a:extLst>
          </p:cNvPr>
          <p:cNvSpPr txBox="1"/>
          <p:nvPr/>
        </p:nvSpPr>
        <p:spPr>
          <a:xfrm>
            <a:off x="720635" y="6583262"/>
            <a:ext cx="26384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(NSPCC.org)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371AC9-1EFF-46B3-977F-26FE4B063E86}"/>
              </a:ext>
            </a:extLst>
          </p:cNvPr>
          <p:cNvSpPr txBox="1"/>
          <p:nvPr/>
        </p:nvSpPr>
        <p:spPr>
          <a:xfrm>
            <a:off x="5729536" y="4924998"/>
            <a:ext cx="262266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(Bullying.co.uk)</a:t>
            </a:r>
          </a:p>
        </p:txBody>
      </p:sp>
    </p:spTree>
    <p:extLst>
      <p:ext uri="{BB962C8B-B14F-4D97-AF65-F5344CB8AC3E}">
        <p14:creationId xmlns:p14="http://schemas.microsoft.com/office/powerpoint/2010/main" val="821870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8508DE-D4D8-4153-9A72-3FB0C42167A5}"/>
              </a:ext>
            </a:extLst>
          </p:cNvPr>
          <p:cNvSpPr txBox="1"/>
          <p:nvPr/>
        </p:nvSpPr>
        <p:spPr>
          <a:xfrm>
            <a:off x="533400" y="438150"/>
            <a:ext cx="53530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i="1" u="sng" dirty="0">
                <a:solidFill>
                  <a:schemeClr val="bg1"/>
                </a:solidFill>
              </a:rPr>
              <a:t>Reference List: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7FBC48-D769-4F34-B71A-B0CBB6612024}"/>
              </a:ext>
            </a:extLst>
          </p:cNvPr>
          <p:cNvSpPr txBox="1"/>
          <p:nvPr/>
        </p:nvSpPr>
        <p:spPr>
          <a:xfrm>
            <a:off x="490537" y="1485900"/>
            <a:ext cx="1121092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Bronfenbrenner. U  (1979).  The Ecology of Human Development.  Cambridge MA:  Harvard University Press.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Bullying and Cyber-Bullying.  Available at </a:t>
            </a:r>
            <a:r>
              <a:rPr lang="en-GB" sz="2800" dirty="0">
                <a:hlinkClick r:id="rId2"/>
              </a:rPr>
              <a:t>www.nspcc.org</a:t>
            </a:r>
            <a:r>
              <a:rPr lang="en-GB" sz="2800" dirty="0"/>
              <a:t>.  Accessed 5/1/2021.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How to Spot the Signs of Bullying.  Advice for Parents.  Available at </a:t>
            </a:r>
            <a:r>
              <a:rPr lang="en-GB" sz="2800" dirty="0">
                <a:hlinkClick r:id="rId3"/>
              </a:rPr>
              <a:t>www.bullying.co.uk</a:t>
            </a:r>
            <a:r>
              <a:rPr lang="en-GB" sz="2800" dirty="0"/>
              <a:t>.  accessed 4/1/2021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Maslow. A,H (1943).  A Theory of Human Motivation.  Psychological Review.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Naseem. Dr E, Harris. Dr A (2015).  Why do Children Bully?  School Leadership Today.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Williams. D (2020).  The KIVA Anti-bullying Programme in Wales.  Centre for Evidence Based Early Intervention.  Bangor University.</a:t>
            </a:r>
          </a:p>
        </p:txBody>
      </p:sp>
    </p:spTree>
    <p:extLst>
      <p:ext uri="{BB962C8B-B14F-4D97-AF65-F5344CB8AC3E}">
        <p14:creationId xmlns:p14="http://schemas.microsoft.com/office/powerpoint/2010/main" val="298156322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271</TotalTime>
  <Words>323</Words>
  <Application>Microsoft Office PowerPoint</Application>
  <PresentationFormat>Widescreen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 Light</vt:lpstr>
      <vt:lpstr>Metropolitan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Bowen</dc:creator>
  <cp:lastModifiedBy>Samantha Bowen</cp:lastModifiedBy>
  <cp:revision>19</cp:revision>
  <dcterms:created xsi:type="dcterms:W3CDTF">2021-01-06T14:13:15Z</dcterms:created>
  <dcterms:modified xsi:type="dcterms:W3CDTF">2021-01-16T20:15:42Z</dcterms:modified>
</cp:coreProperties>
</file>