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9" r:id="rId3"/>
    <p:sldId id="260" r:id="rId4"/>
    <p:sldId id="261" r:id="rId5"/>
    <p:sldId id="272" r:id="rId6"/>
    <p:sldId id="262" r:id="rId7"/>
    <p:sldId id="263" r:id="rId8"/>
    <p:sldId id="264" r:id="rId9"/>
    <p:sldId id="265" r:id="rId10"/>
    <p:sldId id="266" r:id="rId11"/>
    <p:sldId id="267" r:id="rId12"/>
    <p:sldId id="268" r:id="rId13"/>
    <p:sldId id="269" r:id="rId14"/>
    <p:sldId id="270" r:id="rId15"/>
    <p:sldId id="273"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4DCB47-15EE-4DDB-BE55-76828EE2585E}"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4E18B0A6-734D-42ED-B45D-17EEB33504E5}">
      <dgm:prSet/>
      <dgm:spPr/>
      <dgm:t>
        <a:bodyPr/>
        <a:lstStyle/>
        <a:p>
          <a:r>
            <a:rPr lang="en-GB"/>
            <a:t>What standards are available. Could be the code of ethics.</a:t>
          </a:r>
          <a:endParaRPr lang="en-US"/>
        </a:p>
      </dgm:t>
    </dgm:pt>
    <dgm:pt modelId="{DBE98214-B722-434C-B0FD-2C6F4BC9E7CC}" type="parTrans" cxnId="{B743EBC3-9481-4C52-A0C6-E2A85BE3FE3E}">
      <dgm:prSet/>
      <dgm:spPr/>
      <dgm:t>
        <a:bodyPr/>
        <a:lstStyle/>
        <a:p>
          <a:endParaRPr lang="en-US"/>
        </a:p>
      </dgm:t>
    </dgm:pt>
    <dgm:pt modelId="{B2303F08-0399-4FDA-84A5-E96020A125D8}" type="sibTrans" cxnId="{B743EBC3-9481-4C52-A0C6-E2A85BE3FE3E}">
      <dgm:prSet/>
      <dgm:spPr/>
      <dgm:t>
        <a:bodyPr/>
        <a:lstStyle/>
        <a:p>
          <a:endParaRPr lang="en-US"/>
        </a:p>
      </dgm:t>
    </dgm:pt>
    <dgm:pt modelId="{7E9F61B4-6052-4F58-B9CF-402124B817A2}">
      <dgm:prSet/>
      <dgm:spPr/>
      <dgm:t>
        <a:bodyPr/>
        <a:lstStyle/>
        <a:p>
          <a:r>
            <a:rPr lang="en-GB"/>
            <a:t>What does the Law dictate?</a:t>
          </a:r>
          <a:endParaRPr lang="en-US"/>
        </a:p>
      </dgm:t>
    </dgm:pt>
    <dgm:pt modelId="{41553495-4BB0-494C-A423-4D7C82A09D92}" type="parTrans" cxnId="{12D59ED0-214D-4BF2-BF68-AD4634876557}">
      <dgm:prSet/>
      <dgm:spPr/>
      <dgm:t>
        <a:bodyPr/>
        <a:lstStyle/>
        <a:p>
          <a:endParaRPr lang="en-US"/>
        </a:p>
      </dgm:t>
    </dgm:pt>
    <dgm:pt modelId="{D389B32B-DA55-4EE4-92BC-F0E59C053A00}" type="sibTrans" cxnId="{12D59ED0-214D-4BF2-BF68-AD4634876557}">
      <dgm:prSet/>
      <dgm:spPr/>
      <dgm:t>
        <a:bodyPr/>
        <a:lstStyle/>
        <a:p>
          <a:endParaRPr lang="en-US"/>
        </a:p>
      </dgm:t>
    </dgm:pt>
    <dgm:pt modelId="{C95A4D3A-B9FD-4BA5-9613-C075D7754A1A}">
      <dgm:prSet/>
      <dgm:spPr/>
      <dgm:t>
        <a:bodyPr/>
        <a:lstStyle/>
        <a:p>
          <a:r>
            <a:rPr lang="en-GB" dirty="0"/>
            <a:t>What we can and cannot do.</a:t>
          </a:r>
          <a:endParaRPr lang="en-US" dirty="0"/>
        </a:p>
      </dgm:t>
    </dgm:pt>
    <dgm:pt modelId="{C906957C-688C-4E62-AC6B-3AD219201DBB}" type="parTrans" cxnId="{55849784-E890-4561-AE2C-A94BA1996567}">
      <dgm:prSet/>
      <dgm:spPr/>
      <dgm:t>
        <a:bodyPr/>
        <a:lstStyle/>
        <a:p>
          <a:endParaRPr lang="en-US"/>
        </a:p>
      </dgm:t>
    </dgm:pt>
    <dgm:pt modelId="{59C1F9E4-8D09-48CB-8E43-843B78DE11FC}" type="sibTrans" cxnId="{55849784-E890-4561-AE2C-A94BA1996567}">
      <dgm:prSet/>
      <dgm:spPr/>
      <dgm:t>
        <a:bodyPr/>
        <a:lstStyle/>
        <a:p>
          <a:endParaRPr lang="en-US"/>
        </a:p>
      </dgm:t>
    </dgm:pt>
    <dgm:pt modelId="{C6BA054A-A236-4189-A81E-AC093FE87A04}">
      <dgm:prSet/>
      <dgm:spPr/>
      <dgm:t>
        <a:bodyPr/>
        <a:lstStyle/>
        <a:p>
          <a:r>
            <a:rPr lang="en-GB"/>
            <a:t>What actions are required. What are the legal rights of everyone involved?</a:t>
          </a:r>
          <a:endParaRPr lang="en-US"/>
        </a:p>
      </dgm:t>
    </dgm:pt>
    <dgm:pt modelId="{3D659AE5-570E-4B9F-B97E-F7D31A1AC8DF}" type="parTrans" cxnId="{F39F824F-BDE2-4188-A871-757968D9BDFD}">
      <dgm:prSet/>
      <dgm:spPr/>
      <dgm:t>
        <a:bodyPr/>
        <a:lstStyle/>
        <a:p>
          <a:endParaRPr lang="en-US"/>
        </a:p>
      </dgm:t>
    </dgm:pt>
    <dgm:pt modelId="{3A9A928B-E543-465A-93DD-2CD9F1E31690}" type="sibTrans" cxnId="{F39F824F-BDE2-4188-A871-757968D9BDFD}">
      <dgm:prSet/>
      <dgm:spPr/>
      <dgm:t>
        <a:bodyPr/>
        <a:lstStyle/>
        <a:p>
          <a:endParaRPr lang="en-US"/>
        </a:p>
      </dgm:t>
    </dgm:pt>
    <dgm:pt modelId="{8C582B0E-E6C8-49F7-AF28-3DB097526C8D}" type="pres">
      <dgm:prSet presAssocID="{8C4DCB47-15EE-4DDB-BE55-76828EE2585E}" presName="root" presStyleCnt="0">
        <dgm:presLayoutVars>
          <dgm:dir/>
          <dgm:resizeHandles val="exact"/>
        </dgm:presLayoutVars>
      </dgm:prSet>
      <dgm:spPr/>
    </dgm:pt>
    <dgm:pt modelId="{CF110097-E919-4A54-9504-A52DDAADDF2C}" type="pres">
      <dgm:prSet presAssocID="{4E18B0A6-734D-42ED-B45D-17EEB33504E5}" presName="compNode" presStyleCnt="0"/>
      <dgm:spPr/>
    </dgm:pt>
    <dgm:pt modelId="{77EE4ECC-14FC-487E-94B3-BC555A096BD1}" type="pres">
      <dgm:prSet presAssocID="{4E18B0A6-734D-42ED-B45D-17EEB33504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A330C818-0F47-438E-B75A-9F7E970CC122}" type="pres">
      <dgm:prSet presAssocID="{4E18B0A6-734D-42ED-B45D-17EEB33504E5}" presName="spaceRect" presStyleCnt="0"/>
      <dgm:spPr/>
    </dgm:pt>
    <dgm:pt modelId="{97F9D93E-5ED4-415F-960D-344AA5D6B86E}" type="pres">
      <dgm:prSet presAssocID="{4E18B0A6-734D-42ED-B45D-17EEB33504E5}" presName="textRect" presStyleLbl="revTx" presStyleIdx="0" presStyleCnt="4">
        <dgm:presLayoutVars>
          <dgm:chMax val="1"/>
          <dgm:chPref val="1"/>
        </dgm:presLayoutVars>
      </dgm:prSet>
      <dgm:spPr/>
    </dgm:pt>
    <dgm:pt modelId="{3EE3B15C-E863-437D-BBCA-A09EFEA90FB8}" type="pres">
      <dgm:prSet presAssocID="{B2303F08-0399-4FDA-84A5-E96020A125D8}" presName="sibTrans" presStyleCnt="0"/>
      <dgm:spPr/>
    </dgm:pt>
    <dgm:pt modelId="{C8DA9B2B-9018-47E2-948B-A3AE948A9F00}" type="pres">
      <dgm:prSet presAssocID="{7E9F61B4-6052-4F58-B9CF-402124B817A2}" presName="compNode" presStyleCnt="0"/>
      <dgm:spPr/>
    </dgm:pt>
    <dgm:pt modelId="{1AB41F30-12E9-4351-A9C0-F86F688FB16D}" type="pres">
      <dgm:prSet presAssocID="{7E9F61B4-6052-4F58-B9CF-402124B817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3B91B3A-BEEC-4337-A6A3-6209484EDBF8}" type="pres">
      <dgm:prSet presAssocID="{7E9F61B4-6052-4F58-B9CF-402124B817A2}" presName="spaceRect" presStyleCnt="0"/>
      <dgm:spPr/>
    </dgm:pt>
    <dgm:pt modelId="{5EB340B8-0197-4195-B5E1-60F0934D1881}" type="pres">
      <dgm:prSet presAssocID="{7E9F61B4-6052-4F58-B9CF-402124B817A2}" presName="textRect" presStyleLbl="revTx" presStyleIdx="1" presStyleCnt="4">
        <dgm:presLayoutVars>
          <dgm:chMax val="1"/>
          <dgm:chPref val="1"/>
        </dgm:presLayoutVars>
      </dgm:prSet>
      <dgm:spPr/>
    </dgm:pt>
    <dgm:pt modelId="{E65FE172-1224-4FEA-89F3-8DAAAC7E75A2}" type="pres">
      <dgm:prSet presAssocID="{D389B32B-DA55-4EE4-92BC-F0E59C053A00}" presName="sibTrans" presStyleCnt="0"/>
      <dgm:spPr/>
    </dgm:pt>
    <dgm:pt modelId="{5E855EB6-281B-4304-98D3-3DDAC00F0C9E}" type="pres">
      <dgm:prSet presAssocID="{C95A4D3A-B9FD-4BA5-9613-C075D7754A1A}" presName="compNode" presStyleCnt="0"/>
      <dgm:spPr/>
    </dgm:pt>
    <dgm:pt modelId="{2BC57D94-9903-46B5-B43C-EA3FCD49102D}" type="pres">
      <dgm:prSet presAssocID="{C95A4D3A-B9FD-4BA5-9613-C075D7754A1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8EAC24AB-E16B-47F0-9F40-899644D6FC8C}" type="pres">
      <dgm:prSet presAssocID="{C95A4D3A-B9FD-4BA5-9613-C075D7754A1A}" presName="spaceRect" presStyleCnt="0"/>
      <dgm:spPr/>
    </dgm:pt>
    <dgm:pt modelId="{5BD42D2A-A7A3-4B8C-A620-35EDDF7BBA70}" type="pres">
      <dgm:prSet presAssocID="{C95A4D3A-B9FD-4BA5-9613-C075D7754A1A}" presName="textRect" presStyleLbl="revTx" presStyleIdx="2" presStyleCnt="4">
        <dgm:presLayoutVars>
          <dgm:chMax val="1"/>
          <dgm:chPref val="1"/>
        </dgm:presLayoutVars>
      </dgm:prSet>
      <dgm:spPr/>
    </dgm:pt>
    <dgm:pt modelId="{D9E04BBD-069B-4A23-BD56-F686508472AF}" type="pres">
      <dgm:prSet presAssocID="{59C1F9E4-8D09-48CB-8E43-843B78DE11FC}" presName="sibTrans" presStyleCnt="0"/>
      <dgm:spPr/>
    </dgm:pt>
    <dgm:pt modelId="{C0CA77FE-79C9-45BE-A623-B81C154B2EF6}" type="pres">
      <dgm:prSet presAssocID="{C6BA054A-A236-4189-A81E-AC093FE87A04}" presName="compNode" presStyleCnt="0"/>
      <dgm:spPr/>
    </dgm:pt>
    <dgm:pt modelId="{4C2D9EEE-5242-4017-976C-3C9042EC7A92}" type="pres">
      <dgm:prSet presAssocID="{C6BA054A-A236-4189-A81E-AC093FE87A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8A9E058D-CEF2-45C2-B645-C327BC315AB6}" type="pres">
      <dgm:prSet presAssocID="{C6BA054A-A236-4189-A81E-AC093FE87A04}" presName="spaceRect" presStyleCnt="0"/>
      <dgm:spPr/>
    </dgm:pt>
    <dgm:pt modelId="{C5FE8BB0-0007-4631-A36B-DF3349681BC0}" type="pres">
      <dgm:prSet presAssocID="{C6BA054A-A236-4189-A81E-AC093FE87A04}" presName="textRect" presStyleLbl="revTx" presStyleIdx="3" presStyleCnt="4">
        <dgm:presLayoutVars>
          <dgm:chMax val="1"/>
          <dgm:chPref val="1"/>
        </dgm:presLayoutVars>
      </dgm:prSet>
      <dgm:spPr/>
    </dgm:pt>
  </dgm:ptLst>
  <dgm:cxnLst>
    <dgm:cxn modelId="{04C15C02-7007-4A18-A4B9-5E6DCA3C6887}" type="presOf" srcId="{8C4DCB47-15EE-4DDB-BE55-76828EE2585E}" destId="{8C582B0E-E6C8-49F7-AF28-3DB097526C8D}" srcOrd="0" destOrd="0" presId="urn:microsoft.com/office/officeart/2018/2/layout/IconLabelList"/>
    <dgm:cxn modelId="{F4DCAE42-7A8E-465B-98ED-69617FFF0CE5}" type="presOf" srcId="{C95A4D3A-B9FD-4BA5-9613-C075D7754A1A}" destId="{5BD42D2A-A7A3-4B8C-A620-35EDDF7BBA70}" srcOrd="0" destOrd="0" presId="urn:microsoft.com/office/officeart/2018/2/layout/IconLabelList"/>
    <dgm:cxn modelId="{F39F824F-BDE2-4188-A871-757968D9BDFD}" srcId="{8C4DCB47-15EE-4DDB-BE55-76828EE2585E}" destId="{C6BA054A-A236-4189-A81E-AC093FE87A04}" srcOrd="3" destOrd="0" parTransId="{3D659AE5-570E-4B9F-B97E-F7D31A1AC8DF}" sibTransId="{3A9A928B-E543-465A-93DD-2CD9F1E31690}"/>
    <dgm:cxn modelId="{55849784-E890-4561-AE2C-A94BA1996567}" srcId="{8C4DCB47-15EE-4DDB-BE55-76828EE2585E}" destId="{C95A4D3A-B9FD-4BA5-9613-C075D7754A1A}" srcOrd="2" destOrd="0" parTransId="{C906957C-688C-4E62-AC6B-3AD219201DBB}" sibTransId="{59C1F9E4-8D09-48CB-8E43-843B78DE11FC}"/>
    <dgm:cxn modelId="{A97CCF9A-569B-440F-A665-E548A1991386}" type="presOf" srcId="{4E18B0A6-734D-42ED-B45D-17EEB33504E5}" destId="{97F9D93E-5ED4-415F-960D-344AA5D6B86E}" srcOrd="0" destOrd="0" presId="urn:microsoft.com/office/officeart/2018/2/layout/IconLabelList"/>
    <dgm:cxn modelId="{AD020B9C-7E4F-434C-B44B-88C91DC550CC}" type="presOf" srcId="{7E9F61B4-6052-4F58-B9CF-402124B817A2}" destId="{5EB340B8-0197-4195-B5E1-60F0934D1881}" srcOrd="0" destOrd="0" presId="urn:microsoft.com/office/officeart/2018/2/layout/IconLabelList"/>
    <dgm:cxn modelId="{B743EBC3-9481-4C52-A0C6-E2A85BE3FE3E}" srcId="{8C4DCB47-15EE-4DDB-BE55-76828EE2585E}" destId="{4E18B0A6-734D-42ED-B45D-17EEB33504E5}" srcOrd="0" destOrd="0" parTransId="{DBE98214-B722-434C-B0FD-2C6F4BC9E7CC}" sibTransId="{B2303F08-0399-4FDA-84A5-E96020A125D8}"/>
    <dgm:cxn modelId="{12D59ED0-214D-4BF2-BF68-AD4634876557}" srcId="{8C4DCB47-15EE-4DDB-BE55-76828EE2585E}" destId="{7E9F61B4-6052-4F58-B9CF-402124B817A2}" srcOrd="1" destOrd="0" parTransId="{41553495-4BB0-494C-A423-4D7C82A09D92}" sibTransId="{D389B32B-DA55-4EE4-92BC-F0E59C053A00}"/>
    <dgm:cxn modelId="{2252DADE-B292-4111-91AB-8AAFF36B0D93}" type="presOf" srcId="{C6BA054A-A236-4189-A81E-AC093FE87A04}" destId="{C5FE8BB0-0007-4631-A36B-DF3349681BC0}" srcOrd="0" destOrd="0" presId="urn:microsoft.com/office/officeart/2018/2/layout/IconLabelList"/>
    <dgm:cxn modelId="{062736DB-B3AB-4811-A769-A71AFCBC1890}" type="presParOf" srcId="{8C582B0E-E6C8-49F7-AF28-3DB097526C8D}" destId="{CF110097-E919-4A54-9504-A52DDAADDF2C}" srcOrd="0" destOrd="0" presId="urn:microsoft.com/office/officeart/2018/2/layout/IconLabelList"/>
    <dgm:cxn modelId="{BD81C88E-D720-4D0F-953C-45C2B410DC26}" type="presParOf" srcId="{CF110097-E919-4A54-9504-A52DDAADDF2C}" destId="{77EE4ECC-14FC-487E-94B3-BC555A096BD1}" srcOrd="0" destOrd="0" presId="urn:microsoft.com/office/officeart/2018/2/layout/IconLabelList"/>
    <dgm:cxn modelId="{EA9D7309-589E-4AFD-990C-A07202F1DE1A}" type="presParOf" srcId="{CF110097-E919-4A54-9504-A52DDAADDF2C}" destId="{A330C818-0F47-438E-B75A-9F7E970CC122}" srcOrd="1" destOrd="0" presId="urn:microsoft.com/office/officeart/2018/2/layout/IconLabelList"/>
    <dgm:cxn modelId="{4C09DC18-38AC-41FA-B8BE-01B2D05C71CE}" type="presParOf" srcId="{CF110097-E919-4A54-9504-A52DDAADDF2C}" destId="{97F9D93E-5ED4-415F-960D-344AA5D6B86E}" srcOrd="2" destOrd="0" presId="urn:microsoft.com/office/officeart/2018/2/layout/IconLabelList"/>
    <dgm:cxn modelId="{D643E1ED-1B5A-4E79-8DDC-2F2BAA9F03CC}" type="presParOf" srcId="{8C582B0E-E6C8-49F7-AF28-3DB097526C8D}" destId="{3EE3B15C-E863-437D-BBCA-A09EFEA90FB8}" srcOrd="1" destOrd="0" presId="urn:microsoft.com/office/officeart/2018/2/layout/IconLabelList"/>
    <dgm:cxn modelId="{82214AAF-9CBA-4E87-9D04-C3D62572C68F}" type="presParOf" srcId="{8C582B0E-E6C8-49F7-AF28-3DB097526C8D}" destId="{C8DA9B2B-9018-47E2-948B-A3AE948A9F00}" srcOrd="2" destOrd="0" presId="urn:microsoft.com/office/officeart/2018/2/layout/IconLabelList"/>
    <dgm:cxn modelId="{0333304A-8D6E-411B-BF67-AD0AA83E2E1B}" type="presParOf" srcId="{C8DA9B2B-9018-47E2-948B-A3AE948A9F00}" destId="{1AB41F30-12E9-4351-A9C0-F86F688FB16D}" srcOrd="0" destOrd="0" presId="urn:microsoft.com/office/officeart/2018/2/layout/IconLabelList"/>
    <dgm:cxn modelId="{C597EA60-73F6-432E-90E3-9805F1FA56B2}" type="presParOf" srcId="{C8DA9B2B-9018-47E2-948B-A3AE948A9F00}" destId="{73B91B3A-BEEC-4337-A6A3-6209484EDBF8}" srcOrd="1" destOrd="0" presId="urn:microsoft.com/office/officeart/2018/2/layout/IconLabelList"/>
    <dgm:cxn modelId="{32057527-2A7C-4A8E-B6B0-E475AC43F32A}" type="presParOf" srcId="{C8DA9B2B-9018-47E2-948B-A3AE948A9F00}" destId="{5EB340B8-0197-4195-B5E1-60F0934D1881}" srcOrd="2" destOrd="0" presId="urn:microsoft.com/office/officeart/2018/2/layout/IconLabelList"/>
    <dgm:cxn modelId="{5D7B8D3D-D419-461A-B5F3-836C21DF6B42}" type="presParOf" srcId="{8C582B0E-E6C8-49F7-AF28-3DB097526C8D}" destId="{E65FE172-1224-4FEA-89F3-8DAAAC7E75A2}" srcOrd="3" destOrd="0" presId="urn:microsoft.com/office/officeart/2018/2/layout/IconLabelList"/>
    <dgm:cxn modelId="{08C4F440-C50A-4E91-B16D-60BA03C873C3}" type="presParOf" srcId="{8C582B0E-E6C8-49F7-AF28-3DB097526C8D}" destId="{5E855EB6-281B-4304-98D3-3DDAC00F0C9E}" srcOrd="4" destOrd="0" presId="urn:microsoft.com/office/officeart/2018/2/layout/IconLabelList"/>
    <dgm:cxn modelId="{3CA192AC-8AE5-425E-9B96-4D83C9829D85}" type="presParOf" srcId="{5E855EB6-281B-4304-98D3-3DDAC00F0C9E}" destId="{2BC57D94-9903-46B5-B43C-EA3FCD49102D}" srcOrd="0" destOrd="0" presId="urn:microsoft.com/office/officeart/2018/2/layout/IconLabelList"/>
    <dgm:cxn modelId="{3968FBEE-762F-434E-B194-C5F721F64BF2}" type="presParOf" srcId="{5E855EB6-281B-4304-98D3-3DDAC00F0C9E}" destId="{8EAC24AB-E16B-47F0-9F40-899644D6FC8C}" srcOrd="1" destOrd="0" presId="urn:microsoft.com/office/officeart/2018/2/layout/IconLabelList"/>
    <dgm:cxn modelId="{932A6AC2-BAC0-4AEB-8663-F1BEDB4E5DC8}" type="presParOf" srcId="{5E855EB6-281B-4304-98D3-3DDAC00F0C9E}" destId="{5BD42D2A-A7A3-4B8C-A620-35EDDF7BBA70}" srcOrd="2" destOrd="0" presId="urn:microsoft.com/office/officeart/2018/2/layout/IconLabelList"/>
    <dgm:cxn modelId="{BED93623-B17D-45C6-9499-3CB52861E00F}" type="presParOf" srcId="{8C582B0E-E6C8-49F7-AF28-3DB097526C8D}" destId="{D9E04BBD-069B-4A23-BD56-F686508472AF}" srcOrd="5" destOrd="0" presId="urn:microsoft.com/office/officeart/2018/2/layout/IconLabelList"/>
    <dgm:cxn modelId="{72BEBE3F-7851-4F88-BED5-20FB6427D86B}" type="presParOf" srcId="{8C582B0E-E6C8-49F7-AF28-3DB097526C8D}" destId="{C0CA77FE-79C9-45BE-A623-B81C154B2EF6}" srcOrd="6" destOrd="0" presId="urn:microsoft.com/office/officeart/2018/2/layout/IconLabelList"/>
    <dgm:cxn modelId="{053C3DAB-18F1-40AD-B4FB-31495E9F6611}" type="presParOf" srcId="{C0CA77FE-79C9-45BE-A623-B81C154B2EF6}" destId="{4C2D9EEE-5242-4017-976C-3C9042EC7A92}" srcOrd="0" destOrd="0" presId="urn:microsoft.com/office/officeart/2018/2/layout/IconLabelList"/>
    <dgm:cxn modelId="{53500D5F-88D9-4C3D-80B0-742699C1ACC9}" type="presParOf" srcId="{C0CA77FE-79C9-45BE-A623-B81C154B2EF6}" destId="{8A9E058D-CEF2-45C2-B645-C327BC315AB6}" srcOrd="1" destOrd="0" presId="urn:microsoft.com/office/officeart/2018/2/layout/IconLabelList"/>
    <dgm:cxn modelId="{0C069AC0-1568-467D-A59B-1E54F497B1C8}" type="presParOf" srcId="{C0CA77FE-79C9-45BE-A623-B81C154B2EF6}" destId="{C5FE8BB0-0007-4631-A36B-DF3349681BC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D38A1E-51F4-4F22-A19D-C1578A4BF6D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DE3D869-92C6-4EBD-BC23-551FCC0FDE20}">
      <dgm:prSet/>
      <dgm:spPr/>
      <dgm:t>
        <a:bodyPr/>
        <a:lstStyle/>
        <a:p>
          <a:r>
            <a:rPr lang="en-GB">
              <a:latin typeface="Times New Roman" panose="02020603050405020304" pitchFamily="18" charset="0"/>
              <a:cs typeface="Times New Roman" panose="02020603050405020304" pitchFamily="18" charset="0"/>
            </a:rPr>
            <a:t>Consider them all even if they sound stupid.</a:t>
          </a:r>
          <a:endParaRPr lang="en-US">
            <a:latin typeface="Times New Roman" panose="02020603050405020304" pitchFamily="18" charset="0"/>
            <a:cs typeface="Times New Roman" panose="02020603050405020304" pitchFamily="18" charset="0"/>
          </a:endParaRPr>
        </a:p>
      </dgm:t>
    </dgm:pt>
    <dgm:pt modelId="{7CBE63D2-DC04-4830-87D2-F0F96A8FB096}" type="parTrans" cxnId="{E3933815-F9A5-4F48-80A6-26EF8ABC06DE}">
      <dgm:prSet/>
      <dgm:spPr/>
      <dgm:t>
        <a:bodyPr/>
        <a:lstStyle/>
        <a:p>
          <a:endParaRPr lang="en-US"/>
        </a:p>
      </dgm:t>
    </dgm:pt>
    <dgm:pt modelId="{72539731-CDE7-4039-A019-6A20A4B3F4D9}" type="sibTrans" cxnId="{E3933815-F9A5-4F48-80A6-26EF8ABC06DE}">
      <dgm:prSet/>
      <dgm:spPr/>
      <dgm:t>
        <a:bodyPr/>
        <a:lstStyle/>
        <a:p>
          <a:endParaRPr lang="en-US"/>
        </a:p>
      </dgm:t>
    </dgm:pt>
    <dgm:pt modelId="{E8B55564-0B7B-472D-B791-1D2850169398}">
      <dgm:prSet custT="1"/>
      <dgm:spPr/>
      <dgm:t>
        <a:bodyPr/>
        <a:lstStyle/>
        <a:p>
          <a:r>
            <a:rPr lang="en-GB">
              <a:latin typeface="Times New Roman" panose="02020603050405020304" pitchFamily="18" charset="0"/>
              <a:cs typeface="Times New Roman" panose="02020603050405020304" pitchFamily="18" charset="0"/>
            </a:rPr>
            <a:t>Write them down. </a:t>
          </a:r>
          <a:endParaRPr lang="en-US">
            <a:latin typeface="Times New Roman" panose="02020603050405020304" pitchFamily="18" charset="0"/>
            <a:cs typeface="Times New Roman" panose="02020603050405020304" pitchFamily="18" charset="0"/>
          </a:endParaRPr>
        </a:p>
      </dgm:t>
    </dgm:pt>
    <dgm:pt modelId="{F5F06CEF-1480-4536-8171-6A3F39BDFF16}" type="parTrans" cxnId="{50414334-EFAA-4706-BE18-8BE0B19484F2}">
      <dgm:prSet/>
      <dgm:spPr/>
      <dgm:t>
        <a:bodyPr/>
        <a:lstStyle/>
        <a:p>
          <a:endParaRPr lang="en-US"/>
        </a:p>
      </dgm:t>
    </dgm:pt>
    <dgm:pt modelId="{DE57B8B2-3E93-40A4-978C-E7D955F232A2}" type="sibTrans" cxnId="{50414334-EFAA-4706-BE18-8BE0B19484F2}">
      <dgm:prSet/>
      <dgm:spPr/>
      <dgm:t>
        <a:bodyPr/>
        <a:lstStyle/>
        <a:p>
          <a:endParaRPr lang="en-US"/>
        </a:p>
      </dgm:t>
    </dgm:pt>
    <dgm:pt modelId="{6760AF31-6902-4D92-AB13-86BC67BF3ACF}" type="pres">
      <dgm:prSet presAssocID="{5BD38A1E-51F4-4F22-A19D-C1578A4BF6D4}" presName="hierChild1" presStyleCnt="0">
        <dgm:presLayoutVars>
          <dgm:chPref val="1"/>
          <dgm:dir/>
          <dgm:animOne val="branch"/>
          <dgm:animLvl val="lvl"/>
          <dgm:resizeHandles/>
        </dgm:presLayoutVars>
      </dgm:prSet>
      <dgm:spPr/>
    </dgm:pt>
    <dgm:pt modelId="{E5CC814A-7886-4706-83A2-A160FA259E7A}" type="pres">
      <dgm:prSet presAssocID="{1DE3D869-92C6-4EBD-BC23-551FCC0FDE20}" presName="hierRoot1" presStyleCnt="0"/>
      <dgm:spPr/>
    </dgm:pt>
    <dgm:pt modelId="{665399B6-1B43-422F-BE50-7032B0E39E9E}" type="pres">
      <dgm:prSet presAssocID="{1DE3D869-92C6-4EBD-BC23-551FCC0FDE20}" presName="composite" presStyleCnt="0"/>
      <dgm:spPr/>
    </dgm:pt>
    <dgm:pt modelId="{632DDBA8-140E-4761-A301-D3E06A677A62}" type="pres">
      <dgm:prSet presAssocID="{1DE3D869-92C6-4EBD-BC23-551FCC0FDE20}" presName="background" presStyleLbl="node0" presStyleIdx="0" presStyleCnt="2"/>
      <dgm:spPr/>
    </dgm:pt>
    <dgm:pt modelId="{C8991D01-8DEE-4F9A-A7D3-B74350DAE4A6}" type="pres">
      <dgm:prSet presAssocID="{1DE3D869-92C6-4EBD-BC23-551FCC0FDE20}" presName="text" presStyleLbl="fgAcc0" presStyleIdx="0" presStyleCnt="2">
        <dgm:presLayoutVars>
          <dgm:chPref val="3"/>
        </dgm:presLayoutVars>
      </dgm:prSet>
      <dgm:spPr/>
    </dgm:pt>
    <dgm:pt modelId="{C82324A1-4EFD-48AE-8E44-AA336CE9F3A2}" type="pres">
      <dgm:prSet presAssocID="{1DE3D869-92C6-4EBD-BC23-551FCC0FDE20}" presName="hierChild2" presStyleCnt="0"/>
      <dgm:spPr/>
    </dgm:pt>
    <dgm:pt modelId="{DCF430AB-C57E-4439-A4E6-921E80F5E922}" type="pres">
      <dgm:prSet presAssocID="{E8B55564-0B7B-472D-B791-1D2850169398}" presName="hierRoot1" presStyleCnt="0"/>
      <dgm:spPr/>
    </dgm:pt>
    <dgm:pt modelId="{D7F744E6-72E3-4902-B456-FE39FC17A493}" type="pres">
      <dgm:prSet presAssocID="{E8B55564-0B7B-472D-B791-1D2850169398}" presName="composite" presStyleCnt="0"/>
      <dgm:spPr/>
    </dgm:pt>
    <dgm:pt modelId="{2687B916-4E9B-4E32-9466-045AE9A8FF97}" type="pres">
      <dgm:prSet presAssocID="{E8B55564-0B7B-472D-B791-1D2850169398}" presName="background" presStyleLbl="node0" presStyleIdx="1" presStyleCnt="2"/>
      <dgm:spPr/>
    </dgm:pt>
    <dgm:pt modelId="{00DCB363-5CD4-43B7-9453-DADA3D062A7E}" type="pres">
      <dgm:prSet presAssocID="{E8B55564-0B7B-472D-B791-1D2850169398}" presName="text" presStyleLbl="fgAcc0" presStyleIdx="1" presStyleCnt="2">
        <dgm:presLayoutVars>
          <dgm:chPref val="3"/>
        </dgm:presLayoutVars>
      </dgm:prSet>
      <dgm:spPr/>
    </dgm:pt>
    <dgm:pt modelId="{F7825E9A-4DCA-44F6-8498-531E48687F76}" type="pres">
      <dgm:prSet presAssocID="{E8B55564-0B7B-472D-B791-1D2850169398}" presName="hierChild2" presStyleCnt="0"/>
      <dgm:spPr/>
    </dgm:pt>
  </dgm:ptLst>
  <dgm:cxnLst>
    <dgm:cxn modelId="{E3933815-F9A5-4F48-80A6-26EF8ABC06DE}" srcId="{5BD38A1E-51F4-4F22-A19D-C1578A4BF6D4}" destId="{1DE3D869-92C6-4EBD-BC23-551FCC0FDE20}" srcOrd="0" destOrd="0" parTransId="{7CBE63D2-DC04-4830-87D2-F0F96A8FB096}" sibTransId="{72539731-CDE7-4039-A019-6A20A4B3F4D9}"/>
    <dgm:cxn modelId="{50414334-EFAA-4706-BE18-8BE0B19484F2}" srcId="{5BD38A1E-51F4-4F22-A19D-C1578A4BF6D4}" destId="{E8B55564-0B7B-472D-B791-1D2850169398}" srcOrd="1" destOrd="0" parTransId="{F5F06CEF-1480-4536-8171-6A3F39BDFF16}" sibTransId="{DE57B8B2-3E93-40A4-978C-E7D955F232A2}"/>
    <dgm:cxn modelId="{0C2F78C6-7888-47BC-9937-179277991E02}" type="presOf" srcId="{5BD38A1E-51F4-4F22-A19D-C1578A4BF6D4}" destId="{6760AF31-6902-4D92-AB13-86BC67BF3ACF}" srcOrd="0" destOrd="0" presId="urn:microsoft.com/office/officeart/2005/8/layout/hierarchy1"/>
    <dgm:cxn modelId="{3B7988F3-45DF-4783-8BD1-F8A6E0923C58}" type="presOf" srcId="{1DE3D869-92C6-4EBD-BC23-551FCC0FDE20}" destId="{C8991D01-8DEE-4F9A-A7D3-B74350DAE4A6}" srcOrd="0" destOrd="0" presId="urn:microsoft.com/office/officeart/2005/8/layout/hierarchy1"/>
    <dgm:cxn modelId="{D65130FB-116B-4625-AC92-21B056BBEFF0}" type="presOf" srcId="{E8B55564-0B7B-472D-B791-1D2850169398}" destId="{00DCB363-5CD4-43B7-9453-DADA3D062A7E}" srcOrd="0" destOrd="0" presId="urn:microsoft.com/office/officeart/2005/8/layout/hierarchy1"/>
    <dgm:cxn modelId="{0A8D82E7-AD9F-4935-834F-BD99542B11E4}" type="presParOf" srcId="{6760AF31-6902-4D92-AB13-86BC67BF3ACF}" destId="{E5CC814A-7886-4706-83A2-A160FA259E7A}" srcOrd="0" destOrd="0" presId="urn:microsoft.com/office/officeart/2005/8/layout/hierarchy1"/>
    <dgm:cxn modelId="{DB84D437-1827-488C-BD8D-5BE1F4C3F0B3}" type="presParOf" srcId="{E5CC814A-7886-4706-83A2-A160FA259E7A}" destId="{665399B6-1B43-422F-BE50-7032B0E39E9E}" srcOrd="0" destOrd="0" presId="urn:microsoft.com/office/officeart/2005/8/layout/hierarchy1"/>
    <dgm:cxn modelId="{E05F29A0-F969-4CDF-A5B2-52D6768CD935}" type="presParOf" srcId="{665399B6-1B43-422F-BE50-7032B0E39E9E}" destId="{632DDBA8-140E-4761-A301-D3E06A677A62}" srcOrd="0" destOrd="0" presId="urn:microsoft.com/office/officeart/2005/8/layout/hierarchy1"/>
    <dgm:cxn modelId="{0BB4AF2F-D55A-40E6-B6CF-1428FEB5C76F}" type="presParOf" srcId="{665399B6-1B43-422F-BE50-7032B0E39E9E}" destId="{C8991D01-8DEE-4F9A-A7D3-B74350DAE4A6}" srcOrd="1" destOrd="0" presId="urn:microsoft.com/office/officeart/2005/8/layout/hierarchy1"/>
    <dgm:cxn modelId="{34EF1565-A136-4AF7-8851-0D270541520F}" type="presParOf" srcId="{E5CC814A-7886-4706-83A2-A160FA259E7A}" destId="{C82324A1-4EFD-48AE-8E44-AA336CE9F3A2}" srcOrd="1" destOrd="0" presId="urn:microsoft.com/office/officeart/2005/8/layout/hierarchy1"/>
    <dgm:cxn modelId="{4B69F453-93AE-4E6A-BF36-3607F3A5241D}" type="presParOf" srcId="{6760AF31-6902-4D92-AB13-86BC67BF3ACF}" destId="{DCF430AB-C57E-4439-A4E6-921E80F5E922}" srcOrd="1" destOrd="0" presId="urn:microsoft.com/office/officeart/2005/8/layout/hierarchy1"/>
    <dgm:cxn modelId="{4B886005-CC39-47B6-BDA0-7243B1588E45}" type="presParOf" srcId="{DCF430AB-C57E-4439-A4E6-921E80F5E922}" destId="{D7F744E6-72E3-4902-B456-FE39FC17A493}" srcOrd="0" destOrd="0" presId="urn:microsoft.com/office/officeart/2005/8/layout/hierarchy1"/>
    <dgm:cxn modelId="{779C14BF-2A36-4567-A5F8-46C7167114B2}" type="presParOf" srcId="{D7F744E6-72E3-4902-B456-FE39FC17A493}" destId="{2687B916-4E9B-4E32-9466-045AE9A8FF97}" srcOrd="0" destOrd="0" presId="urn:microsoft.com/office/officeart/2005/8/layout/hierarchy1"/>
    <dgm:cxn modelId="{65D0360C-6D0F-421D-9D3D-8B5CFA7F84A2}" type="presParOf" srcId="{D7F744E6-72E3-4902-B456-FE39FC17A493}" destId="{00DCB363-5CD4-43B7-9453-DADA3D062A7E}" srcOrd="1" destOrd="0" presId="urn:microsoft.com/office/officeart/2005/8/layout/hierarchy1"/>
    <dgm:cxn modelId="{93D72F3B-5514-4C58-919C-1D1AE198C65A}" type="presParOf" srcId="{DCF430AB-C57E-4439-A4E6-921E80F5E922}" destId="{F7825E9A-4DCA-44F6-8498-531E48687F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E4ECC-14FC-487E-94B3-BC555A096BD1}">
      <dsp:nvSpPr>
        <dsp:cNvPr id="0" name=""/>
        <dsp:cNvSpPr/>
      </dsp:nvSpPr>
      <dsp:spPr>
        <a:xfrm>
          <a:off x="582074" y="633580"/>
          <a:ext cx="923930" cy="923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9D93E-5ED4-415F-960D-344AA5D6B86E}">
      <dsp:nvSpPr>
        <dsp:cNvPr id="0" name=""/>
        <dsp:cNvSpPr/>
      </dsp:nvSpPr>
      <dsp:spPr>
        <a:xfrm>
          <a:off x="17450" y="1903077"/>
          <a:ext cx="20531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What standards are available. Could be the code of ethics.</a:t>
          </a:r>
          <a:endParaRPr lang="en-US" sz="1300" kern="1200"/>
        </a:p>
      </dsp:txBody>
      <dsp:txXfrm>
        <a:off x="17450" y="1903077"/>
        <a:ext cx="2053177" cy="720000"/>
      </dsp:txXfrm>
    </dsp:sp>
    <dsp:sp modelId="{1AB41F30-12E9-4351-A9C0-F86F688FB16D}">
      <dsp:nvSpPr>
        <dsp:cNvPr id="0" name=""/>
        <dsp:cNvSpPr/>
      </dsp:nvSpPr>
      <dsp:spPr>
        <a:xfrm>
          <a:off x="2994558" y="633580"/>
          <a:ext cx="923930" cy="923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B340B8-0197-4195-B5E1-60F0934D1881}">
      <dsp:nvSpPr>
        <dsp:cNvPr id="0" name=""/>
        <dsp:cNvSpPr/>
      </dsp:nvSpPr>
      <dsp:spPr>
        <a:xfrm>
          <a:off x="2429934" y="1903077"/>
          <a:ext cx="20531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What does the Law dictate?</a:t>
          </a:r>
          <a:endParaRPr lang="en-US" sz="1300" kern="1200"/>
        </a:p>
      </dsp:txBody>
      <dsp:txXfrm>
        <a:off x="2429934" y="1903077"/>
        <a:ext cx="2053177" cy="720000"/>
      </dsp:txXfrm>
    </dsp:sp>
    <dsp:sp modelId="{2BC57D94-9903-46B5-B43C-EA3FCD49102D}">
      <dsp:nvSpPr>
        <dsp:cNvPr id="0" name=""/>
        <dsp:cNvSpPr/>
      </dsp:nvSpPr>
      <dsp:spPr>
        <a:xfrm>
          <a:off x="582074" y="3136372"/>
          <a:ext cx="923930" cy="9239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42D2A-A7A3-4B8C-A620-35EDDF7BBA70}">
      <dsp:nvSpPr>
        <dsp:cNvPr id="0" name=""/>
        <dsp:cNvSpPr/>
      </dsp:nvSpPr>
      <dsp:spPr>
        <a:xfrm>
          <a:off x="17450" y="4405869"/>
          <a:ext cx="20531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What we can and cannot do.</a:t>
          </a:r>
          <a:endParaRPr lang="en-US" sz="1300" kern="1200" dirty="0"/>
        </a:p>
      </dsp:txBody>
      <dsp:txXfrm>
        <a:off x="17450" y="4405869"/>
        <a:ext cx="2053177" cy="720000"/>
      </dsp:txXfrm>
    </dsp:sp>
    <dsp:sp modelId="{4C2D9EEE-5242-4017-976C-3C9042EC7A92}">
      <dsp:nvSpPr>
        <dsp:cNvPr id="0" name=""/>
        <dsp:cNvSpPr/>
      </dsp:nvSpPr>
      <dsp:spPr>
        <a:xfrm>
          <a:off x="2994558" y="3136372"/>
          <a:ext cx="923930" cy="9239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FE8BB0-0007-4631-A36B-DF3349681BC0}">
      <dsp:nvSpPr>
        <dsp:cNvPr id="0" name=""/>
        <dsp:cNvSpPr/>
      </dsp:nvSpPr>
      <dsp:spPr>
        <a:xfrm>
          <a:off x="2429934" y="4405869"/>
          <a:ext cx="20531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What actions are required. What are the legal rights of everyone involved?</a:t>
          </a:r>
          <a:endParaRPr lang="en-US" sz="1300" kern="1200"/>
        </a:p>
      </dsp:txBody>
      <dsp:txXfrm>
        <a:off x="2429934" y="4405869"/>
        <a:ext cx="205317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DDBA8-140E-4761-A301-D3E06A677A62}">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91D01-8DEE-4F9A-A7D3-B74350DAE4A6}">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latin typeface="Times New Roman" panose="02020603050405020304" pitchFamily="18" charset="0"/>
              <a:cs typeface="Times New Roman" panose="02020603050405020304" pitchFamily="18" charset="0"/>
            </a:rPr>
            <a:t>Consider them all even if they sound stupid.</a:t>
          </a:r>
          <a:endParaRPr lang="en-US" sz="5400" kern="1200">
            <a:latin typeface="Times New Roman" panose="02020603050405020304" pitchFamily="18" charset="0"/>
            <a:cs typeface="Times New Roman" panose="02020603050405020304" pitchFamily="18" charset="0"/>
          </a:endParaRPr>
        </a:p>
      </dsp:txBody>
      <dsp:txXfrm>
        <a:off x="688463" y="581604"/>
        <a:ext cx="4509367" cy="2799859"/>
      </dsp:txXfrm>
    </dsp:sp>
    <dsp:sp modelId="{2687B916-4E9B-4E32-9466-045AE9A8FF97}">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DCB363-5CD4-43B7-9453-DADA3D062A7E}">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latin typeface="Times New Roman" panose="02020603050405020304" pitchFamily="18" charset="0"/>
              <a:cs typeface="Times New Roman" panose="02020603050405020304" pitchFamily="18" charset="0"/>
            </a:rPr>
            <a:t>Write them down. </a:t>
          </a:r>
          <a:endParaRPr lang="en-US" sz="3600" kern="1200">
            <a:latin typeface="Times New Roman" panose="02020603050405020304" pitchFamily="18" charset="0"/>
            <a:cs typeface="Times New Roman" panose="02020603050405020304" pitchFamily="18" charset="0"/>
          </a:endParaRPr>
        </a:p>
      </dsp:txBody>
      <dsp:txXfrm>
        <a:off x="6412843" y="581604"/>
        <a:ext cx="4509367" cy="27998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February 18, 2021</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977442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February 18,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21739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February 18,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21998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February 18,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39054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February 18,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2002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February 18,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626961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February 18,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32924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February 18,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48643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February 18,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42334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February 18,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03445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February 18,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05634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Thursday, February 18, 2021</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382319851"/>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geuk.org.uk/globalassets/age-uk/documents/factsheets/fs78_safeguarding_older_people_from_abuse_fcs.pdf" TargetMode="External"/><Relationship Id="rId7" Type="http://schemas.openxmlformats.org/officeDocument/2006/relationships/hyperlink" Target="https://www.dreamstime.com/sketch-sad-old-woman-walking-down-street-image149626311" TargetMode="External"/><Relationship Id="rId2" Type="http://schemas.openxmlformats.org/officeDocument/2006/relationships/hyperlink" Target="https://www.ageuk.org.uk/information-advice/health-wellbeing/relationships-family/protection-from-abuse/" TargetMode="External"/><Relationship Id="rId1" Type="http://schemas.openxmlformats.org/officeDocument/2006/relationships/slideLayout" Target="../slideLayouts/slideLayout2.xml"/><Relationship Id="rId6" Type="http://schemas.openxmlformats.org/officeDocument/2006/relationships/hyperlink" Target="https://www.bacp.co.uk/events-and-resources/ethics-and-standards/good-practice-in-action/publications/gpia030-safeguarding-vulnerable-adults-within-the-counselling-professions-in-england-and-wales-lr/" TargetMode="External"/><Relationship Id="rId5" Type="http://schemas.openxmlformats.org/officeDocument/2006/relationships/hyperlink" Target="https://www.bacp.co.uk/media/6051/gpia-029-lr-mental-health-law2.pdf" TargetMode="External"/><Relationship Id="rId4" Type="http://schemas.openxmlformats.org/officeDocument/2006/relationships/hyperlink" Target="https://www.bacp.co.uk/media/4595/bacp-ethical-decision-making-ro-gpia033-oct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oup 27">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9" name="Freeform: Shape 28">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63CF45CD-CC07-431E-AAF9-410C241ECFB1}"/>
              </a:ext>
            </a:extLst>
          </p:cNvPr>
          <p:cNvSpPr>
            <a:spLocks noGrp="1"/>
          </p:cNvSpPr>
          <p:nvPr>
            <p:ph type="ctrTitle"/>
          </p:nvPr>
        </p:nvSpPr>
        <p:spPr>
          <a:xfrm>
            <a:off x="550864" y="549275"/>
            <a:ext cx="3565524" cy="3034657"/>
          </a:xfrm>
        </p:spPr>
        <p:txBody>
          <a:bodyPr anchor="b">
            <a:normAutofit/>
          </a:bodyPr>
          <a:lstStyle/>
          <a:p>
            <a:r>
              <a:rPr lang="en-GB" sz="4800">
                <a:latin typeface="Times New Roman" panose="02020603050405020304" pitchFamily="18" charset="0"/>
                <a:cs typeface="Times New Roman" panose="02020603050405020304" pitchFamily="18" charset="0"/>
              </a:rPr>
              <a:t>ETHICAL DILEMMA</a:t>
            </a:r>
          </a:p>
        </p:txBody>
      </p:sp>
      <p:grpSp>
        <p:nvGrpSpPr>
          <p:cNvPr id="32" name="Group 31">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3"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Subtitle 2">
            <a:extLst>
              <a:ext uri="{FF2B5EF4-FFF2-40B4-BE49-F238E27FC236}">
                <a16:creationId xmlns:a16="http://schemas.microsoft.com/office/drawing/2014/main" id="{44D251C6-AEAC-4ECD-9E83-C1AECAC4A3E8}"/>
              </a:ext>
            </a:extLst>
          </p:cNvPr>
          <p:cNvSpPr>
            <a:spLocks noGrp="1"/>
          </p:cNvSpPr>
          <p:nvPr>
            <p:ph type="subTitle" idx="1"/>
          </p:nvPr>
        </p:nvSpPr>
        <p:spPr>
          <a:xfrm>
            <a:off x="550863" y="3803406"/>
            <a:ext cx="3565525" cy="2289419"/>
          </a:xfrm>
        </p:spPr>
        <p:txBody>
          <a:bodyPr>
            <a:normAutofit/>
          </a:bodyPr>
          <a:lstStyle/>
          <a:p>
            <a:r>
              <a:rPr lang="en-GB" sz="2000">
                <a:solidFill>
                  <a:schemeClr val="tx1">
                    <a:alpha val="60000"/>
                  </a:schemeClr>
                </a:solidFill>
                <a:latin typeface="Times New Roman" panose="02020603050405020304" pitchFamily="18" charset="0"/>
                <a:cs typeface="Times New Roman" panose="02020603050405020304" pitchFamily="18" charset="0"/>
              </a:rPr>
              <a:t>Caroline Leigh Williams</a:t>
            </a:r>
          </a:p>
          <a:p>
            <a:r>
              <a:rPr lang="en-GB" sz="2000">
                <a:solidFill>
                  <a:schemeClr val="tx1">
                    <a:alpha val="60000"/>
                  </a:schemeClr>
                </a:solidFill>
                <a:latin typeface="Times New Roman" panose="02020603050405020304" pitchFamily="18" charset="0"/>
                <a:cs typeface="Times New Roman" panose="02020603050405020304" pitchFamily="18" charset="0"/>
              </a:rPr>
              <a:t>1704726</a:t>
            </a:r>
          </a:p>
        </p:txBody>
      </p:sp>
      <p:pic>
        <p:nvPicPr>
          <p:cNvPr id="4" name="Picture 3" descr="A molecular model">
            <a:extLst>
              <a:ext uri="{FF2B5EF4-FFF2-40B4-BE49-F238E27FC236}">
                <a16:creationId xmlns:a16="http://schemas.microsoft.com/office/drawing/2014/main" id="{7C305601-021A-47BC-AAC9-D5906EE9B1C0}"/>
              </a:ext>
            </a:extLst>
          </p:cNvPr>
          <p:cNvPicPr>
            <a:picLocks noChangeAspect="1"/>
          </p:cNvPicPr>
          <p:nvPr/>
        </p:nvPicPr>
        <p:blipFill rotWithShape="1">
          <a:blip r:embed="rId2"/>
          <a:srcRect t="7221" b="8509"/>
          <a:stretch/>
        </p:blipFill>
        <p:spPr>
          <a:xfrm>
            <a:off x="4295776" y="1363901"/>
            <a:ext cx="7345363" cy="4131784"/>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99493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B200E-6877-48C5-8A2E-3405B0537745}"/>
              </a:ext>
            </a:extLst>
          </p:cNvPr>
          <p:cNvSpPr>
            <a:spLocks noGrp="1"/>
          </p:cNvSpPr>
          <p:nvPr>
            <p:ph type="title"/>
          </p:nvPr>
        </p:nvSpPr>
        <p:spPr>
          <a:xfrm>
            <a:off x="550863" y="549275"/>
            <a:ext cx="5437185" cy="1997855"/>
          </a:xfrm>
        </p:spPr>
        <p:txBody>
          <a:bodyPr wrap="square" anchor="b">
            <a:normAutofit/>
          </a:bodyPr>
          <a:lstStyle/>
          <a:p>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579EBA6A-8BC6-4200-99DA-D7376719E4E2}"/>
              </a:ext>
            </a:extLst>
          </p:cNvPr>
          <p:cNvSpPr>
            <a:spLocks noGrp="1"/>
          </p:cNvSpPr>
          <p:nvPr>
            <p:ph idx="1"/>
          </p:nvPr>
        </p:nvSpPr>
        <p:spPr>
          <a:xfrm>
            <a:off x="550863" y="2677306"/>
            <a:ext cx="5437187" cy="3415519"/>
          </a:xfrm>
        </p:spPr>
        <p:txBody>
          <a:bodyPr anchor="t">
            <a:normAutofit/>
          </a:bodyPr>
          <a:lstStyle/>
          <a:p>
            <a:pPr marL="0" indent="0" fontAlgn="base">
              <a:spcAft>
                <a:spcPts val="800"/>
              </a:spcAft>
              <a:buNone/>
            </a:pPr>
            <a:r>
              <a:rPr lang="en-GB" sz="2000" kern="1800" dirty="0">
                <a:effectLst/>
                <a:latin typeface="Times New Roman" panose="02020603050405020304" pitchFamily="18" charset="0"/>
                <a:ea typeface="Times New Roman" panose="02020603050405020304" pitchFamily="18" charset="0"/>
                <a:cs typeface="Times New Roman" panose="02020603050405020304" pitchFamily="18" charset="0"/>
              </a:rPr>
              <a:t>During our careers, we are going to face ethical dilemmas which can sometimes be very complicated. It will be impossible to do this kind of work without facing situations where it is not always going to be clear what the right thing is to do. We will find ourselves choosing between two different actions and the least harmful way for our client. It is ok not to know what to do.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fontAlgn="base">
              <a:spcAft>
                <a:spcPts val="800"/>
              </a:spcAft>
              <a:buNone/>
            </a:pPr>
            <a:r>
              <a:rPr lang="en-GB" sz="2000" kern="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fontAlgn="base">
              <a:spcAft>
                <a:spcPts val="800"/>
              </a:spcAft>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p>
        </p:txBody>
      </p:sp>
      <p:pic>
        <p:nvPicPr>
          <p:cNvPr id="14" name="Graphic 13" descr="Person with Idea">
            <a:extLst>
              <a:ext uri="{FF2B5EF4-FFF2-40B4-BE49-F238E27FC236}">
                <a16:creationId xmlns:a16="http://schemas.microsoft.com/office/drawing/2014/main" id="{EE5BF9B7-B9F6-4CD6-AD23-48A797535F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674460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35433-9B5C-4573-8C71-A0F7B55F8D46}"/>
              </a:ext>
            </a:extLst>
          </p:cNvPr>
          <p:cNvSpPr>
            <a:spLocks noGrp="1"/>
          </p:cNvSpPr>
          <p:nvPr>
            <p:ph type="title"/>
          </p:nvPr>
        </p:nvSpPr>
        <p:spPr>
          <a:xfrm>
            <a:off x="550864" y="549275"/>
            <a:ext cx="3565524" cy="1997855"/>
          </a:xfrm>
        </p:spPr>
        <p:txBody>
          <a:bodyPr wrap="square" anchor="b">
            <a:normAutofit/>
          </a:bodyPr>
          <a:lstStyle/>
          <a:p>
            <a:r>
              <a:rPr lang="en-GB">
                <a:latin typeface="Times New Roman" panose="02020603050405020304" pitchFamily="18" charset="0"/>
                <a:cs typeface="Times New Roman" panose="02020603050405020304" pitchFamily="18" charset="0"/>
              </a:rPr>
              <a:t>ETHICAL DILEMMA</a:t>
            </a:r>
          </a:p>
        </p:txBody>
      </p:sp>
      <p:sp>
        <p:nvSpPr>
          <p:cNvPr id="3" name="Content Placeholder 2">
            <a:extLst>
              <a:ext uri="{FF2B5EF4-FFF2-40B4-BE49-F238E27FC236}">
                <a16:creationId xmlns:a16="http://schemas.microsoft.com/office/drawing/2014/main" id="{F43DACA9-9999-4553-B5F0-5D2CDC2F49E3}"/>
              </a:ext>
            </a:extLst>
          </p:cNvPr>
          <p:cNvSpPr>
            <a:spLocks noGrp="1"/>
          </p:cNvSpPr>
          <p:nvPr>
            <p:ph idx="1"/>
          </p:nvPr>
        </p:nvSpPr>
        <p:spPr>
          <a:xfrm>
            <a:off x="550863" y="2678400"/>
            <a:ext cx="3565525" cy="3414425"/>
          </a:xfrm>
        </p:spPr>
        <p:txBody>
          <a:bodyPr anchor="t">
            <a:normAutofit/>
          </a:bodyPr>
          <a:lstStyle/>
          <a:p>
            <a:pPr marL="0" indent="0">
              <a:lnSpc>
                <a:spcPct val="100000"/>
              </a:lnSpc>
              <a:buNone/>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My client Doris is a 71 year old widow who lives on her own and has one Son.</a:t>
            </a:r>
          </a:p>
          <a:p>
            <a:pPr marL="0" indent="0">
              <a:lnSpc>
                <a:spcPct val="100000"/>
              </a:lnSpc>
              <a:buNone/>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Doris has the onset of dementia and up until now has not needed too much care living on her own.</a:t>
            </a:r>
          </a:p>
          <a:p>
            <a:pPr marL="0" indent="0">
              <a:lnSpc>
                <a:spcPct val="100000"/>
              </a:lnSpc>
              <a:buNone/>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She has spoken to her son about the possibility of going into a care home. </a:t>
            </a:r>
          </a:p>
          <a:p>
            <a:pPr marL="0" indent="0">
              <a:lnSpc>
                <a:spcPct val="100000"/>
              </a:lnSpc>
              <a:buNone/>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Son has lasting power of attorney.</a:t>
            </a:r>
          </a:p>
          <a:p>
            <a:pPr marL="0" indent="0">
              <a:lnSpc>
                <a:spcPct val="100000"/>
              </a:lnSpc>
              <a:buNone/>
            </a:pPr>
            <a:r>
              <a:rPr lang="en-GB" sz="1500" dirty="0">
                <a:latin typeface="Times New Roman" panose="02020603050405020304" pitchFamily="18" charset="0"/>
                <a:ea typeface="Calibri" panose="020F0502020204030204" pitchFamily="34" charset="0"/>
                <a:cs typeface="Times New Roman" panose="02020603050405020304" pitchFamily="18" charset="0"/>
              </a:rPr>
              <a:t>Son d</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oes not want his mum to go into care as they will take all her money.</a:t>
            </a:r>
          </a:p>
          <a:p>
            <a:pPr marL="0" indent="0">
              <a:lnSpc>
                <a:spcPct val="100000"/>
              </a:lnSpc>
              <a:buNone/>
            </a:pPr>
            <a:endParaRPr lang="en-GB" sz="1500" dirty="0"/>
          </a:p>
        </p:txBody>
      </p:sp>
      <p:pic>
        <p:nvPicPr>
          <p:cNvPr id="1026" name="Picture 2" descr="Image result for elderley woman outline">
            <a:extLst>
              <a:ext uri="{FF2B5EF4-FFF2-40B4-BE49-F238E27FC236}">
                <a16:creationId xmlns:a16="http://schemas.microsoft.com/office/drawing/2014/main" id="{789A1D85-05A6-4540-8A32-2962EA7BD3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668" b="11821"/>
          <a:stretch/>
        </p:blipFill>
        <p:spPr bwMode="auto">
          <a:xfrm>
            <a:off x="5719706" y="606796"/>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74" name="Freeform: Shape 73">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Oval 74">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7" name="Oval 76">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6492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6"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7"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4DD8418-B317-49E0-AD7E-2CD3EAF8D29C}"/>
              </a:ext>
            </a:extLst>
          </p:cNvPr>
          <p:cNvSpPr>
            <a:spLocks noGrp="1"/>
          </p:cNvSpPr>
          <p:nvPr>
            <p:ph type="title"/>
          </p:nvPr>
        </p:nvSpPr>
        <p:spPr>
          <a:xfrm>
            <a:off x="1487489" y="2686050"/>
            <a:ext cx="4970142" cy="2769345"/>
          </a:xfrm>
        </p:spPr>
        <p:txBody>
          <a:bodyPr vert="horz" wrap="square" lIns="0" tIns="0" rIns="0" bIns="0" rtlCol="0" anchor="b" anchorCtr="0">
            <a:normAutofit/>
          </a:bodyPr>
          <a:lstStyle/>
          <a:p>
            <a:pPr>
              <a:lnSpc>
                <a:spcPct val="90000"/>
              </a:lnSpc>
            </a:pPr>
            <a:r>
              <a:rPr lang="en-US" sz="1400" dirty="0">
                <a:effectLst/>
                <a:latin typeface="Times New Roman" panose="02020603050405020304" pitchFamily="18" charset="0"/>
                <a:cs typeface="Times New Roman" panose="02020603050405020304" pitchFamily="18" charset="0"/>
              </a:rPr>
              <a:t>Doris disclosed that her son has been taking a lot of money from her account without telling her.</a:t>
            </a:r>
            <a:br>
              <a:rPr lang="en-US" sz="1400" dirty="0">
                <a:effectLst/>
                <a:latin typeface="Times New Roman" panose="02020603050405020304" pitchFamily="18" charset="0"/>
                <a:cs typeface="Times New Roman" panose="02020603050405020304" pitchFamily="18" charset="0"/>
              </a:rPr>
            </a:br>
            <a:br>
              <a:rPr lang="en-US" sz="1400" dirty="0">
                <a:effectLst/>
                <a:latin typeface="Times New Roman" panose="02020603050405020304" pitchFamily="18" charset="0"/>
                <a:cs typeface="Times New Roman" panose="02020603050405020304" pitchFamily="18" charset="0"/>
              </a:rPr>
            </a:br>
            <a:r>
              <a:rPr lang="en-US" sz="1400" dirty="0">
                <a:effectLst/>
                <a:latin typeface="Times New Roman" panose="02020603050405020304" pitchFamily="18" charset="0"/>
                <a:cs typeface="Times New Roman" panose="02020603050405020304" pitchFamily="18" charset="0"/>
              </a:rPr>
              <a:t>When she approaches her son about this, he informs her that she told him he could borrow it, or he got it out for her when she asked him.</a:t>
            </a:r>
            <a:br>
              <a:rPr lang="en-US" sz="1400" dirty="0">
                <a:effectLst/>
                <a:latin typeface="Times New Roman" panose="02020603050405020304" pitchFamily="18" charset="0"/>
                <a:cs typeface="Times New Roman" panose="02020603050405020304" pitchFamily="18" charset="0"/>
              </a:rPr>
            </a:br>
            <a:r>
              <a:rPr lang="en-US" sz="1400" dirty="0">
                <a:effectLst/>
                <a:latin typeface="Times New Roman" panose="02020603050405020304" pitchFamily="18" charset="0"/>
                <a:cs typeface="Times New Roman" panose="02020603050405020304" pitchFamily="18" charset="0"/>
              </a:rPr>
              <a:t>When she replies that she did not he just blames it on her dementia.</a:t>
            </a:r>
            <a:br>
              <a:rPr lang="en-US" sz="1400" dirty="0">
                <a:effectLst/>
                <a:latin typeface="Times New Roman" panose="02020603050405020304" pitchFamily="18" charset="0"/>
                <a:cs typeface="Times New Roman" panose="02020603050405020304" pitchFamily="18" charset="0"/>
              </a:rPr>
            </a:br>
            <a:r>
              <a:rPr lang="en-US" sz="1400" dirty="0">
                <a:effectLst/>
                <a:latin typeface="Times New Roman" panose="02020603050405020304" pitchFamily="18" charset="0"/>
                <a:cs typeface="Times New Roman" panose="02020603050405020304" pitchFamily="18" charset="0"/>
              </a:rPr>
              <a:t> </a:t>
            </a:r>
            <a:br>
              <a:rPr lang="en-US" sz="1400" dirty="0">
                <a:effectLst/>
                <a:latin typeface="Times New Roman" panose="02020603050405020304" pitchFamily="18" charset="0"/>
                <a:cs typeface="Times New Roman" panose="02020603050405020304" pitchFamily="18" charset="0"/>
              </a:rPr>
            </a:br>
            <a:r>
              <a:rPr lang="en-US" sz="1400" dirty="0">
                <a:effectLst/>
                <a:latin typeface="Times New Roman" panose="02020603050405020304" pitchFamily="18" charset="0"/>
                <a:cs typeface="Times New Roman" panose="02020603050405020304" pitchFamily="18" charset="0"/>
              </a:rPr>
              <a:t>Doris feels that her son is manipulating her, and she has become afraid of him, but does not want to get him into to trouble as he is the only living relative she has. </a:t>
            </a:r>
            <a:br>
              <a:rPr lang="en-US" sz="1400" dirty="0">
                <a:effectLst/>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p:txBody>
      </p:sp>
      <p:sp>
        <p:nvSpPr>
          <p:cNvPr id="42" name="Freeform: Shape 22">
            <a:extLst>
              <a:ext uri="{FF2B5EF4-FFF2-40B4-BE49-F238E27FC236}">
                <a16:creationId xmlns:a16="http://schemas.microsoft.com/office/drawing/2014/main" id="{74033C2F-EE38-427C-97E3-08EAC8822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1760"/>
            <a:ext cx="666497" cy="1080000"/>
          </a:xfrm>
          <a:custGeom>
            <a:avLst/>
            <a:gdLst>
              <a:gd name="connsiteX0" fmla="*/ 126497 w 666497"/>
              <a:gd name="connsiteY0" fmla="*/ 0 h 1080000"/>
              <a:gd name="connsiteX1" fmla="*/ 666497 w 666497"/>
              <a:gd name="connsiteY1" fmla="*/ 540000 h 1080000"/>
              <a:gd name="connsiteX2" fmla="*/ 126497 w 666497"/>
              <a:gd name="connsiteY2" fmla="*/ 1080000 h 1080000"/>
              <a:gd name="connsiteX3" fmla="*/ 17668 w 666497"/>
              <a:gd name="connsiteY3" fmla="*/ 1069029 h 1080000"/>
              <a:gd name="connsiteX4" fmla="*/ 0 w 666497"/>
              <a:gd name="connsiteY4" fmla="*/ 1063545 h 1080000"/>
              <a:gd name="connsiteX5" fmla="*/ 0 w 666497"/>
              <a:gd name="connsiteY5" fmla="*/ 16455 h 1080000"/>
              <a:gd name="connsiteX6" fmla="*/ 17668 w 666497"/>
              <a:gd name="connsiteY6" fmla="*/ 10971 h 1080000"/>
              <a:gd name="connsiteX7" fmla="*/ 126497 w 666497"/>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497" h="1080000">
                <a:moveTo>
                  <a:pt x="126497" y="0"/>
                </a:moveTo>
                <a:cubicBezTo>
                  <a:pt x="424731" y="0"/>
                  <a:pt x="666497" y="241766"/>
                  <a:pt x="666497" y="540000"/>
                </a:cubicBezTo>
                <a:cubicBezTo>
                  <a:pt x="666497" y="838234"/>
                  <a:pt x="424731" y="1080000"/>
                  <a:pt x="126497" y="1080000"/>
                </a:cubicBezTo>
                <a:cubicBezTo>
                  <a:pt x="89218" y="1080000"/>
                  <a:pt x="52821" y="1076222"/>
                  <a:pt x="17668" y="1069029"/>
                </a:cubicBezTo>
                <a:lnTo>
                  <a:pt x="0" y="1063545"/>
                </a:lnTo>
                <a:lnTo>
                  <a:pt x="0" y="16455"/>
                </a:lnTo>
                <a:lnTo>
                  <a:pt x="17668" y="10971"/>
                </a:lnTo>
                <a:cubicBezTo>
                  <a:pt x="52821" y="3778"/>
                  <a:pt x="89218" y="0"/>
                  <a:pt x="126497"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3" name="Group 24">
            <a:extLst>
              <a:ext uri="{FF2B5EF4-FFF2-40B4-BE49-F238E27FC236}">
                <a16:creationId xmlns:a16="http://schemas.microsoft.com/office/drawing/2014/main" id="{22940903-7865-4026-879C-CC1ADF9116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4337" y="800983"/>
            <a:ext cx="4006800" cy="3788841"/>
            <a:chOff x="7762003" y="672385"/>
            <a:chExt cx="4006800" cy="3788841"/>
          </a:xfrm>
        </p:grpSpPr>
        <p:sp>
          <p:nvSpPr>
            <p:cNvPr id="26" name="Freeform: Shape 25">
              <a:extLst>
                <a:ext uri="{FF2B5EF4-FFF2-40B4-BE49-F238E27FC236}">
                  <a16:creationId xmlns:a16="http://schemas.microsoft.com/office/drawing/2014/main" id="{982D1BD3-FFA8-4027-A890-672FDD8F70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8528803" y="672385"/>
              <a:ext cx="3240000" cy="3788841"/>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96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26">
              <a:extLst>
                <a:ext uri="{FF2B5EF4-FFF2-40B4-BE49-F238E27FC236}">
                  <a16:creationId xmlns:a16="http://schemas.microsoft.com/office/drawing/2014/main" id="{7BC5C6D9-8420-4B6F-A949-7B6565266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8572003" y="180004"/>
              <a:ext cx="1620000" cy="3240000"/>
            </a:xfrm>
            <a:prstGeom prst="ellipse">
              <a:avLst/>
            </a:prstGeom>
            <a:gradFill>
              <a:gsLst>
                <a:gs pos="100000">
                  <a:schemeClr val="bg2">
                    <a:lumMod val="90000"/>
                    <a:lumOff val="10000"/>
                  </a:schemeClr>
                </a:gs>
                <a:gs pos="50000">
                  <a:schemeClr val="bg2">
                    <a:lumMod val="90000"/>
                    <a:lumOff val="10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45" name="Group 28">
            <a:extLst>
              <a:ext uri="{FF2B5EF4-FFF2-40B4-BE49-F238E27FC236}">
                <a16:creationId xmlns:a16="http://schemas.microsoft.com/office/drawing/2014/main" id="{E82CFC28-5F56-4F2C-A953-AB57C1CE5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386" y="5149126"/>
            <a:ext cx="762805" cy="734873"/>
            <a:chOff x="7950336" y="1300590"/>
            <a:chExt cx="762805" cy="734873"/>
          </a:xfrm>
        </p:grpSpPr>
        <p:sp>
          <p:nvSpPr>
            <p:cNvPr id="30" name="Freeform 5">
              <a:extLst>
                <a:ext uri="{FF2B5EF4-FFF2-40B4-BE49-F238E27FC236}">
                  <a16:creationId xmlns:a16="http://schemas.microsoft.com/office/drawing/2014/main" id="{492EB854-02D8-4A9E-8BA5-5FEE21DD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6">
              <a:extLst>
                <a:ext uri="{FF2B5EF4-FFF2-40B4-BE49-F238E27FC236}">
                  <a16:creationId xmlns:a16="http://schemas.microsoft.com/office/drawing/2014/main" id="{A1676C39-91DD-4843-8315-4285BA1E7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8">
              <a:extLst>
                <a:ext uri="{FF2B5EF4-FFF2-40B4-BE49-F238E27FC236}">
                  <a16:creationId xmlns:a16="http://schemas.microsoft.com/office/drawing/2014/main" id="{B339FEEC-A688-4A3E-BA2C-8FC738A8A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59128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val 5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5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6" name="Group 5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57" name="Freeform: Shape 5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9" name="Oval 5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 name="Oval 5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2" name="Rectangle 6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eb of wires connecting pins">
            <a:extLst>
              <a:ext uri="{FF2B5EF4-FFF2-40B4-BE49-F238E27FC236}">
                <a16:creationId xmlns:a16="http://schemas.microsoft.com/office/drawing/2014/main" id="{B00FB2E1-DF13-46D7-8A71-51ABECB6360C}"/>
              </a:ext>
            </a:extLst>
          </p:cNvPr>
          <p:cNvPicPr>
            <a:picLocks noChangeAspect="1"/>
          </p:cNvPicPr>
          <p:nvPr/>
        </p:nvPicPr>
        <p:blipFill rotWithShape="1">
          <a:blip r:embed="rId2"/>
          <a:srcRect t="3557" b="12173"/>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4" name="Rectangle 63">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92000" y="-3"/>
            <a:ext cx="9000000"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DB3EC-AAD0-4E36-84AE-5936A9EC4BF6}"/>
              </a:ext>
            </a:extLst>
          </p:cNvPr>
          <p:cNvSpPr>
            <a:spLocks noGrp="1"/>
          </p:cNvSpPr>
          <p:nvPr>
            <p:ph type="title"/>
          </p:nvPr>
        </p:nvSpPr>
        <p:spPr>
          <a:xfrm>
            <a:off x="6203951" y="549275"/>
            <a:ext cx="5437187" cy="2986234"/>
          </a:xfrm>
        </p:spPr>
        <p:txBody>
          <a:bodyPr vert="horz" wrap="square" lIns="0" tIns="0" rIns="0" bIns="0" rtlCol="0" anchor="b" anchorCtr="0">
            <a:normAutofit/>
          </a:bodyPr>
          <a:lstStyle/>
          <a:p>
            <a:r>
              <a:rPr lang="en-US" sz="4000" kern="1200" dirty="0">
                <a:solidFill>
                  <a:schemeClr val="bg1"/>
                </a:solidFill>
                <a:latin typeface="+mj-lt"/>
                <a:ea typeface="+mj-ea"/>
                <a:cs typeface="+mj-cs"/>
              </a:rPr>
              <a:t>DISCUSSION………….</a:t>
            </a:r>
          </a:p>
        </p:txBody>
      </p:sp>
    </p:spTree>
    <p:extLst>
      <p:ext uri="{BB962C8B-B14F-4D97-AF65-F5344CB8AC3E}">
        <p14:creationId xmlns:p14="http://schemas.microsoft.com/office/powerpoint/2010/main" val="3985586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2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7E3D091-A1CE-4F0F-89A0-00E2C588FB69}"/>
              </a:ext>
            </a:extLst>
          </p:cNvPr>
          <p:cNvSpPr>
            <a:spLocks noGrp="1"/>
          </p:cNvSpPr>
          <p:nvPr>
            <p:ph type="title"/>
          </p:nvPr>
        </p:nvSpPr>
        <p:spPr>
          <a:xfrm>
            <a:off x="550864" y="549275"/>
            <a:ext cx="3565524" cy="1997855"/>
          </a:xfrm>
        </p:spPr>
        <p:txBody>
          <a:bodyPr wrap="square" anchor="b">
            <a:normAutofit/>
          </a:bodyPr>
          <a:lstStyle/>
          <a:p>
            <a:pPr algn="ctr">
              <a:lnSpc>
                <a:spcPct val="90000"/>
              </a:lnSpc>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WHAT DO WE DO?</a:t>
            </a:r>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D0248D6A-C750-4D9D-9568-AA39AFAEB3CB}"/>
              </a:ext>
            </a:extLst>
          </p:cNvPr>
          <p:cNvSpPr>
            <a:spLocks noGrp="1"/>
          </p:cNvSpPr>
          <p:nvPr>
            <p:ph idx="1"/>
          </p:nvPr>
        </p:nvSpPr>
        <p:spPr>
          <a:xfrm>
            <a:off x="550863" y="2086252"/>
            <a:ext cx="3565525" cy="4006573"/>
          </a:xfrm>
        </p:spPr>
        <p:txBody>
          <a:bodyPr anchor="t">
            <a:normAutofit fontScale="47500" lnSpcReduction="20000"/>
          </a:bodyPr>
          <a:lstStyle/>
          <a:p>
            <a:pPr marL="0" indent="0" fontAlgn="base">
              <a:lnSpc>
                <a:spcPct val="107000"/>
              </a:lnSpc>
              <a:spcAft>
                <a:spcPts val="800"/>
              </a:spcAft>
              <a:buNone/>
            </a:pPr>
            <a:r>
              <a:rPr lang="en-GB" sz="2900" kern="1800" dirty="0">
                <a:effectLst/>
                <a:latin typeface="Times New Roman" panose="02020603050405020304" pitchFamily="18" charset="0"/>
                <a:ea typeface="Times New Roman" panose="02020603050405020304" pitchFamily="18" charset="0"/>
                <a:cs typeface="Times New Roman" panose="02020603050405020304" pitchFamily="18" charset="0"/>
              </a:rPr>
              <a:t>There is no obvious solution for knowing what to do. The process is about gathering facts to determine whether a dilemma exists and an ethical, legal, moral, professional, or clinical issue involved and safeguard our clients. There will never be the perfect solution. It is always advisable to talk to our trusted colleagues and supervisors. </a:t>
            </a:r>
            <a:endParaRPr lang="en-GB" sz="2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2900" kern="1800" dirty="0">
                <a:effectLst/>
                <a:latin typeface="Times New Roman" panose="02020603050405020304" pitchFamily="18" charset="0"/>
                <a:ea typeface="Times New Roman" panose="02020603050405020304" pitchFamily="18" charset="0"/>
                <a:cs typeface="Times New Roman" panose="02020603050405020304" pitchFamily="18" charset="0"/>
              </a:rPr>
              <a:t>The BACP has a set of resources for good practice on their website, that we can always refer to.   </a:t>
            </a:r>
            <a:endParaRPr lang="en-GB" sz="2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2900" dirty="0">
                <a:effectLst/>
                <a:latin typeface="Times New Roman" panose="02020603050405020304" pitchFamily="18" charset="0"/>
                <a:ea typeface="Calibri" panose="020F0502020204030204" pitchFamily="34" charset="0"/>
                <a:cs typeface="Times New Roman" panose="02020603050405020304" pitchFamily="18" charset="0"/>
              </a:rPr>
              <a:t>The following 6-step model of ethical dilemma problem solving is not set-in-stone, but it is intended to be useful. Being flexible is a key to the thought process whilst dealing with an ethical dilemma.</a:t>
            </a:r>
          </a:p>
          <a:p>
            <a:pPr marL="0" indent="0" fontAlgn="base">
              <a:lnSpc>
                <a:spcPct val="107000"/>
              </a:lnSpc>
              <a:spcAft>
                <a:spcPts val="800"/>
              </a:spcAft>
              <a:buNone/>
            </a:pPr>
            <a:r>
              <a:rPr lang="en-GB" sz="2900" kern="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9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1400" dirty="0"/>
          </a:p>
        </p:txBody>
      </p:sp>
      <p:pic>
        <p:nvPicPr>
          <p:cNvPr id="6" name="Picture 5" descr="Light bulb on yellow background with sketched light beams and cord">
            <a:extLst>
              <a:ext uri="{FF2B5EF4-FFF2-40B4-BE49-F238E27FC236}">
                <a16:creationId xmlns:a16="http://schemas.microsoft.com/office/drawing/2014/main" id="{65281D22-5C49-448C-8BA1-28DC09395A35}"/>
              </a:ext>
            </a:extLst>
          </p:cNvPr>
          <p:cNvPicPr>
            <a:picLocks noChangeAspect="1"/>
          </p:cNvPicPr>
          <p:nvPr/>
        </p:nvPicPr>
        <p:blipFill rotWithShape="1">
          <a:blip r:embed="rId2"/>
          <a:srcRect l="31477"/>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39" name="Rectangle 25">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3827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E1CFF-834C-4F77-92D1-6B1C815C159D}"/>
              </a:ext>
            </a:extLst>
          </p:cNvPr>
          <p:cNvSpPr>
            <a:spLocks noGrp="1"/>
          </p:cNvSpPr>
          <p:nvPr>
            <p:ph type="title"/>
          </p:nvPr>
        </p:nvSpPr>
        <p:spPr>
          <a:xfrm>
            <a:off x="550864" y="1127464"/>
            <a:ext cx="3565524" cy="1624614"/>
          </a:xfrm>
        </p:spPr>
        <p:txBody>
          <a:bodyPr wrap="square" anchor="b">
            <a:noAutofit/>
          </a:bodyPr>
          <a:lstStyle/>
          <a:p>
            <a:pPr algn="ctr" fontAlgn="base">
              <a:lnSpc>
                <a:spcPct val="90000"/>
              </a:lnSpc>
              <a:spcAft>
                <a:spcPts val="800"/>
              </a:spcAf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1. Stop, Think, Identify</a:t>
            </a:r>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B83EC5-F515-4176-8E6F-8334C4B0AC8B}"/>
              </a:ext>
            </a:extLst>
          </p:cNvPr>
          <p:cNvSpPr>
            <a:spLocks noGrp="1"/>
          </p:cNvSpPr>
          <p:nvPr>
            <p:ph idx="1"/>
          </p:nvPr>
        </p:nvSpPr>
        <p:spPr>
          <a:xfrm>
            <a:off x="550863" y="2678400"/>
            <a:ext cx="3565525" cy="3414425"/>
          </a:xfrm>
        </p:spPr>
        <p:txBody>
          <a:bodyPr anchor="t">
            <a:normAutofit/>
          </a:bodyPr>
          <a:lstStyle/>
          <a:p>
            <a:pPr marL="342900" lvl="0" indent="-342900">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Reflect on the situation</a:t>
            </a:r>
          </a:p>
          <a:p>
            <a:pPr marL="342900" lvl="0" indent="-342900">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Produce a brief description of the problem. </a:t>
            </a:r>
          </a:p>
          <a:p>
            <a:pPr marL="342900" lvl="0" indent="-342900">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Impact to the client</a:t>
            </a:r>
          </a:p>
          <a:p>
            <a:pPr marL="342900" lvl="0" indent="-342900">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Impact to General public</a:t>
            </a:r>
          </a:p>
          <a:p>
            <a:pPr marL="342900" lvl="0" indent="-342900">
              <a:spcAft>
                <a:spcPts val="800"/>
              </a:spcAft>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Self</a:t>
            </a:r>
          </a:p>
          <a:p>
            <a:endParaRPr lang="en-GB" sz="1600" dirty="0"/>
          </a:p>
        </p:txBody>
      </p:sp>
      <p:pic>
        <p:nvPicPr>
          <p:cNvPr id="5" name="Picture 4" descr="Exclamation mark on a yellow background">
            <a:extLst>
              <a:ext uri="{FF2B5EF4-FFF2-40B4-BE49-F238E27FC236}">
                <a16:creationId xmlns:a16="http://schemas.microsoft.com/office/drawing/2014/main" id="{DC105DC6-32CB-4A59-8B26-4551E651F237}"/>
              </a:ext>
            </a:extLst>
          </p:cNvPr>
          <p:cNvPicPr>
            <a:picLocks noChangeAspect="1"/>
          </p:cNvPicPr>
          <p:nvPr/>
        </p:nvPicPr>
        <p:blipFill rotWithShape="1">
          <a:blip r:embed="rId2"/>
          <a:srcRect l="14677" r="1759"/>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396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C7690-8619-41DF-8675-63D3E6B60E29}"/>
              </a:ext>
            </a:extLst>
          </p:cNvPr>
          <p:cNvSpPr>
            <a:spLocks noGrp="1"/>
          </p:cNvSpPr>
          <p:nvPr>
            <p:ph type="title"/>
          </p:nvPr>
        </p:nvSpPr>
        <p:spPr>
          <a:xfrm>
            <a:off x="550862" y="580363"/>
            <a:ext cx="5437188" cy="1333055"/>
          </a:xfrm>
        </p:spPr>
        <p:txBody>
          <a:bodyPr wrap="square" anchor="t">
            <a:normAutofit/>
          </a:bodyPr>
          <a:lstStyle/>
          <a:p>
            <a:pPr>
              <a:lnSpc>
                <a:spcPct val="90000"/>
              </a:lnSpc>
            </a:pPr>
            <a:r>
              <a:rPr lang="en-GB" b="1" dirty="0">
                <a:effectLst/>
                <a:latin typeface="Times New Roman" panose="02020603050405020304" pitchFamily="18" charset="0"/>
                <a:ea typeface="Calibri" panose="020F0502020204030204" pitchFamily="34" charset="0"/>
              </a:rPr>
              <a:t>2. Whose dilemma is this?</a:t>
            </a:r>
            <a:endParaRPr lang="en-GB" dirty="0"/>
          </a:p>
        </p:txBody>
      </p:sp>
      <p:grpSp>
        <p:nvGrpSpPr>
          <p:cNvPr id="29" name="Group 28">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30" name="Freeform: Shape 29">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Picture 4" descr="Solo journey">
            <a:extLst>
              <a:ext uri="{FF2B5EF4-FFF2-40B4-BE49-F238E27FC236}">
                <a16:creationId xmlns:a16="http://schemas.microsoft.com/office/drawing/2014/main" id="{2D7232ED-72A8-4041-A422-20F241325E78}"/>
              </a:ext>
            </a:extLst>
          </p:cNvPr>
          <p:cNvPicPr>
            <a:picLocks noChangeAspect="1"/>
          </p:cNvPicPr>
          <p:nvPr/>
        </p:nvPicPr>
        <p:blipFill rotWithShape="1">
          <a:blip r:embed="rId2"/>
          <a:srcRect t="6357" r="-2" b="6353"/>
          <a:stretch/>
        </p:blipFill>
        <p:spPr>
          <a:xfrm>
            <a:off x="550863" y="2530474"/>
            <a:ext cx="5773738" cy="3779838"/>
          </a:xfrm>
          <a:custGeom>
            <a:avLst/>
            <a:gdLst/>
            <a:ahLst/>
            <a:cxnLst/>
            <a:rect l="l" t="t" r="r" b="b"/>
            <a:pathLst>
              <a:path w="5773738" h="3779838">
                <a:moveTo>
                  <a:pt x="0" y="0"/>
                </a:moveTo>
                <a:lnTo>
                  <a:pt x="5773738" y="0"/>
                </a:lnTo>
                <a:lnTo>
                  <a:pt x="5773738" y="3779838"/>
                </a:lnTo>
                <a:lnTo>
                  <a:pt x="0" y="3779838"/>
                </a:lnTo>
                <a:close/>
              </a:path>
            </a:pathLst>
          </a:custGeom>
        </p:spPr>
      </p:pic>
      <p:sp>
        <p:nvSpPr>
          <p:cNvPr id="3" name="Content Placeholder 2">
            <a:extLst>
              <a:ext uri="{FF2B5EF4-FFF2-40B4-BE49-F238E27FC236}">
                <a16:creationId xmlns:a16="http://schemas.microsoft.com/office/drawing/2014/main" id="{B65E7A36-616E-42EA-BCD0-A15E45FEFB28}"/>
              </a:ext>
            </a:extLst>
          </p:cNvPr>
          <p:cNvSpPr>
            <a:spLocks noGrp="1"/>
          </p:cNvSpPr>
          <p:nvPr>
            <p:ph idx="1"/>
          </p:nvPr>
        </p:nvSpPr>
        <p:spPr>
          <a:xfrm>
            <a:off x="7140575" y="1520825"/>
            <a:ext cx="4500562" cy="4572000"/>
          </a:xfrm>
        </p:spPr>
        <p:txBody>
          <a:bodyPr anchor="t">
            <a:normAutofit/>
          </a:bodyPr>
          <a:lstStyle/>
          <a:p>
            <a:pPr marL="342900" lvl="0" indent="-342900">
              <a:buFont typeface="Symbol" panose="05050102010706020507" pitchFamily="18" charset="2"/>
              <a:buChar char=""/>
            </a:pPr>
            <a:r>
              <a:rPr lang="en-GB">
                <a:effectLst/>
                <a:latin typeface="Times New Roman" panose="02020603050405020304" pitchFamily="18" charset="0"/>
                <a:ea typeface="Calibri" panose="020F0502020204030204" pitchFamily="34" charset="0"/>
                <a:cs typeface="Times New Roman" panose="02020603050405020304" pitchFamily="18" charset="0"/>
              </a:rPr>
              <a:t>Client</a:t>
            </a:r>
            <a:endParaRPr lang="en-GB" b="1">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a:effectLst/>
                <a:latin typeface="Times New Roman" panose="02020603050405020304" pitchFamily="18" charset="0"/>
                <a:ea typeface="Calibri" panose="020F0502020204030204" pitchFamily="34" charset="0"/>
                <a:cs typeface="Times New Roman" panose="02020603050405020304" pitchFamily="18" charset="0"/>
              </a:rPr>
              <a:t>Counsellor</a:t>
            </a:r>
          </a:p>
          <a:p>
            <a:pPr marL="342900" lvl="0" indent="-342900">
              <a:spcAft>
                <a:spcPts val="800"/>
              </a:spcAft>
              <a:buFont typeface="Symbol" panose="05050102010706020507" pitchFamily="18" charset="2"/>
              <a:buChar char=""/>
            </a:pPr>
            <a:r>
              <a:rPr lang="en-GB">
                <a:effectLst/>
                <a:latin typeface="Times New Roman" panose="02020603050405020304" pitchFamily="18" charset="0"/>
                <a:ea typeface="Calibri" panose="020F0502020204030204" pitchFamily="34" charset="0"/>
                <a:cs typeface="Times New Roman" panose="02020603050405020304" pitchFamily="18" charset="0"/>
              </a:rPr>
              <a:t>Both</a:t>
            </a:r>
          </a:p>
          <a:p>
            <a:pPr marL="0" indent="0">
              <a:spcAft>
                <a:spcPts val="800"/>
              </a:spcAft>
              <a:buNone/>
            </a:pPr>
            <a:r>
              <a:rPr lang="en-GB">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33" name="Freeform: Shape 32">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660414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D683A-1546-4507-853B-764C30D7334C}"/>
              </a:ext>
            </a:extLst>
          </p:cNvPr>
          <p:cNvSpPr>
            <a:spLocks noGrp="1"/>
          </p:cNvSpPr>
          <p:nvPr>
            <p:ph type="title"/>
          </p:nvPr>
        </p:nvSpPr>
        <p:spPr>
          <a:xfrm>
            <a:off x="550863" y="1520825"/>
            <a:ext cx="5437188" cy="3779838"/>
          </a:xfrm>
        </p:spPr>
        <p:txBody>
          <a:bodyPr anchor="ctr">
            <a:normAutofit/>
          </a:bodyPr>
          <a:lstStyle/>
          <a:p>
            <a:pPr algn="ctr">
              <a:lnSpc>
                <a:spcPct val="90000"/>
              </a:lnSpc>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3. Consider all the ethical principles and guidelines.</a:t>
            </a:r>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AFF323B2-FCDB-4497-8AF0-2F7A3C88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787" y="0"/>
            <a:ext cx="1972470" cy="1377426"/>
          </a:xfrm>
          <a:custGeom>
            <a:avLst/>
            <a:gdLst>
              <a:gd name="connsiteX0" fmla="*/ 81022 w 1972470"/>
              <a:gd name="connsiteY0" fmla="*/ 0 h 1377426"/>
              <a:gd name="connsiteX1" fmla="*/ 1891449 w 1972470"/>
              <a:gd name="connsiteY1" fmla="*/ 0 h 1377426"/>
              <a:gd name="connsiteX2" fmla="*/ 1894967 w 1972470"/>
              <a:gd name="connsiteY2" fmla="*/ 7304 h 1377426"/>
              <a:gd name="connsiteX3" fmla="*/ 1972470 w 1972470"/>
              <a:gd name="connsiteY3" fmla="*/ 391191 h 1377426"/>
              <a:gd name="connsiteX4" fmla="*/ 986235 w 1972470"/>
              <a:gd name="connsiteY4" fmla="*/ 1377426 h 1377426"/>
              <a:gd name="connsiteX5" fmla="*/ 0 w 1972470"/>
              <a:gd name="connsiteY5" fmla="*/ 391191 h 1377426"/>
              <a:gd name="connsiteX6" fmla="*/ 77503 w 1972470"/>
              <a:gd name="connsiteY6" fmla="*/ 7304 h 137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2470" h="1377426">
                <a:moveTo>
                  <a:pt x="81022" y="0"/>
                </a:moveTo>
                <a:lnTo>
                  <a:pt x="1891449" y="0"/>
                </a:lnTo>
                <a:lnTo>
                  <a:pt x="1894967" y="7304"/>
                </a:lnTo>
                <a:cubicBezTo>
                  <a:pt x="1944873" y="125295"/>
                  <a:pt x="1972470" y="255020"/>
                  <a:pt x="1972470" y="391191"/>
                </a:cubicBezTo>
                <a:cubicBezTo>
                  <a:pt x="1972470" y="935874"/>
                  <a:pt x="1530918" y="1377426"/>
                  <a:pt x="986235" y="1377426"/>
                </a:cubicBezTo>
                <a:cubicBezTo>
                  <a:pt x="441552" y="1377426"/>
                  <a:pt x="0" y="935874"/>
                  <a:pt x="0" y="391191"/>
                </a:cubicBezTo>
                <a:cubicBezTo>
                  <a:pt x="0" y="255020"/>
                  <a:pt x="27597" y="125295"/>
                  <a:pt x="77503" y="7304"/>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254000" dir="27000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4" name="Group 13">
            <a:extLst>
              <a:ext uri="{FF2B5EF4-FFF2-40B4-BE49-F238E27FC236}">
                <a16:creationId xmlns:a16="http://schemas.microsoft.com/office/drawing/2014/main" id="{7B7CADF7-83F2-4D18-8E02-975078DBAA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5456" y="1041329"/>
            <a:ext cx="734257" cy="760506"/>
            <a:chOff x="5243759" y="1363788"/>
            <a:chExt cx="734257" cy="760506"/>
          </a:xfrm>
        </p:grpSpPr>
        <p:sp>
          <p:nvSpPr>
            <p:cNvPr id="15" name="Freeform 5">
              <a:extLst>
                <a:ext uri="{FF2B5EF4-FFF2-40B4-BE49-F238E27FC236}">
                  <a16:creationId xmlns:a16="http://schemas.microsoft.com/office/drawing/2014/main" id="{5B68AF98-121D-4CB9-B8F9-066483D45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6">
              <a:extLst>
                <a:ext uri="{FF2B5EF4-FFF2-40B4-BE49-F238E27FC236}">
                  <a16:creationId xmlns:a16="http://schemas.microsoft.com/office/drawing/2014/main" id="{25579FD5-6C6A-4E96-8A86-B6F79A2B5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8">
              <a:extLst>
                <a:ext uri="{FF2B5EF4-FFF2-40B4-BE49-F238E27FC236}">
                  <a16:creationId xmlns:a16="http://schemas.microsoft.com/office/drawing/2014/main" id="{9F6C08C9-D1BF-4C48-81D5-86996BD956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19" name="Group 18">
            <a:extLst>
              <a:ext uri="{FF2B5EF4-FFF2-40B4-BE49-F238E27FC236}">
                <a16:creationId xmlns:a16="http://schemas.microsoft.com/office/drawing/2014/main" id="{F76A531C-147A-4C94-B721-EA95D8E88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95682" y="4989421"/>
            <a:ext cx="1335600" cy="1262947"/>
            <a:chOff x="7735641" y="2106638"/>
            <a:chExt cx="1335600" cy="1262947"/>
          </a:xfrm>
        </p:grpSpPr>
        <p:sp>
          <p:nvSpPr>
            <p:cNvPr id="20" name="Freeform: Shape 19">
              <a:extLst>
                <a:ext uri="{FF2B5EF4-FFF2-40B4-BE49-F238E27FC236}">
                  <a16:creationId xmlns:a16="http://schemas.microsoft.com/office/drawing/2014/main" id="{EC9CFF41-146B-4B53-A1D0-A1241BF493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7735641" y="210663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0194B0DA-7496-49E2-8ECA-BC44509DD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261241" y="2453712"/>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aphicFrame>
        <p:nvGraphicFramePr>
          <p:cNvPr id="5" name="Content Placeholder 2">
            <a:extLst>
              <a:ext uri="{FF2B5EF4-FFF2-40B4-BE49-F238E27FC236}">
                <a16:creationId xmlns:a16="http://schemas.microsoft.com/office/drawing/2014/main" id="{A31ED8E8-7B50-4D52-9C46-5622C78F2ACD}"/>
              </a:ext>
            </a:extLst>
          </p:cNvPr>
          <p:cNvGraphicFramePr>
            <a:graphicFrameLocks noGrp="1"/>
          </p:cNvGraphicFramePr>
          <p:nvPr>
            <p:ph idx="1"/>
            <p:extLst>
              <p:ext uri="{D42A27DB-BD31-4B8C-83A1-F6EECF244321}">
                <p14:modId xmlns:p14="http://schemas.microsoft.com/office/powerpoint/2010/main" val="1235513766"/>
              </p:ext>
            </p:extLst>
          </p:nvPr>
        </p:nvGraphicFramePr>
        <p:xfrm>
          <a:off x="7140575" y="549275"/>
          <a:ext cx="4500563"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48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23054-4FA5-469E-98AB-AFF28DD63C6E}"/>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4100" b="1">
                <a:effectLst/>
                <a:latin typeface="Times New Roman" panose="02020603050405020304" pitchFamily="18" charset="0"/>
                <a:ea typeface="Calibri" panose="020F0502020204030204" pitchFamily="34" charset="0"/>
              </a:rPr>
              <a:t>4. Identify all courses of action.</a:t>
            </a:r>
            <a:r>
              <a:rPr lang="en-GB" sz="4100">
                <a:effectLst/>
                <a:latin typeface="Times New Roman" panose="02020603050405020304" pitchFamily="18" charset="0"/>
                <a:ea typeface="Calibri" panose="020F0502020204030204" pitchFamily="34" charset="0"/>
              </a:rPr>
              <a:t> </a:t>
            </a:r>
            <a:endParaRPr lang="en-GB" sz="4100"/>
          </a:p>
        </p:txBody>
      </p:sp>
      <p:sp>
        <p:nvSpPr>
          <p:cNvPr id="69" name="Rectangle 68">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59C17BF-193A-49A3-8D3B-B07ACC71D2D0}"/>
              </a:ext>
            </a:extLst>
          </p:cNvPr>
          <p:cNvGraphicFramePr>
            <a:graphicFrameLocks noGrp="1"/>
          </p:cNvGraphicFramePr>
          <p:nvPr>
            <p:ph idx="1"/>
            <p:extLst>
              <p:ext uri="{D42A27DB-BD31-4B8C-83A1-F6EECF244321}">
                <p14:modId xmlns:p14="http://schemas.microsoft.com/office/powerpoint/2010/main" val="3312664116"/>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409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B5817-2A9D-4BBA-BF49-369E4E378C6D}"/>
              </a:ext>
            </a:extLst>
          </p:cNvPr>
          <p:cNvSpPr>
            <a:spLocks noGrp="1"/>
          </p:cNvSpPr>
          <p:nvPr>
            <p:ph type="title"/>
          </p:nvPr>
        </p:nvSpPr>
        <p:spPr>
          <a:xfrm>
            <a:off x="6201412" y="549275"/>
            <a:ext cx="5437185" cy="1997855"/>
          </a:xfrm>
        </p:spPr>
        <p:txBody>
          <a:bodyPr wrap="square" anchor="b">
            <a:normAutofit/>
          </a:bodyPr>
          <a:lstStyle/>
          <a:p>
            <a:pPr algn="ctr">
              <a:lnSpc>
                <a:spcPct val="90000"/>
              </a:lnSpc>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5. Select the best course of action.</a:t>
            </a:r>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pic>
        <p:nvPicPr>
          <p:cNvPr id="7" name="Graphic 6" descr="Fingerprint">
            <a:extLst>
              <a:ext uri="{FF2B5EF4-FFF2-40B4-BE49-F238E27FC236}">
                <a16:creationId xmlns:a16="http://schemas.microsoft.com/office/drawing/2014/main" id="{A14088C3-B930-4978-8B1D-4A285EB2B9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403" y="882969"/>
            <a:ext cx="5092062" cy="5092062"/>
          </a:xfrm>
          <a:custGeom>
            <a:avLst/>
            <a:gdLst/>
            <a:ahLst/>
            <a:cxnLst/>
            <a:rect l="l" t="t" r="r" b="b"/>
            <a:pathLst>
              <a:path w="5092062" h="5759450">
                <a:moveTo>
                  <a:pt x="0" y="0"/>
                </a:moveTo>
                <a:lnTo>
                  <a:pt x="5092062" y="0"/>
                </a:lnTo>
                <a:lnTo>
                  <a:pt x="5092062" y="5759450"/>
                </a:lnTo>
                <a:lnTo>
                  <a:pt x="0" y="5759450"/>
                </a:lnTo>
                <a:close/>
              </a:path>
            </a:pathLst>
          </a:custGeom>
        </p:spPr>
      </p:pic>
      <p:sp>
        <p:nvSpPr>
          <p:cNvPr id="3" name="Content Placeholder 2">
            <a:extLst>
              <a:ext uri="{FF2B5EF4-FFF2-40B4-BE49-F238E27FC236}">
                <a16:creationId xmlns:a16="http://schemas.microsoft.com/office/drawing/2014/main" id="{527A8614-F84E-41A0-A348-5DABAA10E884}"/>
              </a:ext>
            </a:extLst>
          </p:cNvPr>
          <p:cNvSpPr>
            <a:spLocks noGrp="1"/>
          </p:cNvSpPr>
          <p:nvPr>
            <p:ph idx="1"/>
          </p:nvPr>
        </p:nvSpPr>
        <p:spPr>
          <a:xfrm>
            <a:off x="6201410" y="2677306"/>
            <a:ext cx="5437187" cy="3415519"/>
          </a:xfrm>
        </p:spPr>
        <p:txBody>
          <a:bodyPr anchor="t">
            <a:normAutofit/>
          </a:bodyPr>
          <a:lstStyle/>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Is it best for the client?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Would your peers have made the same decision?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Can I justify the course of action publicly if I had to? </a:t>
            </a:r>
          </a:p>
          <a:p>
            <a:pPr marL="342900" lvl="0" indent="-342900">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Newspapers?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900116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222ED-059E-4177-B62A-9746BB64D8E5}"/>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6. Evaluate the outcome</a:t>
            </a:r>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EF3584-F214-478E-9BE1-304C1B6E8A21}"/>
              </a:ext>
            </a:extLst>
          </p:cNvPr>
          <p:cNvSpPr>
            <a:spLocks noGrp="1"/>
          </p:cNvSpPr>
          <p:nvPr>
            <p:ph idx="1"/>
          </p:nvPr>
        </p:nvSpPr>
        <p:spPr>
          <a:xfrm>
            <a:off x="550863" y="2678400"/>
            <a:ext cx="3565525" cy="3414425"/>
          </a:xfrm>
        </p:spPr>
        <p:txBody>
          <a:bodyPr anchor="t">
            <a:normAutofit/>
          </a:bodyPr>
          <a:lstStyle/>
          <a:p>
            <a:pPr marL="342900" lvl="0" indent="-342900">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Was it what I hoped for?</a:t>
            </a:r>
          </a:p>
          <a:p>
            <a:pPr marL="342900" lvl="0" indent="-342900">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Would I do the same again?</a:t>
            </a:r>
          </a:p>
          <a:p>
            <a:pPr marL="342900" lvl="0" indent="-342900">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Did anything come up that I was not prepared for?</a:t>
            </a:r>
          </a:p>
          <a:p>
            <a:endParaRPr lang="en-GB" sz="1600" dirty="0"/>
          </a:p>
        </p:txBody>
      </p:sp>
      <p:pic>
        <p:nvPicPr>
          <p:cNvPr id="5" name="Picture 4" descr="Magnifying glass on clear background">
            <a:extLst>
              <a:ext uri="{FF2B5EF4-FFF2-40B4-BE49-F238E27FC236}">
                <a16:creationId xmlns:a16="http://schemas.microsoft.com/office/drawing/2014/main" id="{F9A27E0E-91D9-42AD-A69A-19FFE8AD38CB}"/>
              </a:ext>
            </a:extLst>
          </p:cNvPr>
          <p:cNvPicPr>
            <a:picLocks noChangeAspect="1"/>
          </p:cNvPicPr>
          <p:nvPr/>
        </p:nvPicPr>
        <p:blipFill rotWithShape="1">
          <a:blip r:embed="rId2"/>
          <a:srcRect l="25628" r="-1"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7207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C2320-E377-45B6-941C-241B837AA157}"/>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GB" b="1">
                <a:effectLst/>
                <a:latin typeface="Times New Roman" panose="02020603050405020304" pitchFamily="18" charset="0"/>
                <a:ea typeface="Calibri" panose="020F0502020204030204" pitchFamily="34" charset="0"/>
                <a:cs typeface="Times New Roman" panose="02020603050405020304" pitchFamily="18" charset="0"/>
              </a:rPr>
              <a:t>PERSONAL IMPACT</a:t>
            </a:r>
            <a:br>
              <a:rPr lang="en-GB">
                <a:effectLst/>
                <a:latin typeface="Times New Roman" panose="02020603050405020304" pitchFamily="18" charset="0"/>
                <a:ea typeface="Calibri" panose="020F0502020204030204" pitchFamily="34" charset="0"/>
                <a:cs typeface="Times New Roman" panose="02020603050405020304" pitchFamily="18" charset="0"/>
              </a:rPr>
            </a:b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3C0F53-A461-48BB-B9CA-18B1AA12DD99}"/>
              </a:ext>
            </a:extLst>
          </p:cNvPr>
          <p:cNvSpPr>
            <a:spLocks noGrp="1"/>
          </p:cNvSpPr>
          <p:nvPr>
            <p:ph idx="1"/>
          </p:nvPr>
        </p:nvSpPr>
        <p:spPr>
          <a:xfrm>
            <a:off x="550863" y="2678400"/>
            <a:ext cx="3565525" cy="3414425"/>
          </a:xfrm>
        </p:spPr>
        <p:txBody>
          <a:bodyPr anchor="t">
            <a:normAutofit fontScale="85000" lnSpcReduction="10000"/>
          </a:bodyPr>
          <a:lstStyle/>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Has this dilemma impacted you personally? </a:t>
            </a:r>
          </a:p>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Has it helped you or hindered your future approach in dilemmas? </a:t>
            </a:r>
          </a:p>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Has it had an impact on your self-respect? </a:t>
            </a:r>
          </a:p>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 you need to address anything? </a:t>
            </a:r>
          </a:p>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Does it change the way you will work with clients? </a:t>
            </a:r>
          </a:p>
          <a:p>
            <a:pPr>
              <a:lnSpc>
                <a:spcPct val="100000"/>
              </a:lnSpc>
            </a:pPr>
            <a:endParaRPr lang="en-GB" sz="1600" dirty="0"/>
          </a:p>
        </p:txBody>
      </p:sp>
      <p:pic>
        <p:nvPicPr>
          <p:cNvPr id="5" name="Picture 4" descr="Plant growing in a concrete crack">
            <a:extLst>
              <a:ext uri="{FF2B5EF4-FFF2-40B4-BE49-F238E27FC236}">
                <a16:creationId xmlns:a16="http://schemas.microsoft.com/office/drawing/2014/main" id="{3D9C6C89-781A-4A63-B904-4C37CC8CC5C8}"/>
              </a:ext>
            </a:extLst>
          </p:cNvPr>
          <p:cNvPicPr>
            <a:picLocks noChangeAspect="1"/>
          </p:cNvPicPr>
          <p:nvPr/>
        </p:nvPicPr>
        <p:blipFill rotWithShape="1">
          <a:blip r:embed="rId2"/>
          <a:srcRect l="7492" r="25757" b="-2"/>
          <a:stretch/>
        </p:blipFill>
        <p:spPr>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39" name="Group 38">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40"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44" name="Oval 43">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57963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2C7C6-6DB5-4DFD-AC89-6A8943B3F944}"/>
              </a:ext>
            </a:extLst>
          </p:cNvPr>
          <p:cNvSpPr>
            <a:spLocks noGrp="1"/>
          </p:cNvSpPr>
          <p:nvPr>
            <p:ph type="title"/>
          </p:nvPr>
        </p:nvSpPr>
        <p:spPr>
          <a:xfrm>
            <a:off x="3359149" y="1520825"/>
            <a:ext cx="8281987" cy="1333057"/>
          </a:xfrm>
        </p:spPr>
        <p:txBody>
          <a:bodyPr wrap="square" anchor="t">
            <a:normAutofit/>
          </a:bodyPr>
          <a:lstStyle/>
          <a:p>
            <a:pPr>
              <a:lnSpc>
                <a:spcPct val="90000"/>
              </a:lnSpc>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GB"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10" name="Oval 9">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1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3B47C7A-794B-4E96-94AE-2D9CAB2E15BF}"/>
              </a:ext>
            </a:extLst>
          </p:cNvPr>
          <p:cNvSpPr>
            <a:spLocks noGrp="1"/>
          </p:cNvSpPr>
          <p:nvPr>
            <p:ph idx="1"/>
          </p:nvPr>
        </p:nvSpPr>
        <p:spPr>
          <a:xfrm>
            <a:off x="1847850" y="2419351"/>
            <a:ext cx="7324196" cy="3171506"/>
          </a:xfrm>
        </p:spPr>
        <p:txBody>
          <a:bodyPr anchor="t">
            <a:normAutofit lnSpcReduction="10000"/>
          </a:bodyPr>
          <a:lstStyle/>
          <a:p>
            <a:pPr>
              <a:lnSpc>
                <a:spcPct val="1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Ethical dilemmas are going to be a regular occurrence for our chosen career. However, most of them are going to be manageable. Ethical dilemmas are professional and personal challenges but are certainly a new way of learning and updating our knowledge. </a:t>
            </a:r>
          </a:p>
          <a:p>
            <a:pPr>
              <a:lnSpc>
                <a:spcPct val="1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Resolving ethical dilemmas are going to require a lot of thought, feeling, knowledge and the courage to make our own decisions.  Keeping ongoing records of all the conversations we have is advised to keep yourself safe. </a:t>
            </a:r>
          </a:p>
          <a:p>
            <a:pPr>
              <a:lnSpc>
                <a:spcPct val="1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 the reference list of this presentation are all resources which I would have looked into to help me make the decision.</a:t>
            </a:r>
          </a:p>
          <a:p>
            <a:pPr marL="0" indent="0">
              <a:lnSpc>
                <a:spcPct val="100000"/>
              </a:lnSpc>
              <a:spcAft>
                <a:spcPts val="800"/>
              </a:spcAft>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nSpc>
                <a:spcPct val="100000"/>
              </a:lnSpc>
              <a:spcAft>
                <a:spcPts val="800"/>
              </a:spcAft>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1300" dirty="0"/>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00466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FB00-2BBF-415B-B303-331F2D98A932}"/>
              </a:ext>
            </a:extLst>
          </p:cNvPr>
          <p:cNvSpPr>
            <a:spLocks noGrp="1"/>
          </p:cNvSpPr>
          <p:nvPr>
            <p:ph type="title"/>
          </p:nvPr>
        </p:nvSpPr>
        <p:spPr/>
        <p:txBody>
          <a:bodyPr/>
          <a:lstStyle/>
          <a:p>
            <a:r>
              <a:rPr lang="en-GB" dirty="0"/>
              <a:t>HELPLINES</a:t>
            </a:r>
          </a:p>
        </p:txBody>
      </p:sp>
      <p:sp>
        <p:nvSpPr>
          <p:cNvPr id="3" name="Content Placeholder 2">
            <a:extLst>
              <a:ext uri="{FF2B5EF4-FFF2-40B4-BE49-F238E27FC236}">
                <a16:creationId xmlns:a16="http://schemas.microsoft.com/office/drawing/2014/main" id="{B4B1AE91-944E-4721-B1E1-F776BED493EC}"/>
              </a:ext>
            </a:extLst>
          </p:cNvPr>
          <p:cNvSpPr>
            <a:spLocks noGrp="1"/>
          </p:cNvSpPr>
          <p:nvPr>
            <p:ph idx="1"/>
          </p:nvPr>
        </p:nvSpPr>
        <p:spPr/>
        <p:txBody>
          <a:bodyPr/>
          <a:lstStyle/>
          <a:p>
            <a:pPr marL="342900" lvl="0" indent="-342900" fontAlgn="base">
              <a:lnSpc>
                <a:spcPct val="107000"/>
              </a:lnSpc>
              <a:spcAft>
                <a:spcPts val="800"/>
              </a:spcAft>
              <a:buSzPts val="1000"/>
              <a:buFont typeface="Symbol" panose="05050102010706020507" pitchFamily="18" charset="2"/>
              <a:buChar char=""/>
              <a:tabLst>
                <a:tab pos="457200" algn="l"/>
              </a:tabLst>
            </a:pPr>
            <a:r>
              <a:rPr lang="en-GB" sz="1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Adult Social Services at your </a:t>
            </a:r>
            <a:r>
              <a:rPr lang="en-GB"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local council</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Your GP or other NHS health providers</a:t>
            </a: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6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The Care Quality Commission</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Domestic Abuse helpline 0808 2000 247</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fontAlgn="base">
              <a:lnSpc>
                <a:spcPct val="107000"/>
              </a:lnSpc>
              <a:buSzPts val="1000"/>
              <a:tabLst>
                <a:tab pos="457200" algn="l"/>
              </a:tabLst>
            </a:pPr>
            <a:r>
              <a:rPr lang="en-GB" sz="1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Hourglass helpline: 0808 808 8141</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Police - You can call the local police on the 101 non-emergency number or call 999 immediately in an emergency</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600" dirty="0">
                <a:solidFill>
                  <a:srgbClr val="21212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2168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1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338E7-6B16-472C-B80A-30F8E0662D53}"/>
              </a:ext>
            </a:extLst>
          </p:cNvPr>
          <p:cNvSpPr>
            <a:spLocks noGrp="1"/>
          </p:cNvSpPr>
          <p:nvPr>
            <p:ph type="title"/>
          </p:nvPr>
        </p:nvSpPr>
        <p:spPr>
          <a:xfrm>
            <a:off x="550862" y="1435100"/>
            <a:ext cx="5437188" cy="1997855"/>
          </a:xfrm>
        </p:spPr>
        <p:txBody>
          <a:bodyPr wrap="square" anchor="t">
            <a:normAutofit/>
          </a:bodyPr>
          <a:lstStyle/>
          <a:p>
            <a:r>
              <a:rPr lang="en-GB" dirty="0"/>
              <a:t>REFERENCES</a:t>
            </a:r>
          </a:p>
        </p:txBody>
      </p:sp>
      <p:sp>
        <p:nvSpPr>
          <p:cNvPr id="36" name="Oval 20">
            <a:extLst>
              <a:ext uri="{FF2B5EF4-FFF2-40B4-BE49-F238E27FC236}">
                <a16:creationId xmlns:a16="http://schemas.microsoft.com/office/drawing/2014/main" id="{E4EDB960-BE37-4838-AAB6-6E22DA64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0225" y="60655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7" name="Group 22">
            <a:extLst>
              <a:ext uri="{FF2B5EF4-FFF2-40B4-BE49-F238E27FC236}">
                <a16:creationId xmlns:a16="http://schemas.microsoft.com/office/drawing/2014/main" id="{B51DF3C5-5417-4176-95C7-990706A4CD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2" y="3624151"/>
            <a:ext cx="2525894" cy="2684574"/>
            <a:chOff x="2046943" y="3949349"/>
            <a:chExt cx="2525894" cy="2684574"/>
          </a:xfrm>
        </p:grpSpPr>
        <p:sp>
          <p:nvSpPr>
            <p:cNvPr id="38" name="Freeform: Shape 23">
              <a:extLst>
                <a:ext uri="{FF2B5EF4-FFF2-40B4-BE49-F238E27FC236}">
                  <a16:creationId xmlns:a16="http://schemas.microsoft.com/office/drawing/2014/main" id="{0195573F-E56B-4722-AE62-512B28339B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229890" y="3766402"/>
              <a:ext cx="2160000" cy="252589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2700000">
                <a:schemeClr val="accent1">
                  <a:lumMod val="60000"/>
                  <a:lumOff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 name="Oval 24">
              <a:extLst>
                <a:ext uri="{FF2B5EF4-FFF2-40B4-BE49-F238E27FC236}">
                  <a16:creationId xmlns:a16="http://schemas.microsoft.com/office/drawing/2014/main" id="{0E5BADC4-6F44-4F83-ABB7-22E8C4517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250249" y="4462667"/>
              <a:ext cx="1080000" cy="2171256"/>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Content Placeholder 4">
            <a:extLst>
              <a:ext uri="{FF2B5EF4-FFF2-40B4-BE49-F238E27FC236}">
                <a16:creationId xmlns:a16="http://schemas.microsoft.com/office/drawing/2014/main" id="{E782D8BD-FD0E-4468-ACE5-1F02119FE411}"/>
              </a:ext>
            </a:extLst>
          </p:cNvPr>
          <p:cNvSpPr>
            <a:spLocks noGrp="1"/>
          </p:cNvSpPr>
          <p:nvPr>
            <p:ph idx="1"/>
          </p:nvPr>
        </p:nvSpPr>
        <p:spPr/>
        <p:txBody>
          <a:bodyPr>
            <a:normAutofit fontScale="55000" lnSpcReduction="20000"/>
          </a:bodyPr>
          <a:lstStyle/>
          <a:p>
            <a:pPr>
              <a:lnSpc>
                <a:spcPct val="107000"/>
              </a:lnSpc>
              <a:spcAft>
                <a:spcPts val="800"/>
              </a:spcAft>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Age concern (2021) Protection from abuse. </a:t>
            </a:r>
            <a:r>
              <a:rPr lang="en-GB" sz="19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https://www.ageuk.org.uk/information-advice/health-wellbeing/relationships-family/protection-from-abuse/</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(Accessed 15</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February 2021).</a:t>
            </a:r>
          </a:p>
          <a:p>
            <a:pPr>
              <a:lnSpc>
                <a:spcPct val="107000"/>
              </a:lnSpc>
              <a:spcAft>
                <a:spcPts val="800"/>
              </a:spcAft>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Age concern (2020) Safeguarding older people from abuse and neglect. Fact sheet 78. </a:t>
            </a:r>
            <a:r>
              <a:rPr lang="en-GB" sz="19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https://www.ageuk.org.uk/globalassets/age-uk/documents/factsheets/fs78_safeguarding_older_people_from_abuse_fcs.pdf</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(Accessed 15</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February 2021)</a:t>
            </a:r>
          </a:p>
          <a:p>
            <a:pPr fontAlgn="base">
              <a:lnSpc>
                <a:spcPct val="107000"/>
              </a:lnSpc>
              <a:spcAft>
                <a:spcPts val="800"/>
              </a:spcAft>
            </a:pPr>
            <a:r>
              <a:rPr lang="en-GB" sz="1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BACP (20180 </a:t>
            </a:r>
            <a:r>
              <a:rPr lang="en-GB"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Ethical decision making within the counselling professions</a:t>
            </a:r>
            <a:r>
              <a:rPr lang="en-GB"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9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https://www.bacp.co.uk/media/4595/bacp-ethical-decision-making-ro-gpia033-oct18.pdf</a:t>
            </a:r>
            <a:r>
              <a:rPr lang="en-GB" sz="1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(Accessed 12th February 2021). </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BACP (2019)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Mental health law within the counselling professions in England and Wales. </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9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https://www.bacp.co.uk/media/6051/gpia-029-lr-mental-health-law2.pdf</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(Accessed 12</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February 2021).</a:t>
            </a:r>
          </a:p>
          <a:p>
            <a:pPr>
              <a:lnSpc>
                <a:spcPct val="107000"/>
              </a:lnSpc>
              <a:spcAft>
                <a:spcPts val="800"/>
              </a:spcAft>
            </a:pPr>
            <a:r>
              <a:rPr lang="en-GB" sz="1900" kern="1800" dirty="0">
                <a:effectLst/>
                <a:latin typeface="Times New Roman" panose="02020603050405020304" pitchFamily="18" charset="0"/>
                <a:ea typeface="Times New Roman" panose="02020603050405020304" pitchFamily="18" charset="0"/>
                <a:cs typeface="Times New Roman" panose="02020603050405020304" pitchFamily="18" charset="0"/>
              </a:rPr>
              <a:t>BACP (2021) </a:t>
            </a:r>
            <a:r>
              <a:rPr lang="en-GB" sz="1900" i="1" kern="1800" dirty="0">
                <a:effectLst/>
                <a:latin typeface="Times New Roman" panose="02020603050405020304" pitchFamily="18" charset="0"/>
                <a:ea typeface="Times New Roman" panose="02020603050405020304" pitchFamily="18" charset="0"/>
                <a:cs typeface="Times New Roman" panose="02020603050405020304" pitchFamily="18" charset="0"/>
              </a:rPr>
              <a:t>Safeguarding vulnerable adults within the counselling professions in England and Wales </a:t>
            </a:r>
            <a:r>
              <a:rPr lang="en-GB" sz="1900" i="1" kern="1800" dirty="0" err="1">
                <a:effectLst/>
                <a:latin typeface="Times New Roman" panose="02020603050405020304" pitchFamily="18" charset="0"/>
                <a:ea typeface="Times New Roman" panose="02020603050405020304" pitchFamily="18" charset="0"/>
                <a:cs typeface="Times New Roman" panose="02020603050405020304" pitchFamily="18" charset="0"/>
              </a:rPr>
              <a:t>GPiA</a:t>
            </a:r>
            <a:r>
              <a:rPr lang="en-GB" sz="1900" i="1" kern="1800" dirty="0">
                <a:effectLst/>
                <a:latin typeface="Times New Roman" panose="02020603050405020304" pitchFamily="18" charset="0"/>
                <a:ea typeface="Times New Roman" panose="02020603050405020304" pitchFamily="18" charset="0"/>
                <a:cs typeface="Times New Roman" panose="02020603050405020304" pitchFamily="18" charset="0"/>
              </a:rPr>
              <a:t> 030. </a:t>
            </a:r>
            <a:r>
              <a:rPr lang="en-GB" sz="1900" kern="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9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https://www.bacp.co.uk/events-and-resources/ethics-and-standards/good-practice-in-action/publications/gpia030-safeguarding-vulnerable-adults-within-the-counselling-professions-in-england-and-wales-lr/</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(Accessed 12</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February 2021). </a:t>
            </a:r>
          </a:p>
          <a:p>
            <a:pPr>
              <a:lnSpc>
                <a:spcPct val="107000"/>
              </a:lnSpc>
              <a:spcAft>
                <a:spcPts val="800"/>
              </a:spcAft>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Bond, T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Standards and Ethics for Counselling in Action</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4</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edn. London: SAGE Publications. </a:t>
            </a:r>
          </a:p>
          <a:p>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Dreamstime</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(2021) A sketch of a sad old woman walking down the street. </a:t>
            </a:r>
            <a:r>
              <a:rPr lang="en-GB" sz="19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https://www.dreamstime.com/sketch-sad-old-woman-walking-down-street-image149626311</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(Accessed 15</a:t>
            </a:r>
            <a:r>
              <a:rPr lang="en-GB" sz="19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February 2021).</a:t>
            </a:r>
          </a:p>
          <a:p>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843587502"/>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131</TotalTime>
  <Words>1076</Words>
  <Application>Microsoft Office PowerPoint</Application>
  <PresentationFormat>Widescreen</PresentationFormat>
  <Paragraphs>75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Avenir Next LT Pro</vt:lpstr>
      <vt:lpstr>Calibri</vt:lpstr>
      <vt:lpstr>Symbol</vt:lpstr>
      <vt:lpstr>Times New Roman</vt:lpstr>
      <vt:lpstr>3DFloatVTI</vt:lpstr>
      <vt:lpstr>ETHICAL DILEMMA</vt:lpstr>
      <vt:lpstr>INTRODUCTION</vt:lpstr>
      <vt:lpstr>ETHICAL DILEMMA</vt:lpstr>
      <vt:lpstr>Doris disclosed that her son has been taking a lot of money from her account without telling her.  When she approaches her son about this, he informs her that she told him he could borrow it, or he got it out for her when she asked him. When she replies that she did not he just blames it on her dementia.   Doris feels that her son is manipulating her, and she has become afraid of him, but does not want to get him into to trouble as he is the only living relative she has.  </vt:lpstr>
      <vt:lpstr>DISCUSSION………….</vt:lpstr>
      <vt:lpstr>WHAT DO WE DO? </vt:lpstr>
      <vt:lpstr>1. Stop, Think, Identify </vt:lpstr>
      <vt:lpstr>2. Whose dilemma is this?</vt:lpstr>
      <vt:lpstr>3. Consider all the ethical principles and guidelines. </vt:lpstr>
      <vt:lpstr>4. Identify all courses of action. </vt:lpstr>
      <vt:lpstr>5. Select the best course of action. </vt:lpstr>
      <vt:lpstr>6. Evaluate the outcome </vt:lpstr>
      <vt:lpstr>PERSONAL IMPACT </vt:lpstr>
      <vt:lpstr>CONCLUSION </vt:lpstr>
      <vt:lpstr>HELPLINES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DILEMMA</dc:title>
  <dc:creator>Carolyne Leigh Williams (1704726)</dc:creator>
  <cp:lastModifiedBy>Carolyne Leigh Williams (1704726)</cp:lastModifiedBy>
  <cp:revision>15</cp:revision>
  <dcterms:created xsi:type="dcterms:W3CDTF">2021-02-15T15:29:15Z</dcterms:created>
  <dcterms:modified xsi:type="dcterms:W3CDTF">2021-02-18T14:37:37Z</dcterms:modified>
</cp:coreProperties>
</file>