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2" r:id="rId1"/>
  </p:sldMasterIdLst>
  <p:notesMasterIdLst>
    <p:notesMasterId r:id="rId21"/>
  </p:notesMasterIdLst>
  <p:sldIdLst>
    <p:sldId id="296" r:id="rId2"/>
    <p:sldId id="268" r:id="rId3"/>
    <p:sldId id="269" r:id="rId4"/>
    <p:sldId id="303" r:id="rId5"/>
    <p:sldId id="280" r:id="rId6"/>
    <p:sldId id="279" r:id="rId7"/>
    <p:sldId id="283" r:id="rId8"/>
    <p:sldId id="281" r:id="rId9"/>
    <p:sldId id="282" r:id="rId10"/>
    <p:sldId id="311" r:id="rId11"/>
    <p:sldId id="270" r:id="rId12"/>
    <p:sldId id="271" r:id="rId13"/>
    <p:sldId id="297" r:id="rId14"/>
    <p:sldId id="272" r:id="rId15"/>
    <p:sldId id="284" r:id="rId16"/>
    <p:sldId id="278" r:id="rId17"/>
    <p:sldId id="290" r:id="rId18"/>
    <p:sldId id="312" r:id="rId19"/>
    <p:sldId id="275" r:id="rId20"/>
  </p:sldIdLst>
  <p:sldSz cx="12192000" cy="6858000"/>
  <p:notesSz cx="10018713" cy="68881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9C5CBD-4184-45B3-B0DE-A2453611A7B6}" v="575" dt="2019-06-12T20:57:00.867"/>
    <p1510:client id="{6214DB54-F121-4C51-8C38-C4BF2772C377}" v="9" dt="2019-06-12T13:18:56.126"/>
    <p1510:client id="{B22A4137-E84B-49F0-A9C1-778AD48A7A76}" v="138" dt="2019-06-12T14:22:04.870"/>
    <p1510:client id="{CA375376-5710-511C-235B-1747DB09B1BE}" v="1" dt="2019-06-13T07:50:56.615"/>
    <p1510:client id="{CC7690DE-B8DB-4444-8278-28C18D946B58}" v="1197" dt="2019-06-12T19:12:35.635"/>
    <p1510:client id="{EC4FCCA4-0AF1-0D5F-1673-521B4FC40449}" v="78" dt="2019-06-12T17:48:34.9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556" autoAdjust="0"/>
  </p:normalViewPr>
  <p:slideViewPr>
    <p:cSldViewPr snapToGrid="0">
      <p:cViewPr varScale="1">
        <p:scale>
          <a:sx n="90" d="100"/>
          <a:sy n="90" d="100"/>
        </p:scale>
        <p:origin x="1356" y="96"/>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image" Target="../media/image32.svg"/><Relationship Id="rId1" Type="http://schemas.openxmlformats.org/officeDocument/2006/relationships/image" Target="../media/image8.png"/><Relationship Id="rId6" Type="http://schemas.openxmlformats.org/officeDocument/2006/relationships/image" Target="../media/image36.svg"/><Relationship Id="rId5" Type="http://schemas.openxmlformats.org/officeDocument/2006/relationships/image" Target="../media/image10.png"/><Relationship Id="rId4" Type="http://schemas.openxmlformats.org/officeDocument/2006/relationships/image" Target="../media/image3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image" Target="../media/image32.svg"/><Relationship Id="rId1" Type="http://schemas.openxmlformats.org/officeDocument/2006/relationships/image" Target="../media/image8.png"/><Relationship Id="rId6" Type="http://schemas.openxmlformats.org/officeDocument/2006/relationships/image" Target="../media/image36.svg"/><Relationship Id="rId5" Type="http://schemas.openxmlformats.org/officeDocument/2006/relationships/image" Target="../media/image10.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FB7692-F3B1-4E35-8264-0FC5A7161757}"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9E8198D8-ABDC-4018-BA32-EDFEF82B45FB}">
      <dgm:prSet/>
      <dgm:spPr/>
      <dgm:t>
        <a:bodyPr/>
        <a:lstStyle/>
        <a:p>
          <a:r>
            <a:rPr lang="en-US"/>
            <a:t>Current  HR challenges </a:t>
          </a:r>
        </a:p>
      </dgm:t>
    </dgm:pt>
    <dgm:pt modelId="{144E2FD3-120A-4249-AB00-5D63AF291752}" type="parTrans" cxnId="{B6B4D3C2-1347-420A-8285-3232D64EC37E}">
      <dgm:prSet/>
      <dgm:spPr/>
      <dgm:t>
        <a:bodyPr/>
        <a:lstStyle/>
        <a:p>
          <a:endParaRPr lang="en-US"/>
        </a:p>
      </dgm:t>
    </dgm:pt>
    <dgm:pt modelId="{F8318CCA-A813-49C6-92D0-87EDAEF4A1EE}" type="sibTrans" cxnId="{B6B4D3C2-1347-420A-8285-3232D64EC37E}">
      <dgm:prSet/>
      <dgm:spPr/>
      <dgm:t>
        <a:bodyPr/>
        <a:lstStyle/>
        <a:p>
          <a:endParaRPr lang="en-US"/>
        </a:p>
      </dgm:t>
    </dgm:pt>
    <dgm:pt modelId="{E5A54D20-08F6-4B2E-865F-47F137DA15AF}">
      <dgm:prSet/>
      <dgm:spPr/>
      <dgm:t>
        <a:bodyPr/>
        <a:lstStyle/>
        <a:p>
          <a:r>
            <a:rPr lang="en-US"/>
            <a:t>John Lewis is a high street retailer. The store has had major successes over the last ten years. However, it currently faces stiff competition from other high street and online stores, which has made its 2018 profits fall by over 45%.</a:t>
          </a:r>
        </a:p>
      </dgm:t>
    </dgm:pt>
    <dgm:pt modelId="{238750C1-1C00-4B69-B0F9-097F5203A8CF}" type="parTrans" cxnId="{729B5280-C7E4-4AF0-ABAC-0091DB02C25B}">
      <dgm:prSet/>
      <dgm:spPr/>
      <dgm:t>
        <a:bodyPr/>
        <a:lstStyle/>
        <a:p>
          <a:endParaRPr lang="en-US"/>
        </a:p>
      </dgm:t>
    </dgm:pt>
    <dgm:pt modelId="{B3D8359B-2831-456E-A420-FD4ABD98D92F}" type="sibTrans" cxnId="{729B5280-C7E4-4AF0-ABAC-0091DB02C25B}">
      <dgm:prSet/>
      <dgm:spPr/>
      <dgm:t>
        <a:bodyPr/>
        <a:lstStyle/>
        <a:p>
          <a:endParaRPr lang="en-US"/>
        </a:p>
      </dgm:t>
    </dgm:pt>
    <dgm:pt modelId="{178C0E08-5F83-431A-B603-8F05F80EA680}">
      <dgm:prSet/>
      <dgm:spPr/>
      <dgm:t>
        <a:bodyPr/>
        <a:lstStyle/>
        <a:p>
          <a:r>
            <a:rPr lang="en-US"/>
            <a:t>Because of these difficulties, the company is experiencing major challenges including : </a:t>
          </a:r>
        </a:p>
      </dgm:t>
    </dgm:pt>
    <dgm:pt modelId="{ADC5C26D-2DCB-4CC7-A24B-E42D387707B1}" type="parTrans" cxnId="{3120F912-D055-459E-869A-26C0733245EC}">
      <dgm:prSet/>
      <dgm:spPr/>
      <dgm:t>
        <a:bodyPr/>
        <a:lstStyle/>
        <a:p>
          <a:endParaRPr lang="en-US"/>
        </a:p>
      </dgm:t>
    </dgm:pt>
    <dgm:pt modelId="{95B6ED1A-6BF2-4418-BB55-8E385B515D71}" type="sibTrans" cxnId="{3120F912-D055-459E-869A-26C0733245EC}">
      <dgm:prSet/>
      <dgm:spPr/>
      <dgm:t>
        <a:bodyPr/>
        <a:lstStyle/>
        <a:p>
          <a:endParaRPr lang="en-US"/>
        </a:p>
      </dgm:t>
    </dgm:pt>
    <dgm:pt modelId="{02A0E724-9C85-4DB2-9F5E-5DCD6E7217A7}">
      <dgm:prSet/>
      <dgm:spPr/>
      <dgm:t>
        <a:bodyPr/>
        <a:lstStyle/>
        <a:p>
          <a:r>
            <a:rPr lang="en-US"/>
            <a:t>Reduced profit share among staff</a:t>
          </a:r>
        </a:p>
      </dgm:t>
    </dgm:pt>
    <dgm:pt modelId="{5747DBF4-F793-42F4-A5BD-E94F5A02B8EB}" type="parTrans" cxnId="{E89E3289-8D43-4A38-BE91-F060AB3DF46F}">
      <dgm:prSet/>
      <dgm:spPr/>
      <dgm:t>
        <a:bodyPr/>
        <a:lstStyle/>
        <a:p>
          <a:endParaRPr lang="en-US"/>
        </a:p>
      </dgm:t>
    </dgm:pt>
    <dgm:pt modelId="{44914FF1-AE39-4FE3-B07B-A8D7BF8021EB}" type="sibTrans" cxnId="{E89E3289-8D43-4A38-BE91-F060AB3DF46F}">
      <dgm:prSet/>
      <dgm:spPr/>
      <dgm:t>
        <a:bodyPr/>
        <a:lstStyle/>
        <a:p>
          <a:endParaRPr lang="en-US"/>
        </a:p>
      </dgm:t>
    </dgm:pt>
    <dgm:pt modelId="{1E42984F-6C4F-496D-88CF-DEA75C522EA2}">
      <dgm:prSet/>
      <dgm:spPr/>
      <dgm:t>
        <a:bodyPr/>
        <a:lstStyle/>
        <a:p>
          <a:r>
            <a:rPr lang="en-US"/>
            <a:t>Declining staff motivation </a:t>
          </a:r>
        </a:p>
      </dgm:t>
    </dgm:pt>
    <dgm:pt modelId="{1BD9894C-1726-429C-85EE-C645C83890AA}" type="parTrans" cxnId="{6665642E-3151-44F0-B5A1-AF07FF935436}">
      <dgm:prSet/>
      <dgm:spPr/>
      <dgm:t>
        <a:bodyPr/>
        <a:lstStyle/>
        <a:p>
          <a:endParaRPr lang="en-US"/>
        </a:p>
      </dgm:t>
    </dgm:pt>
    <dgm:pt modelId="{EDD13709-1828-427A-9D6F-B8F105B6512F}" type="sibTrans" cxnId="{6665642E-3151-44F0-B5A1-AF07FF935436}">
      <dgm:prSet/>
      <dgm:spPr/>
      <dgm:t>
        <a:bodyPr/>
        <a:lstStyle/>
        <a:p>
          <a:endParaRPr lang="en-US"/>
        </a:p>
      </dgm:t>
    </dgm:pt>
    <dgm:pt modelId="{4A1BAF51-29F1-4130-8DC3-74E3F89AA5CD}">
      <dgm:prSet/>
      <dgm:spPr/>
      <dgm:t>
        <a:bodyPr/>
        <a:lstStyle/>
        <a:p>
          <a:r>
            <a:rPr lang="en-US"/>
            <a:t>Loss of tacit expertise </a:t>
          </a:r>
        </a:p>
      </dgm:t>
    </dgm:pt>
    <dgm:pt modelId="{02B50C2C-7EE1-4357-8934-22EA4EE0F414}" type="parTrans" cxnId="{37DA84BA-BD08-43DB-AF67-9929A7F3810E}">
      <dgm:prSet/>
      <dgm:spPr/>
      <dgm:t>
        <a:bodyPr/>
        <a:lstStyle/>
        <a:p>
          <a:endParaRPr lang="en-US"/>
        </a:p>
      </dgm:t>
    </dgm:pt>
    <dgm:pt modelId="{51FA209E-6F57-4F70-8DAE-2FCA75856CC2}" type="sibTrans" cxnId="{37DA84BA-BD08-43DB-AF67-9929A7F3810E}">
      <dgm:prSet/>
      <dgm:spPr/>
      <dgm:t>
        <a:bodyPr/>
        <a:lstStyle/>
        <a:p>
          <a:endParaRPr lang="en-US"/>
        </a:p>
      </dgm:t>
    </dgm:pt>
    <dgm:pt modelId="{B2004D39-EE24-430C-AF7E-98AECD4A6F43}" type="pres">
      <dgm:prSet presAssocID="{47FB7692-F3B1-4E35-8264-0FC5A7161757}" presName="Name0" presStyleCnt="0">
        <dgm:presLayoutVars>
          <dgm:dir/>
          <dgm:animLvl val="lvl"/>
          <dgm:resizeHandles val="exact"/>
        </dgm:presLayoutVars>
      </dgm:prSet>
      <dgm:spPr/>
      <dgm:t>
        <a:bodyPr/>
        <a:lstStyle/>
        <a:p>
          <a:endParaRPr lang="en-US"/>
        </a:p>
      </dgm:t>
    </dgm:pt>
    <dgm:pt modelId="{1E3DB1D4-DF9E-489B-85DA-6218E2C4F3D4}" type="pres">
      <dgm:prSet presAssocID="{178C0E08-5F83-431A-B603-8F05F80EA680}" presName="boxAndChildren" presStyleCnt="0"/>
      <dgm:spPr/>
    </dgm:pt>
    <dgm:pt modelId="{6007A6C3-F4C6-4FDA-8C75-DA1AF40A845F}" type="pres">
      <dgm:prSet presAssocID="{178C0E08-5F83-431A-B603-8F05F80EA680}" presName="parentTextBox" presStyleLbl="node1" presStyleIdx="0" presStyleCnt="3"/>
      <dgm:spPr/>
      <dgm:t>
        <a:bodyPr/>
        <a:lstStyle/>
        <a:p>
          <a:endParaRPr lang="en-US"/>
        </a:p>
      </dgm:t>
    </dgm:pt>
    <dgm:pt modelId="{792EE8F3-48C4-4943-9E15-FB7BD70A4FD1}" type="pres">
      <dgm:prSet presAssocID="{178C0E08-5F83-431A-B603-8F05F80EA680}" presName="entireBox" presStyleLbl="node1" presStyleIdx="0" presStyleCnt="3"/>
      <dgm:spPr/>
      <dgm:t>
        <a:bodyPr/>
        <a:lstStyle/>
        <a:p>
          <a:endParaRPr lang="en-US"/>
        </a:p>
      </dgm:t>
    </dgm:pt>
    <dgm:pt modelId="{EB601F1B-B913-4E7E-A01A-CCD4F6F2D8AC}" type="pres">
      <dgm:prSet presAssocID="{178C0E08-5F83-431A-B603-8F05F80EA680}" presName="descendantBox" presStyleCnt="0"/>
      <dgm:spPr/>
    </dgm:pt>
    <dgm:pt modelId="{D4381984-4A2F-4FF7-B9D0-40D265084986}" type="pres">
      <dgm:prSet presAssocID="{02A0E724-9C85-4DB2-9F5E-5DCD6E7217A7}" presName="childTextBox" presStyleLbl="fgAccFollowNode1" presStyleIdx="0" presStyleCnt="3">
        <dgm:presLayoutVars>
          <dgm:bulletEnabled val="1"/>
        </dgm:presLayoutVars>
      </dgm:prSet>
      <dgm:spPr/>
      <dgm:t>
        <a:bodyPr/>
        <a:lstStyle/>
        <a:p>
          <a:endParaRPr lang="en-US"/>
        </a:p>
      </dgm:t>
    </dgm:pt>
    <dgm:pt modelId="{CB51F6DB-182D-448F-96AA-F773A44DCFBB}" type="pres">
      <dgm:prSet presAssocID="{1E42984F-6C4F-496D-88CF-DEA75C522EA2}" presName="childTextBox" presStyleLbl="fgAccFollowNode1" presStyleIdx="1" presStyleCnt="3">
        <dgm:presLayoutVars>
          <dgm:bulletEnabled val="1"/>
        </dgm:presLayoutVars>
      </dgm:prSet>
      <dgm:spPr/>
      <dgm:t>
        <a:bodyPr/>
        <a:lstStyle/>
        <a:p>
          <a:endParaRPr lang="en-US"/>
        </a:p>
      </dgm:t>
    </dgm:pt>
    <dgm:pt modelId="{2A324F73-D0C3-4973-81F3-F6929E0AC96D}" type="pres">
      <dgm:prSet presAssocID="{4A1BAF51-29F1-4130-8DC3-74E3F89AA5CD}" presName="childTextBox" presStyleLbl="fgAccFollowNode1" presStyleIdx="2" presStyleCnt="3">
        <dgm:presLayoutVars>
          <dgm:bulletEnabled val="1"/>
        </dgm:presLayoutVars>
      </dgm:prSet>
      <dgm:spPr/>
      <dgm:t>
        <a:bodyPr/>
        <a:lstStyle/>
        <a:p>
          <a:endParaRPr lang="en-US"/>
        </a:p>
      </dgm:t>
    </dgm:pt>
    <dgm:pt modelId="{FF382E63-72E9-4628-B146-136FCEF79392}" type="pres">
      <dgm:prSet presAssocID="{B3D8359B-2831-456E-A420-FD4ABD98D92F}" presName="sp" presStyleCnt="0"/>
      <dgm:spPr/>
    </dgm:pt>
    <dgm:pt modelId="{E9114765-CC5B-4D66-B64F-D16F6C7635DA}" type="pres">
      <dgm:prSet presAssocID="{E5A54D20-08F6-4B2E-865F-47F137DA15AF}" presName="arrowAndChildren" presStyleCnt="0"/>
      <dgm:spPr/>
    </dgm:pt>
    <dgm:pt modelId="{9CD3662F-A1E6-4F11-A55A-49A5B8BECE09}" type="pres">
      <dgm:prSet presAssocID="{E5A54D20-08F6-4B2E-865F-47F137DA15AF}" presName="parentTextArrow" presStyleLbl="node1" presStyleIdx="1" presStyleCnt="3"/>
      <dgm:spPr/>
      <dgm:t>
        <a:bodyPr/>
        <a:lstStyle/>
        <a:p>
          <a:endParaRPr lang="en-US"/>
        </a:p>
      </dgm:t>
    </dgm:pt>
    <dgm:pt modelId="{254EC9DE-DDE6-4CAF-92A6-6A1841A1F8C2}" type="pres">
      <dgm:prSet presAssocID="{F8318CCA-A813-49C6-92D0-87EDAEF4A1EE}" presName="sp" presStyleCnt="0"/>
      <dgm:spPr/>
    </dgm:pt>
    <dgm:pt modelId="{734A6DBD-5F1F-40AF-9867-3755FDA5417F}" type="pres">
      <dgm:prSet presAssocID="{9E8198D8-ABDC-4018-BA32-EDFEF82B45FB}" presName="arrowAndChildren" presStyleCnt="0"/>
      <dgm:spPr/>
    </dgm:pt>
    <dgm:pt modelId="{DACE61DE-76C9-46BF-B709-2A63FD3DC40B}" type="pres">
      <dgm:prSet presAssocID="{9E8198D8-ABDC-4018-BA32-EDFEF82B45FB}" presName="parentTextArrow" presStyleLbl="node1" presStyleIdx="2" presStyleCnt="3"/>
      <dgm:spPr/>
      <dgm:t>
        <a:bodyPr/>
        <a:lstStyle/>
        <a:p>
          <a:endParaRPr lang="en-US"/>
        </a:p>
      </dgm:t>
    </dgm:pt>
  </dgm:ptLst>
  <dgm:cxnLst>
    <dgm:cxn modelId="{37DA84BA-BD08-43DB-AF67-9929A7F3810E}" srcId="{178C0E08-5F83-431A-B603-8F05F80EA680}" destId="{4A1BAF51-29F1-4130-8DC3-74E3F89AA5CD}" srcOrd="2" destOrd="0" parTransId="{02B50C2C-7EE1-4357-8934-22EA4EE0F414}" sibTransId="{51FA209E-6F57-4F70-8DAE-2FCA75856CC2}"/>
    <dgm:cxn modelId="{729B5280-C7E4-4AF0-ABAC-0091DB02C25B}" srcId="{47FB7692-F3B1-4E35-8264-0FC5A7161757}" destId="{E5A54D20-08F6-4B2E-865F-47F137DA15AF}" srcOrd="1" destOrd="0" parTransId="{238750C1-1C00-4B69-B0F9-097F5203A8CF}" sibTransId="{B3D8359B-2831-456E-A420-FD4ABD98D92F}"/>
    <dgm:cxn modelId="{215C5222-FD79-44EE-9E88-BB9FB0445386}" type="presOf" srcId="{47FB7692-F3B1-4E35-8264-0FC5A7161757}" destId="{B2004D39-EE24-430C-AF7E-98AECD4A6F43}" srcOrd="0" destOrd="0" presId="urn:microsoft.com/office/officeart/2005/8/layout/process4"/>
    <dgm:cxn modelId="{E89E3289-8D43-4A38-BE91-F060AB3DF46F}" srcId="{178C0E08-5F83-431A-B603-8F05F80EA680}" destId="{02A0E724-9C85-4DB2-9F5E-5DCD6E7217A7}" srcOrd="0" destOrd="0" parTransId="{5747DBF4-F793-42F4-A5BD-E94F5A02B8EB}" sibTransId="{44914FF1-AE39-4FE3-B07B-A8D7BF8021EB}"/>
    <dgm:cxn modelId="{66479015-6BCA-4B9F-A301-FF6FB74DBEBC}" type="presOf" srcId="{02A0E724-9C85-4DB2-9F5E-5DCD6E7217A7}" destId="{D4381984-4A2F-4FF7-B9D0-40D265084986}" srcOrd="0" destOrd="0" presId="urn:microsoft.com/office/officeart/2005/8/layout/process4"/>
    <dgm:cxn modelId="{B6B4D3C2-1347-420A-8285-3232D64EC37E}" srcId="{47FB7692-F3B1-4E35-8264-0FC5A7161757}" destId="{9E8198D8-ABDC-4018-BA32-EDFEF82B45FB}" srcOrd="0" destOrd="0" parTransId="{144E2FD3-120A-4249-AB00-5D63AF291752}" sibTransId="{F8318CCA-A813-49C6-92D0-87EDAEF4A1EE}"/>
    <dgm:cxn modelId="{0819383C-DACD-42E7-A200-9090A6402FE1}" type="presOf" srcId="{178C0E08-5F83-431A-B603-8F05F80EA680}" destId="{792EE8F3-48C4-4943-9E15-FB7BD70A4FD1}" srcOrd="1" destOrd="0" presId="urn:microsoft.com/office/officeart/2005/8/layout/process4"/>
    <dgm:cxn modelId="{3120F912-D055-459E-869A-26C0733245EC}" srcId="{47FB7692-F3B1-4E35-8264-0FC5A7161757}" destId="{178C0E08-5F83-431A-B603-8F05F80EA680}" srcOrd="2" destOrd="0" parTransId="{ADC5C26D-2DCB-4CC7-A24B-E42D387707B1}" sibTransId="{95B6ED1A-6BF2-4418-BB55-8E385B515D71}"/>
    <dgm:cxn modelId="{1D9CA40B-600A-4D2D-89EC-6B8CF8F6AF78}" type="presOf" srcId="{178C0E08-5F83-431A-B603-8F05F80EA680}" destId="{6007A6C3-F4C6-4FDA-8C75-DA1AF40A845F}" srcOrd="0" destOrd="0" presId="urn:microsoft.com/office/officeart/2005/8/layout/process4"/>
    <dgm:cxn modelId="{7033E6C4-1A24-4D79-A80F-1DB022FDC769}" type="presOf" srcId="{9E8198D8-ABDC-4018-BA32-EDFEF82B45FB}" destId="{DACE61DE-76C9-46BF-B709-2A63FD3DC40B}" srcOrd="0" destOrd="0" presId="urn:microsoft.com/office/officeart/2005/8/layout/process4"/>
    <dgm:cxn modelId="{02BF874A-D874-4A6B-BD65-67C1C1284928}" type="presOf" srcId="{4A1BAF51-29F1-4130-8DC3-74E3F89AA5CD}" destId="{2A324F73-D0C3-4973-81F3-F6929E0AC96D}" srcOrd="0" destOrd="0" presId="urn:microsoft.com/office/officeart/2005/8/layout/process4"/>
    <dgm:cxn modelId="{6665642E-3151-44F0-B5A1-AF07FF935436}" srcId="{178C0E08-5F83-431A-B603-8F05F80EA680}" destId="{1E42984F-6C4F-496D-88CF-DEA75C522EA2}" srcOrd="1" destOrd="0" parTransId="{1BD9894C-1726-429C-85EE-C645C83890AA}" sibTransId="{EDD13709-1828-427A-9D6F-B8F105B6512F}"/>
    <dgm:cxn modelId="{61BA8C85-1D85-4686-B91B-1A198B48F806}" type="presOf" srcId="{E5A54D20-08F6-4B2E-865F-47F137DA15AF}" destId="{9CD3662F-A1E6-4F11-A55A-49A5B8BECE09}" srcOrd="0" destOrd="0" presId="urn:microsoft.com/office/officeart/2005/8/layout/process4"/>
    <dgm:cxn modelId="{C8F83EA8-00CA-4DFA-8422-EFB92247E129}" type="presOf" srcId="{1E42984F-6C4F-496D-88CF-DEA75C522EA2}" destId="{CB51F6DB-182D-448F-96AA-F773A44DCFBB}" srcOrd="0" destOrd="0" presId="urn:microsoft.com/office/officeart/2005/8/layout/process4"/>
    <dgm:cxn modelId="{C52D3737-2FFB-4459-A49F-B37AF0A75808}" type="presParOf" srcId="{B2004D39-EE24-430C-AF7E-98AECD4A6F43}" destId="{1E3DB1D4-DF9E-489B-85DA-6218E2C4F3D4}" srcOrd="0" destOrd="0" presId="urn:microsoft.com/office/officeart/2005/8/layout/process4"/>
    <dgm:cxn modelId="{972EEA72-71E0-4705-B241-2591CEDB7DED}" type="presParOf" srcId="{1E3DB1D4-DF9E-489B-85DA-6218E2C4F3D4}" destId="{6007A6C3-F4C6-4FDA-8C75-DA1AF40A845F}" srcOrd="0" destOrd="0" presId="urn:microsoft.com/office/officeart/2005/8/layout/process4"/>
    <dgm:cxn modelId="{9CBA6757-3D83-48D7-9125-7EC0E6A3B3C4}" type="presParOf" srcId="{1E3DB1D4-DF9E-489B-85DA-6218E2C4F3D4}" destId="{792EE8F3-48C4-4943-9E15-FB7BD70A4FD1}" srcOrd="1" destOrd="0" presId="urn:microsoft.com/office/officeart/2005/8/layout/process4"/>
    <dgm:cxn modelId="{84430555-6631-46E0-A7AC-B1325018B489}" type="presParOf" srcId="{1E3DB1D4-DF9E-489B-85DA-6218E2C4F3D4}" destId="{EB601F1B-B913-4E7E-A01A-CCD4F6F2D8AC}" srcOrd="2" destOrd="0" presId="urn:microsoft.com/office/officeart/2005/8/layout/process4"/>
    <dgm:cxn modelId="{27386763-DB91-4AD8-87C4-B22E6837E980}" type="presParOf" srcId="{EB601F1B-B913-4E7E-A01A-CCD4F6F2D8AC}" destId="{D4381984-4A2F-4FF7-B9D0-40D265084986}" srcOrd="0" destOrd="0" presId="urn:microsoft.com/office/officeart/2005/8/layout/process4"/>
    <dgm:cxn modelId="{B1386EC7-7844-4F3C-8CC7-275E317EC7BA}" type="presParOf" srcId="{EB601F1B-B913-4E7E-A01A-CCD4F6F2D8AC}" destId="{CB51F6DB-182D-448F-96AA-F773A44DCFBB}" srcOrd="1" destOrd="0" presId="urn:microsoft.com/office/officeart/2005/8/layout/process4"/>
    <dgm:cxn modelId="{A370826E-CF8F-4C0D-B827-FB2668B3B860}" type="presParOf" srcId="{EB601F1B-B913-4E7E-A01A-CCD4F6F2D8AC}" destId="{2A324F73-D0C3-4973-81F3-F6929E0AC96D}" srcOrd="2" destOrd="0" presId="urn:microsoft.com/office/officeart/2005/8/layout/process4"/>
    <dgm:cxn modelId="{965DCF1E-88C5-451C-9AE2-6F0A17842594}" type="presParOf" srcId="{B2004D39-EE24-430C-AF7E-98AECD4A6F43}" destId="{FF382E63-72E9-4628-B146-136FCEF79392}" srcOrd="1" destOrd="0" presId="urn:microsoft.com/office/officeart/2005/8/layout/process4"/>
    <dgm:cxn modelId="{DB6BBD88-3398-404B-87C8-94EA9FF09D92}" type="presParOf" srcId="{B2004D39-EE24-430C-AF7E-98AECD4A6F43}" destId="{E9114765-CC5B-4D66-B64F-D16F6C7635DA}" srcOrd="2" destOrd="0" presId="urn:microsoft.com/office/officeart/2005/8/layout/process4"/>
    <dgm:cxn modelId="{8855F081-96AD-431F-881B-CC796F2304E3}" type="presParOf" srcId="{E9114765-CC5B-4D66-B64F-D16F6C7635DA}" destId="{9CD3662F-A1E6-4F11-A55A-49A5B8BECE09}" srcOrd="0" destOrd="0" presId="urn:microsoft.com/office/officeart/2005/8/layout/process4"/>
    <dgm:cxn modelId="{4C31675A-12AE-49D4-8BE1-EB97D6217B59}" type="presParOf" srcId="{B2004D39-EE24-430C-AF7E-98AECD4A6F43}" destId="{254EC9DE-DDE6-4CAF-92A6-6A1841A1F8C2}" srcOrd="3" destOrd="0" presId="urn:microsoft.com/office/officeart/2005/8/layout/process4"/>
    <dgm:cxn modelId="{830ABEFA-3A7E-4FE5-8FEA-9DB642F0558B}" type="presParOf" srcId="{B2004D39-EE24-430C-AF7E-98AECD4A6F43}" destId="{734A6DBD-5F1F-40AF-9867-3755FDA5417F}" srcOrd="4" destOrd="0" presId="urn:microsoft.com/office/officeart/2005/8/layout/process4"/>
    <dgm:cxn modelId="{7C758C6B-062E-46B7-B19F-F75353444141}" type="presParOf" srcId="{734A6DBD-5F1F-40AF-9867-3755FDA5417F}" destId="{DACE61DE-76C9-46BF-B709-2A63FD3DC40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0033F2-6C77-43CA-A925-500E65498481}" type="doc">
      <dgm:prSet loTypeId="urn:microsoft.com/office/officeart/2018/2/layout/IconCircleList" loCatId="icon" qsTypeId="urn:microsoft.com/office/officeart/2005/8/quickstyle/simple1" qsCatId="simple" csTypeId="urn:microsoft.com/office/officeart/2018/5/colors/Iconchunking_neutralbg_accent4_2" csCatId="accent4" phldr="1"/>
      <dgm:spPr/>
      <dgm:t>
        <a:bodyPr/>
        <a:lstStyle/>
        <a:p>
          <a:endParaRPr lang="en-US"/>
        </a:p>
      </dgm:t>
    </dgm:pt>
    <dgm:pt modelId="{53980749-4DF0-4920-93EF-BC497EC98238}">
      <dgm:prSet/>
      <dgm:spPr/>
      <dgm:t>
        <a:bodyPr/>
        <a:lstStyle/>
        <a:p>
          <a:pPr>
            <a:lnSpc>
              <a:spcPct val="100000"/>
            </a:lnSpc>
          </a:pPr>
          <a:r>
            <a:rPr lang="en-US"/>
            <a:t>Protection of intellectual capital by preventing the loss of valuable employees of the company </a:t>
          </a:r>
        </a:p>
      </dgm:t>
    </dgm:pt>
    <dgm:pt modelId="{693A8EDB-B6F9-499A-BF9C-8A3812D9D5DC}" type="parTrans" cxnId="{BDAF7687-2B25-4F2A-BFE6-0CA6BCCA7F6C}">
      <dgm:prSet/>
      <dgm:spPr/>
      <dgm:t>
        <a:bodyPr/>
        <a:lstStyle/>
        <a:p>
          <a:endParaRPr lang="en-US"/>
        </a:p>
      </dgm:t>
    </dgm:pt>
    <dgm:pt modelId="{C16D6983-0E7F-4D7D-A04E-53A66EE89BAA}" type="sibTrans" cxnId="{BDAF7687-2B25-4F2A-BFE6-0CA6BCCA7F6C}">
      <dgm:prSet/>
      <dgm:spPr/>
      <dgm:t>
        <a:bodyPr/>
        <a:lstStyle/>
        <a:p>
          <a:pPr>
            <a:lnSpc>
              <a:spcPct val="100000"/>
            </a:lnSpc>
          </a:pPr>
          <a:endParaRPr lang="en-US"/>
        </a:p>
      </dgm:t>
    </dgm:pt>
    <dgm:pt modelId="{3A6D15EF-A33C-4E07-B665-74C2B5D0FFCA}">
      <dgm:prSet/>
      <dgm:spPr/>
      <dgm:t>
        <a:bodyPr/>
        <a:lstStyle/>
        <a:p>
          <a:pPr>
            <a:lnSpc>
              <a:spcPct val="100000"/>
            </a:lnSpc>
          </a:pPr>
          <a:r>
            <a:rPr lang="en-US"/>
            <a:t>Improvement in decision making, especially through the enhanced communication and knowledge sharing approaches </a:t>
          </a:r>
        </a:p>
      </dgm:t>
    </dgm:pt>
    <dgm:pt modelId="{B2B3151E-B476-458B-A82B-4BC185C13308}" type="parTrans" cxnId="{4F18EE7E-397E-4484-8731-1370939B8EF9}">
      <dgm:prSet/>
      <dgm:spPr/>
      <dgm:t>
        <a:bodyPr/>
        <a:lstStyle/>
        <a:p>
          <a:endParaRPr lang="en-US"/>
        </a:p>
      </dgm:t>
    </dgm:pt>
    <dgm:pt modelId="{513F64E8-465D-4865-B0FF-EE2C29CC1BBF}" type="sibTrans" cxnId="{4F18EE7E-397E-4484-8731-1370939B8EF9}">
      <dgm:prSet/>
      <dgm:spPr/>
      <dgm:t>
        <a:bodyPr/>
        <a:lstStyle/>
        <a:p>
          <a:pPr>
            <a:lnSpc>
              <a:spcPct val="100000"/>
            </a:lnSpc>
          </a:pPr>
          <a:endParaRPr lang="en-US"/>
        </a:p>
      </dgm:t>
    </dgm:pt>
    <dgm:pt modelId="{C85EE7BA-C937-4249-A501-516C708A859D}">
      <dgm:prSet/>
      <dgm:spPr/>
      <dgm:t>
        <a:bodyPr/>
        <a:lstStyle/>
        <a:p>
          <a:pPr>
            <a:lnSpc>
              <a:spcPct val="100000"/>
            </a:lnSpc>
          </a:pPr>
          <a:r>
            <a:rPr lang="en-US"/>
            <a:t>Enhancement of efficiency and productivity in the business activities and processes by retaining valuable workers </a:t>
          </a:r>
        </a:p>
      </dgm:t>
    </dgm:pt>
    <dgm:pt modelId="{7B5BC68F-4775-4C33-A64A-B70F22B53F17}" type="parTrans" cxnId="{1E59D7A0-15DD-4EAD-AE19-8FA1823B90D6}">
      <dgm:prSet/>
      <dgm:spPr/>
      <dgm:t>
        <a:bodyPr/>
        <a:lstStyle/>
        <a:p>
          <a:endParaRPr lang="en-US"/>
        </a:p>
      </dgm:t>
    </dgm:pt>
    <dgm:pt modelId="{D10B8ABC-3BCD-4850-B567-0F4D675787F0}" type="sibTrans" cxnId="{1E59D7A0-15DD-4EAD-AE19-8FA1823B90D6}">
      <dgm:prSet/>
      <dgm:spPr/>
      <dgm:t>
        <a:bodyPr/>
        <a:lstStyle/>
        <a:p>
          <a:pPr>
            <a:lnSpc>
              <a:spcPct val="100000"/>
            </a:lnSpc>
          </a:pPr>
          <a:endParaRPr lang="en-US"/>
        </a:p>
      </dgm:t>
    </dgm:pt>
    <dgm:pt modelId="{87D652D6-C141-49BB-9746-1AD18B7B6FAD}">
      <dgm:prSet/>
      <dgm:spPr/>
      <dgm:t>
        <a:bodyPr/>
        <a:lstStyle/>
        <a:p>
          <a:pPr>
            <a:lnSpc>
              <a:spcPct val="100000"/>
            </a:lnSpc>
          </a:pPr>
          <a:r>
            <a:rPr lang="en-US"/>
            <a:t>Increased collaboration within the organisation through the enhanced knowledge sharing and interactive measures. </a:t>
          </a:r>
        </a:p>
      </dgm:t>
    </dgm:pt>
    <dgm:pt modelId="{33E4F804-693A-4AE4-BF15-87EC1AA57300}" type="parTrans" cxnId="{501C6675-4F76-44A1-94EC-31133E216C72}">
      <dgm:prSet/>
      <dgm:spPr/>
      <dgm:t>
        <a:bodyPr/>
        <a:lstStyle/>
        <a:p>
          <a:endParaRPr lang="en-US"/>
        </a:p>
      </dgm:t>
    </dgm:pt>
    <dgm:pt modelId="{FD839EB3-30B0-4D5D-9FF1-B6415F56BB70}" type="sibTrans" cxnId="{501C6675-4F76-44A1-94EC-31133E216C72}">
      <dgm:prSet/>
      <dgm:spPr/>
      <dgm:t>
        <a:bodyPr/>
        <a:lstStyle/>
        <a:p>
          <a:endParaRPr lang="en-US"/>
        </a:p>
      </dgm:t>
    </dgm:pt>
    <dgm:pt modelId="{7B68E8BE-68DF-440D-B69B-1B286F403E1B}" type="pres">
      <dgm:prSet presAssocID="{E90033F2-6C77-43CA-A925-500E65498481}" presName="root" presStyleCnt="0">
        <dgm:presLayoutVars>
          <dgm:dir/>
          <dgm:resizeHandles val="exact"/>
        </dgm:presLayoutVars>
      </dgm:prSet>
      <dgm:spPr/>
      <dgm:t>
        <a:bodyPr/>
        <a:lstStyle/>
        <a:p>
          <a:endParaRPr lang="en-US"/>
        </a:p>
      </dgm:t>
    </dgm:pt>
    <dgm:pt modelId="{09E29E58-AA94-43A3-A344-5F4CA6B78386}" type="pres">
      <dgm:prSet presAssocID="{E90033F2-6C77-43CA-A925-500E65498481}" presName="container" presStyleCnt="0">
        <dgm:presLayoutVars>
          <dgm:dir/>
          <dgm:resizeHandles val="exact"/>
        </dgm:presLayoutVars>
      </dgm:prSet>
      <dgm:spPr/>
    </dgm:pt>
    <dgm:pt modelId="{948CD088-AC9D-45D3-B862-B0A521CF834D}" type="pres">
      <dgm:prSet presAssocID="{53980749-4DF0-4920-93EF-BC497EC98238}" presName="compNode" presStyleCnt="0"/>
      <dgm:spPr/>
    </dgm:pt>
    <dgm:pt modelId="{F84F0D5B-EBD8-4B4D-9084-D4C1168FADA1}" type="pres">
      <dgm:prSet presAssocID="{53980749-4DF0-4920-93EF-BC497EC98238}" presName="iconBgRect" presStyleLbl="bgShp" presStyleIdx="0" presStyleCnt="4"/>
      <dgm:spPr/>
    </dgm:pt>
    <dgm:pt modelId="{20E8D8B0-F938-413D-A337-662CE5EB7833}" type="pres">
      <dgm:prSet presAssocID="{53980749-4DF0-4920-93EF-BC497EC98238}"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Bitcoin"/>
        </a:ext>
      </dgm:extLst>
    </dgm:pt>
    <dgm:pt modelId="{4A9BDEC4-8192-4DEC-A311-C69A3984725E}" type="pres">
      <dgm:prSet presAssocID="{53980749-4DF0-4920-93EF-BC497EC98238}" presName="spaceRect" presStyleCnt="0"/>
      <dgm:spPr/>
    </dgm:pt>
    <dgm:pt modelId="{06D0B7C4-BC61-4187-A9E6-9F48DC21D0BD}" type="pres">
      <dgm:prSet presAssocID="{53980749-4DF0-4920-93EF-BC497EC98238}" presName="textRect" presStyleLbl="revTx" presStyleIdx="0" presStyleCnt="4">
        <dgm:presLayoutVars>
          <dgm:chMax val="1"/>
          <dgm:chPref val="1"/>
        </dgm:presLayoutVars>
      </dgm:prSet>
      <dgm:spPr/>
      <dgm:t>
        <a:bodyPr/>
        <a:lstStyle/>
        <a:p>
          <a:endParaRPr lang="en-US"/>
        </a:p>
      </dgm:t>
    </dgm:pt>
    <dgm:pt modelId="{CF7B6D53-16A6-4D8B-B37E-CC4A2A81B19B}" type="pres">
      <dgm:prSet presAssocID="{C16D6983-0E7F-4D7D-A04E-53A66EE89BAA}" presName="sibTrans" presStyleLbl="sibTrans2D1" presStyleIdx="0" presStyleCnt="0"/>
      <dgm:spPr/>
      <dgm:t>
        <a:bodyPr/>
        <a:lstStyle/>
        <a:p>
          <a:endParaRPr lang="en-US"/>
        </a:p>
      </dgm:t>
    </dgm:pt>
    <dgm:pt modelId="{7CF71407-FB3E-45B0-A615-5031654B7C25}" type="pres">
      <dgm:prSet presAssocID="{3A6D15EF-A33C-4E07-B665-74C2B5D0FFCA}" presName="compNode" presStyleCnt="0"/>
      <dgm:spPr/>
    </dgm:pt>
    <dgm:pt modelId="{7DC8730F-0F6F-4398-B999-8DE6F0E7263B}" type="pres">
      <dgm:prSet presAssocID="{3A6D15EF-A33C-4E07-B665-74C2B5D0FFCA}" presName="iconBgRect" presStyleLbl="bgShp" presStyleIdx="1" presStyleCnt="4"/>
      <dgm:spPr/>
    </dgm:pt>
    <dgm:pt modelId="{664C7038-5179-4853-92D6-525AD39BD9F5}" type="pres">
      <dgm:prSet presAssocID="{3A6D15EF-A33C-4E07-B665-74C2B5D0FFCA}" presName="iconRect" presStyleLbl="node1" presStyleIdx="1" presStyleCnt="4"/>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User Network"/>
        </a:ext>
      </dgm:extLst>
    </dgm:pt>
    <dgm:pt modelId="{FDBE13FC-AEF6-4E81-BF93-0510A6583D18}" type="pres">
      <dgm:prSet presAssocID="{3A6D15EF-A33C-4E07-B665-74C2B5D0FFCA}" presName="spaceRect" presStyleCnt="0"/>
      <dgm:spPr/>
    </dgm:pt>
    <dgm:pt modelId="{D06207B4-E02D-45EF-B633-457CEFCBB706}" type="pres">
      <dgm:prSet presAssocID="{3A6D15EF-A33C-4E07-B665-74C2B5D0FFCA}" presName="textRect" presStyleLbl="revTx" presStyleIdx="1" presStyleCnt="4">
        <dgm:presLayoutVars>
          <dgm:chMax val="1"/>
          <dgm:chPref val="1"/>
        </dgm:presLayoutVars>
      </dgm:prSet>
      <dgm:spPr/>
      <dgm:t>
        <a:bodyPr/>
        <a:lstStyle/>
        <a:p>
          <a:endParaRPr lang="en-US"/>
        </a:p>
      </dgm:t>
    </dgm:pt>
    <dgm:pt modelId="{E7D6168F-3252-493A-82F5-D1C84770D93B}" type="pres">
      <dgm:prSet presAssocID="{513F64E8-465D-4865-B0FF-EE2C29CC1BBF}" presName="sibTrans" presStyleLbl="sibTrans2D1" presStyleIdx="0" presStyleCnt="0"/>
      <dgm:spPr/>
      <dgm:t>
        <a:bodyPr/>
        <a:lstStyle/>
        <a:p>
          <a:endParaRPr lang="en-US"/>
        </a:p>
      </dgm:t>
    </dgm:pt>
    <dgm:pt modelId="{57480BCD-C7C4-4294-A520-C0C7CA3A32F4}" type="pres">
      <dgm:prSet presAssocID="{C85EE7BA-C937-4249-A501-516C708A859D}" presName="compNode" presStyleCnt="0"/>
      <dgm:spPr/>
    </dgm:pt>
    <dgm:pt modelId="{2D3EF98D-B7C9-4D8C-B860-2B0D9A24DE14}" type="pres">
      <dgm:prSet presAssocID="{C85EE7BA-C937-4249-A501-516C708A859D}" presName="iconBgRect" presStyleLbl="bgShp" presStyleIdx="2" presStyleCnt="4"/>
      <dgm:spPr/>
    </dgm:pt>
    <dgm:pt modelId="{F35016F5-71CC-437A-A9BE-CADAE54154ED}" type="pres">
      <dgm:prSet presAssocID="{C85EE7BA-C937-4249-A501-516C708A859D}" presName="iconRect" presStyleLbl="node1" presStyleIdx="2" presStyleCnt="4"/>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Business Growth"/>
        </a:ext>
      </dgm:extLst>
    </dgm:pt>
    <dgm:pt modelId="{1BED789B-E4C9-4448-95DB-AC1B07713703}" type="pres">
      <dgm:prSet presAssocID="{C85EE7BA-C937-4249-A501-516C708A859D}" presName="spaceRect" presStyleCnt="0"/>
      <dgm:spPr/>
    </dgm:pt>
    <dgm:pt modelId="{3193FD3A-CDED-4A32-842F-E07BF0EF5752}" type="pres">
      <dgm:prSet presAssocID="{C85EE7BA-C937-4249-A501-516C708A859D}" presName="textRect" presStyleLbl="revTx" presStyleIdx="2" presStyleCnt="4">
        <dgm:presLayoutVars>
          <dgm:chMax val="1"/>
          <dgm:chPref val="1"/>
        </dgm:presLayoutVars>
      </dgm:prSet>
      <dgm:spPr/>
      <dgm:t>
        <a:bodyPr/>
        <a:lstStyle/>
        <a:p>
          <a:endParaRPr lang="en-US"/>
        </a:p>
      </dgm:t>
    </dgm:pt>
    <dgm:pt modelId="{5611CE27-9235-4609-B8DC-5DC342266D61}" type="pres">
      <dgm:prSet presAssocID="{D10B8ABC-3BCD-4850-B567-0F4D675787F0}" presName="sibTrans" presStyleLbl="sibTrans2D1" presStyleIdx="0" presStyleCnt="0"/>
      <dgm:spPr/>
      <dgm:t>
        <a:bodyPr/>
        <a:lstStyle/>
        <a:p>
          <a:endParaRPr lang="en-US"/>
        </a:p>
      </dgm:t>
    </dgm:pt>
    <dgm:pt modelId="{E358409F-C35E-43ED-8B5B-97B9BF838F81}" type="pres">
      <dgm:prSet presAssocID="{87D652D6-C141-49BB-9746-1AD18B7B6FAD}" presName="compNode" presStyleCnt="0"/>
      <dgm:spPr/>
    </dgm:pt>
    <dgm:pt modelId="{D84EFDB4-A7A0-4CE0-BDA3-E4C637524309}" type="pres">
      <dgm:prSet presAssocID="{87D652D6-C141-49BB-9746-1AD18B7B6FAD}" presName="iconBgRect" presStyleLbl="bgShp" presStyleIdx="3" presStyleCnt="4"/>
      <dgm:spPr/>
    </dgm:pt>
    <dgm:pt modelId="{4CDA35B5-23D4-4459-A87D-A9F044EBA804}" type="pres">
      <dgm:prSet presAssocID="{87D652D6-C141-49BB-9746-1AD18B7B6FAD}"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Meeting"/>
        </a:ext>
      </dgm:extLst>
    </dgm:pt>
    <dgm:pt modelId="{19AD3D10-E174-4B74-BDC3-FAE960A154C5}" type="pres">
      <dgm:prSet presAssocID="{87D652D6-C141-49BB-9746-1AD18B7B6FAD}" presName="spaceRect" presStyleCnt="0"/>
      <dgm:spPr/>
    </dgm:pt>
    <dgm:pt modelId="{4019D0AB-7CAA-48D9-BA7B-8CEB32FA5F21}" type="pres">
      <dgm:prSet presAssocID="{87D652D6-C141-49BB-9746-1AD18B7B6FAD}" presName="textRect" presStyleLbl="revTx" presStyleIdx="3" presStyleCnt="4">
        <dgm:presLayoutVars>
          <dgm:chMax val="1"/>
          <dgm:chPref val="1"/>
        </dgm:presLayoutVars>
      </dgm:prSet>
      <dgm:spPr/>
      <dgm:t>
        <a:bodyPr/>
        <a:lstStyle/>
        <a:p>
          <a:endParaRPr lang="en-US"/>
        </a:p>
      </dgm:t>
    </dgm:pt>
  </dgm:ptLst>
  <dgm:cxnLst>
    <dgm:cxn modelId="{5CF5128B-3643-45E1-B3FA-7630086C55EB}" type="presOf" srcId="{53980749-4DF0-4920-93EF-BC497EC98238}" destId="{06D0B7C4-BC61-4187-A9E6-9F48DC21D0BD}" srcOrd="0" destOrd="0" presId="urn:microsoft.com/office/officeart/2018/2/layout/IconCircleList"/>
    <dgm:cxn modelId="{CD269648-6DAB-4845-8788-0D6DD4704CB9}" type="presOf" srcId="{C16D6983-0E7F-4D7D-A04E-53A66EE89BAA}" destId="{CF7B6D53-16A6-4D8B-B37E-CC4A2A81B19B}" srcOrd="0" destOrd="0" presId="urn:microsoft.com/office/officeart/2018/2/layout/IconCircleList"/>
    <dgm:cxn modelId="{CE30595B-AFC5-4856-A60A-B4911B77EBFC}" type="presOf" srcId="{D10B8ABC-3BCD-4850-B567-0F4D675787F0}" destId="{5611CE27-9235-4609-B8DC-5DC342266D61}" srcOrd="0" destOrd="0" presId="urn:microsoft.com/office/officeart/2018/2/layout/IconCircleList"/>
    <dgm:cxn modelId="{4F18EE7E-397E-4484-8731-1370939B8EF9}" srcId="{E90033F2-6C77-43CA-A925-500E65498481}" destId="{3A6D15EF-A33C-4E07-B665-74C2B5D0FFCA}" srcOrd="1" destOrd="0" parTransId="{B2B3151E-B476-458B-A82B-4BC185C13308}" sibTransId="{513F64E8-465D-4865-B0FF-EE2C29CC1BBF}"/>
    <dgm:cxn modelId="{17215ACE-4B5D-4955-BD25-109E53780F43}" type="presOf" srcId="{C85EE7BA-C937-4249-A501-516C708A859D}" destId="{3193FD3A-CDED-4A32-842F-E07BF0EF5752}" srcOrd="0" destOrd="0" presId="urn:microsoft.com/office/officeart/2018/2/layout/IconCircleList"/>
    <dgm:cxn modelId="{1E59D7A0-15DD-4EAD-AE19-8FA1823B90D6}" srcId="{E90033F2-6C77-43CA-A925-500E65498481}" destId="{C85EE7BA-C937-4249-A501-516C708A859D}" srcOrd="2" destOrd="0" parTransId="{7B5BC68F-4775-4C33-A64A-B70F22B53F17}" sibTransId="{D10B8ABC-3BCD-4850-B567-0F4D675787F0}"/>
    <dgm:cxn modelId="{C6A0B1CC-263F-497E-BFD7-35E14A980722}" type="presOf" srcId="{87D652D6-C141-49BB-9746-1AD18B7B6FAD}" destId="{4019D0AB-7CAA-48D9-BA7B-8CEB32FA5F21}" srcOrd="0" destOrd="0" presId="urn:microsoft.com/office/officeart/2018/2/layout/IconCircleList"/>
    <dgm:cxn modelId="{501C6675-4F76-44A1-94EC-31133E216C72}" srcId="{E90033F2-6C77-43CA-A925-500E65498481}" destId="{87D652D6-C141-49BB-9746-1AD18B7B6FAD}" srcOrd="3" destOrd="0" parTransId="{33E4F804-693A-4AE4-BF15-87EC1AA57300}" sibTransId="{FD839EB3-30B0-4D5D-9FF1-B6415F56BB70}"/>
    <dgm:cxn modelId="{BDAF7687-2B25-4F2A-BFE6-0CA6BCCA7F6C}" srcId="{E90033F2-6C77-43CA-A925-500E65498481}" destId="{53980749-4DF0-4920-93EF-BC497EC98238}" srcOrd="0" destOrd="0" parTransId="{693A8EDB-B6F9-499A-BF9C-8A3812D9D5DC}" sibTransId="{C16D6983-0E7F-4D7D-A04E-53A66EE89BAA}"/>
    <dgm:cxn modelId="{30FF10F7-FB0E-4846-B06A-7DA46E05BA81}" type="presOf" srcId="{3A6D15EF-A33C-4E07-B665-74C2B5D0FFCA}" destId="{D06207B4-E02D-45EF-B633-457CEFCBB706}" srcOrd="0" destOrd="0" presId="urn:microsoft.com/office/officeart/2018/2/layout/IconCircleList"/>
    <dgm:cxn modelId="{C582C977-72EE-4D8C-B03E-93C04A324205}" type="presOf" srcId="{E90033F2-6C77-43CA-A925-500E65498481}" destId="{7B68E8BE-68DF-440D-B69B-1B286F403E1B}" srcOrd="0" destOrd="0" presId="urn:microsoft.com/office/officeart/2018/2/layout/IconCircleList"/>
    <dgm:cxn modelId="{A1EB7F50-961B-4D89-886B-24213FFF2A24}" type="presOf" srcId="{513F64E8-465D-4865-B0FF-EE2C29CC1BBF}" destId="{E7D6168F-3252-493A-82F5-D1C84770D93B}" srcOrd="0" destOrd="0" presId="urn:microsoft.com/office/officeart/2018/2/layout/IconCircleList"/>
    <dgm:cxn modelId="{50FD42EF-616B-4DDF-9FE7-FBA551C4126F}" type="presParOf" srcId="{7B68E8BE-68DF-440D-B69B-1B286F403E1B}" destId="{09E29E58-AA94-43A3-A344-5F4CA6B78386}" srcOrd="0" destOrd="0" presId="urn:microsoft.com/office/officeart/2018/2/layout/IconCircleList"/>
    <dgm:cxn modelId="{CD8AF7FF-BA2F-43D1-A16C-6B74E2B8C5D4}" type="presParOf" srcId="{09E29E58-AA94-43A3-A344-5F4CA6B78386}" destId="{948CD088-AC9D-45D3-B862-B0A521CF834D}" srcOrd="0" destOrd="0" presId="urn:microsoft.com/office/officeart/2018/2/layout/IconCircleList"/>
    <dgm:cxn modelId="{ABE40C41-A8FF-427B-9AAB-842BD6F444AC}" type="presParOf" srcId="{948CD088-AC9D-45D3-B862-B0A521CF834D}" destId="{F84F0D5B-EBD8-4B4D-9084-D4C1168FADA1}" srcOrd="0" destOrd="0" presId="urn:microsoft.com/office/officeart/2018/2/layout/IconCircleList"/>
    <dgm:cxn modelId="{E5C36093-403B-4D10-902E-7F9C9AD1C82D}" type="presParOf" srcId="{948CD088-AC9D-45D3-B862-B0A521CF834D}" destId="{20E8D8B0-F938-413D-A337-662CE5EB7833}" srcOrd="1" destOrd="0" presId="urn:microsoft.com/office/officeart/2018/2/layout/IconCircleList"/>
    <dgm:cxn modelId="{A9A12539-DE2D-4D6D-9F23-BA7B5D24F9AB}" type="presParOf" srcId="{948CD088-AC9D-45D3-B862-B0A521CF834D}" destId="{4A9BDEC4-8192-4DEC-A311-C69A3984725E}" srcOrd="2" destOrd="0" presId="urn:microsoft.com/office/officeart/2018/2/layout/IconCircleList"/>
    <dgm:cxn modelId="{8DAD02F1-03A4-45A4-BA60-93EFF8C8BE11}" type="presParOf" srcId="{948CD088-AC9D-45D3-B862-B0A521CF834D}" destId="{06D0B7C4-BC61-4187-A9E6-9F48DC21D0BD}" srcOrd="3" destOrd="0" presId="urn:microsoft.com/office/officeart/2018/2/layout/IconCircleList"/>
    <dgm:cxn modelId="{757488BD-F94E-4A65-94DC-9890BFF604B0}" type="presParOf" srcId="{09E29E58-AA94-43A3-A344-5F4CA6B78386}" destId="{CF7B6D53-16A6-4D8B-B37E-CC4A2A81B19B}" srcOrd="1" destOrd="0" presId="urn:microsoft.com/office/officeart/2018/2/layout/IconCircleList"/>
    <dgm:cxn modelId="{6BE02B8D-8DD1-4496-A95A-AAC87E85CB6A}" type="presParOf" srcId="{09E29E58-AA94-43A3-A344-5F4CA6B78386}" destId="{7CF71407-FB3E-45B0-A615-5031654B7C25}" srcOrd="2" destOrd="0" presId="urn:microsoft.com/office/officeart/2018/2/layout/IconCircleList"/>
    <dgm:cxn modelId="{924FA10E-2C89-4823-B238-81C4B8C1185C}" type="presParOf" srcId="{7CF71407-FB3E-45B0-A615-5031654B7C25}" destId="{7DC8730F-0F6F-4398-B999-8DE6F0E7263B}" srcOrd="0" destOrd="0" presId="urn:microsoft.com/office/officeart/2018/2/layout/IconCircleList"/>
    <dgm:cxn modelId="{88AA9C3F-B47A-4E80-BE6D-AE52A34064A2}" type="presParOf" srcId="{7CF71407-FB3E-45B0-A615-5031654B7C25}" destId="{664C7038-5179-4853-92D6-525AD39BD9F5}" srcOrd="1" destOrd="0" presId="urn:microsoft.com/office/officeart/2018/2/layout/IconCircleList"/>
    <dgm:cxn modelId="{EF50B865-3B2F-439E-8091-72871D48478C}" type="presParOf" srcId="{7CF71407-FB3E-45B0-A615-5031654B7C25}" destId="{FDBE13FC-AEF6-4E81-BF93-0510A6583D18}" srcOrd="2" destOrd="0" presId="urn:microsoft.com/office/officeart/2018/2/layout/IconCircleList"/>
    <dgm:cxn modelId="{23D6F40E-6E35-48BE-B603-D3EECD55D849}" type="presParOf" srcId="{7CF71407-FB3E-45B0-A615-5031654B7C25}" destId="{D06207B4-E02D-45EF-B633-457CEFCBB706}" srcOrd="3" destOrd="0" presId="urn:microsoft.com/office/officeart/2018/2/layout/IconCircleList"/>
    <dgm:cxn modelId="{A7969F6E-BB90-4676-8244-30C2B0362B7A}" type="presParOf" srcId="{09E29E58-AA94-43A3-A344-5F4CA6B78386}" destId="{E7D6168F-3252-493A-82F5-D1C84770D93B}" srcOrd="3" destOrd="0" presId="urn:microsoft.com/office/officeart/2018/2/layout/IconCircleList"/>
    <dgm:cxn modelId="{5B065119-142D-41FB-9981-91F1D0543D43}" type="presParOf" srcId="{09E29E58-AA94-43A3-A344-5F4CA6B78386}" destId="{57480BCD-C7C4-4294-A520-C0C7CA3A32F4}" srcOrd="4" destOrd="0" presId="urn:microsoft.com/office/officeart/2018/2/layout/IconCircleList"/>
    <dgm:cxn modelId="{F9559BDC-66E8-4AA0-B47E-8D99B931DF09}" type="presParOf" srcId="{57480BCD-C7C4-4294-A520-C0C7CA3A32F4}" destId="{2D3EF98D-B7C9-4D8C-B860-2B0D9A24DE14}" srcOrd="0" destOrd="0" presId="urn:microsoft.com/office/officeart/2018/2/layout/IconCircleList"/>
    <dgm:cxn modelId="{8AB714A2-C002-4BFD-AC31-5CED1D86E7AB}" type="presParOf" srcId="{57480BCD-C7C4-4294-A520-C0C7CA3A32F4}" destId="{F35016F5-71CC-437A-A9BE-CADAE54154ED}" srcOrd="1" destOrd="0" presId="urn:microsoft.com/office/officeart/2018/2/layout/IconCircleList"/>
    <dgm:cxn modelId="{6469D74A-EBAE-4A92-881A-A94B91634DE7}" type="presParOf" srcId="{57480BCD-C7C4-4294-A520-C0C7CA3A32F4}" destId="{1BED789B-E4C9-4448-95DB-AC1B07713703}" srcOrd="2" destOrd="0" presId="urn:microsoft.com/office/officeart/2018/2/layout/IconCircleList"/>
    <dgm:cxn modelId="{A3C8EFD4-3588-49C9-86BF-E528D369CEBA}" type="presParOf" srcId="{57480BCD-C7C4-4294-A520-C0C7CA3A32F4}" destId="{3193FD3A-CDED-4A32-842F-E07BF0EF5752}" srcOrd="3" destOrd="0" presId="urn:microsoft.com/office/officeart/2018/2/layout/IconCircleList"/>
    <dgm:cxn modelId="{94A96FF0-C403-43B9-816E-3510747B5E12}" type="presParOf" srcId="{09E29E58-AA94-43A3-A344-5F4CA6B78386}" destId="{5611CE27-9235-4609-B8DC-5DC342266D61}" srcOrd="5" destOrd="0" presId="urn:microsoft.com/office/officeart/2018/2/layout/IconCircleList"/>
    <dgm:cxn modelId="{EC8C550B-DB63-4EC7-8DB2-0B45520C9195}" type="presParOf" srcId="{09E29E58-AA94-43A3-A344-5F4CA6B78386}" destId="{E358409F-C35E-43ED-8B5B-97B9BF838F81}" srcOrd="6" destOrd="0" presId="urn:microsoft.com/office/officeart/2018/2/layout/IconCircleList"/>
    <dgm:cxn modelId="{A5E51824-0E05-4A97-B581-0DCA007A13EC}" type="presParOf" srcId="{E358409F-C35E-43ED-8B5B-97B9BF838F81}" destId="{D84EFDB4-A7A0-4CE0-BDA3-E4C637524309}" srcOrd="0" destOrd="0" presId="urn:microsoft.com/office/officeart/2018/2/layout/IconCircleList"/>
    <dgm:cxn modelId="{ADC5D2F8-F555-47C7-8ABF-3F68760FD391}" type="presParOf" srcId="{E358409F-C35E-43ED-8B5B-97B9BF838F81}" destId="{4CDA35B5-23D4-4459-A87D-A9F044EBA804}" srcOrd="1" destOrd="0" presId="urn:microsoft.com/office/officeart/2018/2/layout/IconCircleList"/>
    <dgm:cxn modelId="{5727D416-D0B7-4B4E-B319-1C86BB1BA454}" type="presParOf" srcId="{E358409F-C35E-43ED-8B5B-97B9BF838F81}" destId="{19AD3D10-E174-4B74-BDC3-FAE960A154C5}" srcOrd="2" destOrd="0" presId="urn:microsoft.com/office/officeart/2018/2/layout/IconCircleList"/>
    <dgm:cxn modelId="{D22185A0-57EA-4178-BB8C-FBFC5FADABB4}" type="presParOf" srcId="{E358409F-C35E-43ED-8B5B-97B9BF838F81}" destId="{4019D0AB-7CAA-48D9-BA7B-8CEB32FA5F2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EE8F3-48C4-4943-9E15-FB7BD70A4FD1}">
      <dsp:nvSpPr>
        <dsp:cNvPr id="0" name=""/>
        <dsp:cNvSpPr/>
      </dsp:nvSpPr>
      <dsp:spPr>
        <a:xfrm>
          <a:off x="0" y="3071965"/>
          <a:ext cx="10515600" cy="10082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US" sz="1700" kern="1200"/>
            <a:t>Because of these difficulties, the company is experiencing major challenges including : </a:t>
          </a:r>
        </a:p>
      </dsp:txBody>
      <dsp:txXfrm>
        <a:off x="0" y="3071965"/>
        <a:ext cx="10515600" cy="544475"/>
      </dsp:txXfrm>
    </dsp:sp>
    <dsp:sp modelId="{D4381984-4A2F-4FF7-B9D0-40D265084986}">
      <dsp:nvSpPr>
        <dsp:cNvPr id="0" name=""/>
        <dsp:cNvSpPr/>
      </dsp:nvSpPr>
      <dsp:spPr>
        <a:xfrm>
          <a:off x="5134" y="3596274"/>
          <a:ext cx="3501776" cy="46381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lvl="0" algn="ctr" defTabSz="800100">
            <a:lnSpc>
              <a:spcPct val="90000"/>
            </a:lnSpc>
            <a:spcBef>
              <a:spcPct val="0"/>
            </a:spcBef>
            <a:spcAft>
              <a:spcPct val="35000"/>
            </a:spcAft>
          </a:pPr>
          <a:r>
            <a:rPr lang="en-US" sz="1800" kern="1200"/>
            <a:t>Reduced profit share among staff</a:t>
          </a:r>
        </a:p>
      </dsp:txBody>
      <dsp:txXfrm>
        <a:off x="5134" y="3596274"/>
        <a:ext cx="3501776" cy="463812"/>
      </dsp:txXfrm>
    </dsp:sp>
    <dsp:sp modelId="{CB51F6DB-182D-448F-96AA-F773A44DCFBB}">
      <dsp:nvSpPr>
        <dsp:cNvPr id="0" name=""/>
        <dsp:cNvSpPr/>
      </dsp:nvSpPr>
      <dsp:spPr>
        <a:xfrm>
          <a:off x="3506911" y="3596274"/>
          <a:ext cx="3501776" cy="46381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lvl="0" algn="ctr" defTabSz="800100">
            <a:lnSpc>
              <a:spcPct val="90000"/>
            </a:lnSpc>
            <a:spcBef>
              <a:spcPct val="0"/>
            </a:spcBef>
            <a:spcAft>
              <a:spcPct val="35000"/>
            </a:spcAft>
          </a:pPr>
          <a:r>
            <a:rPr lang="en-US" sz="1800" kern="1200"/>
            <a:t>Declining staff motivation </a:t>
          </a:r>
        </a:p>
      </dsp:txBody>
      <dsp:txXfrm>
        <a:off x="3506911" y="3596274"/>
        <a:ext cx="3501776" cy="463812"/>
      </dsp:txXfrm>
    </dsp:sp>
    <dsp:sp modelId="{2A324F73-D0C3-4973-81F3-F6929E0AC96D}">
      <dsp:nvSpPr>
        <dsp:cNvPr id="0" name=""/>
        <dsp:cNvSpPr/>
      </dsp:nvSpPr>
      <dsp:spPr>
        <a:xfrm>
          <a:off x="7008688" y="3596274"/>
          <a:ext cx="3501776" cy="46381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lvl="0" algn="ctr" defTabSz="800100">
            <a:lnSpc>
              <a:spcPct val="90000"/>
            </a:lnSpc>
            <a:spcBef>
              <a:spcPct val="0"/>
            </a:spcBef>
            <a:spcAft>
              <a:spcPct val="35000"/>
            </a:spcAft>
          </a:pPr>
          <a:r>
            <a:rPr lang="en-US" sz="1800" kern="1200"/>
            <a:t>Loss of tacit expertise </a:t>
          </a:r>
        </a:p>
      </dsp:txBody>
      <dsp:txXfrm>
        <a:off x="7008688" y="3596274"/>
        <a:ext cx="3501776" cy="463812"/>
      </dsp:txXfrm>
    </dsp:sp>
    <dsp:sp modelId="{9CD3662F-A1E6-4F11-A55A-49A5B8BECE09}">
      <dsp:nvSpPr>
        <dsp:cNvPr id="0" name=""/>
        <dsp:cNvSpPr/>
      </dsp:nvSpPr>
      <dsp:spPr>
        <a:xfrm rot="10800000">
          <a:off x="0" y="1536343"/>
          <a:ext cx="10515600" cy="155074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US" sz="1700" kern="1200"/>
            <a:t>John Lewis is a high street retailer. The store has had major successes over the last ten years. However, it currently faces stiff competition from other high street and online stores, which has made its 2018 profits fall by over 45%.</a:t>
          </a:r>
        </a:p>
      </dsp:txBody>
      <dsp:txXfrm rot="10800000">
        <a:off x="0" y="1536343"/>
        <a:ext cx="10515600" cy="1007628"/>
      </dsp:txXfrm>
    </dsp:sp>
    <dsp:sp modelId="{DACE61DE-76C9-46BF-B709-2A63FD3DC40B}">
      <dsp:nvSpPr>
        <dsp:cNvPr id="0" name=""/>
        <dsp:cNvSpPr/>
      </dsp:nvSpPr>
      <dsp:spPr>
        <a:xfrm rot="10800000">
          <a:off x="0" y="721"/>
          <a:ext cx="10515600" cy="155074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lvl="0" algn="ctr" defTabSz="755650">
            <a:lnSpc>
              <a:spcPct val="90000"/>
            </a:lnSpc>
            <a:spcBef>
              <a:spcPct val="0"/>
            </a:spcBef>
            <a:spcAft>
              <a:spcPct val="35000"/>
            </a:spcAft>
          </a:pPr>
          <a:r>
            <a:rPr lang="en-US" sz="1700" kern="1200"/>
            <a:t>Current  HR challenges </a:t>
          </a:r>
        </a:p>
      </dsp:txBody>
      <dsp:txXfrm rot="10800000">
        <a:off x="0" y="721"/>
        <a:ext cx="10515600" cy="10076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F0D5B-EBD8-4B4D-9084-D4C1168FADA1}">
      <dsp:nvSpPr>
        <dsp:cNvPr id="0" name=""/>
        <dsp:cNvSpPr/>
      </dsp:nvSpPr>
      <dsp:spPr>
        <a:xfrm>
          <a:off x="109363" y="1609087"/>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E8D8B0-F938-413D-A337-662CE5EB7833}">
      <dsp:nvSpPr>
        <dsp:cNvPr id="0" name=""/>
        <dsp:cNvSpPr/>
      </dsp:nvSpPr>
      <dsp:spPr>
        <a:xfrm>
          <a:off x="284370" y="1784094"/>
          <a:ext cx="483351" cy="483351"/>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D0B7C4-BC61-4187-A9E6-9F48DC21D0BD}">
      <dsp:nvSpPr>
        <dsp:cNvPr id="0" name=""/>
        <dsp:cNvSpPr/>
      </dsp:nvSpPr>
      <dsp:spPr>
        <a:xfrm>
          <a:off x="1121306" y="160908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US" sz="1200" kern="1200"/>
            <a:t>Protection of intellectual capital by preventing the loss of valuable employees of the company </a:t>
          </a:r>
        </a:p>
      </dsp:txBody>
      <dsp:txXfrm>
        <a:off x="1121306" y="1609087"/>
        <a:ext cx="1964358" cy="833364"/>
      </dsp:txXfrm>
    </dsp:sp>
    <dsp:sp modelId="{7DC8730F-0F6F-4398-B999-8DE6F0E7263B}">
      <dsp:nvSpPr>
        <dsp:cNvPr id="0" name=""/>
        <dsp:cNvSpPr/>
      </dsp:nvSpPr>
      <dsp:spPr>
        <a:xfrm>
          <a:off x="3427939" y="1609087"/>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4C7038-5179-4853-92D6-525AD39BD9F5}">
      <dsp:nvSpPr>
        <dsp:cNvPr id="0" name=""/>
        <dsp:cNvSpPr/>
      </dsp:nvSpPr>
      <dsp:spPr>
        <a:xfrm>
          <a:off x="3602945" y="1784094"/>
          <a:ext cx="483351" cy="483351"/>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6207B4-E02D-45EF-B633-457CEFCBB706}">
      <dsp:nvSpPr>
        <dsp:cNvPr id="0" name=""/>
        <dsp:cNvSpPr/>
      </dsp:nvSpPr>
      <dsp:spPr>
        <a:xfrm>
          <a:off x="4439881" y="160908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US" sz="1200" kern="1200"/>
            <a:t>Improvement in decision making, especially through the enhanced communication and knowledge sharing approaches </a:t>
          </a:r>
        </a:p>
      </dsp:txBody>
      <dsp:txXfrm>
        <a:off x="4439881" y="1609087"/>
        <a:ext cx="1964358" cy="833364"/>
      </dsp:txXfrm>
    </dsp:sp>
    <dsp:sp modelId="{2D3EF98D-B7C9-4D8C-B860-2B0D9A24DE14}">
      <dsp:nvSpPr>
        <dsp:cNvPr id="0" name=""/>
        <dsp:cNvSpPr/>
      </dsp:nvSpPr>
      <dsp:spPr>
        <a:xfrm>
          <a:off x="109363" y="3442974"/>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5016F5-71CC-437A-A9BE-CADAE54154ED}">
      <dsp:nvSpPr>
        <dsp:cNvPr id="0" name=""/>
        <dsp:cNvSpPr/>
      </dsp:nvSpPr>
      <dsp:spPr>
        <a:xfrm>
          <a:off x="284370" y="3617980"/>
          <a:ext cx="483351" cy="483351"/>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93FD3A-CDED-4A32-842F-E07BF0EF5752}">
      <dsp:nvSpPr>
        <dsp:cNvPr id="0" name=""/>
        <dsp:cNvSpPr/>
      </dsp:nvSpPr>
      <dsp:spPr>
        <a:xfrm>
          <a:off x="1121306" y="344297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US" sz="1200" kern="1200"/>
            <a:t>Enhancement of efficiency and productivity in the business activities and processes by retaining valuable workers </a:t>
          </a:r>
        </a:p>
      </dsp:txBody>
      <dsp:txXfrm>
        <a:off x="1121306" y="3442974"/>
        <a:ext cx="1964358" cy="833364"/>
      </dsp:txXfrm>
    </dsp:sp>
    <dsp:sp modelId="{D84EFDB4-A7A0-4CE0-BDA3-E4C637524309}">
      <dsp:nvSpPr>
        <dsp:cNvPr id="0" name=""/>
        <dsp:cNvSpPr/>
      </dsp:nvSpPr>
      <dsp:spPr>
        <a:xfrm>
          <a:off x="3427939" y="3442974"/>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DA35B5-23D4-4459-A87D-A9F044EBA804}">
      <dsp:nvSpPr>
        <dsp:cNvPr id="0" name=""/>
        <dsp:cNvSpPr/>
      </dsp:nvSpPr>
      <dsp:spPr>
        <a:xfrm>
          <a:off x="3602945" y="3617980"/>
          <a:ext cx="483351" cy="483351"/>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19D0AB-7CAA-48D9-BA7B-8CEB32FA5F21}">
      <dsp:nvSpPr>
        <dsp:cNvPr id="0" name=""/>
        <dsp:cNvSpPr/>
      </dsp:nvSpPr>
      <dsp:spPr>
        <a:xfrm>
          <a:off x="4439881" y="344297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US" sz="1200" kern="1200"/>
            <a:t>Increased collaboration within the organisation through the enhanced knowledge sharing and interactive measures. </a:t>
          </a:r>
        </a:p>
      </dsp:txBody>
      <dsp:txXfrm>
        <a:off x="4439881" y="3442974"/>
        <a:ext cx="1964358" cy="83336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41443" cy="373109"/>
          </a:xfrm>
          <a:prstGeom prst="rect">
            <a:avLst/>
          </a:prstGeom>
        </p:spPr>
        <p:txBody>
          <a:bodyPr vert="horz" lIns="96606" tIns="48303" rIns="96606" bIns="48303" rtlCol="0"/>
          <a:lstStyle>
            <a:lvl1pPr algn="l">
              <a:defRPr sz="1300"/>
            </a:lvl1pPr>
          </a:lstStyle>
          <a:p>
            <a:endParaRPr lang="en-GB"/>
          </a:p>
        </p:txBody>
      </p:sp>
      <p:sp>
        <p:nvSpPr>
          <p:cNvPr id="3" name="Date Placeholder 2"/>
          <p:cNvSpPr>
            <a:spLocks noGrp="1"/>
          </p:cNvSpPr>
          <p:nvPr>
            <p:ph type="dt" idx="1"/>
          </p:nvPr>
        </p:nvSpPr>
        <p:spPr>
          <a:xfrm>
            <a:off x="5674952" y="0"/>
            <a:ext cx="4341443" cy="373109"/>
          </a:xfrm>
          <a:prstGeom prst="rect">
            <a:avLst/>
          </a:prstGeom>
        </p:spPr>
        <p:txBody>
          <a:bodyPr vert="horz" lIns="96606" tIns="48303" rIns="96606" bIns="48303" rtlCol="0"/>
          <a:lstStyle>
            <a:lvl1pPr algn="r">
              <a:defRPr sz="1300"/>
            </a:lvl1pPr>
          </a:lstStyle>
          <a:p>
            <a:fld id="{C7C26228-3F57-465C-B00C-F8A43813F31C}" type="datetimeFigureOut">
              <a:rPr lang="en-GB" smtClean="0"/>
              <a:t>13/06/2019</a:t>
            </a:fld>
            <a:endParaRPr lang="en-GB"/>
          </a:p>
        </p:txBody>
      </p:sp>
      <p:sp>
        <p:nvSpPr>
          <p:cNvPr id="4" name="Slide Image Placeholder 3"/>
          <p:cNvSpPr>
            <a:spLocks noGrp="1" noRot="1" noChangeAspect="1"/>
          </p:cNvSpPr>
          <p:nvPr>
            <p:ph type="sldImg" idx="2"/>
          </p:nvPr>
        </p:nvSpPr>
        <p:spPr>
          <a:xfrm>
            <a:off x="2778125" y="930275"/>
            <a:ext cx="4462463" cy="2509838"/>
          </a:xfrm>
          <a:prstGeom prst="rect">
            <a:avLst/>
          </a:prstGeom>
          <a:noFill/>
          <a:ln w="12700">
            <a:solidFill>
              <a:prstClr val="black"/>
            </a:solidFill>
          </a:ln>
        </p:spPr>
        <p:txBody>
          <a:bodyPr vert="horz" lIns="96606" tIns="48303" rIns="96606" bIns="48303" rtlCol="0" anchor="ctr"/>
          <a:lstStyle/>
          <a:p>
            <a:endParaRPr lang="en-GB"/>
          </a:p>
        </p:txBody>
      </p:sp>
      <p:sp>
        <p:nvSpPr>
          <p:cNvPr id="5" name="Notes Placeholder 4"/>
          <p:cNvSpPr>
            <a:spLocks noGrp="1"/>
          </p:cNvSpPr>
          <p:nvPr>
            <p:ph type="body" sz="quarter" idx="3"/>
          </p:nvPr>
        </p:nvSpPr>
        <p:spPr>
          <a:xfrm>
            <a:off x="1001872" y="3580409"/>
            <a:ext cx="8014970" cy="2928666"/>
          </a:xfrm>
          <a:prstGeom prst="rect">
            <a:avLst/>
          </a:prstGeom>
        </p:spPr>
        <p:txBody>
          <a:bodyPr vert="horz" lIns="96606" tIns="48303" rIns="96606" bIns="483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7066346"/>
            <a:ext cx="4341443" cy="373109"/>
          </a:xfrm>
          <a:prstGeom prst="rect">
            <a:avLst/>
          </a:prstGeom>
        </p:spPr>
        <p:txBody>
          <a:bodyPr vert="horz" lIns="96606" tIns="48303" rIns="96606" bIns="48303" rtlCol="0" anchor="b"/>
          <a:lstStyle>
            <a:lvl1pPr algn="l">
              <a:defRPr sz="1300"/>
            </a:lvl1pPr>
          </a:lstStyle>
          <a:p>
            <a:endParaRPr lang="en-GB"/>
          </a:p>
        </p:txBody>
      </p:sp>
      <p:sp>
        <p:nvSpPr>
          <p:cNvPr id="7" name="Slide Number Placeholder 6"/>
          <p:cNvSpPr>
            <a:spLocks noGrp="1"/>
          </p:cNvSpPr>
          <p:nvPr>
            <p:ph type="sldNum" sz="quarter" idx="5"/>
          </p:nvPr>
        </p:nvSpPr>
        <p:spPr>
          <a:xfrm>
            <a:off x="5674952" y="7066346"/>
            <a:ext cx="4341443" cy="373109"/>
          </a:xfrm>
          <a:prstGeom prst="rect">
            <a:avLst/>
          </a:prstGeom>
        </p:spPr>
        <p:txBody>
          <a:bodyPr vert="horz" lIns="96606" tIns="48303" rIns="96606" bIns="48303" rtlCol="0" anchor="b"/>
          <a:lstStyle>
            <a:lvl1pPr algn="r">
              <a:defRPr sz="1300"/>
            </a:lvl1pPr>
          </a:lstStyle>
          <a:p>
            <a:fld id="{54098613-6714-41A8-8937-8F6F182CCBBF}" type="slidenum">
              <a:rPr lang="en-GB" smtClean="0"/>
              <a:t>‹#›</a:t>
            </a:fld>
            <a:endParaRPr lang="en-GB"/>
          </a:p>
        </p:txBody>
      </p:sp>
    </p:spTree>
    <p:extLst>
      <p:ext uri="{BB962C8B-B14F-4D97-AF65-F5344CB8AC3E}">
        <p14:creationId xmlns:p14="http://schemas.microsoft.com/office/powerpoint/2010/main" val="33216006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67719" defTabSz="966064">
              <a:buClr>
                <a:srgbClr val="000000"/>
              </a:buClr>
              <a:buSzPts val="1100"/>
              <a:defRPr/>
            </a:pPr>
            <a:endParaRPr lang="en-US">
              <a:cs typeface="Calibri"/>
            </a:endParaRPr>
          </a:p>
        </p:txBody>
      </p:sp>
    </p:spTree>
    <p:extLst>
      <p:ext uri="{BB962C8B-B14F-4D97-AF65-F5344CB8AC3E}">
        <p14:creationId xmlns:p14="http://schemas.microsoft.com/office/powerpoint/2010/main" val="4111883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endParaRPr lang="en-US">
              <a:solidFill>
                <a:srgbClr val="000000"/>
              </a:solidFill>
              <a:latin typeface="Arial"/>
              <a:ea typeface="Arial"/>
              <a:cs typeface="Arial"/>
            </a:endParaRPr>
          </a:p>
          <a:p>
            <a:pPr marL="167719"/>
            <a:endParaRPr lang="en-US"/>
          </a:p>
        </p:txBody>
      </p:sp>
    </p:spTree>
    <p:extLst>
      <p:ext uri="{BB962C8B-B14F-4D97-AF65-F5344CB8AC3E}">
        <p14:creationId xmlns:p14="http://schemas.microsoft.com/office/powerpoint/2010/main" val="2188300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67719"/>
            <a:r>
              <a:rPr lang="en-US">
                <a:solidFill>
                  <a:srgbClr val="000000"/>
                </a:solidFill>
                <a:latin typeface="Arial"/>
                <a:ea typeface="Arial"/>
                <a:cs typeface="Arial"/>
                <a:sym typeface="Arial"/>
              </a:rPr>
              <a:t>The theory of knowledge management used at John Lewis is </a:t>
            </a:r>
            <a:r>
              <a:rPr lang="en-US" b="1">
                <a:solidFill>
                  <a:srgbClr val="000000"/>
                </a:solidFill>
                <a:latin typeface="Arial"/>
                <a:ea typeface="Arial"/>
                <a:cs typeface="Arial"/>
                <a:sym typeface="Arial"/>
              </a:rPr>
              <a:t>Ecological Knowledge Management theory</a:t>
            </a:r>
            <a:r>
              <a:rPr lang="en-US">
                <a:solidFill>
                  <a:srgbClr val="000000"/>
                </a:solidFill>
                <a:latin typeface="Arial"/>
                <a:ea typeface="Arial"/>
                <a:cs typeface="Arial"/>
                <a:sym typeface="Arial"/>
              </a:rPr>
              <a:t>. </a:t>
            </a:r>
            <a:r>
              <a:rPr lang="en-US" b="1">
                <a:solidFill>
                  <a:srgbClr val="000000"/>
                </a:solidFill>
                <a:latin typeface="Arial"/>
                <a:ea typeface="Arial"/>
                <a:cs typeface="Arial"/>
                <a:sym typeface="Arial"/>
              </a:rPr>
              <a:t>Ecological KM theory</a:t>
            </a:r>
            <a:r>
              <a:rPr lang="en-US">
                <a:solidFill>
                  <a:srgbClr val="000000"/>
                </a:solidFill>
                <a:latin typeface="Arial"/>
                <a:ea typeface="Arial"/>
                <a:cs typeface="Arial"/>
                <a:sym typeface="Arial"/>
              </a:rPr>
              <a:t> mainly focuses on the people and the relationships within the </a:t>
            </a:r>
            <a:r>
              <a:rPr lang="en-US" err="1">
                <a:solidFill>
                  <a:srgbClr val="000000"/>
                </a:solidFill>
                <a:latin typeface="Arial"/>
                <a:ea typeface="Arial"/>
                <a:cs typeface="Arial"/>
                <a:sym typeface="Arial"/>
              </a:rPr>
              <a:t>organisation</a:t>
            </a:r>
            <a:r>
              <a:rPr lang="en-US">
                <a:solidFill>
                  <a:srgbClr val="000000"/>
                </a:solidFill>
                <a:latin typeface="Arial"/>
                <a:ea typeface="Arial"/>
                <a:cs typeface="Arial"/>
                <a:sym typeface="Arial"/>
              </a:rPr>
              <a:t> (</a:t>
            </a:r>
            <a:r>
              <a:rPr lang="en-US" err="1">
                <a:solidFill>
                  <a:srgbClr val="000000"/>
                </a:solidFill>
                <a:latin typeface="Arial"/>
                <a:ea typeface="Arial"/>
                <a:cs typeface="Arial"/>
                <a:sym typeface="Arial"/>
              </a:rPr>
              <a:t>Petrides</a:t>
            </a:r>
            <a:r>
              <a:rPr lang="en-US">
                <a:solidFill>
                  <a:srgbClr val="000000"/>
                </a:solidFill>
                <a:latin typeface="Arial"/>
                <a:ea typeface="Arial"/>
                <a:cs typeface="Arial"/>
                <a:sym typeface="Arial"/>
              </a:rPr>
              <a:t> p. 69). </a:t>
            </a:r>
          </a:p>
          <a:p>
            <a:pPr marL="167719"/>
            <a:endParaRPr lang="en-US">
              <a:solidFill>
                <a:srgbClr val="000000"/>
              </a:solidFill>
              <a:latin typeface="Arial"/>
              <a:ea typeface="Arial"/>
              <a:cs typeface="Arial"/>
              <a:sym typeface="Arial"/>
            </a:endParaRPr>
          </a:p>
          <a:p>
            <a:pPr marL="167719"/>
            <a:r>
              <a:rPr lang="en-US">
                <a:solidFill>
                  <a:srgbClr val="000000"/>
                </a:solidFill>
                <a:latin typeface="Arial"/>
                <a:ea typeface="Arial"/>
                <a:cs typeface="Arial"/>
                <a:sym typeface="Arial"/>
              </a:rPr>
              <a:t>This knowledge management theory considers human aspects such as interactions among the individuals and </a:t>
            </a:r>
            <a:r>
              <a:rPr lang="en-US" err="1">
                <a:solidFill>
                  <a:srgbClr val="000000"/>
                </a:solidFill>
                <a:latin typeface="Arial"/>
                <a:ea typeface="Arial"/>
                <a:cs typeface="Arial"/>
                <a:sym typeface="Arial"/>
              </a:rPr>
              <a:t>organisations</a:t>
            </a:r>
            <a:r>
              <a:rPr lang="en-US">
                <a:solidFill>
                  <a:srgbClr val="000000"/>
                </a:solidFill>
                <a:latin typeface="Arial"/>
                <a:ea typeface="Arial"/>
                <a:cs typeface="Arial"/>
                <a:sym typeface="Arial"/>
              </a:rPr>
              <a:t>, as knowledge. Additionally, </a:t>
            </a:r>
            <a:r>
              <a:rPr lang="en-US" b="1">
                <a:solidFill>
                  <a:srgbClr val="000000"/>
                </a:solidFill>
                <a:latin typeface="Arial"/>
                <a:ea typeface="Arial"/>
                <a:cs typeface="Arial"/>
                <a:sym typeface="Arial"/>
              </a:rPr>
              <a:t>Ecological KM theory</a:t>
            </a:r>
            <a:r>
              <a:rPr lang="en-US">
                <a:solidFill>
                  <a:srgbClr val="000000"/>
                </a:solidFill>
                <a:latin typeface="Arial"/>
                <a:ea typeface="Arial"/>
                <a:cs typeface="Arial"/>
                <a:sym typeface="Arial"/>
              </a:rPr>
              <a:t> also </a:t>
            </a:r>
            <a:r>
              <a:rPr lang="en-US" err="1">
                <a:solidFill>
                  <a:srgbClr val="000000"/>
                </a:solidFill>
                <a:latin typeface="Arial"/>
                <a:ea typeface="Arial"/>
                <a:cs typeface="Arial"/>
                <a:sym typeface="Arial"/>
              </a:rPr>
              <a:t>recognises</a:t>
            </a:r>
            <a:r>
              <a:rPr lang="en-US">
                <a:solidFill>
                  <a:srgbClr val="000000"/>
                </a:solidFill>
                <a:latin typeface="Arial"/>
                <a:ea typeface="Arial"/>
                <a:cs typeface="Arial"/>
                <a:sym typeface="Arial"/>
              </a:rPr>
              <a:t> both the internal and external factors that draw people together to share knowledge. </a:t>
            </a:r>
            <a:endParaRPr lang="en-US"/>
          </a:p>
        </p:txBody>
      </p:sp>
    </p:spTree>
    <p:extLst>
      <p:ext uri="{BB962C8B-B14F-4D97-AF65-F5344CB8AC3E}">
        <p14:creationId xmlns:p14="http://schemas.microsoft.com/office/powerpoint/2010/main" val="840898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67719"/>
            <a:endParaRPr lang="en-US">
              <a:cs typeface="Calibri"/>
            </a:endParaRPr>
          </a:p>
          <a:p>
            <a:pPr marL="167719"/>
            <a:endParaRPr lang="en-US"/>
          </a:p>
        </p:txBody>
      </p:sp>
    </p:spTree>
    <p:extLst>
      <p:ext uri="{BB962C8B-B14F-4D97-AF65-F5344CB8AC3E}">
        <p14:creationId xmlns:p14="http://schemas.microsoft.com/office/powerpoint/2010/main" val="3836211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67719"/>
            <a:endParaRPr lang="en-US">
              <a:cs typeface="Calibri"/>
            </a:endParaRPr>
          </a:p>
        </p:txBody>
      </p:sp>
    </p:spTree>
    <p:extLst>
      <p:ext uri="{BB962C8B-B14F-4D97-AF65-F5344CB8AC3E}">
        <p14:creationId xmlns:p14="http://schemas.microsoft.com/office/powerpoint/2010/main" val="888500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67719"/>
            <a:endParaRPr lang="en-US">
              <a:latin typeface="Arial"/>
              <a:cs typeface="Arial"/>
            </a:endParaRPr>
          </a:p>
        </p:txBody>
      </p:sp>
    </p:spTree>
    <p:extLst>
      <p:ext uri="{BB962C8B-B14F-4D97-AF65-F5344CB8AC3E}">
        <p14:creationId xmlns:p14="http://schemas.microsoft.com/office/powerpoint/2010/main" val="6347910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67719"/>
            <a:endParaRPr lang="en-US">
              <a:cs typeface="Calibri"/>
            </a:endParaRPr>
          </a:p>
        </p:txBody>
      </p:sp>
    </p:spTree>
    <p:extLst>
      <p:ext uri="{BB962C8B-B14F-4D97-AF65-F5344CB8AC3E}">
        <p14:creationId xmlns:p14="http://schemas.microsoft.com/office/powerpoint/2010/main" val="13151199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67719"/>
            <a:endParaRPr lang="en-US">
              <a:cs typeface="Calibri"/>
            </a:endParaRPr>
          </a:p>
          <a:p>
            <a:pPr marL="167719"/>
            <a:endParaRPr lang="en-US"/>
          </a:p>
        </p:txBody>
      </p:sp>
    </p:spTree>
    <p:extLst>
      <p:ext uri="{BB962C8B-B14F-4D97-AF65-F5344CB8AC3E}">
        <p14:creationId xmlns:p14="http://schemas.microsoft.com/office/powerpoint/2010/main" val="1324648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67719"/>
            <a:endParaRPr lang="en-US">
              <a:cs typeface="Calibri"/>
            </a:endParaRPr>
          </a:p>
        </p:txBody>
      </p:sp>
    </p:spTree>
    <p:extLst>
      <p:ext uri="{BB962C8B-B14F-4D97-AF65-F5344CB8AC3E}">
        <p14:creationId xmlns:p14="http://schemas.microsoft.com/office/powerpoint/2010/main" val="31341262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67719" defTabSz="966064">
              <a:buClr>
                <a:srgbClr val="000000"/>
              </a:buClr>
              <a:buSzPts val="1100"/>
              <a:defRPr/>
            </a:pPr>
            <a:endParaRPr lang="en-US">
              <a:cs typeface="Calibri"/>
            </a:endParaRPr>
          </a:p>
          <a:p>
            <a:pPr marL="167719"/>
            <a:endParaRPr lang="en-US"/>
          </a:p>
          <a:p>
            <a:pPr marL="167719"/>
            <a:endParaRPr lang="en-US"/>
          </a:p>
        </p:txBody>
      </p:sp>
    </p:spTree>
    <p:extLst>
      <p:ext uri="{BB962C8B-B14F-4D97-AF65-F5344CB8AC3E}">
        <p14:creationId xmlns:p14="http://schemas.microsoft.com/office/powerpoint/2010/main" val="2067611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67719" defTabSz="966064">
              <a:buClr>
                <a:srgbClr val="000000"/>
              </a:buClr>
              <a:buSzPts val="1100"/>
              <a:defRPr/>
            </a:pPr>
            <a:endParaRPr lang="en-US">
              <a:cs typeface="Calibri"/>
            </a:endParaRPr>
          </a:p>
          <a:p>
            <a:pPr marL="167719" defTabSz="966064">
              <a:buClr>
                <a:srgbClr val="000000"/>
              </a:buClr>
              <a:buSzPts val="1100"/>
              <a:defRPr/>
            </a:pPr>
            <a:endParaRPr lang="en-US"/>
          </a:p>
        </p:txBody>
      </p:sp>
    </p:spTree>
    <p:extLst>
      <p:ext uri="{BB962C8B-B14F-4D97-AF65-F5344CB8AC3E}">
        <p14:creationId xmlns:p14="http://schemas.microsoft.com/office/powerpoint/2010/main" val="410518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11450" y="515938"/>
            <a:ext cx="4595813" cy="2584450"/>
          </a:xfrm>
        </p:spPr>
      </p:sp>
      <p:sp>
        <p:nvSpPr>
          <p:cNvPr id="3" name="Notes Placeholder 2"/>
          <p:cNvSpPr>
            <a:spLocks noGrp="1"/>
          </p:cNvSpPr>
          <p:nvPr>
            <p:ph type="body" idx="1"/>
          </p:nvPr>
        </p:nvSpPr>
        <p:spPr/>
        <p:txBody>
          <a:bodyPr/>
          <a:lstStyle/>
          <a:p>
            <a:pPr marL="167719"/>
            <a:endParaRPr lang="en-US">
              <a:latin typeface="Calibri"/>
              <a:cs typeface="Calibri"/>
            </a:endParaRPr>
          </a:p>
        </p:txBody>
      </p:sp>
    </p:spTree>
    <p:extLst>
      <p:ext uri="{BB962C8B-B14F-4D97-AF65-F5344CB8AC3E}">
        <p14:creationId xmlns:p14="http://schemas.microsoft.com/office/powerpoint/2010/main" val="658526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GB" dirty="0"/>
          </a:p>
        </p:txBody>
      </p:sp>
      <p:sp>
        <p:nvSpPr>
          <p:cNvPr id="4" name="Slide Number Placeholder 3"/>
          <p:cNvSpPr>
            <a:spLocks noGrp="1"/>
          </p:cNvSpPr>
          <p:nvPr>
            <p:ph type="sldNum" sz="quarter" idx="5"/>
          </p:nvPr>
        </p:nvSpPr>
        <p:spPr/>
        <p:txBody>
          <a:bodyPr/>
          <a:lstStyle/>
          <a:p>
            <a:fld id="{54098613-6714-41A8-8937-8F6F182CCBBF}" type="slidenum">
              <a:rPr lang="en-GB" smtClean="0"/>
              <a:t>18</a:t>
            </a:fld>
            <a:endParaRPr lang="en-GB"/>
          </a:p>
        </p:txBody>
      </p:sp>
    </p:spTree>
    <p:extLst>
      <p:ext uri="{BB962C8B-B14F-4D97-AF65-F5344CB8AC3E}">
        <p14:creationId xmlns:p14="http://schemas.microsoft.com/office/powerpoint/2010/main" val="113803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dirty="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3010BB3D-D86A-43D5-954B-7D45DFD7A270}" type="datetime1">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1207879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7563688-BECC-4D2F-91C5-133754BF8D09}" type="datetime1">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1777962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dirty="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0EA4F096-BE3E-4F10-BF7E-3111CF3BF55B}" type="datetime1">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4072682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CF8A805C-5854-4402-B8B1-912FC15FA3A2}" type="datetime1">
              <a:rPr lang="en-GB" smtClean="0"/>
              <a:t>13/06/2019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144671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6A6BC6A9-17A0-40C0-9BD0-E828C24EC3C1}" type="datetime1">
              <a:rPr lang="en-GB" smtClean="0"/>
              <a:t>13/06/2019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280320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DBDD4BEA-8894-4C2A-AFA2-D22CB946D9E6}" type="datetime1">
              <a:rPr lang="en-GB" smtClean="0"/>
              <a:t>13/06/2019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2646757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C0EC99-59E0-4B9A-B434-68DD8C2DFE2A}" type="datetime1">
              <a:rPr lang="en-GB" smtClean="0"/>
              <a:t>13/06/2019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3350189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Click to edit Master text styles</a:t>
            </a:r>
          </a:p>
        </p:txBody>
      </p:sp>
      <p:sp>
        <p:nvSpPr>
          <p:cNvPr id="5" name="Date Placeholder 4"/>
          <p:cNvSpPr>
            <a:spLocks noGrp="1"/>
          </p:cNvSpPr>
          <p:nvPr>
            <p:ph type="dt" sz="half" idx="10"/>
          </p:nvPr>
        </p:nvSpPr>
        <p:spPr/>
        <p:txBody>
          <a:bodyPr/>
          <a:lstStyle/>
          <a:p>
            <a:fld id="{953684E6-4722-4BC6-B66D-290407798B7E}" type="datetime1">
              <a:rPr lang="en-GB" smtClean="0"/>
              <a:t>13/06/2019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80534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Click to edit Master text styles</a:t>
            </a:r>
          </a:p>
        </p:txBody>
      </p:sp>
      <p:sp>
        <p:nvSpPr>
          <p:cNvPr id="5" name="Date Placeholder 4"/>
          <p:cNvSpPr>
            <a:spLocks noGrp="1"/>
          </p:cNvSpPr>
          <p:nvPr>
            <p:ph type="dt" sz="half" idx="10"/>
          </p:nvPr>
        </p:nvSpPr>
        <p:spPr/>
        <p:txBody>
          <a:bodyPr/>
          <a:lstStyle/>
          <a:p>
            <a:fld id="{240DA253-1F2E-4393-8B13-D3653745FD9A}" type="datetime1">
              <a:rPr lang="en-GB" smtClean="0"/>
              <a:t>13/06/2019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220401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2B42B3E9-ADA8-4552-ADB5-DED0661DD4AD}" type="datetime1">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72184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9290083-108C-422D-AF66-8B53A77DA953}" type="datetime1">
              <a:rPr lang="en-GB" smtClean="0"/>
              <a:t>13/06/2019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775048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3"/>
        <p:cNvGrpSpPr/>
        <p:nvPr/>
      </p:nvGrpSpPr>
      <p:grpSpPr>
        <a:xfrm>
          <a:off x="0" y="0"/>
          <a:ext cx="0" cy="0"/>
          <a:chOff x="0" y="0"/>
          <a:chExt cx="0" cy="0"/>
        </a:xfrm>
      </p:grpSpPr>
      <p:sp>
        <p:nvSpPr>
          <p:cNvPr id="28" name="Google Shape;28;p4"/>
          <p:cNvSpPr txBox="1">
            <a:spLocks noGrp="1"/>
          </p:cNvSpPr>
          <p:nvPr>
            <p:ph type="title"/>
          </p:nvPr>
        </p:nvSpPr>
        <p:spPr>
          <a:xfrm>
            <a:off x="972600" y="1758200"/>
            <a:ext cx="10251600" cy="713600"/>
          </a:xfrm>
          <a:prstGeom prst="rect">
            <a:avLst/>
          </a:prstGeom>
        </p:spPr>
        <p:txBody>
          <a:bodyPr spcFirstLastPara="1" wrap="square" lIns="91425" tIns="91425" rIns="91425" bIns="91425" anchor="t" anchorCtr="0"/>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29" name="Google Shape;29;p4"/>
          <p:cNvSpPr txBox="1">
            <a:spLocks noGrp="1"/>
          </p:cNvSpPr>
          <p:nvPr>
            <p:ph type="body" idx="1"/>
          </p:nvPr>
        </p:nvSpPr>
        <p:spPr>
          <a:xfrm>
            <a:off x="972600" y="2771833"/>
            <a:ext cx="10251600" cy="3014800"/>
          </a:xfrm>
          <a:prstGeom prst="rect">
            <a:avLst/>
          </a:prstGeom>
        </p:spPr>
        <p:txBody>
          <a:bodyPr spcFirstLastPara="1" wrap="square" lIns="91425" tIns="91425" rIns="91425" bIns="91425" anchor="t" anchorCtr="0"/>
          <a:lstStyle>
            <a:lvl1pPr marL="609585" lvl="0" indent="-414856">
              <a:spcBef>
                <a:spcPts val="0"/>
              </a:spcBef>
              <a:spcAft>
                <a:spcPts val="0"/>
              </a:spcAft>
              <a:buSzPts val="1300"/>
              <a:buChar char="●"/>
              <a:defRPr/>
            </a:lvl1pPr>
            <a:lvl2pPr marL="1219170" lvl="1" indent="-397923">
              <a:spcBef>
                <a:spcPts val="2133"/>
              </a:spcBef>
              <a:spcAft>
                <a:spcPts val="0"/>
              </a:spcAft>
              <a:buSzPts val="1100"/>
              <a:buChar char="○"/>
              <a:defRPr/>
            </a:lvl2pPr>
            <a:lvl3pPr marL="1828754" lvl="2" indent="-397923">
              <a:spcBef>
                <a:spcPts val="2133"/>
              </a:spcBef>
              <a:spcAft>
                <a:spcPts val="0"/>
              </a:spcAft>
              <a:buSzPts val="1100"/>
              <a:buChar char="■"/>
              <a:defRPr/>
            </a:lvl3pPr>
            <a:lvl4pPr marL="2438339" lvl="3" indent="-397923">
              <a:spcBef>
                <a:spcPts val="2133"/>
              </a:spcBef>
              <a:spcAft>
                <a:spcPts val="0"/>
              </a:spcAft>
              <a:buSzPts val="1100"/>
              <a:buChar char="●"/>
              <a:defRPr/>
            </a:lvl4pPr>
            <a:lvl5pPr marL="3047924" lvl="4" indent="-397923">
              <a:spcBef>
                <a:spcPts val="2133"/>
              </a:spcBef>
              <a:spcAft>
                <a:spcPts val="0"/>
              </a:spcAft>
              <a:buSzPts val="1100"/>
              <a:buChar char="○"/>
              <a:defRPr/>
            </a:lvl5pPr>
            <a:lvl6pPr marL="3657509" lvl="5" indent="-397923">
              <a:spcBef>
                <a:spcPts val="2133"/>
              </a:spcBef>
              <a:spcAft>
                <a:spcPts val="0"/>
              </a:spcAft>
              <a:buSzPts val="1100"/>
              <a:buChar char="■"/>
              <a:defRPr/>
            </a:lvl6pPr>
            <a:lvl7pPr marL="4267093" lvl="6" indent="-397923">
              <a:spcBef>
                <a:spcPts val="2133"/>
              </a:spcBef>
              <a:spcAft>
                <a:spcPts val="0"/>
              </a:spcAft>
              <a:buSzPts val="1100"/>
              <a:buChar char="●"/>
              <a:defRPr/>
            </a:lvl7pPr>
            <a:lvl8pPr marL="4876678" lvl="7" indent="-397923">
              <a:spcBef>
                <a:spcPts val="2133"/>
              </a:spcBef>
              <a:spcAft>
                <a:spcPts val="0"/>
              </a:spcAft>
              <a:buSzPts val="1100"/>
              <a:buChar char="○"/>
              <a:defRPr/>
            </a:lvl8pPr>
            <a:lvl9pPr marL="5486263" lvl="8" indent="-397923">
              <a:spcBef>
                <a:spcPts val="2133"/>
              </a:spcBef>
              <a:spcAft>
                <a:spcPts val="2133"/>
              </a:spcAft>
              <a:buSzPts val="1100"/>
              <a:buChar char="■"/>
              <a:defRPr/>
            </a:lvl9pPr>
          </a:lstStyle>
          <a:p>
            <a:endParaRPr/>
          </a:p>
        </p:txBody>
      </p:sp>
      <p:sp>
        <p:nvSpPr>
          <p:cNvPr id="30" name="Google Shape;30;p4"/>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9917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71C87E-6A0F-4CDE-8B26-B091C4E4738B}" type="datetime1">
              <a:rPr lang="en-GB" smtClean="0"/>
              <a:t>13/06/2019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FD06BE-A872-4628-821E-BD358D73D522}" type="slidenum">
              <a:rPr lang="en-GB" smtClean="0"/>
              <a:t>‹#›</a:t>
            </a:fld>
            <a:endParaRPr lang="en-GB"/>
          </a:p>
        </p:txBody>
      </p:sp>
    </p:spTree>
    <p:extLst>
      <p:ext uri="{BB962C8B-B14F-4D97-AF65-F5344CB8AC3E}">
        <p14:creationId xmlns:p14="http://schemas.microsoft.com/office/powerpoint/2010/main" val="1539287206"/>
      </p:ext>
    </p:extLst>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 id="2147484024" r:id="rId1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2"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E418B0-95EC-4A40-8DF4-6C3F82A409B6}"/>
              </a:ext>
            </a:extLst>
          </p:cNvPr>
          <p:cNvSpPr>
            <a:spLocks noGrp="1"/>
          </p:cNvSpPr>
          <p:nvPr>
            <p:ph type="ctrTitle"/>
          </p:nvPr>
        </p:nvSpPr>
        <p:spPr>
          <a:xfrm>
            <a:off x="2555631" y="1441938"/>
            <a:ext cx="7080738" cy="3974124"/>
          </a:xfrm>
          <a:prstGeom prst="rect">
            <a:avLst/>
          </a:prstGeom>
        </p:spPr>
        <p:txBody>
          <a:bodyPr vert="horz" lIns="91440" tIns="45720" rIns="91440" bIns="45720" rtlCol="0" anchor="ctr">
            <a:normAutofit/>
          </a:bodyPr>
          <a:lstStyle/>
          <a:p>
            <a:r>
              <a:rPr lang="en-US" sz="5400" b="1">
                <a:solidFill>
                  <a:schemeClr val="bg1">
                    <a:lumMod val="95000"/>
                    <a:lumOff val="5000"/>
                  </a:schemeClr>
                </a:solidFill>
              </a:rPr>
              <a:t>John Lewis – Knowledge Management System</a:t>
            </a:r>
            <a:br>
              <a:rPr lang="en-US" sz="5400" b="1">
                <a:solidFill>
                  <a:schemeClr val="bg1">
                    <a:lumMod val="95000"/>
                    <a:lumOff val="5000"/>
                  </a:schemeClr>
                </a:solidFill>
              </a:rPr>
            </a:br>
            <a:r>
              <a:rPr lang="en-US" sz="5400" b="1">
                <a:solidFill>
                  <a:schemeClr val="bg1">
                    <a:lumMod val="95000"/>
                    <a:lumOff val="5000"/>
                  </a:schemeClr>
                </a:solidFill>
              </a:rPr>
              <a:t/>
            </a:r>
            <a:br>
              <a:rPr lang="en-US" sz="5400" b="1">
                <a:solidFill>
                  <a:schemeClr val="bg1">
                    <a:lumMod val="95000"/>
                    <a:lumOff val="5000"/>
                  </a:schemeClr>
                </a:solidFill>
              </a:rPr>
            </a:br>
            <a:r>
              <a:rPr lang="en-US" sz="5400" b="1">
                <a:solidFill>
                  <a:schemeClr val="bg1">
                    <a:lumMod val="95000"/>
                    <a:lumOff val="5000"/>
                  </a:schemeClr>
                </a:solidFill>
              </a:rPr>
              <a:t>(Task 3)</a:t>
            </a:r>
          </a:p>
        </p:txBody>
      </p:sp>
    </p:spTree>
    <p:extLst>
      <p:ext uri="{BB962C8B-B14F-4D97-AF65-F5344CB8AC3E}">
        <p14:creationId xmlns:p14="http://schemas.microsoft.com/office/powerpoint/2010/main" val="25387150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31">
            <a:extLst>
              <a:ext uri="{FF2B5EF4-FFF2-40B4-BE49-F238E27FC236}">
                <a16:creationId xmlns:a16="http://schemas.microsoft.com/office/drawing/2014/main" id="{E4505C23-674B-4195-81D6-0C127FEAE3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Box 26">
            <a:extLst>
              <a:ext uri="{FF2B5EF4-FFF2-40B4-BE49-F238E27FC236}">
                <a16:creationId xmlns:a16="http://schemas.microsoft.com/office/drawing/2014/main" id="{395BD279-069F-4880-BE17-69400E7181AF}"/>
              </a:ext>
            </a:extLst>
          </p:cNvPr>
          <p:cNvSpPr txBox="1"/>
          <p:nvPr/>
        </p:nvSpPr>
        <p:spPr>
          <a:xfrm>
            <a:off x="838200" y="5529884"/>
            <a:ext cx="7719381" cy="10963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100" b="1" kern="1200">
                <a:solidFill>
                  <a:schemeClr val="tx1"/>
                </a:solidFill>
                <a:latin typeface="+mj-lt"/>
                <a:ea typeface="+mj-ea"/>
                <a:cs typeface="+mj-cs"/>
              </a:rPr>
              <a:t>JOHN LEWIS (JL)</a:t>
            </a:r>
          </a:p>
          <a:p>
            <a:pPr>
              <a:lnSpc>
                <a:spcPct val="90000"/>
              </a:lnSpc>
              <a:spcBef>
                <a:spcPct val="0"/>
              </a:spcBef>
              <a:spcAft>
                <a:spcPts val="600"/>
              </a:spcAft>
            </a:pPr>
            <a:r>
              <a:rPr lang="en-US" sz="3100" b="1" kern="1200">
                <a:solidFill>
                  <a:schemeClr val="tx1"/>
                </a:solidFill>
                <a:latin typeface="+mj-lt"/>
                <a:ea typeface="+mj-ea"/>
                <a:cs typeface="+mj-cs"/>
              </a:rPr>
              <a:t>Background Information</a:t>
            </a:r>
          </a:p>
        </p:txBody>
      </p:sp>
      <p:sp>
        <p:nvSpPr>
          <p:cNvPr id="30" name="Freeform: Shape 33">
            <a:extLst>
              <a:ext uri="{FF2B5EF4-FFF2-40B4-BE49-F238E27FC236}">
                <a16:creationId xmlns:a16="http://schemas.microsoft.com/office/drawing/2014/main" id="{65C9B8F0-FF66-4C15-BD05-E86B873318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9" name="Text Placeholder 2">
            <a:extLst>
              <a:ext uri="{FF2B5EF4-FFF2-40B4-BE49-F238E27FC236}">
                <a16:creationId xmlns:a16="http://schemas.microsoft.com/office/drawing/2014/main" id="{4B3B4CEC-84CC-4B77-A957-D025828E386F}"/>
              </a:ext>
            </a:extLst>
          </p:cNvPr>
          <p:cNvGraphicFramePr/>
          <p:nvPr>
            <p:extLst>
              <p:ext uri="{D42A27DB-BD31-4B8C-83A1-F6EECF244321}">
                <p14:modId xmlns:p14="http://schemas.microsoft.com/office/powerpoint/2010/main" val="2561754417"/>
              </p:ext>
            </p:extLst>
          </p:nvPr>
        </p:nvGraphicFramePr>
        <p:xfrm>
          <a:off x="838200" y="643467"/>
          <a:ext cx="10515600" cy="40809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80343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32"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966952" y="1204108"/>
            <a:ext cx="2669406" cy="1781175"/>
          </a:xfrm>
        </p:spPr>
        <p:txBody>
          <a:bodyPr vert="horz" lIns="91440" tIns="45720" rIns="91440" bIns="45720" rtlCol="0" anchor="ctr">
            <a:normAutofit/>
          </a:bodyPr>
          <a:lstStyle/>
          <a:p>
            <a:pPr>
              <a:spcBef>
                <a:spcPct val="0"/>
              </a:spcBef>
            </a:pPr>
            <a:r>
              <a:rPr lang="en-US" sz="3200" b="1" kern="1200" dirty="0">
                <a:solidFill>
                  <a:srgbClr val="FFFFFF"/>
                </a:solidFill>
                <a:latin typeface="+mj-lt"/>
                <a:ea typeface="+mj-ea"/>
                <a:cs typeface="+mj-cs"/>
              </a:rPr>
              <a:t>Knowledge management at </a:t>
            </a:r>
            <a:r>
              <a:rPr lang="en-US" sz="3200" b="1" kern="1200">
                <a:solidFill>
                  <a:srgbClr val="FFFFFF"/>
                </a:solidFill>
                <a:latin typeface="+mj-lt"/>
                <a:ea typeface="+mj-ea"/>
                <a:cs typeface="+mj-cs"/>
              </a:rPr>
              <a:t>John Lewis </a:t>
            </a:r>
            <a:endParaRPr lang="en-US" sz="3200" b="1" kern="1200" dirty="0">
              <a:solidFill>
                <a:srgbClr val="FFFFFF"/>
              </a:solidFill>
              <a:latin typeface="+mj-lt"/>
              <a:ea typeface="+mj-ea"/>
              <a:cs typeface="+mj-cs"/>
            </a:endParaRPr>
          </a:p>
        </p:txBody>
      </p:sp>
      <p:sp>
        <p:nvSpPr>
          <p:cNvPr id="3" name="Text Placeholder 2"/>
          <p:cNvSpPr>
            <a:spLocks noGrp="1"/>
          </p:cNvSpPr>
          <p:nvPr>
            <p:ph type="body" idx="1"/>
          </p:nvPr>
        </p:nvSpPr>
        <p:spPr>
          <a:xfrm>
            <a:off x="966951" y="3355130"/>
            <a:ext cx="2669407" cy="2427333"/>
          </a:xfrm>
        </p:spPr>
        <p:txBody>
          <a:bodyPr spcFirstLastPara="1" vert="horz" lIns="91440" tIns="45720" rIns="91440" bIns="45720" rtlCol="0" anchorCtr="0">
            <a:normAutofit/>
          </a:bodyPr>
          <a:lstStyle/>
          <a:p>
            <a:pPr marL="194310" indent="-228600">
              <a:spcAft>
                <a:spcPts val="600"/>
              </a:spcAft>
              <a:buFont typeface="Arial" panose="020B0604020202020204" pitchFamily="34" charset="0"/>
              <a:buChar char="•"/>
            </a:pPr>
            <a:endParaRPr lang="en-US" sz="1000"/>
          </a:p>
          <a:p>
            <a:pPr marL="608965" indent="-228600">
              <a:spcAft>
                <a:spcPts val="600"/>
              </a:spcAft>
              <a:buFont typeface="Arial" panose="020B0604020202020204" pitchFamily="34" charset="0"/>
              <a:buChar char="•"/>
            </a:pPr>
            <a:r>
              <a:rPr lang="en-US" sz="1000" b="1"/>
              <a:t>Knowledge management –</a:t>
            </a:r>
            <a:r>
              <a:rPr lang="en-US" sz="1000"/>
              <a:t> this involves the management of all processes and systems of the organisation that are involved with the creation, organisation, distribution, and utilisation of information. </a:t>
            </a:r>
          </a:p>
          <a:p>
            <a:pPr marL="194310" indent="-228600">
              <a:spcAft>
                <a:spcPts val="600"/>
              </a:spcAft>
              <a:buFont typeface="Arial" panose="020B0604020202020204" pitchFamily="34" charset="0"/>
              <a:buChar char="•"/>
            </a:pPr>
            <a:endParaRPr lang="en-US" sz="1000" b="1"/>
          </a:p>
          <a:p>
            <a:pPr marL="608965" indent="-228600">
              <a:spcAft>
                <a:spcPts val="600"/>
              </a:spcAft>
              <a:buFont typeface="Arial" panose="020B0604020202020204" pitchFamily="34" charset="0"/>
              <a:buChar char="•"/>
            </a:pPr>
            <a:r>
              <a:rPr lang="en-US" sz="1000" b="1"/>
              <a:t>Knowledge capital – </a:t>
            </a:r>
            <a:r>
              <a:rPr lang="en-US" sz="1000"/>
              <a:t>this refers to the intellectual capital or intangible asset representing the processes, methods, and ideas belonging to JL.</a:t>
            </a:r>
          </a:p>
          <a:p>
            <a:pPr marL="608965" indent="-228600">
              <a:spcAft>
                <a:spcPts val="600"/>
              </a:spcAft>
              <a:buFont typeface="Arial" panose="020B0604020202020204" pitchFamily="34" charset="0"/>
              <a:buChar char="•"/>
            </a:pPr>
            <a:endParaRPr lang="en-US" sz="1000"/>
          </a:p>
          <a:p>
            <a:pPr marL="608965" indent="-228600">
              <a:spcAft>
                <a:spcPts val="600"/>
              </a:spcAft>
              <a:buFont typeface="Arial" panose="020B0604020202020204" pitchFamily="34" charset="0"/>
              <a:buChar char="•"/>
            </a:pPr>
            <a:endParaRPr lang="en-US" sz="1000"/>
          </a:p>
        </p:txBody>
      </p:sp>
      <p:pic>
        <p:nvPicPr>
          <p:cNvPr id="34818" name="Picture 2" descr="Image result for knowledge management"/>
          <p:cNvPicPr>
            <a:picLocks noChangeAspect="1" noChangeArrowheads="1"/>
          </p:cNvPicPr>
          <p:nvPr/>
        </p:nvPicPr>
        <p:blipFill rotWithShape="1">
          <a:blip r:embed="rId3"/>
          <a:srcRect l="7222" r="3889"/>
          <a:stretch/>
        </p:blipFill>
        <p:spPr bwMode="auto">
          <a:xfrm>
            <a:off x="4662102" y="1425812"/>
            <a:ext cx="6903723" cy="3883339"/>
          </a:xfrm>
          <a:prstGeom prst="rect">
            <a:avLst/>
          </a:prstGeom>
          <a:noFill/>
        </p:spPr>
      </p:pic>
    </p:spTree>
    <p:extLst>
      <p:ext uri="{BB962C8B-B14F-4D97-AF65-F5344CB8AC3E}">
        <p14:creationId xmlns:p14="http://schemas.microsoft.com/office/powerpoint/2010/main" val="2815282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2">
            <a:extLst>
              <a:ext uri="{FF2B5EF4-FFF2-40B4-BE49-F238E27FC236}">
                <a16:creationId xmlns:a16="http://schemas.microsoft.com/office/drawing/2014/main"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14">
            <a:extLst>
              <a:ext uri="{FF2B5EF4-FFF2-40B4-BE49-F238E27FC236}">
                <a16:creationId xmlns:a16="http://schemas.microsoft.com/office/drawing/2014/main"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04E0F91-DE2C-4F96-9DF4-985C5E789144}"/>
              </a:ext>
            </a:extLst>
          </p:cNvPr>
          <p:cNvSpPr>
            <a:spLocks noGrp="1"/>
          </p:cNvSpPr>
          <p:nvPr>
            <p:ph type="title"/>
          </p:nvPr>
        </p:nvSpPr>
        <p:spPr>
          <a:xfrm>
            <a:off x="6094105" y="802955"/>
            <a:ext cx="4977976" cy="1454051"/>
          </a:xfrm>
        </p:spPr>
        <p:txBody>
          <a:bodyPr>
            <a:normAutofit/>
          </a:bodyPr>
          <a:lstStyle/>
          <a:p>
            <a:r>
              <a:rPr lang="en-GB" sz="3700" b="1" dirty="0">
                <a:solidFill>
                  <a:srgbClr val="000000"/>
                </a:solidFill>
                <a:cs typeface="Calibri Light"/>
              </a:rPr>
              <a:t>John Lewis view of Knowledge Management</a:t>
            </a:r>
          </a:p>
        </p:txBody>
      </p:sp>
      <p:sp>
        <p:nvSpPr>
          <p:cNvPr id="26"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Graphic 7" descr="Users">
            <a:extLst>
              <a:ext uri="{FF2B5EF4-FFF2-40B4-BE49-F238E27FC236}">
                <a16:creationId xmlns:a16="http://schemas.microsoft.com/office/drawing/2014/main" id="{A6534DF8-E30D-4080-B116-9F66AFD29A6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F7EE9A0B-E72B-41A8-B523-90436808E508}"/>
              </a:ext>
            </a:extLst>
          </p:cNvPr>
          <p:cNvSpPr>
            <a:spLocks noGrp="1"/>
          </p:cNvSpPr>
          <p:nvPr>
            <p:ph idx="1"/>
          </p:nvPr>
        </p:nvSpPr>
        <p:spPr>
          <a:xfrm>
            <a:off x="6135931" y="2140468"/>
            <a:ext cx="4977578" cy="3639289"/>
          </a:xfrm>
        </p:spPr>
        <p:txBody>
          <a:bodyPr vert="horz" lIns="91440" tIns="45720" rIns="91440" bIns="45720" rtlCol="0" anchor="ctr">
            <a:normAutofit/>
          </a:bodyPr>
          <a:lstStyle/>
          <a:p>
            <a:pPr marL="0" indent="0">
              <a:buNone/>
            </a:pPr>
            <a:r>
              <a:rPr lang="en-GB" sz="2000">
                <a:solidFill>
                  <a:srgbClr val="000000"/>
                </a:solidFill>
                <a:ea typeface="+mn-lt"/>
                <a:cs typeface="+mn-lt"/>
              </a:rPr>
              <a:t>The John Lewis business model gives each employee part-ownership of the company, a share of its annual profits, and a say in how it is run. In theory, it makes employees more invested in their work, and heightens both productivity and profits</a:t>
            </a:r>
            <a:endParaRPr lang="en-GB" sz="2000">
              <a:solidFill>
                <a:srgbClr val="000000"/>
              </a:solidFill>
              <a:cs typeface="Calibri" panose="020F0502020204030204"/>
            </a:endParaRPr>
          </a:p>
        </p:txBody>
      </p:sp>
      <p:sp>
        <p:nvSpPr>
          <p:cNvPr id="4" name="Slide Number Placeholder 3">
            <a:extLst>
              <a:ext uri="{FF2B5EF4-FFF2-40B4-BE49-F238E27FC236}">
                <a16:creationId xmlns:a16="http://schemas.microsoft.com/office/drawing/2014/main" id="{4EAB38DE-5348-4D79-B75E-A9E895A19201}"/>
              </a:ext>
            </a:extLst>
          </p:cNvPr>
          <p:cNvSpPr>
            <a:spLocks noGrp="1"/>
          </p:cNvSpPr>
          <p:nvPr>
            <p:ph type="sldNum" sz="quarter" idx="12"/>
          </p:nvPr>
        </p:nvSpPr>
        <p:spPr>
          <a:xfrm>
            <a:off x="10825930" y="6223702"/>
            <a:ext cx="570728" cy="314067"/>
          </a:xfrm>
        </p:spPr>
        <p:txBody>
          <a:bodyPr>
            <a:normAutofit/>
          </a:bodyPr>
          <a:lstStyle/>
          <a:p>
            <a:pPr>
              <a:spcAft>
                <a:spcPts val="600"/>
              </a:spcAft>
            </a:pPr>
            <a:fld id="{B9FD06BE-A872-4628-821E-BD358D73D522}" type="slidenum">
              <a:rPr lang="en-GB" sz="1100">
                <a:solidFill>
                  <a:srgbClr val="898989"/>
                </a:solidFill>
              </a:rPr>
              <a:pPr>
                <a:spcAft>
                  <a:spcPts val="600"/>
                </a:spcAft>
              </a:pPr>
              <a:t>4</a:t>
            </a:fld>
            <a:endParaRPr lang="en-GB" sz="1100">
              <a:solidFill>
                <a:srgbClr val="898989"/>
              </a:solidFill>
            </a:endParaRPr>
          </a:p>
        </p:txBody>
      </p:sp>
    </p:spTree>
    <p:extLst>
      <p:ext uri="{BB962C8B-B14F-4D97-AF65-F5344CB8AC3E}">
        <p14:creationId xmlns:p14="http://schemas.microsoft.com/office/powerpoint/2010/main" val="329492080"/>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6"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053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vert="horz" lIns="91440" tIns="45720" rIns="91440" bIns="45720" rtlCol="0" anchor="ctr">
            <a:normAutofit/>
          </a:bodyPr>
          <a:lstStyle/>
          <a:p>
            <a:pPr algn="r">
              <a:spcBef>
                <a:spcPct val="0"/>
              </a:spcBef>
            </a:pPr>
            <a:r>
              <a:rPr lang="en-US" sz="4400">
                <a:solidFill>
                  <a:srgbClr val="FFFFFF"/>
                </a:solidFill>
              </a:rPr>
              <a:t>Knowledge Management Theory at JL</a:t>
            </a:r>
          </a:p>
        </p:txBody>
      </p:sp>
      <p:pic>
        <p:nvPicPr>
          <p:cNvPr id="32770" name="Picture 2" descr="Image result for knowledge management"/>
          <p:cNvPicPr>
            <a:picLocks noChangeAspect="1" noChangeArrowheads="1"/>
          </p:cNvPicPr>
          <p:nvPr/>
        </p:nvPicPr>
        <p:blipFill rotWithShape="1">
          <a:blip r:embed="rId3"/>
          <a:srcRect l="24222" r="11803"/>
          <a:stretch/>
        </p:blipFill>
        <p:spPr bwMode="auto">
          <a:xfrm>
            <a:off x="327547" y="321733"/>
            <a:ext cx="7058306" cy="4107392"/>
          </a:xfrm>
          <a:prstGeom prst="rect">
            <a:avLst/>
          </a:prstGeom>
          <a:noFill/>
        </p:spPr>
      </p:pic>
      <p:sp>
        <p:nvSpPr>
          <p:cNvPr id="32777"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 Placeholder 2"/>
          <p:cNvSpPr>
            <a:spLocks noGrp="1"/>
          </p:cNvSpPr>
          <p:nvPr>
            <p:ph type="body" idx="1"/>
          </p:nvPr>
        </p:nvSpPr>
        <p:spPr>
          <a:xfrm>
            <a:off x="8029319" y="917725"/>
            <a:ext cx="3424739" cy="4852362"/>
          </a:xfrm>
        </p:spPr>
        <p:txBody>
          <a:bodyPr vert="horz" lIns="91440" tIns="45720" rIns="91440" bIns="45720" rtlCol="0" anchor="ctr">
            <a:normAutofit/>
          </a:bodyPr>
          <a:lstStyle/>
          <a:p>
            <a:pPr marL="608965" indent="-228600">
              <a:buFont typeface="Arial" panose="020B0604020202020204" pitchFamily="34" charset="0"/>
              <a:buChar char="•"/>
            </a:pPr>
            <a:r>
              <a:rPr lang="en-US" sz="2000">
                <a:solidFill>
                  <a:srgbClr val="FFFFFF"/>
                </a:solidFill>
              </a:rPr>
              <a:t>Ecological Knowledge Management theory</a:t>
            </a:r>
          </a:p>
          <a:p>
            <a:pPr marL="1218565" lvl="1" indent="-228600">
              <a:buFont typeface="Arial" panose="020B0604020202020204" pitchFamily="34" charset="0"/>
              <a:buChar char="•"/>
            </a:pPr>
            <a:r>
              <a:rPr lang="en-US" sz="2000">
                <a:solidFill>
                  <a:srgbClr val="FFFFFF"/>
                </a:solidFill>
              </a:rPr>
              <a:t>People and organisational relationships  </a:t>
            </a:r>
          </a:p>
          <a:p>
            <a:pPr marL="1218565" lvl="1" indent="-228600">
              <a:buFont typeface="Arial" panose="020B0604020202020204" pitchFamily="34" charset="0"/>
              <a:buChar char="•"/>
            </a:pPr>
            <a:r>
              <a:rPr lang="en-US" sz="2000">
                <a:solidFill>
                  <a:srgbClr val="FFFFFF"/>
                </a:solidFill>
              </a:rPr>
              <a:t>Internal and external factors  in knowledge sharing (Petrides p. 69)</a:t>
            </a:r>
          </a:p>
          <a:p>
            <a:pPr lvl="0" indent="-228600">
              <a:buFont typeface="Arial" panose="020B0604020202020204" pitchFamily="34" charset="0"/>
              <a:buChar char="•"/>
            </a:pPr>
            <a:endParaRPr lang="en-US" sz="2000">
              <a:solidFill>
                <a:srgbClr val="FFFFFF"/>
              </a:solidFill>
            </a:endParaRPr>
          </a:p>
        </p:txBody>
      </p:sp>
    </p:spTree>
    <p:extLst>
      <p:ext uri="{BB962C8B-B14F-4D97-AF65-F5344CB8AC3E}">
        <p14:creationId xmlns:p14="http://schemas.microsoft.com/office/powerpoint/2010/main" val="1096951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vert="horz" lIns="91440" tIns="45720" rIns="91440" bIns="45720" rtlCol="0" anchor="ctr">
            <a:normAutofit/>
          </a:bodyPr>
          <a:lstStyle/>
          <a:p>
            <a:pPr>
              <a:spcBef>
                <a:spcPct val="0"/>
              </a:spcBef>
            </a:pPr>
            <a:r>
              <a:rPr lang="en-US" sz="3700" b="1" kern="1200" dirty="0">
                <a:solidFill>
                  <a:srgbClr val="FFFFFF"/>
                </a:solidFill>
                <a:latin typeface="+mj-lt"/>
                <a:ea typeface="+mj-ea"/>
                <a:cs typeface="+mj-cs"/>
                <a:sym typeface="Arial"/>
              </a:rPr>
              <a:t>Benefits Ecological Knowledge Management theory</a:t>
            </a:r>
            <a:endParaRPr lang="en-US" sz="3700" b="1" kern="1200" dirty="0">
              <a:solidFill>
                <a:srgbClr val="FFFFFF"/>
              </a:solidFill>
              <a:latin typeface="+mj-lt"/>
              <a:ea typeface="+mj-ea"/>
              <a:cs typeface="+mj-cs"/>
            </a:endParaRPr>
          </a:p>
        </p:txBody>
      </p:sp>
      <p:sp>
        <p:nvSpPr>
          <p:cNvPr id="3" name="Text Placeholder 2"/>
          <p:cNvSpPr>
            <a:spLocks noGrp="1"/>
          </p:cNvSpPr>
          <p:nvPr>
            <p:ph type="body" idx="1"/>
          </p:nvPr>
        </p:nvSpPr>
        <p:spPr>
          <a:xfrm>
            <a:off x="6135931" y="1064937"/>
            <a:ext cx="5614512" cy="5230634"/>
          </a:xfrm>
        </p:spPr>
        <p:txBody>
          <a:bodyPr spcFirstLastPara="1" vert="horz" wrap="square" lIns="91440" tIns="45720" rIns="91440" bIns="45720" rtlCol="0" anchor="ctr" anchorCtr="0">
            <a:noAutofit/>
          </a:bodyPr>
          <a:lstStyle/>
          <a:p>
            <a:pPr marL="0" indent="0">
              <a:spcAft>
                <a:spcPts val="600"/>
              </a:spcAft>
              <a:buNone/>
            </a:pPr>
            <a:r>
              <a:rPr lang="en-US" sz="1800" dirty="0">
                <a:solidFill>
                  <a:srgbClr val="000000"/>
                </a:solidFill>
              </a:rPr>
              <a:t>Ecological knowledge management theory has benefited the JL in several ways. These include:</a:t>
            </a:r>
            <a:endParaRPr lang="en-US" sz="1800" dirty="0">
              <a:cs typeface="Calibri"/>
            </a:endParaRPr>
          </a:p>
          <a:p>
            <a:pPr marL="194310" indent="-228600">
              <a:spcAft>
                <a:spcPts val="600"/>
              </a:spcAft>
              <a:buFont typeface="Arial" panose="020B0604020202020204" pitchFamily="34" charset="0"/>
              <a:buChar char="•"/>
            </a:pPr>
            <a:endParaRPr lang="en-US" sz="1800" dirty="0">
              <a:solidFill>
                <a:srgbClr val="000000"/>
              </a:solidFill>
              <a:cs typeface="Calibri"/>
            </a:endParaRPr>
          </a:p>
          <a:p>
            <a:pPr marL="608965" indent="-228600">
              <a:spcAft>
                <a:spcPts val="600"/>
              </a:spcAft>
              <a:buFont typeface="Arial" panose="020B0604020202020204" pitchFamily="34" charset="0"/>
              <a:buChar char="•"/>
            </a:pPr>
            <a:r>
              <a:rPr lang="en-US" sz="1800" b="1" dirty="0">
                <a:solidFill>
                  <a:srgbClr val="000000"/>
                </a:solidFill>
              </a:rPr>
              <a:t>Borderless collaboration.</a:t>
            </a:r>
            <a:r>
              <a:rPr lang="en-US" sz="1800" dirty="0">
                <a:solidFill>
                  <a:srgbClr val="000000"/>
                </a:solidFill>
              </a:rPr>
              <a:t> The inception of the theory has enabled free interaction between employees in different levels within the </a:t>
            </a:r>
            <a:r>
              <a:rPr lang="en-US" sz="1800" dirty="0" err="1">
                <a:solidFill>
                  <a:srgbClr val="000000"/>
                </a:solidFill>
              </a:rPr>
              <a:t>organisation</a:t>
            </a:r>
            <a:r>
              <a:rPr lang="en-US" sz="1800" dirty="0">
                <a:solidFill>
                  <a:srgbClr val="000000"/>
                </a:solidFill>
              </a:rPr>
              <a:t> </a:t>
            </a:r>
            <a:endParaRPr lang="en-US" sz="1800" dirty="0">
              <a:solidFill>
                <a:srgbClr val="000000"/>
              </a:solidFill>
              <a:cs typeface="Calibri"/>
            </a:endParaRPr>
          </a:p>
          <a:p>
            <a:pPr marL="194310" indent="-228600">
              <a:spcAft>
                <a:spcPts val="600"/>
              </a:spcAft>
              <a:buFont typeface="Arial" panose="020B0604020202020204" pitchFamily="34" charset="0"/>
              <a:buChar char="•"/>
            </a:pPr>
            <a:endParaRPr lang="en-US" sz="1800" dirty="0">
              <a:solidFill>
                <a:srgbClr val="000000"/>
              </a:solidFill>
              <a:cs typeface="Calibri"/>
            </a:endParaRPr>
          </a:p>
          <a:p>
            <a:pPr marL="608965" indent="-228600">
              <a:spcAft>
                <a:spcPts val="600"/>
              </a:spcAft>
              <a:buFont typeface="Arial" panose="020B0604020202020204" pitchFamily="34" charset="0"/>
              <a:buChar char="•"/>
            </a:pPr>
            <a:r>
              <a:rPr lang="en-US" sz="1800" b="1" dirty="0">
                <a:solidFill>
                  <a:srgbClr val="000000"/>
                </a:solidFill>
              </a:rPr>
              <a:t>Intellectual assets.</a:t>
            </a:r>
            <a:r>
              <a:rPr lang="en-US" sz="1800" dirty="0">
                <a:solidFill>
                  <a:srgbClr val="000000"/>
                </a:solidFill>
              </a:rPr>
              <a:t> The theory has enhanced the capacity of the </a:t>
            </a:r>
            <a:r>
              <a:rPr lang="en-US" sz="1800" dirty="0" err="1">
                <a:solidFill>
                  <a:srgbClr val="000000"/>
                </a:solidFill>
              </a:rPr>
              <a:t>organisation</a:t>
            </a:r>
            <a:r>
              <a:rPr lang="en-US" sz="1800" dirty="0">
                <a:solidFill>
                  <a:srgbClr val="000000"/>
                </a:solidFill>
              </a:rPr>
              <a:t> to increase the level of knowhow within the workforce, thereby transforming them into valuable assets</a:t>
            </a:r>
            <a:endParaRPr lang="en-US" sz="1800" dirty="0">
              <a:solidFill>
                <a:srgbClr val="000000"/>
              </a:solidFill>
              <a:cs typeface="Calibri"/>
            </a:endParaRPr>
          </a:p>
          <a:p>
            <a:pPr marL="194310" indent="-228600">
              <a:spcAft>
                <a:spcPts val="600"/>
              </a:spcAft>
              <a:buFont typeface="Arial" panose="020B0604020202020204" pitchFamily="34" charset="0"/>
              <a:buChar char="•"/>
            </a:pPr>
            <a:endParaRPr lang="en-US" sz="1800" dirty="0">
              <a:solidFill>
                <a:srgbClr val="000000"/>
              </a:solidFill>
              <a:cs typeface="Calibri"/>
            </a:endParaRPr>
          </a:p>
          <a:p>
            <a:pPr marL="608965" indent="-228600">
              <a:spcAft>
                <a:spcPts val="600"/>
              </a:spcAft>
              <a:buFont typeface="Arial" panose="020B0604020202020204" pitchFamily="34" charset="0"/>
              <a:buChar char="•"/>
            </a:pPr>
            <a:r>
              <a:rPr lang="en-US" sz="1800" b="1" dirty="0">
                <a:solidFill>
                  <a:srgbClr val="000000"/>
                </a:solidFill>
              </a:rPr>
              <a:t>Decision making.</a:t>
            </a:r>
            <a:r>
              <a:rPr lang="en-US" sz="1800" dirty="0">
                <a:solidFill>
                  <a:srgbClr val="000000"/>
                </a:solidFill>
              </a:rPr>
              <a:t> Through ecological theory, the </a:t>
            </a:r>
            <a:r>
              <a:rPr lang="en-US" sz="1800" dirty="0" err="1">
                <a:solidFill>
                  <a:srgbClr val="000000"/>
                </a:solidFill>
              </a:rPr>
              <a:t>organisation</a:t>
            </a:r>
            <a:r>
              <a:rPr lang="en-US" sz="1800" dirty="0">
                <a:solidFill>
                  <a:srgbClr val="000000"/>
                </a:solidFill>
              </a:rPr>
              <a:t> has been able to facilitate easier access to expert knowledge thereby enhancing the ability to make important decisions. </a:t>
            </a:r>
            <a:endParaRPr lang="en-US" sz="1800" dirty="0">
              <a:solidFill>
                <a:srgbClr val="000000"/>
              </a:solidFill>
              <a:cs typeface="Calibri"/>
            </a:endParaRPr>
          </a:p>
          <a:p>
            <a:pPr marL="194310" indent="-228600">
              <a:spcAft>
                <a:spcPts val="600"/>
              </a:spcAft>
              <a:buFont typeface="Arial" panose="020B0604020202020204" pitchFamily="34" charset="0"/>
              <a:buChar char="•"/>
            </a:pPr>
            <a:endParaRPr lang="en-US" sz="1800" dirty="0">
              <a:solidFill>
                <a:srgbClr val="000000"/>
              </a:solidFill>
              <a:cs typeface="Calibri"/>
            </a:endParaRPr>
          </a:p>
          <a:p>
            <a:pPr marL="608965" indent="-228600">
              <a:spcAft>
                <a:spcPts val="600"/>
              </a:spcAft>
              <a:buFont typeface="Arial" panose="020B0604020202020204" pitchFamily="34" charset="0"/>
              <a:buChar char="•"/>
            </a:pPr>
            <a:r>
              <a:rPr lang="en-US" sz="1800" b="1" dirty="0">
                <a:solidFill>
                  <a:srgbClr val="000000"/>
                </a:solidFill>
              </a:rPr>
              <a:t>Interpersonal communication.</a:t>
            </a:r>
            <a:r>
              <a:rPr lang="en-US" sz="1800" dirty="0">
                <a:solidFill>
                  <a:srgbClr val="000000"/>
                </a:solidFill>
              </a:rPr>
              <a:t> The development of free interactions among employees at different </a:t>
            </a:r>
            <a:r>
              <a:rPr lang="en-US" sz="1800" dirty="0" err="1">
                <a:solidFill>
                  <a:srgbClr val="000000"/>
                </a:solidFill>
              </a:rPr>
              <a:t>organisational</a:t>
            </a:r>
            <a:r>
              <a:rPr lang="en-US" sz="1800" dirty="0">
                <a:solidFill>
                  <a:srgbClr val="000000"/>
                </a:solidFill>
              </a:rPr>
              <a:t> levels has improved the level of communication between different workers </a:t>
            </a:r>
            <a:endParaRPr lang="en-US" sz="1800" dirty="0">
              <a:solidFill>
                <a:srgbClr val="000000"/>
              </a:solidFill>
              <a:cs typeface="Calibri"/>
            </a:endParaRPr>
          </a:p>
          <a:p>
            <a:pPr marL="608965" lvl="0" indent="-228600">
              <a:spcAft>
                <a:spcPts val="600"/>
              </a:spcAft>
              <a:buFont typeface="Arial" panose="020B0604020202020204" pitchFamily="34" charset="0"/>
              <a:buChar char="•"/>
            </a:pPr>
            <a:endParaRPr lang="en-US" sz="1500">
              <a:solidFill>
                <a:srgbClr val="000000"/>
              </a:solidFill>
            </a:endParaRPr>
          </a:p>
        </p:txBody>
      </p:sp>
    </p:spTree>
    <p:extLst>
      <p:ext uri="{BB962C8B-B14F-4D97-AF65-F5344CB8AC3E}">
        <p14:creationId xmlns:p14="http://schemas.microsoft.com/office/powerpoint/2010/main" val="581467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62429" y="168325"/>
            <a:ext cx="5314536" cy="1325563"/>
          </a:xfrm>
        </p:spPr>
        <p:txBody>
          <a:bodyPr vert="horz" lIns="91440" tIns="45720" rIns="91440" bIns="45720" rtlCol="0" anchor="ctr">
            <a:normAutofit/>
          </a:bodyPr>
          <a:lstStyle/>
          <a:p>
            <a:pPr>
              <a:spcBef>
                <a:spcPct val="0"/>
              </a:spcBef>
            </a:pPr>
            <a:r>
              <a:rPr lang="en-US" sz="3100" b="1" dirty="0">
                <a:solidFill>
                  <a:schemeClr val="tx1"/>
                </a:solidFill>
              </a:rPr>
              <a:t>Considerations for Knowledge Management Theory Change</a:t>
            </a:r>
            <a:r>
              <a:rPr lang="en-US" sz="3100" dirty="0">
                <a:solidFill>
                  <a:schemeClr val="tx1"/>
                </a:solidFill>
              </a:rPr>
              <a:t> </a:t>
            </a:r>
            <a:endParaRPr lang="en-US" sz="3100">
              <a:solidFill>
                <a:schemeClr val="tx1"/>
              </a:solidFill>
            </a:endParaRPr>
          </a:p>
        </p:txBody>
      </p:sp>
      <p:sp>
        <p:nvSpPr>
          <p:cNvPr id="3" name="Text Placeholder 2"/>
          <p:cNvSpPr>
            <a:spLocks noGrp="1"/>
          </p:cNvSpPr>
          <p:nvPr>
            <p:ph type="body" idx="1"/>
          </p:nvPr>
        </p:nvSpPr>
        <p:spPr>
          <a:xfrm>
            <a:off x="344714" y="1843589"/>
            <a:ext cx="5976757" cy="3375920"/>
          </a:xfrm>
        </p:spPr>
        <p:txBody>
          <a:bodyPr spcFirstLastPara="1" vert="horz" wrap="square" lIns="91440" tIns="45720" rIns="91440" bIns="45720" rtlCol="0" anchor="t" anchorCtr="0">
            <a:noAutofit/>
          </a:bodyPr>
          <a:lstStyle/>
          <a:p>
            <a:pPr marL="194310" indent="-228600">
              <a:spcAft>
                <a:spcPts val="600"/>
              </a:spcAft>
              <a:buFont typeface="Arial" panose="020B0604020202020204" pitchFamily="34" charset="0"/>
              <a:buChar char="•"/>
            </a:pPr>
            <a:r>
              <a:rPr lang="en-US" sz="1800" dirty="0"/>
              <a:t>Despite the benefits attributed to the current knowledge management theory used by the firm, the occurrence of  various problems that JL is experiencing today show that the theory being used is not very effective.</a:t>
            </a:r>
            <a:endParaRPr lang="en-US" sz="1800" dirty="0">
              <a:cs typeface="Calibri"/>
            </a:endParaRPr>
          </a:p>
          <a:p>
            <a:pPr marL="194310" indent="-228600">
              <a:spcAft>
                <a:spcPts val="600"/>
              </a:spcAft>
              <a:buFont typeface="Arial" panose="020B0604020202020204" pitchFamily="34" charset="0"/>
              <a:buChar char="•"/>
            </a:pPr>
            <a:endParaRPr lang="en-US" sz="1800" dirty="0">
              <a:cs typeface="Calibri"/>
            </a:endParaRPr>
          </a:p>
          <a:p>
            <a:pPr marL="194310" indent="-228600">
              <a:spcAft>
                <a:spcPts val="600"/>
              </a:spcAft>
              <a:buFont typeface="Arial" panose="020B0604020202020204" pitchFamily="34" charset="0"/>
              <a:buChar char="•"/>
            </a:pPr>
            <a:r>
              <a:rPr lang="en-US" sz="1800" dirty="0"/>
              <a:t>In particular, the firm needs to address the following issues:</a:t>
            </a:r>
            <a:endParaRPr lang="en-US" sz="1800" dirty="0">
              <a:cs typeface="Calibri"/>
            </a:endParaRPr>
          </a:p>
          <a:p>
            <a:pPr marL="194310" indent="-228600">
              <a:spcAft>
                <a:spcPts val="600"/>
              </a:spcAft>
              <a:buFont typeface="Arial" panose="020B0604020202020204" pitchFamily="34" charset="0"/>
              <a:buChar char="•"/>
            </a:pPr>
            <a:endParaRPr lang="en-US" sz="1800" dirty="0">
              <a:cs typeface="Calibri"/>
            </a:endParaRPr>
          </a:p>
          <a:p>
            <a:pPr marL="285750" indent="-228600">
              <a:spcAft>
                <a:spcPts val="600"/>
              </a:spcAft>
              <a:buFont typeface="Arial" panose="020B0604020202020204" pitchFamily="34" charset="0"/>
              <a:buChar char="•"/>
            </a:pPr>
            <a:r>
              <a:rPr lang="en-US" sz="1800" dirty="0"/>
              <a:t>Development of optimal strategy for sharing knowledge among the employees within the </a:t>
            </a:r>
            <a:r>
              <a:rPr lang="en-US" sz="1800" dirty="0" err="1"/>
              <a:t>organisation</a:t>
            </a:r>
            <a:r>
              <a:rPr lang="en-US" sz="1800" dirty="0"/>
              <a:t> </a:t>
            </a:r>
            <a:endParaRPr lang="en-US" sz="1800" dirty="0">
              <a:cs typeface="Calibri"/>
            </a:endParaRPr>
          </a:p>
          <a:p>
            <a:pPr marL="285750" indent="-228600">
              <a:spcAft>
                <a:spcPts val="600"/>
              </a:spcAft>
              <a:buFont typeface="Arial" panose="020B0604020202020204" pitchFamily="34" charset="0"/>
              <a:buChar char="•"/>
            </a:pPr>
            <a:endParaRPr lang="en-US" sz="1800" dirty="0">
              <a:cs typeface="Calibri"/>
            </a:endParaRPr>
          </a:p>
          <a:p>
            <a:pPr marL="285750" indent="-228600">
              <a:spcAft>
                <a:spcPts val="600"/>
              </a:spcAft>
              <a:buFont typeface="Arial" panose="020B0604020202020204" pitchFamily="34" charset="0"/>
              <a:buChar char="•"/>
            </a:pPr>
            <a:r>
              <a:rPr lang="en-US" sz="1800" dirty="0"/>
              <a:t>Establish more effective approaches to protect the company’s human/intellectual capital</a:t>
            </a:r>
            <a:endParaRPr lang="en-US" sz="1800" dirty="0">
              <a:cs typeface="Calibri"/>
            </a:endParaRPr>
          </a:p>
          <a:p>
            <a:pPr marL="285750" indent="-228600">
              <a:spcAft>
                <a:spcPts val="600"/>
              </a:spcAft>
              <a:buFont typeface="Arial" panose="020B0604020202020204" pitchFamily="34" charset="0"/>
              <a:buChar char="•"/>
            </a:pPr>
            <a:endParaRPr lang="en-US" sz="1800" dirty="0">
              <a:cs typeface="Calibri"/>
            </a:endParaRPr>
          </a:p>
          <a:p>
            <a:pPr marL="285750" indent="-228600">
              <a:spcAft>
                <a:spcPts val="600"/>
              </a:spcAft>
              <a:buFont typeface="Arial" panose="020B0604020202020204" pitchFamily="34" charset="0"/>
              <a:buChar char="•"/>
            </a:pPr>
            <a:r>
              <a:rPr lang="en-US" sz="1800" dirty="0"/>
              <a:t>Establish highly effective collaborative methods by linking human resources and the </a:t>
            </a:r>
            <a:r>
              <a:rPr lang="en-US" sz="1800" dirty="0" err="1"/>
              <a:t>organisation</a:t>
            </a:r>
            <a:r>
              <a:rPr lang="en-US" sz="1800" dirty="0"/>
              <a:t> </a:t>
            </a:r>
            <a:endParaRPr lang="en-US" sz="1800" dirty="0">
              <a:cs typeface="Calibri"/>
            </a:endParaRPr>
          </a:p>
          <a:p>
            <a:pPr marL="194310" indent="-228600">
              <a:spcAft>
                <a:spcPts val="600"/>
              </a:spcAft>
              <a:buFont typeface="Arial" panose="020B0604020202020204" pitchFamily="34" charset="0"/>
              <a:buChar char="•"/>
            </a:pPr>
            <a:endParaRPr lang="en-US" sz="1300"/>
          </a:p>
          <a:p>
            <a:pPr marL="608965" indent="-228600">
              <a:spcAft>
                <a:spcPts val="600"/>
              </a:spcAft>
              <a:buFont typeface="Arial" panose="020B0604020202020204" pitchFamily="34" charset="0"/>
              <a:buChar char="•"/>
            </a:pPr>
            <a:endParaRPr lang="en-US" sz="1300"/>
          </a:p>
        </p:txBody>
      </p:sp>
      <p:pic>
        <p:nvPicPr>
          <p:cNvPr id="4" name="Picture 4" descr="A picture containing blackboard, text&#10;&#10;Description generated with very high confidence">
            <a:extLst>
              <a:ext uri="{FF2B5EF4-FFF2-40B4-BE49-F238E27FC236}">
                <a16:creationId xmlns:a16="http://schemas.microsoft.com/office/drawing/2014/main" id="{0FEC9EF6-23F9-409B-A6DE-02C76B7D52CF}"/>
              </a:ext>
            </a:extLst>
          </p:cNvPr>
          <p:cNvPicPr>
            <a:picLocks noChangeAspect="1"/>
          </p:cNvPicPr>
          <p:nvPr/>
        </p:nvPicPr>
        <p:blipFill rotWithShape="1">
          <a:blip r:embed="rId3"/>
          <a:srcRect l="12615" r="12564"/>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60386595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spcBef>
                <a:spcPct val="0"/>
              </a:spcBef>
            </a:pPr>
            <a:r>
              <a:rPr lang="en-US" sz="4400" b="1" u="sng" dirty="0">
                <a:solidFill>
                  <a:schemeClr val="tx1"/>
                </a:solidFill>
                <a:sym typeface="Arial"/>
              </a:rPr>
              <a:t>Alternative Knowledge Management theory</a:t>
            </a:r>
            <a:r>
              <a:rPr lang="en-US" sz="4400" u="sng" dirty="0">
                <a:solidFill>
                  <a:schemeClr val="tx1"/>
                </a:solidFill>
                <a:sym typeface="Arial"/>
              </a:rPr>
              <a:t> </a:t>
            </a:r>
            <a:endParaRPr lang="en-US" sz="4400" u="sng">
              <a:solidFill>
                <a:schemeClr val="tx1"/>
              </a:solidFill>
            </a:endParaRPr>
          </a:p>
        </p:txBody>
      </p:sp>
      <p:sp>
        <p:nvSpPr>
          <p:cNvPr id="3" name="Text Placeholder 2"/>
          <p:cNvSpPr>
            <a:spLocks noGrp="1"/>
          </p:cNvSpPr>
          <p:nvPr>
            <p:ph type="body" idx="1"/>
          </p:nvPr>
        </p:nvSpPr>
        <p:spPr>
          <a:xfrm>
            <a:off x="7552944" y="1825625"/>
            <a:ext cx="3800856" cy="4351338"/>
          </a:xfrm>
        </p:spPr>
        <p:txBody>
          <a:bodyPr vert="horz" lIns="91440" tIns="45720" rIns="91440" bIns="45720" rtlCol="0">
            <a:normAutofit/>
          </a:bodyPr>
          <a:lstStyle/>
          <a:p>
            <a:pPr marL="194310" indent="-228600">
              <a:buFont typeface="Arial" panose="020B0604020202020204" pitchFamily="34" charset="0"/>
              <a:buChar char="•"/>
            </a:pPr>
            <a:r>
              <a:rPr lang="en-US" sz="1900"/>
              <a:t>Organisational KM theory essentially focuses on the existing structures of the organisation. It also considers the cultural and hierarchical designs of the organisation that deal with the management of knowledge as well as knowledge processes (McElroy . 195). </a:t>
            </a:r>
          </a:p>
          <a:p>
            <a:pPr marL="194310" indent="-228600">
              <a:buFont typeface="Arial" panose="020B0604020202020204" pitchFamily="34" charset="0"/>
              <a:buChar char="•"/>
            </a:pPr>
            <a:endParaRPr lang="en-US" sz="1900"/>
          </a:p>
          <a:p>
            <a:pPr marL="194310" indent="-228600">
              <a:buFont typeface="Arial" panose="020B0604020202020204" pitchFamily="34" charset="0"/>
              <a:buChar char="•"/>
            </a:pPr>
            <a:r>
              <a:rPr lang="en-US" sz="1900"/>
              <a:t>Organisational KM theory</a:t>
            </a:r>
            <a:r>
              <a:rPr lang="en-US" sz="1900" b="1"/>
              <a:t> </a:t>
            </a:r>
            <a:r>
              <a:rPr lang="en-US" sz="1900"/>
              <a:t>helps establish highly effective mechanism to ensure that all the activities and processes of the organisations are streamlined and aligned with the company’s vision. </a:t>
            </a:r>
          </a:p>
          <a:p>
            <a:pPr marL="1218565" lvl="1" indent="-228600">
              <a:buFont typeface="Arial" panose="020B0604020202020204" pitchFamily="34" charset="0"/>
              <a:buChar char="•"/>
            </a:pPr>
            <a:endParaRPr lang="en-US" sz="1900"/>
          </a:p>
          <a:p>
            <a:pPr lvl="0" indent="-228600">
              <a:buFont typeface="Arial" panose="020B0604020202020204" pitchFamily="34" charset="0"/>
              <a:buChar char="•"/>
            </a:pPr>
            <a:endParaRPr lang="en-US" sz="1900"/>
          </a:p>
        </p:txBody>
      </p:sp>
      <p:pic>
        <p:nvPicPr>
          <p:cNvPr id="6" name="Picture 6" descr="A picture containing text&#10;&#10;Description generated with high confidence">
            <a:extLst>
              <a:ext uri="{FF2B5EF4-FFF2-40B4-BE49-F238E27FC236}">
                <a16:creationId xmlns:a16="http://schemas.microsoft.com/office/drawing/2014/main" id="{790624BE-2522-4945-8043-4009AA6FFAED}"/>
              </a:ext>
            </a:extLst>
          </p:cNvPr>
          <p:cNvPicPr>
            <a:picLocks noChangeAspect="1"/>
          </p:cNvPicPr>
          <p:nvPr/>
        </p:nvPicPr>
        <p:blipFill rotWithShape="1">
          <a:blip r:embed="rId3"/>
          <a:srcRect t="9736" r="2" b="384"/>
          <a:stretch/>
        </p:blipFill>
        <p:spPr>
          <a:xfrm>
            <a:off x="838200" y="1904281"/>
            <a:ext cx="6233160" cy="4272681"/>
          </a:xfrm>
          <a:prstGeom prst="rect">
            <a:avLst/>
          </a:prstGeom>
        </p:spPr>
      </p:pic>
    </p:spTree>
    <p:extLst>
      <p:ext uri="{BB962C8B-B14F-4D97-AF65-F5344CB8AC3E}">
        <p14:creationId xmlns:p14="http://schemas.microsoft.com/office/powerpoint/2010/main" val="289291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vert="horz" lIns="91440" tIns="45720" rIns="91440" bIns="45720" rtlCol="0" anchor="ctr">
            <a:normAutofit/>
          </a:bodyPr>
          <a:lstStyle/>
          <a:p>
            <a:pPr>
              <a:spcBef>
                <a:spcPct val="0"/>
              </a:spcBef>
            </a:pPr>
            <a:r>
              <a:rPr lang="en-US" sz="4400">
                <a:solidFill>
                  <a:srgbClr val="FFFFFF"/>
                </a:solidFill>
                <a:sym typeface="Arial"/>
              </a:rPr>
              <a:t>Benefits of Organisational Knowledge Management </a:t>
            </a:r>
            <a:endParaRPr lang="en-US" sz="4400">
              <a:solidFill>
                <a:srgbClr val="FFFFFF"/>
              </a:solidFill>
            </a:endParaRPr>
          </a:p>
        </p:txBody>
      </p:sp>
      <p:graphicFrame>
        <p:nvGraphicFramePr>
          <p:cNvPr id="9" name="Text Placeholder 2">
            <a:extLst>
              <a:ext uri="{FF2B5EF4-FFF2-40B4-BE49-F238E27FC236}">
                <a16:creationId xmlns:a16="http://schemas.microsoft.com/office/drawing/2014/main" id="{6AAD1877-3EA6-41DE-8B92-F8BF24DE5930}"/>
              </a:ext>
            </a:extLst>
          </p:cNvPr>
          <p:cNvGraphicFramePr/>
          <p:nvPr>
            <p:extLst>
              <p:ext uri="{D42A27DB-BD31-4B8C-83A1-F6EECF244321}">
                <p14:modId xmlns:p14="http://schemas.microsoft.com/office/powerpoint/2010/main" val="332866668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7783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7C699-E66F-4F97-809B-7FB0C49B7614}"/>
              </a:ext>
            </a:extLst>
          </p:cNvPr>
          <p:cNvSpPr>
            <a:spLocks noGrp="1"/>
          </p:cNvSpPr>
          <p:nvPr>
            <p:ph type="title"/>
          </p:nvPr>
        </p:nvSpPr>
        <p:spPr>
          <a:xfrm>
            <a:off x="1400292" y="998676"/>
            <a:ext cx="4799146" cy="713600"/>
          </a:xfrm>
        </p:spPr>
        <p:txBody>
          <a:bodyPr>
            <a:normAutofit/>
          </a:bodyPr>
          <a:lstStyle/>
          <a:p>
            <a:r>
              <a:rPr lang="en-GB" sz="3600" b="1" u="sng" dirty="0"/>
              <a:t>Porter's Value Chain</a:t>
            </a:r>
          </a:p>
        </p:txBody>
      </p:sp>
      <p:pic>
        <p:nvPicPr>
          <p:cNvPr id="3" name="Picture 3" descr="A screenshot of a video game&#10;&#10;Description generated with high confidence">
            <a:extLst>
              <a:ext uri="{FF2B5EF4-FFF2-40B4-BE49-F238E27FC236}">
                <a16:creationId xmlns:a16="http://schemas.microsoft.com/office/drawing/2014/main" id="{02DB2B2F-025B-48A4-86FC-C830DF02D9CF}"/>
              </a:ext>
            </a:extLst>
          </p:cNvPr>
          <p:cNvPicPr>
            <a:picLocks noChangeAspect="1"/>
          </p:cNvPicPr>
          <p:nvPr/>
        </p:nvPicPr>
        <p:blipFill>
          <a:blip r:embed="rId2"/>
          <a:stretch>
            <a:fillRect/>
          </a:stretch>
        </p:blipFill>
        <p:spPr>
          <a:xfrm>
            <a:off x="206829" y="1920049"/>
            <a:ext cx="7060114" cy="4592796"/>
          </a:xfrm>
          <a:prstGeom prst="rect">
            <a:avLst/>
          </a:prstGeom>
        </p:spPr>
      </p:pic>
      <p:sp>
        <p:nvSpPr>
          <p:cNvPr id="5" name="TextBox 4">
            <a:extLst>
              <a:ext uri="{FF2B5EF4-FFF2-40B4-BE49-F238E27FC236}">
                <a16:creationId xmlns:a16="http://schemas.microsoft.com/office/drawing/2014/main" id="{26C476EF-062F-48E2-983F-9099397C942C}"/>
              </a:ext>
            </a:extLst>
          </p:cNvPr>
          <p:cNvSpPr txBox="1"/>
          <p:nvPr/>
        </p:nvSpPr>
        <p:spPr>
          <a:xfrm>
            <a:off x="5715000" y="63415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6" name="TextBox 5">
            <a:extLst>
              <a:ext uri="{FF2B5EF4-FFF2-40B4-BE49-F238E27FC236}">
                <a16:creationId xmlns:a16="http://schemas.microsoft.com/office/drawing/2014/main" id="{DADDCE35-C0E3-4CA1-B2B7-F0070F68D369}"/>
              </a:ext>
            </a:extLst>
          </p:cNvPr>
          <p:cNvSpPr txBox="1"/>
          <p:nvPr/>
        </p:nvSpPr>
        <p:spPr>
          <a:xfrm>
            <a:off x="7122520" y="1972096"/>
            <a:ext cx="4917138"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Developed in the late 70's Michael Porter’s value chain helps breakdown a company into strategically manageable pieces, producing a clear overview of the organisation. Based on this overview managers are able to assess where true value is created and where improvements can be made.</a:t>
            </a:r>
            <a:endParaRPr lang="en-US" dirty="0"/>
          </a:p>
          <a:p>
            <a:endParaRPr lang="en-GB" sz="2000">
              <a:solidFill>
                <a:schemeClr val="bg2"/>
              </a:solidFill>
              <a:ea typeface="+mn-lt"/>
              <a:cs typeface="+mn-lt"/>
            </a:endParaRPr>
          </a:p>
          <a:p>
            <a:endParaRPr lang="en-GB" sz="2000">
              <a:solidFill>
                <a:srgbClr val="1A9988"/>
              </a:solidFill>
              <a:cs typeface="Arial"/>
            </a:endParaRPr>
          </a:p>
          <a:p>
            <a:endParaRPr lang="en-GB" sz="2000">
              <a:ea typeface="+mn-lt"/>
              <a:cs typeface="+mn-lt"/>
            </a:endParaRPr>
          </a:p>
          <a:p>
            <a:endParaRPr lang="en-GB" sz="2000">
              <a:cs typeface="Arial"/>
            </a:endParaRPr>
          </a:p>
        </p:txBody>
      </p:sp>
      <p:sp>
        <p:nvSpPr>
          <p:cNvPr id="4" name="TextBox 3">
            <a:extLst>
              <a:ext uri="{FF2B5EF4-FFF2-40B4-BE49-F238E27FC236}">
                <a16:creationId xmlns:a16="http://schemas.microsoft.com/office/drawing/2014/main" id="{4A36B30E-C595-4CE5-B629-BC59453B5D81}"/>
              </a:ext>
            </a:extLst>
          </p:cNvPr>
          <p:cNvSpPr txBox="1"/>
          <p:nvPr/>
        </p:nvSpPr>
        <p:spPr>
          <a:xfrm>
            <a:off x="7127942" y="4931738"/>
            <a:ext cx="489904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The value chain activities can be divided into two broader types: </a:t>
            </a:r>
            <a:r>
              <a:rPr lang="en-GB" sz="2000" i="1" dirty="0">
                <a:ea typeface="+mn-lt"/>
                <a:cs typeface="+mn-lt"/>
              </a:rPr>
              <a:t>primary activities</a:t>
            </a:r>
            <a:r>
              <a:rPr lang="en-GB" sz="2000" dirty="0">
                <a:ea typeface="+mn-lt"/>
                <a:cs typeface="+mn-lt"/>
              </a:rPr>
              <a:t> and </a:t>
            </a:r>
            <a:r>
              <a:rPr lang="en-GB" sz="2000" i="1" dirty="0">
                <a:ea typeface="+mn-lt"/>
                <a:cs typeface="+mn-lt"/>
              </a:rPr>
              <a:t>support activities </a:t>
            </a:r>
            <a:r>
              <a:rPr lang="en-GB" sz="2000" dirty="0">
                <a:ea typeface="+mn-lt"/>
                <a:cs typeface="+mn-lt"/>
              </a:rPr>
              <a:t>(Ifm.eng.cam.ac.uk, 2019).</a:t>
            </a:r>
            <a:r>
              <a:rPr lang="en-GB" sz="2000" i="1" dirty="0">
                <a:ea typeface="+mn-lt"/>
                <a:cs typeface="+mn-lt"/>
              </a:rPr>
              <a:t> </a:t>
            </a:r>
            <a:endParaRPr lang="en-GB" sz="2000" dirty="0">
              <a:ea typeface="+mn-lt"/>
              <a:cs typeface="+mn-lt"/>
            </a:endParaRPr>
          </a:p>
        </p:txBody>
      </p:sp>
    </p:spTree>
    <p:extLst>
      <p:ext uri="{BB962C8B-B14F-4D97-AF65-F5344CB8AC3E}">
        <p14:creationId xmlns:p14="http://schemas.microsoft.com/office/powerpoint/2010/main" val="2689952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19870" y="961509"/>
            <a:ext cx="3233930" cy="2556385"/>
          </a:xfrm>
        </p:spPr>
        <p:txBody>
          <a:bodyPr vert="horz" lIns="91440" tIns="45720" rIns="91440" bIns="45720" rtlCol="0" anchor="b">
            <a:normAutofit/>
          </a:bodyPr>
          <a:lstStyle/>
          <a:p>
            <a:pPr>
              <a:spcBef>
                <a:spcPct val="0"/>
              </a:spcBef>
            </a:pPr>
            <a:r>
              <a:rPr lang="en-US" sz="4800" b="1" kern="1200" dirty="0">
                <a:solidFill>
                  <a:schemeClr val="tx1"/>
                </a:solidFill>
                <a:latin typeface="+mj-lt"/>
                <a:ea typeface="+mj-ea"/>
                <a:cs typeface="+mj-cs"/>
              </a:rPr>
              <a:t>Value Chain at John Lewis</a:t>
            </a:r>
            <a:r>
              <a:rPr lang="en-US" sz="4800" kern="1200">
                <a:solidFill>
                  <a:schemeClr val="tx1"/>
                </a:solidFill>
                <a:latin typeface="+mj-lt"/>
                <a:ea typeface="+mj-ea"/>
                <a:cs typeface="+mj-cs"/>
              </a:rPr>
              <a:t> </a:t>
            </a:r>
          </a:p>
        </p:txBody>
      </p:sp>
      <p:sp>
        <p:nvSpPr>
          <p:cNvPr id="8" name="Rectangle 8">
            <a:extLst>
              <a:ext uri="{FF2B5EF4-FFF2-40B4-BE49-F238E27FC236}">
                <a16:creationId xmlns:a16="http://schemas.microsoft.com/office/drawing/2014/main" id="{8F8AAABF-193E-4661-945E-C429586E1A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6891187" cy="5546414"/>
          </a:xfrm>
          <a:prstGeom prst="rect">
            <a:avLst/>
          </a:prstGeom>
          <a:noFill/>
          <a:ln w="6350" cap="sq" cmpd="sng" algn="ctr">
            <a:solidFill>
              <a:schemeClr val="tx1">
                <a:lumMod val="75000"/>
                <a:lumOff val="25000"/>
              </a:schemeClr>
            </a:solidFill>
            <a:prstDash val="solid"/>
            <a:miter lim="800000"/>
          </a:ln>
          <a:effectLst/>
        </p:spPr>
      </p:sp>
      <p:pic>
        <p:nvPicPr>
          <p:cNvPr id="4" name="Picture 3"/>
          <p:cNvPicPr>
            <a:picLocks noChangeAspect="1"/>
          </p:cNvPicPr>
          <p:nvPr/>
        </p:nvPicPr>
        <p:blipFill rotWithShape="1">
          <a:blip r:embed="rId3"/>
          <a:srcRect l="30800" t="22100" r="4800" b="16300"/>
          <a:stretch/>
        </p:blipFill>
        <p:spPr>
          <a:xfrm>
            <a:off x="961812" y="1173214"/>
            <a:ext cx="6254496" cy="4486920"/>
          </a:xfrm>
          <a:prstGeom prst="rect">
            <a:avLst/>
          </a:prstGeom>
        </p:spPr>
      </p:pic>
      <p:sp>
        <p:nvSpPr>
          <p:cNvPr id="3" name="TextBox 2">
            <a:extLst>
              <a:ext uri="{FF2B5EF4-FFF2-40B4-BE49-F238E27FC236}">
                <a16:creationId xmlns:a16="http://schemas.microsoft.com/office/drawing/2014/main" id="{38613A57-F7CF-4856-8F87-C06AB5A516FF}"/>
              </a:ext>
            </a:extLst>
          </p:cNvPr>
          <p:cNvSpPr txBox="1"/>
          <p:nvPr/>
        </p:nvSpPr>
        <p:spPr>
          <a:xfrm>
            <a:off x="8134350" y="3676650"/>
            <a:ext cx="3219450" cy="219518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500"/>
              <a:t>"The value chain is not a collection of independent activities. Rather, it is a system of </a:t>
            </a:r>
            <a:r>
              <a:rPr lang="en-US" sz="1500" i="1"/>
              <a:t>inter</a:t>
            </a:r>
            <a:r>
              <a:rPr lang="en-US" sz="1500"/>
              <a:t>dependent activities that are related by </a:t>
            </a:r>
            <a:r>
              <a:rPr lang="en-US" sz="1500" i="1"/>
              <a:t>linkages</a:t>
            </a:r>
            <a:r>
              <a:rPr lang="en-US" sz="1500"/>
              <a:t> within the value chain. Decisions made in one value activity (e.g. procurement) may affect another value activity (e.g. operations)" (B2U - Business-to-you.com, 2019).</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p:txBody>
      </p:sp>
    </p:spTree>
    <p:extLst>
      <p:ext uri="{BB962C8B-B14F-4D97-AF65-F5344CB8AC3E}">
        <p14:creationId xmlns:p14="http://schemas.microsoft.com/office/powerpoint/2010/main" val="2541435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5600" y="751272"/>
            <a:ext cx="10251600" cy="713600"/>
          </a:xfrm>
        </p:spPr>
        <p:txBody>
          <a:bodyPr>
            <a:normAutofit/>
          </a:bodyPr>
          <a:lstStyle/>
          <a:p>
            <a:r>
              <a:rPr lang="en-US" sz="3600" b="1" u="sng" dirty="0">
                <a:solidFill>
                  <a:schemeClr val="tx1"/>
                </a:solidFill>
              </a:rPr>
              <a:t>Value Chain at John Lewis</a:t>
            </a:r>
          </a:p>
        </p:txBody>
      </p:sp>
      <p:sp>
        <p:nvSpPr>
          <p:cNvPr id="3" name="Text Placeholder 2"/>
          <p:cNvSpPr>
            <a:spLocks noGrp="1"/>
          </p:cNvSpPr>
          <p:nvPr>
            <p:ph type="body" idx="1"/>
          </p:nvPr>
        </p:nvSpPr>
        <p:spPr>
          <a:xfrm>
            <a:off x="596050" y="1886257"/>
            <a:ext cx="10409750" cy="3014800"/>
          </a:xfrm>
        </p:spPr>
        <p:txBody>
          <a:bodyPr/>
          <a:lstStyle/>
          <a:p>
            <a:pPr marL="158750" indent="0">
              <a:lnSpc>
                <a:spcPct val="100000"/>
              </a:lnSpc>
              <a:buNone/>
            </a:pPr>
            <a:r>
              <a:rPr lang="en-US" sz="1800" dirty="0"/>
              <a:t>The initial process in the value chain is knowledge development. Under knowledge development, the firm uses the knowledge gap to identify the required strategies for knowledge development.</a:t>
            </a:r>
            <a:endParaRPr lang="en-US" dirty="0">
              <a:cs typeface="Calibri"/>
            </a:endParaRPr>
          </a:p>
          <a:p>
            <a:pPr marL="158750" indent="0">
              <a:lnSpc>
                <a:spcPct val="100000"/>
              </a:lnSpc>
              <a:buNone/>
            </a:pPr>
            <a:endParaRPr lang="en-US" sz="1800" dirty="0">
              <a:cs typeface="Calibri"/>
            </a:endParaRPr>
          </a:p>
          <a:p>
            <a:pPr marL="158750" indent="0">
              <a:lnSpc>
                <a:spcPct val="100000"/>
              </a:lnSpc>
              <a:buNone/>
            </a:pPr>
            <a:endParaRPr lang="en-US" sz="1800" dirty="0"/>
          </a:p>
          <a:p>
            <a:pPr marL="158750" indent="0">
              <a:lnSpc>
                <a:spcPct val="100000"/>
              </a:lnSpc>
              <a:buNone/>
            </a:pPr>
            <a:r>
              <a:rPr lang="en-US" sz="1800" dirty="0"/>
              <a:t>This process is achieved through staff training and outsourcing of knowledge from third parties </a:t>
            </a:r>
            <a:endParaRPr lang="en-US" dirty="0">
              <a:cs typeface="Calibri"/>
            </a:endParaRPr>
          </a:p>
          <a:p>
            <a:pPr marL="158750" indent="0">
              <a:lnSpc>
                <a:spcPct val="100000"/>
              </a:lnSpc>
              <a:buNone/>
            </a:pPr>
            <a:r>
              <a:rPr lang="en-US" sz="1800" dirty="0"/>
              <a:t>(Kumar &amp; Gupta, 2012 p. 10). JL uses this strategy to start developing its intellectual asset. </a:t>
            </a:r>
            <a:endParaRPr lang="en-US" sz="1800" dirty="0">
              <a:cs typeface="Calibri"/>
            </a:endParaRPr>
          </a:p>
        </p:txBody>
      </p:sp>
      <p:pic>
        <p:nvPicPr>
          <p:cNvPr id="20486" name="Picture 6" descr="Image result for chain"/>
          <p:cNvPicPr>
            <a:picLocks noChangeAspect="1" noChangeArrowheads="1"/>
          </p:cNvPicPr>
          <p:nvPr/>
        </p:nvPicPr>
        <p:blipFill>
          <a:blip r:embed="rId3"/>
          <a:srcRect/>
          <a:stretch>
            <a:fillRect/>
          </a:stretch>
        </p:blipFill>
        <p:spPr bwMode="auto">
          <a:xfrm>
            <a:off x="6855115" y="4229401"/>
            <a:ext cx="4889499" cy="2217885"/>
          </a:xfrm>
          <a:prstGeom prst="rect">
            <a:avLst/>
          </a:prstGeom>
          <a:noFill/>
        </p:spPr>
      </p:pic>
      <p:sp>
        <p:nvSpPr>
          <p:cNvPr id="4" name="TextBox 3">
            <a:extLst>
              <a:ext uri="{FF2B5EF4-FFF2-40B4-BE49-F238E27FC236}">
                <a16:creationId xmlns:a16="http://schemas.microsoft.com/office/drawing/2014/main" id="{70B61132-09D3-4AE5-8FF0-AAF3FE04C13D}"/>
              </a:ext>
            </a:extLst>
          </p:cNvPr>
          <p:cNvSpPr txBox="1"/>
          <p:nvPr/>
        </p:nvSpPr>
        <p:spPr>
          <a:xfrm>
            <a:off x="782265" y="3819312"/>
            <a:ext cx="5863086"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58750"/>
            <a:endParaRPr lang="en-US" dirty="0">
              <a:ea typeface="+mn-lt"/>
              <a:cs typeface="+mn-lt"/>
            </a:endParaRPr>
          </a:p>
          <a:p>
            <a:pPr marL="158750"/>
            <a:endParaRPr lang="en-US" dirty="0">
              <a:ea typeface="+mn-lt"/>
              <a:cs typeface="+mn-lt"/>
            </a:endParaRPr>
          </a:p>
          <a:p>
            <a:r>
              <a:rPr lang="en-US" dirty="0">
                <a:ea typeface="+mn-lt"/>
                <a:cs typeface="+mn-lt"/>
              </a:rPr>
              <a:t>Secondly, sharing of the knowledge among employees within the </a:t>
            </a:r>
            <a:r>
              <a:rPr lang="en-US" dirty="0" err="1">
                <a:ea typeface="+mn-lt"/>
                <a:cs typeface="+mn-lt"/>
              </a:rPr>
              <a:t>organisation</a:t>
            </a:r>
            <a:r>
              <a:rPr lang="en-US" dirty="0">
                <a:ea typeface="+mn-lt"/>
                <a:cs typeface="+mn-lt"/>
              </a:rPr>
              <a:t> helps create better knowledge value, benefiting everyone in the company.</a:t>
            </a:r>
            <a:endParaRPr lang="en-GB" dirty="0">
              <a:ea typeface="+mn-lt"/>
              <a:cs typeface="+mn-lt"/>
            </a:endParaRPr>
          </a:p>
          <a:p>
            <a:endParaRPr lang="en-US" dirty="0">
              <a:ea typeface="+mn-lt"/>
              <a:cs typeface="+mn-lt"/>
            </a:endParaRPr>
          </a:p>
          <a:p>
            <a:endParaRPr lang="en-US" dirty="0">
              <a:ea typeface="+mn-lt"/>
              <a:cs typeface="+mn-lt"/>
            </a:endParaRPr>
          </a:p>
          <a:p>
            <a:r>
              <a:rPr lang="en-US" dirty="0">
                <a:ea typeface="+mn-lt"/>
                <a:cs typeface="+mn-lt"/>
              </a:rPr>
              <a:t>JL ensures that the knowledge becomes incorporated in the </a:t>
            </a:r>
            <a:r>
              <a:rPr lang="en-US" dirty="0" err="1">
                <a:ea typeface="+mn-lt"/>
                <a:cs typeface="+mn-lt"/>
              </a:rPr>
              <a:t>organisational</a:t>
            </a:r>
            <a:r>
              <a:rPr lang="en-US" dirty="0">
                <a:ea typeface="+mn-lt"/>
                <a:cs typeface="+mn-lt"/>
              </a:rPr>
              <a:t> strategy and culture (</a:t>
            </a:r>
            <a:r>
              <a:rPr lang="en-US" dirty="0" err="1">
                <a:ea typeface="+mn-lt"/>
                <a:cs typeface="+mn-lt"/>
              </a:rPr>
              <a:t>Hau</a:t>
            </a:r>
            <a:r>
              <a:rPr lang="en-US" dirty="0">
                <a:ea typeface="+mn-lt"/>
                <a:cs typeface="+mn-lt"/>
              </a:rPr>
              <a:t> et al. 2013 p. 356)</a:t>
            </a:r>
            <a:endParaRPr lang="en-GB" dirty="0">
              <a:cs typeface="Arial"/>
            </a:endParaRPr>
          </a:p>
        </p:txBody>
      </p:sp>
    </p:spTree>
    <p:extLst>
      <p:ext uri="{BB962C8B-B14F-4D97-AF65-F5344CB8AC3E}">
        <p14:creationId xmlns:p14="http://schemas.microsoft.com/office/powerpoint/2010/main" val="3400482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6753252F-4873-4F63-801D-CC719279A7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47C8CCB-F95D-4249-92DD-651249D353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B46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40EEBF-F7AC-4C15-9A5E-08BA2297270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400" kern="1200">
                <a:solidFill>
                  <a:srgbClr val="FFFFFF"/>
                </a:solidFill>
                <a:latin typeface="+mj-lt"/>
                <a:ea typeface="+mj-ea"/>
                <a:cs typeface="+mj-cs"/>
              </a:rPr>
              <a:t>John Lewis Knowledge Management</a:t>
            </a:r>
          </a:p>
        </p:txBody>
      </p:sp>
      <p:pic>
        <p:nvPicPr>
          <p:cNvPr id="36" name="Picture 5" descr="A close up of a card&#10;&#10;Description generated with high confidence">
            <a:extLst>
              <a:ext uri="{FF2B5EF4-FFF2-40B4-BE49-F238E27FC236}">
                <a16:creationId xmlns:a16="http://schemas.microsoft.com/office/drawing/2014/main" id="{584E7A51-3DEF-4C13-8A30-AA2CF443D134}"/>
              </a:ext>
            </a:extLst>
          </p:cNvPr>
          <p:cNvPicPr>
            <a:picLocks noGrp="1" noChangeAspect="1"/>
          </p:cNvPicPr>
          <p:nvPr>
            <p:ph idx="1"/>
          </p:nvPr>
        </p:nvPicPr>
        <p:blipFill>
          <a:blip r:embed="rId2">
            <a:extLst>
              <a:ext uri="{837473B0-CC2E-450A-ABE3-18F120FF3D39}">
                <a1611:picAttrSrcUrl xmlns:a1611="http://schemas.microsoft.com/office/drawing/2016/11/main" xmlns="" r:id="rId3"/>
              </a:ext>
            </a:extLst>
          </a:blip>
          <a:stretch>
            <a:fillRect/>
          </a:stretch>
        </p:blipFill>
        <p:spPr>
          <a:xfrm>
            <a:off x="4038600" y="1441566"/>
            <a:ext cx="7188199" cy="3971479"/>
          </a:xfrm>
          <a:prstGeom prst="rect">
            <a:avLst/>
          </a:prstGeom>
        </p:spPr>
      </p:pic>
      <p:sp>
        <p:nvSpPr>
          <p:cNvPr id="4" name="Slide Number Placeholder 3">
            <a:extLst>
              <a:ext uri="{FF2B5EF4-FFF2-40B4-BE49-F238E27FC236}">
                <a16:creationId xmlns:a16="http://schemas.microsoft.com/office/drawing/2014/main" id="{219FD640-F8C8-47EA-ADFF-77FF9B95DBD2}"/>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B9FD06BE-A872-4628-821E-BD358D73D522}" type="slidenum">
              <a:rPr lang="en-US">
                <a:solidFill>
                  <a:srgbClr val="898989"/>
                </a:solidFill>
              </a:rPr>
              <a:pPr>
                <a:spcAft>
                  <a:spcPts val="600"/>
                </a:spcAft>
              </a:pPr>
              <a:t>13</a:t>
            </a:fld>
            <a:endParaRPr lang="en-US">
              <a:solidFill>
                <a:srgbClr val="898989"/>
              </a:solidFill>
            </a:endParaRPr>
          </a:p>
        </p:txBody>
      </p:sp>
    </p:spTree>
    <p:extLst>
      <p:ext uri="{BB962C8B-B14F-4D97-AF65-F5344CB8AC3E}">
        <p14:creationId xmlns:p14="http://schemas.microsoft.com/office/powerpoint/2010/main" val="1453762742"/>
      </p:ext>
    </p:extLst>
  </p:cSld>
  <p:clrMapOvr>
    <a:masterClrMapping/>
  </p:clrMapOvr>
  <p:transition spd="slow">
    <p:wipe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314" y="1041557"/>
            <a:ext cx="10251600" cy="713600"/>
          </a:xfrm>
        </p:spPr>
        <p:txBody>
          <a:bodyPr>
            <a:normAutofit/>
          </a:bodyPr>
          <a:lstStyle/>
          <a:p>
            <a:r>
              <a:rPr lang="en-US" sz="3600" b="1" u="sng" dirty="0"/>
              <a:t>Value Chain at John Lewis</a:t>
            </a:r>
          </a:p>
        </p:txBody>
      </p:sp>
      <p:sp>
        <p:nvSpPr>
          <p:cNvPr id="3" name="Text Placeholder 2"/>
          <p:cNvSpPr>
            <a:spLocks noGrp="1"/>
          </p:cNvSpPr>
          <p:nvPr>
            <p:ph type="body" idx="1"/>
          </p:nvPr>
        </p:nvSpPr>
        <p:spPr>
          <a:xfrm>
            <a:off x="587493" y="2429344"/>
            <a:ext cx="9331450" cy="3014800"/>
          </a:xfrm>
        </p:spPr>
        <p:txBody>
          <a:bodyPr/>
          <a:lstStyle/>
          <a:p>
            <a:pPr marL="158750" indent="0">
              <a:lnSpc>
                <a:spcPct val="100000"/>
              </a:lnSpc>
              <a:buNone/>
            </a:pPr>
            <a:r>
              <a:rPr lang="en-US" sz="1800" dirty="0">
                <a:latin typeface="Arial"/>
              </a:rPr>
              <a:t>JL facilitates knowledge application within its workforce. This process involves </a:t>
            </a:r>
            <a:r>
              <a:rPr lang="en-US" sz="1800" dirty="0" err="1">
                <a:latin typeface="Arial"/>
              </a:rPr>
              <a:t>familiarisation</a:t>
            </a:r>
            <a:r>
              <a:rPr lang="en-US" sz="1800" dirty="0">
                <a:latin typeface="Arial"/>
              </a:rPr>
              <a:t> with information, experiences and skills among the employees in the </a:t>
            </a:r>
            <a:r>
              <a:rPr lang="en-US" sz="1800" dirty="0" err="1">
                <a:latin typeface="Arial"/>
              </a:rPr>
              <a:t>organisation</a:t>
            </a:r>
            <a:r>
              <a:rPr lang="en-US" sz="1800" dirty="0">
                <a:latin typeface="Arial"/>
              </a:rPr>
              <a:t> (Zack, McKeen &amp; Singh, 2009 p. 392). </a:t>
            </a:r>
          </a:p>
          <a:p>
            <a:pPr marL="158750" indent="0">
              <a:lnSpc>
                <a:spcPct val="100000"/>
              </a:lnSpc>
              <a:buNone/>
            </a:pPr>
            <a:endParaRPr lang="en-US" sz="1600"/>
          </a:p>
          <a:p>
            <a:pPr marL="194310" indent="0">
              <a:lnSpc>
                <a:spcPct val="114999"/>
              </a:lnSpc>
              <a:buNone/>
            </a:pPr>
            <a:endParaRPr lang="en-US" sz="1600"/>
          </a:p>
        </p:txBody>
      </p:sp>
      <p:pic>
        <p:nvPicPr>
          <p:cNvPr id="18434" name="Picture 2" descr="Related image"/>
          <p:cNvPicPr>
            <a:picLocks noChangeAspect="1" noChangeArrowheads="1"/>
          </p:cNvPicPr>
          <p:nvPr/>
        </p:nvPicPr>
        <p:blipFill>
          <a:blip r:embed="rId3"/>
          <a:srcRect/>
          <a:stretch>
            <a:fillRect/>
          </a:stretch>
        </p:blipFill>
        <p:spPr bwMode="auto">
          <a:xfrm>
            <a:off x="8708926" y="3490303"/>
            <a:ext cx="3198483" cy="3009901"/>
          </a:xfrm>
          <a:prstGeom prst="rect">
            <a:avLst/>
          </a:prstGeom>
          <a:noFill/>
        </p:spPr>
      </p:pic>
      <p:sp>
        <p:nvSpPr>
          <p:cNvPr id="4" name="TextBox 3">
            <a:extLst>
              <a:ext uri="{FF2B5EF4-FFF2-40B4-BE49-F238E27FC236}">
                <a16:creationId xmlns:a16="http://schemas.microsoft.com/office/drawing/2014/main" id="{47A5F6EF-564C-4D6D-B42E-D8A75E703F94}"/>
              </a:ext>
            </a:extLst>
          </p:cNvPr>
          <p:cNvSpPr txBox="1"/>
          <p:nvPr/>
        </p:nvSpPr>
        <p:spPr>
          <a:xfrm>
            <a:off x="768401" y="4217426"/>
            <a:ext cx="729859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Lastly, company uses knowledge evaluation to enhance the effectiveness of its value chain. Under this strategy, the knowledge undergoes a continuous process of evaluation, starting from the initial step of development (Zack, McKeen &amp; Singh, 2009 p. 392). </a:t>
            </a:r>
            <a:endParaRPr lang="en-US" dirty="0"/>
          </a:p>
        </p:txBody>
      </p:sp>
    </p:spTree>
    <p:extLst>
      <p:ext uri="{BB962C8B-B14F-4D97-AF65-F5344CB8AC3E}">
        <p14:creationId xmlns:p14="http://schemas.microsoft.com/office/powerpoint/2010/main" val="3812995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5127031" cy="1676603"/>
          </a:xfrm>
        </p:spPr>
        <p:txBody>
          <a:bodyPr vert="horz" lIns="91440" tIns="45720" rIns="91440" bIns="45720" rtlCol="0" anchor="ctr">
            <a:normAutofit/>
          </a:bodyPr>
          <a:lstStyle/>
          <a:p>
            <a:pPr>
              <a:spcBef>
                <a:spcPct val="0"/>
              </a:spcBef>
            </a:pPr>
            <a:r>
              <a:rPr lang="en-US" sz="4400" b="1" dirty="0">
                <a:solidFill>
                  <a:schemeClr val="tx1"/>
                </a:solidFill>
              </a:rPr>
              <a:t>Gaps Value Chain at John Lewis</a:t>
            </a:r>
            <a:r>
              <a:rPr lang="en-US" sz="4400" dirty="0">
                <a:solidFill>
                  <a:schemeClr val="tx1"/>
                </a:solidFill>
              </a:rPr>
              <a:t> </a:t>
            </a:r>
            <a:endParaRPr lang="en-US" sz="4400">
              <a:solidFill>
                <a:schemeClr val="tx1"/>
              </a:solidFill>
            </a:endParaRPr>
          </a:p>
        </p:txBody>
      </p:sp>
      <p:sp>
        <p:nvSpPr>
          <p:cNvPr id="3" name="Text Placeholder 2"/>
          <p:cNvSpPr>
            <a:spLocks noGrp="1"/>
          </p:cNvSpPr>
          <p:nvPr>
            <p:ph type="body" idx="1"/>
          </p:nvPr>
        </p:nvSpPr>
        <p:spPr>
          <a:xfrm>
            <a:off x="648930" y="2438400"/>
            <a:ext cx="5127029" cy="3785419"/>
          </a:xfrm>
        </p:spPr>
        <p:txBody>
          <a:bodyPr vert="horz" lIns="91440" tIns="45720" rIns="91440" bIns="45720" rtlCol="0">
            <a:normAutofit/>
          </a:bodyPr>
          <a:lstStyle/>
          <a:p>
            <a:pPr marL="194310" indent="-228600">
              <a:spcAft>
                <a:spcPts val="600"/>
              </a:spcAft>
              <a:buFont typeface="Arial" panose="020B0604020202020204" pitchFamily="34" charset="0"/>
              <a:buChar char="•"/>
            </a:pPr>
            <a:r>
              <a:rPr lang="en-US" sz="1500"/>
              <a:t>Two major gaps are evident in the knowledge management value chain of John Lewis. These gaps include:</a:t>
            </a:r>
          </a:p>
          <a:p>
            <a:pPr marL="194310" indent="-228600">
              <a:spcAft>
                <a:spcPts val="600"/>
              </a:spcAft>
              <a:buFont typeface="Arial" panose="020B0604020202020204" pitchFamily="34" charset="0"/>
              <a:buChar char="•"/>
            </a:pPr>
            <a:endParaRPr lang="en-US" sz="1500"/>
          </a:p>
          <a:p>
            <a:pPr marL="608965" indent="-228600">
              <a:spcAft>
                <a:spcPts val="600"/>
              </a:spcAft>
              <a:buFont typeface="Arial" panose="020B0604020202020204" pitchFamily="34" charset="0"/>
              <a:buChar char="•"/>
            </a:pPr>
            <a:r>
              <a:rPr lang="en-US" sz="1500"/>
              <a:t>Sales and operations planning. This gap in the knowledge management value chain is demonstrated through the reduced levels of employee satisfaction, inaccuracies in forecast and demand planning. </a:t>
            </a:r>
          </a:p>
          <a:p>
            <a:pPr marL="194310" indent="-228600">
              <a:spcAft>
                <a:spcPts val="600"/>
              </a:spcAft>
              <a:buFont typeface="Arial" panose="020B0604020202020204" pitchFamily="34" charset="0"/>
              <a:buChar char="•"/>
            </a:pPr>
            <a:endParaRPr lang="en-US" sz="1500"/>
          </a:p>
          <a:p>
            <a:pPr marL="608965" indent="-228600">
              <a:spcAft>
                <a:spcPts val="600"/>
              </a:spcAft>
              <a:buFont typeface="Arial" panose="020B0604020202020204" pitchFamily="34" charset="0"/>
              <a:buChar char="•"/>
            </a:pPr>
            <a:r>
              <a:rPr lang="en-US" sz="1500"/>
              <a:t>Business information and management systems. This gap can be seen in the inefficient deployment of labor and intellectual asset, demand planning, as well as sales forecasting by the company.    </a:t>
            </a:r>
          </a:p>
          <a:p>
            <a:pPr marL="608965" indent="-228600">
              <a:spcAft>
                <a:spcPts val="600"/>
              </a:spcAft>
              <a:buFont typeface="Arial" panose="020B0604020202020204" pitchFamily="34" charset="0"/>
              <a:buChar char="•"/>
            </a:pPr>
            <a:endParaRPr lang="en-US" sz="1500"/>
          </a:p>
        </p:txBody>
      </p:sp>
      <p:pic>
        <p:nvPicPr>
          <p:cNvPr id="4" name="Picture 4" descr="Related image"/>
          <p:cNvPicPr>
            <a:picLocks noChangeAspect="1" noChangeArrowheads="1"/>
          </p:cNvPicPr>
          <p:nvPr/>
        </p:nvPicPr>
        <p:blipFill rotWithShape="1">
          <a:blip r:embed="rId3"/>
          <a:srcRect l="677" r="1403" b="-2"/>
          <a:stretch/>
        </p:blipFill>
        <p:spPr bwMode="auto">
          <a:xfrm>
            <a:off x="6090613" y="640082"/>
            <a:ext cx="5461724" cy="5577837"/>
          </a:xfrm>
          <a:prstGeom prst="rect">
            <a:avLst/>
          </a:prstGeom>
          <a:noFill/>
          <a:effectLst/>
        </p:spPr>
      </p:pic>
    </p:spTree>
    <p:extLst>
      <p:ext uri="{BB962C8B-B14F-4D97-AF65-F5344CB8AC3E}">
        <p14:creationId xmlns:p14="http://schemas.microsoft.com/office/powerpoint/2010/main" val="20730457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04" name="Rectangle 70">
            <a:extLst>
              <a:ext uri="{FF2B5EF4-FFF2-40B4-BE49-F238E27FC236}">
                <a16:creationId xmlns:a16="http://schemas.microsoft.com/office/drawing/2014/main"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7" y="643467"/>
            <a:ext cx="3363974" cy="1597315"/>
          </a:xfrm>
          <a:noFill/>
          <a:ln w="19050">
            <a:solidFill>
              <a:schemeClr val="bg1"/>
            </a:solidFill>
          </a:ln>
        </p:spPr>
        <p:txBody>
          <a:bodyPr vert="horz" wrap="square" lIns="91440" tIns="45720" rIns="91440" bIns="45720" rtlCol="0" anchor="ctr">
            <a:normAutofit/>
          </a:bodyPr>
          <a:lstStyle/>
          <a:p>
            <a:pPr algn="ctr">
              <a:spcBef>
                <a:spcPct val="0"/>
              </a:spcBef>
            </a:pPr>
            <a:r>
              <a:rPr lang="en-US" sz="2800" b="1" kern="1200" dirty="0">
                <a:solidFill>
                  <a:schemeClr val="bg1"/>
                </a:solidFill>
                <a:latin typeface="+mj-lt"/>
                <a:ea typeface="+mj-ea"/>
                <a:cs typeface="+mj-cs"/>
              </a:rPr>
              <a:t>Knowledge Process and Transfer System</a:t>
            </a:r>
            <a:r>
              <a:rPr lang="en-US" sz="2800" kern="1200">
                <a:solidFill>
                  <a:schemeClr val="bg1"/>
                </a:solidFill>
                <a:latin typeface="+mj-lt"/>
                <a:ea typeface="+mj-ea"/>
                <a:cs typeface="+mj-cs"/>
              </a:rPr>
              <a:t> </a:t>
            </a:r>
          </a:p>
        </p:txBody>
      </p:sp>
      <p:sp>
        <p:nvSpPr>
          <p:cNvPr id="3" name="Text Placeholder 2"/>
          <p:cNvSpPr>
            <a:spLocks noGrp="1"/>
          </p:cNvSpPr>
          <p:nvPr>
            <p:ph type="body" idx="1"/>
          </p:nvPr>
        </p:nvSpPr>
        <p:spPr>
          <a:xfrm>
            <a:off x="643468" y="2638044"/>
            <a:ext cx="3363974" cy="3415622"/>
          </a:xfrm>
        </p:spPr>
        <p:txBody>
          <a:bodyPr spcFirstLastPara="1" vert="horz" lIns="91440" tIns="45720" rIns="91440" bIns="45720" rtlCol="0" anchorCtr="0">
            <a:normAutofit/>
          </a:bodyPr>
          <a:lstStyle/>
          <a:p>
            <a:pPr marL="608965" indent="-228600">
              <a:spcAft>
                <a:spcPts val="600"/>
              </a:spcAft>
              <a:buFont typeface="Arial" panose="020B0604020202020204" pitchFamily="34" charset="0"/>
              <a:buChar char="•"/>
            </a:pPr>
            <a:r>
              <a:rPr lang="en-US" sz="1400">
                <a:solidFill>
                  <a:schemeClr val="bg1"/>
                </a:solidFill>
              </a:rPr>
              <a:t>Embedding knowledge as part of the culture. The company ensures that information is shared freely across all levels of the organisation. Through the development of workplace policies, thereby making it possible for all employees to gain adequate knowledge regarding John Lewis Company</a:t>
            </a:r>
          </a:p>
          <a:p>
            <a:pPr marL="608965" indent="-228600">
              <a:spcAft>
                <a:spcPts val="600"/>
              </a:spcAft>
              <a:buFont typeface="Arial" panose="020B0604020202020204" pitchFamily="34" charset="0"/>
              <a:buChar char="•"/>
            </a:pPr>
            <a:endParaRPr lang="en-US" sz="1400">
              <a:solidFill>
                <a:schemeClr val="bg1"/>
              </a:solidFill>
            </a:endParaRPr>
          </a:p>
          <a:p>
            <a:pPr marL="608965" indent="-228600">
              <a:spcAft>
                <a:spcPts val="600"/>
              </a:spcAft>
              <a:buFont typeface="Arial" panose="020B0604020202020204" pitchFamily="34" charset="0"/>
              <a:buChar char="•"/>
            </a:pPr>
            <a:r>
              <a:rPr lang="en-US" sz="1400">
                <a:solidFill>
                  <a:schemeClr val="bg1"/>
                </a:solidFill>
              </a:rPr>
              <a:t>Sharing knowledge through technology. Technologies such as the internet and intercoms allow employees to communicate efficiently with their colleagues (Liao &amp; Wu, 2010 p. 1096)</a:t>
            </a:r>
          </a:p>
          <a:p>
            <a:pPr marL="608965" indent="-228600">
              <a:spcAft>
                <a:spcPts val="600"/>
              </a:spcAft>
              <a:buFont typeface="Arial" panose="020B0604020202020204" pitchFamily="34" charset="0"/>
              <a:buChar char="•"/>
            </a:pPr>
            <a:endParaRPr lang="en-US" sz="1400">
              <a:solidFill>
                <a:schemeClr val="bg1"/>
              </a:solidFill>
            </a:endParaRPr>
          </a:p>
          <a:p>
            <a:pPr marL="608965" indent="-228600">
              <a:spcAft>
                <a:spcPts val="600"/>
              </a:spcAft>
              <a:buFont typeface="Arial" panose="020B0604020202020204" pitchFamily="34" charset="0"/>
              <a:buChar char="•"/>
            </a:pPr>
            <a:endParaRPr lang="en-US" sz="1400">
              <a:solidFill>
                <a:schemeClr val="bg1"/>
              </a:solidFill>
            </a:endParaRPr>
          </a:p>
        </p:txBody>
      </p:sp>
      <p:pic>
        <p:nvPicPr>
          <p:cNvPr id="12290" name="Picture 2" descr="Image result for knowledge transfer"/>
          <p:cNvPicPr>
            <a:picLocks noChangeAspect="1" noChangeArrowheads="1"/>
          </p:cNvPicPr>
          <p:nvPr/>
        </p:nvPicPr>
        <p:blipFill>
          <a:blip r:embed="rId3"/>
          <a:stretch>
            <a:fillRect/>
          </a:stretch>
        </p:blipFill>
        <p:spPr bwMode="auto">
          <a:xfrm>
            <a:off x="6152796" y="643467"/>
            <a:ext cx="4540703" cy="5410199"/>
          </a:xfrm>
          <a:prstGeom prst="rect">
            <a:avLst/>
          </a:prstGeom>
          <a:noFill/>
        </p:spPr>
      </p:pic>
    </p:spTree>
    <p:extLst>
      <p:ext uri="{BB962C8B-B14F-4D97-AF65-F5344CB8AC3E}">
        <p14:creationId xmlns:p14="http://schemas.microsoft.com/office/powerpoint/2010/main" val="3960594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descr="Related image"/>
          <p:cNvPicPr>
            <a:picLocks noChangeAspect="1" noChangeArrowheads="1"/>
          </p:cNvPicPr>
          <p:nvPr/>
        </p:nvPicPr>
        <p:blipFill>
          <a:blip r:embed="rId3"/>
          <a:srcRect/>
          <a:stretch>
            <a:fillRect/>
          </a:stretch>
        </p:blipFill>
        <p:spPr bwMode="auto">
          <a:xfrm>
            <a:off x="647701" y="863600"/>
            <a:ext cx="11002433" cy="5503333"/>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EC7FF834-B204-4967-8D47-8BB36EAF0E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0" name="Rectangle 10">
            <a:extLst>
              <a:ext uri="{FF2B5EF4-FFF2-40B4-BE49-F238E27FC236}">
                <a16:creationId xmlns:a16="http://schemas.microsoft.com/office/drawing/2014/main" id="{F780A22D-61EA-43E3-BD94-3E39CF9021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D5A2DD92-A603-4671-A842-19FEF57B311B}"/>
              </a:ext>
            </a:extLst>
          </p:cNvPr>
          <p:cNvSpPr>
            <a:spLocks noGrp="1"/>
          </p:cNvSpPr>
          <p:nvPr>
            <p:ph type="title"/>
          </p:nvPr>
        </p:nvSpPr>
        <p:spPr>
          <a:xfrm>
            <a:off x="2094204" y="4072483"/>
            <a:ext cx="8148734" cy="887842"/>
          </a:xfrm>
          <a:prstGeom prst="ellipse">
            <a:avLst/>
          </a:prstGeom>
          <a:solidFill>
            <a:srgbClr val="FFFFFF"/>
          </a:solidFill>
          <a:ln w="31750" cap="sq">
            <a:solidFill>
              <a:srgbClr val="5E5E52"/>
            </a:solidFill>
            <a:miter lim="800000"/>
          </a:ln>
        </p:spPr>
        <p:txBody>
          <a:bodyPr>
            <a:normAutofit/>
          </a:bodyPr>
          <a:lstStyle/>
          <a:p>
            <a:pPr algn="ctr"/>
            <a:r>
              <a:rPr lang="en-GB" sz="3600">
                <a:solidFill>
                  <a:srgbClr val="262626"/>
                </a:solidFill>
              </a:rPr>
              <a:t>Conclusion </a:t>
            </a:r>
          </a:p>
        </p:txBody>
      </p:sp>
      <p:pic>
        <p:nvPicPr>
          <p:cNvPr id="4" name="Picture 4" descr="A close up of a sunset&#10;&#10;Description generated with high confidence">
            <a:extLst>
              <a:ext uri="{FF2B5EF4-FFF2-40B4-BE49-F238E27FC236}">
                <a16:creationId xmlns:a16="http://schemas.microsoft.com/office/drawing/2014/main" id="{E6AB1D36-39A1-49F0-9751-8C0A3B75BE78}"/>
              </a:ext>
            </a:extLst>
          </p:cNvPr>
          <p:cNvPicPr>
            <a:picLocks noChangeAspect="1"/>
          </p:cNvPicPr>
          <p:nvPr/>
        </p:nvPicPr>
        <p:blipFill>
          <a:blip r:embed="rId3"/>
          <a:stretch>
            <a:fillRect/>
          </a:stretch>
        </p:blipFill>
        <p:spPr>
          <a:xfrm>
            <a:off x="971267" y="1104306"/>
            <a:ext cx="10249464" cy="2690484"/>
          </a:xfrm>
          <a:prstGeom prst="rect">
            <a:avLst/>
          </a:prstGeom>
        </p:spPr>
      </p:pic>
      <p:sp>
        <p:nvSpPr>
          <p:cNvPr id="3" name="Text Placeholder 2">
            <a:extLst>
              <a:ext uri="{FF2B5EF4-FFF2-40B4-BE49-F238E27FC236}">
                <a16:creationId xmlns:a16="http://schemas.microsoft.com/office/drawing/2014/main" id="{A064DD9E-A87D-478A-8828-2380E5BB535E}"/>
              </a:ext>
            </a:extLst>
          </p:cNvPr>
          <p:cNvSpPr>
            <a:spLocks noGrp="1"/>
          </p:cNvSpPr>
          <p:nvPr>
            <p:ph idx="1"/>
          </p:nvPr>
        </p:nvSpPr>
        <p:spPr>
          <a:xfrm>
            <a:off x="2231136" y="5542925"/>
            <a:ext cx="7729728" cy="768975"/>
          </a:xfrm>
        </p:spPr>
        <p:txBody>
          <a:bodyPr vert="horz" lIns="91440" tIns="45720" rIns="91440" bIns="45720" rtlCol="0" anchor="t">
            <a:noAutofit/>
          </a:bodyPr>
          <a:lstStyle/>
          <a:p>
            <a:pPr marL="608965" indent="-414655" algn="ctr"/>
            <a:r>
              <a:rPr lang="en-US" sz="1800" dirty="0">
                <a:solidFill>
                  <a:schemeClr val="bg1"/>
                </a:solidFill>
                <a:latin typeface="Calibri"/>
                <a:cs typeface="Calibri"/>
              </a:rPr>
              <a:t>Knowledge management – integral in business </a:t>
            </a:r>
            <a:endParaRPr lang="en-GB" sz="1800">
              <a:solidFill>
                <a:schemeClr val="bg1"/>
              </a:solidFill>
              <a:latin typeface="Calibri"/>
              <a:cs typeface="Calibri"/>
            </a:endParaRPr>
          </a:p>
          <a:p>
            <a:pPr marL="608965" indent="-414655" algn="ctr"/>
            <a:r>
              <a:rPr lang="en-US" sz="1800" dirty="0">
                <a:solidFill>
                  <a:schemeClr val="bg1"/>
                </a:solidFill>
                <a:latin typeface="Calibri"/>
                <a:cs typeface="Calibri"/>
              </a:rPr>
              <a:t>John Lewis  scenario  </a:t>
            </a:r>
            <a:endParaRPr lang="en-GB" sz="1800">
              <a:solidFill>
                <a:schemeClr val="bg1"/>
              </a:solidFill>
              <a:latin typeface="Calibri"/>
              <a:cs typeface="Calibri"/>
            </a:endParaRPr>
          </a:p>
          <a:p>
            <a:pPr marL="608965" indent="-414655" algn="ctr"/>
            <a:r>
              <a:rPr lang="en-US" sz="1800" dirty="0">
                <a:solidFill>
                  <a:schemeClr val="bg1"/>
                </a:solidFill>
                <a:latin typeface="Calibri"/>
                <a:cs typeface="Calibri"/>
              </a:rPr>
              <a:t>Ineffective knowledge management system = </a:t>
            </a:r>
            <a:r>
              <a:rPr lang="en-US" sz="1800" dirty="0" err="1">
                <a:solidFill>
                  <a:schemeClr val="bg1"/>
                </a:solidFill>
                <a:latin typeface="Calibri"/>
                <a:cs typeface="Calibri"/>
              </a:rPr>
              <a:t>organisational</a:t>
            </a:r>
            <a:r>
              <a:rPr lang="en-US" sz="1800" dirty="0">
                <a:solidFill>
                  <a:schemeClr val="bg1"/>
                </a:solidFill>
                <a:latin typeface="Calibri"/>
                <a:cs typeface="Calibri"/>
              </a:rPr>
              <a:t> failure </a:t>
            </a:r>
            <a:r>
              <a:rPr lang="en-US" sz="1600" dirty="0">
                <a:solidFill>
                  <a:schemeClr val="bg1"/>
                </a:solidFill>
                <a:latin typeface="Calibri"/>
                <a:cs typeface="Calibri"/>
              </a:rPr>
              <a:t> </a:t>
            </a:r>
            <a:endParaRPr lang="en-GB" sz="1600" dirty="0">
              <a:solidFill>
                <a:schemeClr val="bg1"/>
              </a:solidFill>
              <a:latin typeface="Calibri"/>
              <a:cs typeface="Calibri"/>
            </a:endParaRPr>
          </a:p>
          <a:p>
            <a:pPr marL="608965" indent="-414655" algn="ctr"/>
            <a:endParaRPr lang="en-GB" sz="1000">
              <a:solidFill>
                <a:schemeClr val="bg1"/>
              </a:solidFill>
              <a:latin typeface="Calibri"/>
              <a:cs typeface="Calibri Light"/>
            </a:endParaRPr>
          </a:p>
        </p:txBody>
      </p:sp>
    </p:spTree>
    <p:extLst>
      <p:ext uri="{BB962C8B-B14F-4D97-AF65-F5344CB8AC3E}">
        <p14:creationId xmlns:p14="http://schemas.microsoft.com/office/powerpoint/2010/main" val="586580452"/>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2600" y="1758200"/>
            <a:ext cx="10251600" cy="527800"/>
          </a:xfrm>
        </p:spPr>
        <p:txBody>
          <a:bodyPr>
            <a:normAutofit fontScale="90000"/>
          </a:bodyPr>
          <a:lstStyle/>
          <a:p>
            <a:r>
              <a:rPr lang="en-US" sz="3200"/>
              <a:t>References</a:t>
            </a:r>
            <a:r>
              <a:rPr lang="en-US"/>
              <a:t> </a:t>
            </a:r>
          </a:p>
        </p:txBody>
      </p:sp>
      <p:sp>
        <p:nvSpPr>
          <p:cNvPr id="4" name="Text Placeholder 3"/>
          <p:cNvSpPr>
            <a:spLocks noGrp="1"/>
          </p:cNvSpPr>
          <p:nvPr>
            <p:ph type="body" idx="1"/>
          </p:nvPr>
        </p:nvSpPr>
        <p:spPr>
          <a:xfrm>
            <a:off x="972600" y="2604977"/>
            <a:ext cx="10251600" cy="3181656"/>
          </a:xfrm>
        </p:spPr>
        <p:txBody>
          <a:bodyPr>
            <a:normAutofit fontScale="55000" lnSpcReduction="20000"/>
          </a:bodyPr>
          <a:lstStyle/>
          <a:p>
            <a:r>
              <a:rPr lang="en-GB" b="1" dirty="0"/>
              <a:t> </a:t>
            </a:r>
            <a:endParaRPr lang="en-GB" dirty="0"/>
          </a:p>
          <a:p>
            <a:pPr lvl="0"/>
            <a:r>
              <a:rPr lang="en-US" dirty="0"/>
              <a:t>Berger, B.K. and </a:t>
            </a:r>
            <a:r>
              <a:rPr lang="en-US" dirty="0" err="1"/>
              <a:t>Meng</a:t>
            </a:r>
            <a:r>
              <a:rPr lang="en-US" dirty="0"/>
              <a:t>, J., 2014. Making sense of leaders and leadership in public relations. </a:t>
            </a:r>
            <a:r>
              <a:rPr lang="en-US" i="1" dirty="0"/>
              <a:t>Public relations leaders as </a:t>
            </a:r>
            <a:r>
              <a:rPr lang="en-US" i="1" dirty="0" err="1"/>
              <a:t>sensemakers</a:t>
            </a:r>
            <a:r>
              <a:rPr lang="en-US" i="1" dirty="0"/>
              <a:t>: a global study of leadership in public relations and communication management. New York</a:t>
            </a:r>
            <a:r>
              <a:rPr lang="en-US" dirty="0"/>
              <a:t>.</a:t>
            </a:r>
            <a:endParaRPr lang="en-GB" dirty="0"/>
          </a:p>
          <a:p>
            <a:pPr lvl="0"/>
            <a:r>
              <a:rPr lang="en-US" dirty="0"/>
              <a:t>Chang, H.H. and Chuang, S.S., 2011. Social capital and individual motivations on knowledge sharing: Participant involvement as a moderator. </a:t>
            </a:r>
            <a:r>
              <a:rPr lang="en-US" i="1" dirty="0"/>
              <a:t>Information &amp; management</a:t>
            </a:r>
            <a:r>
              <a:rPr lang="en-US" dirty="0"/>
              <a:t>, </a:t>
            </a:r>
            <a:r>
              <a:rPr lang="en-US" i="1" dirty="0"/>
              <a:t>48</a:t>
            </a:r>
            <a:r>
              <a:rPr lang="en-US" dirty="0"/>
              <a:t>(1), pp.9-18.</a:t>
            </a:r>
            <a:endParaRPr lang="en-GB" dirty="0"/>
          </a:p>
          <a:p>
            <a:pPr lvl="0"/>
            <a:r>
              <a:rPr lang="en-US" dirty="0" err="1"/>
              <a:t>Hau</a:t>
            </a:r>
            <a:r>
              <a:rPr lang="en-US" dirty="0"/>
              <a:t>, Y.S., Kim, B., Lee, H. and Kim, Y.G., 2013. The effects of individual motivations and social capital on employees’ tacit and explicit knowledge sharing intentions. </a:t>
            </a:r>
            <a:r>
              <a:rPr lang="en-US" i="1" dirty="0"/>
              <a:t>International Journal of Information Management</a:t>
            </a:r>
            <a:r>
              <a:rPr lang="en-US" dirty="0"/>
              <a:t>, </a:t>
            </a:r>
            <a:r>
              <a:rPr lang="en-US" i="1" dirty="0"/>
              <a:t>33</a:t>
            </a:r>
            <a:r>
              <a:rPr lang="en-US" dirty="0"/>
              <a:t>(2), pp.356-366.</a:t>
            </a:r>
            <a:endParaRPr lang="en-GB" dirty="0"/>
          </a:p>
          <a:p>
            <a:pPr lvl="0"/>
            <a:r>
              <a:rPr lang="en-US" dirty="0"/>
              <a:t>Hung, R.Y.Y., Lien, B.Y.H., Fang, S.C. and McLean, G.N., 2010. Knowledge as a facilitator for enhancing innovation performance through total quality management. </a:t>
            </a:r>
            <a:r>
              <a:rPr lang="en-US" i="1" dirty="0"/>
              <a:t>Total Quality Management</a:t>
            </a:r>
            <a:r>
              <a:rPr lang="en-US" dirty="0"/>
              <a:t>, </a:t>
            </a:r>
            <a:r>
              <a:rPr lang="en-US" i="1" dirty="0"/>
              <a:t>21</a:t>
            </a:r>
            <a:r>
              <a:rPr lang="en-US" dirty="0"/>
              <a:t>(4), pp.425-438.</a:t>
            </a:r>
            <a:endParaRPr lang="en-GB" dirty="0"/>
          </a:p>
          <a:p>
            <a:pPr lvl="0"/>
            <a:r>
              <a:rPr lang="en-US" dirty="0"/>
              <a:t>Kumar, S. and Gupta, D.S., 2012. Role of knowledge management systems (KMS) in multinational organization: An overview. </a:t>
            </a:r>
            <a:r>
              <a:rPr lang="en-US" i="1" dirty="0"/>
              <a:t>Journal of Advanced Research in Computer Science and Software Engineering, ISSN</a:t>
            </a:r>
            <a:r>
              <a:rPr lang="en-US" dirty="0"/>
              <a:t>, </a:t>
            </a:r>
            <a:r>
              <a:rPr lang="en-US" i="1" dirty="0"/>
              <a:t>2277</a:t>
            </a:r>
            <a:r>
              <a:rPr lang="en-US" dirty="0"/>
              <a:t>.</a:t>
            </a:r>
            <a:endParaRPr lang="en-GB" dirty="0"/>
          </a:p>
          <a:p>
            <a:pPr lvl="0"/>
            <a:r>
              <a:rPr lang="en-US" dirty="0"/>
              <a:t>Liao, S.H. and Wu, C.C., 2010. System perspective of knowledge management, organizational learning, and organizational innovation. </a:t>
            </a:r>
            <a:r>
              <a:rPr lang="en-US" i="1" dirty="0"/>
              <a:t>Expert systems with Applications</a:t>
            </a:r>
            <a:r>
              <a:rPr lang="en-US" dirty="0"/>
              <a:t>, </a:t>
            </a:r>
            <a:r>
              <a:rPr lang="en-US" i="1" dirty="0"/>
              <a:t>37</a:t>
            </a:r>
            <a:r>
              <a:rPr lang="en-US" dirty="0"/>
              <a:t>(2), pp.1096-1103.</a:t>
            </a:r>
            <a:endParaRPr lang="en-GB" dirty="0"/>
          </a:p>
          <a:p>
            <a:pPr lvl="0"/>
            <a:r>
              <a:rPr lang="en-US" dirty="0"/>
              <a:t>Mills, A.M. and Smith, T.A., 2011. Knowledge management and organizational performance: a decomposed view. </a:t>
            </a:r>
            <a:r>
              <a:rPr lang="en-US" i="1" dirty="0"/>
              <a:t>Journal of knowledge management</a:t>
            </a:r>
            <a:r>
              <a:rPr lang="en-US" dirty="0"/>
              <a:t>, </a:t>
            </a:r>
            <a:r>
              <a:rPr lang="en-US" i="1" dirty="0"/>
              <a:t>15</a:t>
            </a:r>
            <a:r>
              <a:rPr lang="en-US" dirty="0"/>
              <a:t>(1), pp.156-171.</a:t>
            </a:r>
            <a:endParaRPr lang="en-GB" dirty="0"/>
          </a:p>
          <a:p>
            <a:pPr lvl="0"/>
            <a:r>
              <a:rPr lang="en-US" dirty="0" err="1"/>
              <a:t>Petrides</a:t>
            </a:r>
            <a:r>
              <a:rPr lang="en-US" dirty="0"/>
              <a:t>, Lisa A. "Organizational learning and the case for knowledge‐based systems." </a:t>
            </a:r>
            <a:r>
              <a:rPr lang="en-US" i="1" dirty="0"/>
              <a:t>New Directions for Institutional Research</a:t>
            </a:r>
            <a:r>
              <a:rPr lang="en-US" dirty="0"/>
              <a:t> 2002.113 (2002): 69-84.</a:t>
            </a:r>
            <a:endParaRPr lang="en-GB" dirty="0"/>
          </a:p>
          <a:p>
            <a:pPr lvl="0"/>
            <a:r>
              <a:rPr lang="en-GB" dirty="0" err="1"/>
              <a:t>Porter,M.E</a:t>
            </a:r>
            <a:r>
              <a:rPr lang="en-GB" dirty="0"/>
              <a:t>. (2001). The Value Chain and competitive advantage. Understanding Business Processes. </a:t>
            </a:r>
            <a:r>
              <a:rPr lang="en-GB" i="1" dirty="0"/>
              <a:t>Routledge</a:t>
            </a:r>
            <a:r>
              <a:rPr lang="en-GB" dirty="0"/>
              <a:t>.</a:t>
            </a:r>
          </a:p>
          <a:p>
            <a:endParaRPr lang="en-GB" dirty="0"/>
          </a:p>
        </p:txBody>
      </p:sp>
    </p:spTree>
    <p:extLst>
      <p:ext uri="{BB962C8B-B14F-4D97-AF65-F5344CB8AC3E}">
        <p14:creationId xmlns:p14="http://schemas.microsoft.com/office/powerpoint/2010/main" val="9894751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39</TotalTime>
  <Words>636</Words>
  <Application>Microsoft Office PowerPoint</Application>
  <PresentationFormat>Widescreen</PresentationFormat>
  <Paragraphs>105</Paragraphs>
  <Slides>19</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Gill Sans MT</vt:lpstr>
      <vt:lpstr>Office Theme</vt:lpstr>
      <vt:lpstr>John Lewis – Knowledge Management System  (Task 3)</vt:lpstr>
      <vt:lpstr>PowerPoint Presentation</vt:lpstr>
      <vt:lpstr>Knowledge management at John Lewis </vt:lpstr>
      <vt:lpstr>John Lewis view of Knowledge Management</vt:lpstr>
      <vt:lpstr>Knowledge Management Theory at JL</vt:lpstr>
      <vt:lpstr>Benefits Ecological Knowledge Management theory</vt:lpstr>
      <vt:lpstr>Considerations for Knowledge Management Theory Change </vt:lpstr>
      <vt:lpstr>Alternative Knowledge Management theory </vt:lpstr>
      <vt:lpstr>Benefits of Organisational Knowledge Management </vt:lpstr>
      <vt:lpstr>Porter's Value Chain</vt:lpstr>
      <vt:lpstr>Value Chain at John Lewis </vt:lpstr>
      <vt:lpstr>Value Chain at John Lewis</vt:lpstr>
      <vt:lpstr>John Lewis Knowledge Management</vt:lpstr>
      <vt:lpstr>Value Chain at John Lewis</vt:lpstr>
      <vt:lpstr>Gaps Value Chain at John Lewis </vt:lpstr>
      <vt:lpstr>Knowledge Process and Transfer System </vt:lpstr>
      <vt:lpstr>PowerPoint Presentation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Shelina Begum (1704954)</dc:creator>
  <cp:lastModifiedBy>Saniya Karim (1704776)</cp:lastModifiedBy>
  <cp:revision>317</cp:revision>
  <cp:lastPrinted>2019-06-12T20:37:06Z</cp:lastPrinted>
  <dcterms:created xsi:type="dcterms:W3CDTF">2019-06-10T19:57:10Z</dcterms:created>
  <dcterms:modified xsi:type="dcterms:W3CDTF">2019-06-13T08:47:35Z</dcterms:modified>
</cp:coreProperties>
</file>