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765994-1B70-48DB-BCE4-DD980EF2A09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5D45A34-7707-4222-A711-BE9A9278ACB9}">
      <dgm:prSet/>
      <dgm:spPr/>
      <dgm:t>
        <a:bodyPr/>
        <a:lstStyle/>
        <a:p>
          <a:pPr>
            <a:defRPr cap="all"/>
          </a:pPr>
          <a:r>
            <a:rPr lang="en-GB" b="0" i="0"/>
            <a:t>Helps to identify areas of improvement and address employee concerns</a:t>
          </a:r>
          <a:endParaRPr lang="en-US"/>
        </a:p>
      </dgm:t>
    </dgm:pt>
    <dgm:pt modelId="{5D4F4607-264C-4A35-B0F2-D5DFB7190D1B}" type="parTrans" cxnId="{9F1C40DE-4EDD-47D6-81B2-C754ADDB5B41}">
      <dgm:prSet/>
      <dgm:spPr/>
      <dgm:t>
        <a:bodyPr/>
        <a:lstStyle/>
        <a:p>
          <a:endParaRPr lang="en-US"/>
        </a:p>
      </dgm:t>
    </dgm:pt>
    <dgm:pt modelId="{17FF304A-6636-428D-A4B6-B58CD992C87B}" type="sibTrans" cxnId="{9F1C40DE-4EDD-47D6-81B2-C754ADDB5B41}">
      <dgm:prSet/>
      <dgm:spPr/>
      <dgm:t>
        <a:bodyPr/>
        <a:lstStyle/>
        <a:p>
          <a:endParaRPr lang="en-US"/>
        </a:p>
      </dgm:t>
    </dgm:pt>
    <dgm:pt modelId="{EBF7102D-580E-49C0-ADA4-D9CA3004E707}">
      <dgm:prSet/>
      <dgm:spPr/>
      <dgm:t>
        <a:bodyPr/>
        <a:lstStyle/>
        <a:p>
          <a:pPr>
            <a:defRPr cap="all"/>
          </a:pPr>
          <a:r>
            <a:rPr lang="en-GB" b="0" i="0"/>
            <a:t>Provides a benchmark for measuring employee engagement levels</a:t>
          </a:r>
          <a:endParaRPr lang="en-US"/>
        </a:p>
      </dgm:t>
    </dgm:pt>
    <dgm:pt modelId="{7C9E54C7-1F06-45B4-B18C-81E838F276A4}" type="parTrans" cxnId="{19CA9D63-C903-4ED2-BB12-ADE8300EE0A0}">
      <dgm:prSet/>
      <dgm:spPr/>
      <dgm:t>
        <a:bodyPr/>
        <a:lstStyle/>
        <a:p>
          <a:endParaRPr lang="en-US"/>
        </a:p>
      </dgm:t>
    </dgm:pt>
    <dgm:pt modelId="{93F97B6E-E31D-469A-8A9B-9D142D8374A0}" type="sibTrans" cxnId="{19CA9D63-C903-4ED2-BB12-ADE8300EE0A0}">
      <dgm:prSet/>
      <dgm:spPr/>
      <dgm:t>
        <a:bodyPr/>
        <a:lstStyle/>
        <a:p>
          <a:endParaRPr lang="en-US"/>
        </a:p>
      </dgm:t>
    </dgm:pt>
    <dgm:pt modelId="{7ECD1962-D000-4EBC-9A31-88E1EC76AC12}">
      <dgm:prSet/>
      <dgm:spPr/>
      <dgm:t>
        <a:bodyPr/>
        <a:lstStyle/>
        <a:p>
          <a:pPr>
            <a:defRPr cap="all"/>
          </a:pPr>
          <a:r>
            <a:rPr lang="en-GB" b="0" i="0"/>
            <a:t>Enables management to track progress and evaluate the effectiveness of engagement initiatives</a:t>
          </a:r>
          <a:endParaRPr lang="en-US"/>
        </a:p>
      </dgm:t>
    </dgm:pt>
    <dgm:pt modelId="{A7EBF2EF-6744-48AF-8E3C-99FB845F21D0}" type="parTrans" cxnId="{CDF37F9C-23A5-4A5A-948C-F3B4E9182EE5}">
      <dgm:prSet/>
      <dgm:spPr/>
      <dgm:t>
        <a:bodyPr/>
        <a:lstStyle/>
        <a:p>
          <a:endParaRPr lang="en-US"/>
        </a:p>
      </dgm:t>
    </dgm:pt>
    <dgm:pt modelId="{F64CD1CB-8228-4F82-A27B-655658B66FAB}" type="sibTrans" cxnId="{CDF37F9C-23A5-4A5A-948C-F3B4E9182EE5}">
      <dgm:prSet/>
      <dgm:spPr/>
      <dgm:t>
        <a:bodyPr/>
        <a:lstStyle/>
        <a:p>
          <a:endParaRPr lang="en-US"/>
        </a:p>
      </dgm:t>
    </dgm:pt>
    <dgm:pt modelId="{7240F1CA-C9A1-47F9-B766-23202563EE96}">
      <dgm:prSet/>
      <dgm:spPr/>
      <dgm:t>
        <a:bodyPr/>
        <a:lstStyle/>
        <a:p>
          <a:pPr>
            <a:defRPr cap="all"/>
          </a:pPr>
          <a:r>
            <a:rPr lang="en-GB" b="0" i="0"/>
            <a:t>Enhances communication and collaboration between employees and management</a:t>
          </a:r>
          <a:endParaRPr lang="en-US"/>
        </a:p>
      </dgm:t>
    </dgm:pt>
    <dgm:pt modelId="{9CA485F2-D7EB-431F-B231-BFB554E341CF}" type="parTrans" cxnId="{922ED2ED-EBE4-49AC-844D-7FA18242E284}">
      <dgm:prSet/>
      <dgm:spPr/>
      <dgm:t>
        <a:bodyPr/>
        <a:lstStyle/>
        <a:p>
          <a:endParaRPr lang="en-US"/>
        </a:p>
      </dgm:t>
    </dgm:pt>
    <dgm:pt modelId="{85E053F7-7436-4B27-BC7E-3A95E7968169}" type="sibTrans" cxnId="{922ED2ED-EBE4-49AC-844D-7FA18242E284}">
      <dgm:prSet/>
      <dgm:spPr/>
      <dgm:t>
        <a:bodyPr/>
        <a:lstStyle/>
        <a:p>
          <a:endParaRPr lang="en-US"/>
        </a:p>
      </dgm:t>
    </dgm:pt>
    <dgm:pt modelId="{53BA0924-7C4F-41F0-BC6E-F4808282CBBE}" type="pres">
      <dgm:prSet presAssocID="{88765994-1B70-48DB-BCE4-DD980EF2A09B}" presName="root" presStyleCnt="0">
        <dgm:presLayoutVars>
          <dgm:dir/>
          <dgm:resizeHandles val="exact"/>
        </dgm:presLayoutVars>
      </dgm:prSet>
      <dgm:spPr/>
    </dgm:pt>
    <dgm:pt modelId="{5AFA9640-3D8E-4473-8186-C896B6E3C6AD}" type="pres">
      <dgm:prSet presAssocID="{D5D45A34-7707-4222-A711-BE9A9278ACB9}" presName="compNode" presStyleCnt="0"/>
      <dgm:spPr/>
    </dgm:pt>
    <dgm:pt modelId="{F668A8BC-E876-4CC6-9BEB-791D89E09C24}" type="pres">
      <dgm:prSet presAssocID="{D5D45A34-7707-4222-A711-BE9A9278ACB9}" presName="iconBgRect" presStyleLbl="bgShp" presStyleIdx="0" presStyleCnt="4"/>
      <dgm:spPr/>
    </dgm:pt>
    <dgm:pt modelId="{4897ADF1-8B0F-47BE-94B3-8A291EC07CA0}" type="pres">
      <dgm:prSet presAssocID="{D5D45A34-7707-4222-A711-BE9A9278AC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FAC1923-9D09-4695-9CD1-C0F2B81292BC}" type="pres">
      <dgm:prSet presAssocID="{D5D45A34-7707-4222-A711-BE9A9278ACB9}" presName="spaceRect" presStyleCnt="0"/>
      <dgm:spPr/>
    </dgm:pt>
    <dgm:pt modelId="{DC5E12CF-1596-406A-A55F-C9B0F5858B0F}" type="pres">
      <dgm:prSet presAssocID="{D5D45A34-7707-4222-A711-BE9A9278ACB9}" presName="textRect" presStyleLbl="revTx" presStyleIdx="0" presStyleCnt="4">
        <dgm:presLayoutVars>
          <dgm:chMax val="1"/>
          <dgm:chPref val="1"/>
        </dgm:presLayoutVars>
      </dgm:prSet>
      <dgm:spPr/>
    </dgm:pt>
    <dgm:pt modelId="{5DC25016-1E66-4EEB-B5DF-B17EA4BBA2A6}" type="pres">
      <dgm:prSet presAssocID="{17FF304A-6636-428D-A4B6-B58CD992C87B}" presName="sibTrans" presStyleCnt="0"/>
      <dgm:spPr/>
    </dgm:pt>
    <dgm:pt modelId="{098DF5B5-BAA8-44C7-9B40-8CBED7C0EE05}" type="pres">
      <dgm:prSet presAssocID="{EBF7102D-580E-49C0-ADA4-D9CA3004E707}" presName="compNode" presStyleCnt="0"/>
      <dgm:spPr/>
    </dgm:pt>
    <dgm:pt modelId="{E878CB7F-A5EB-4856-AE5B-51E0799AB44F}" type="pres">
      <dgm:prSet presAssocID="{EBF7102D-580E-49C0-ADA4-D9CA3004E707}" presName="iconBgRect" presStyleLbl="bgShp" presStyleIdx="1" presStyleCnt="4"/>
      <dgm:spPr/>
    </dgm:pt>
    <dgm:pt modelId="{F36EDF6A-0D38-4835-91D1-2FB867DA32D1}" type="pres">
      <dgm:prSet presAssocID="{EBF7102D-580E-49C0-ADA4-D9CA3004E70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51DF59A-C413-4AF3-A51A-1168CAA9DE19}" type="pres">
      <dgm:prSet presAssocID="{EBF7102D-580E-49C0-ADA4-D9CA3004E707}" presName="spaceRect" presStyleCnt="0"/>
      <dgm:spPr/>
    </dgm:pt>
    <dgm:pt modelId="{2462CFBE-B690-4CCE-8DC9-8A5CE40CC056}" type="pres">
      <dgm:prSet presAssocID="{EBF7102D-580E-49C0-ADA4-D9CA3004E707}" presName="textRect" presStyleLbl="revTx" presStyleIdx="1" presStyleCnt="4">
        <dgm:presLayoutVars>
          <dgm:chMax val="1"/>
          <dgm:chPref val="1"/>
        </dgm:presLayoutVars>
      </dgm:prSet>
      <dgm:spPr/>
    </dgm:pt>
    <dgm:pt modelId="{6D0CF8DB-A039-4342-98EA-03E3CBA90E09}" type="pres">
      <dgm:prSet presAssocID="{93F97B6E-E31D-469A-8A9B-9D142D8374A0}" presName="sibTrans" presStyleCnt="0"/>
      <dgm:spPr/>
    </dgm:pt>
    <dgm:pt modelId="{A6449F2C-DEF3-44EA-9356-CB150252203F}" type="pres">
      <dgm:prSet presAssocID="{7ECD1962-D000-4EBC-9A31-88E1EC76AC12}" presName="compNode" presStyleCnt="0"/>
      <dgm:spPr/>
    </dgm:pt>
    <dgm:pt modelId="{DBFAD2F5-D8E8-443B-92C6-8B4294D7FCE9}" type="pres">
      <dgm:prSet presAssocID="{7ECD1962-D000-4EBC-9A31-88E1EC76AC12}" presName="iconBgRect" presStyleLbl="bgShp" presStyleIdx="2" presStyleCnt="4"/>
      <dgm:spPr/>
    </dgm:pt>
    <dgm:pt modelId="{BB471FC0-FED5-44FC-9BF7-1FB83120814F}" type="pres">
      <dgm:prSet presAssocID="{7ECD1962-D000-4EBC-9A31-88E1EC76AC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71DC26C3-F842-48FE-8571-A561BDBDDD99}" type="pres">
      <dgm:prSet presAssocID="{7ECD1962-D000-4EBC-9A31-88E1EC76AC12}" presName="spaceRect" presStyleCnt="0"/>
      <dgm:spPr/>
    </dgm:pt>
    <dgm:pt modelId="{8EA6D51D-4506-4180-814A-39581B7A7584}" type="pres">
      <dgm:prSet presAssocID="{7ECD1962-D000-4EBC-9A31-88E1EC76AC12}" presName="textRect" presStyleLbl="revTx" presStyleIdx="2" presStyleCnt="4">
        <dgm:presLayoutVars>
          <dgm:chMax val="1"/>
          <dgm:chPref val="1"/>
        </dgm:presLayoutVars>
      </dgm:prSet>
      <dgm:spPr/>
    </dgm:pt>
    <dgm:pt modelId="{F009DE09-A0E0-4AE6-96F8-ED71D5366EBB}" type="pres">
      <dgm:prSet presAssocID="{F64CD1CB-8228-4F82-A27B-655658B66FAB}" presName="sibTrans" presStyleCnt="0"/>
      <dgm:spPr/>
    </dgm:pt>
    <dgm:pt modelId="{B3D6E996-B5F1-48EA-9ED4-080EBB9E73FB}" type="pres">
      <dgm:prSet presAssocID="{7240F1CA-C9A1-47F9-B766-23202563EE96}" presName="compNode" presStyleCnt="0"/>
      <dgm:spPr/>
    </dgm:pt>
    <dgm:pt modelId="{3EFD7F36-3286-4339-8499-02803A20D47E}" type="pres">
      <dgm:prSet presAssocID="{7240F1CA-C9A1-47F9-B766-23202563EE96}" presName="iconBgRect" presStyleLbl="bgShp" presStyleIdx="3" presStyleCnt="4"/>
      <dgm:spPr/>
    </dgm:pt>
    <dgm:pt modelId="{B3EA2D17-97A2-4B8B-A9B0-20BAF6A893C6}" type="pres">
      <dgm:prSet presAssocID="{7240F1CA-C9A1-47F9-B766-23202563EE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ED87787-97A4-466A-86F2-0F2975C1A270}" type="pres">
      <dgm:prSet presAssocID="{7240F1CA-C9A1-47F9-B766-23202563EE96}" presName="spaceRect" presStyleCnt="0"/>
      <dgm:spPr/>
    </dgm:pt>
    <dgm:pt modelId="{A06424D4-C8D0-4752-B699-75397F896D80}" type="pres">
      <dgm:prSet presAssocID="{7240F1CA-C9A1-47F9-B766-23202563EE9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5CF2316-7B8B-48E8-BE85-397B73888F8F}" type="presOf" srcId="{D5D45A34-7707-4222-A711-BE9A9278ACB9}" destId="{DC5E12CF-1596-406A-A55F-C9B0F5858B0F}" srcOrd="0" destOrd="0" presId="urn:microsoft.com/office/officeart/2018/5/layout/IconCircleLabelList"/>
    <dgm:cxn modelId="{377DF82F-ED6F-4266-A166-91C86E311E2B}" type="presOf" srcId="{7240F1CA-C9A1-47F9-B766-23202563EE96}" destId="{A06424D4-C8D0-4752-B699-75397F896D80}" srcOrd="0" destOrd="0" presId="urn:microsoft.com/office/officeart/2018/5/layout/IconCircleLabelList"/>
    <dgm:cxn modelId="{B12CFC45-E9EA-4495-8247-EF0E6E0F63FE}" type="presOf" srcId="{EBF7102D-580E-49C0-ADA4-D9CA3004E707}" destId="{2462CFBE-B690-4CCE-8DC9-8A5CE40CC056}" srcOrd="0" destOrd="0" presId="urn:microsoft.com/office/officeart/2018/5/layout/IconCircleLabelList"/>
    <dgm:cxn modelId="{51A36D59-52C2-442A-8EBF-4D3AC4857F69}" type="presOf" srcId="{7ECD1962-D000-4EBC-9A31-88E1EC76AC12}" destId="{8EA6D51D-4506-4180-814A-39581B7A7584}" srcOrd="0" destOrd="0" presId="urn:microsoft.com/office/officeart/2018/5/layout/IconCircleLabelList"/>
    <dgm:cxn modelId="{19CA9D63-C903-4ED2-BB12-ADE8300EE0A0}" srcId="{88765994-1B70-48DB-BCE4-DD980EF2A09B}" destId="{EBF7102D-580E-49C0-ADA4-D9CA3004E707}" srcOrd="1" destOrd="0" parTransId="{7C9E54C7-1F06-45B4-B18C-81E838F276A4}" sibTransId="{93F97B6E-E31D-469A-8A9B-9D142D8374A0}"/>
    <dgm:cxn modelId="{CDF37F9C-23A5-4A5A-948C-F3B4E9182EE5}" srcId="{88765994-1B70-48DB-BCE4-DD980EF2A09B}" destId="{7ECD1962-D000-4EBC-9A31-88E1EC76AC12}" srcOrd="2" destOrd="0" parTransId="{A7EBF2EF-6744-48AF-8E3C-99FB845F21D0}" sibTransId="{F64CD1CB-8228-4F82-A27B-655658B66FAB}"/>
    <dgm:cxn modelId="{CE9C46C6-C92F-4BEA-9457-3753CB32E27C}" type="presOf" srcId="{88765994-1B70-48DB-BCE4-DD980EF2A09B}" destId="{53BA0924-7C4F-41F0-BC6E-F4808282CBBE}" srcOrd="0" destOrd="0" presId="urn:microsoft.com/office/officeart/2018/5/layout/IconCircleLabelList"/>
    <dgm:cxn modelId="{9F1C40DE-4EDD-47D6-81B2-C754ADDB5B41}" srcId="{88765994-1B70-48DB-BCE4-DD980EF2A09B}" destId="{D5D45A34-7707-4222-A711-BE9A9278ACB9}" srcOrd="0" destOrd="0" parTransId="{5D4F4607-264C-4A35-B0F2-D5DFB7190D1B}" sibTransId="{17FF304A-6636-428D-A4B6-B58CD992C87B}"/>
    <dgm:cxn modelId="{922ED2ED-EBE4-49AC-844D-7FA18242E284}" srcId="{88765994-1B70-48DB-BCE4-DD980EF2A09B}" destId="{7240F1CA-C9A1-47F9-B766-23202563EE96}" srcOrd="3" destOrd="0" parTransId="{9CA485F2-D7EB-431F-B231-BFB554E341CF}" sibTransId="{85E053F7-7436-4B27-BC7E-3A95E7968169}"/>
    <dgm:cxn modelId="{ADFAABC4-A211-4DB8-8BB9-37FC857723CB}" type="presParOf" srcId="{53BA0924-7C4F-41F0-BC6E-F4808282CBBE}" destId="{5AFA9640-3D8E-4473-8186-C896B6E3C6AD}" srcOrd="0" destOrd="0" presId="urn:microsoft.com/office/officeart/2018/5/layout/IconCircleLabelList"/>
    <dgm:cxn modelId="{5CE4340F-E63A-4876-9DD4-B049BEFB80E1}" type="presParOf" srcId="{5AFA9640-3D8E-4473-8186-C896B6E3C6AD}" destId="{F668A8BC-E876-4CC6-9BEB-791D89E09C24}" srcOrd="0" destOrd="0" presId="urn:microsoft.com/office/officeart/2018/5/layout/IconCircleLabelList"/>
    <dgm:cxn modelId="{A2BC3000-1BE1-4096-AF75-081C53320233}" type="presParOf" srcId="{5AFA9640-3D8E-4473-8186-C896B6E3C6AD}" destId="{4897ADF1-8B0F-47BE-94B3-8A291EC07CA0}" srcOrd="1" destOrd="0" presId="urn:microsoft.com/office/officeart/2018/5/layout/IconCircleLabelList"/>
    <dgm:cxn modelId="{C3576704-5BCA-4F2B-87A7-AB1C6FADBAD0}" type="presParOf" srcId="{5AFA9640-3D8E-4473-8186-C896B6E3C6AD}" destId="{5FAC1923-9D09-4695-9CD1-C0F2B81292BC}" srcOrd="2" destOrd="0" presId="urn:microsoft.com/office/officeart/2018/5/layout/IconCircleLabelList"/>
    <dgm:cxn modelId="{D57A8145-1B9A-43B9-82CE-527907877DFE}" type="presParOf" srcId="{5AFA9640-3D8E-4473-8186-C896B6E3C6AD}" destId="{DC5E12CF-1596-406A-A55F-C9B0F5858B0F}" srcOrd="3" destOrd="0" presId="urn:microsoft.com/office/officeart/2018/5/layout/IconCircleLabelList"/>
    <dgm:cxn modelId="{E7195356-CBA5-4795-A7E0-6D04221B00EC}" type="presParOf" srcId="{53BA0924-7C4F-41F0-BC6E-F4808282CBBE}" destId="{5DC25016-1E66-4EEB-B5DF-B17EA4BBA2A6}" srcOrd="1" destOrd="0" presId="urn:microsoft.com/office/officeart/2018/5/layout/IconCircleLabelList"/>
    <dgm:cxn modelId="{14BC1878-FF9C-4887-9A62-A3B7523336C3}" type="presParOf" srcId="{53BA0924-7C4F-41F0-BC6E-F4808282CBBE}" destId="{098DF5B5-BAA8-44C7-9B40-8CBED7C0EE05}" srcOrd="2" destOrd="0" presId="urn:microsoft.com/office/officeart/2018/5/layout/IconCircleLabelList"/>
    <dgm:cxn modelId="{A1E336CF-632B-4F96-9159-A1064367DB11}" type="presParOf" srcId="{098DF5B5-BAA8-44C7-9B40-8CBED7C0EE05}" destId="{E878CB7F-A5EB-4856-AE5B-51E0799AB44F}" srcOrd="0" destOrd="0" presId="urn:microsoft.com/office/officeart/2018/5/layout/IconCircleLabelList"/>
    <dgm:cxn modelId="{7751F29E-8CD6-439D-8D5D-D74165F3AC6C}" type="presParOf" srcId="{098DF5B5-BAA8-44C7-9B40-8CBED7C0EE05}" destId="{F36EDF6A-0D38-4835-91D1-2FB867DA32D1}" srcOrd="1" destOrd="0" presId="urn:microsoft.com/office/officeart/2018/5/layout/IconCircleLabelList"/>
    <dgm:cxn modelId="{B1DA76EA-7376-4B30-9E41-9200838C83AA}" type="presParOf" srcId="{098DF5B5-BAA8-44C7-9B40-8CBED7C0EE05}" destId="{251DF59A-C413-4AF3-A51A-1168CAA9DE19}" srcOrd="2" destOrd="0" presId="urn:microsoft.com/office/officeart/2018/5/layout/IconCircleLabelList"/>
    <dgm:cxn modelId="{143B2CC5-CD89-43D4-835E-CB3402324F20}" type="presParOf" srcId="{098DF5B5-BAA8-44C7-9B40-8CBED7C0EE05}" destId="{2462CFBE-B690-4CCE-8DC9-8A5CE40CC056}" srcOrd="3" destOrd="0" presId="urn:microsoft.com/office/officeart/2018/5/layout/IconCircleLabelList"/>
    <dgm:cxn modelId="{A1657A92-8B41-42C0-92EF-8FB587C92528}" type="presParOf" srcId="{53BA0924-7C4F-41F0-BC6E-F4808282CBBE}" destId="{6D0CF8DB-A039-4342-98EA-03E3CBA90E09}" srcOrd="3" destOrd="0" presId="urn:microsoft.com/office/officeart/2018/5/layout/IconCircleLabelList"/>
    <dgm:cxn modelId="{8CDBE5F4-2458-4813-8CE0-D322F0817B15}" type="presParOf" srcId="{53BA0924-7C4F-41F0-BC6E-F4808282CBBE}" destId="{A6449F2C-DEF3-44EA-9356-CB150252203F}" srcOrd="4" destOrd="0" presId="urn:microsoft.com/office/officeart/2018/5/layout/IconCircleLabelList"/>
    <dgm:cxn modelId="{6759A407-7D9B-43B0-A204-9634EC0545BA}" type="presParOf" srcId="{A6449F2C-DEF3-44EA-9356-CB150252203F}" destId="{DBFAD2F5-D8E8-443B-92C6-8B4294D7FCE9}" srcOrd="0" destOrd="0" presId="urn:microsoft.com/office/officeart/2018/5/layout/IconCircleLabelList"/>
    <dgm:cxn modelId="{CFC1F5C5-1A5A-41C2-983B-D42B91F33718}" type="presParOf" srcId="{A6449F2C-DEF3-44EA-9356-CB150252203F}" destId="{BB471FC0-FED5-44FC-9BF7-1FB83120814F}" srcOrd="1" destOrd="0" presId="urn:microsoft.com/office/officeart/2018/5/layout/IconCircleLabelList"/>
    <dgm:cxn modelId="{9DEC721C-650E-41E5-A29C-1447C1CDCF36}" type="presParOf" srcId="{A6449F2C-DEF3-44EA-9356-CB150252203F}" destId="{71DC26C3-F842-48FE-8571-A561BDBDDD99}" srcOrd="2" destOrd="0" presId="urn:microsoft.com/office/officeart/2018/5/layout/IconCircleLabelList"/>
    <dgm:cxn modelId="{33BA862F-4294-4334-A6D3-1662ECBCEA2D}" type="presParOf" srcId="{A6449F2C-DEF3-44EA-9356-CB150252203F}" destId="{8EA6D51D-4506-4180-814A-39581B7A7584}" srcOrd="3" destOrd="0" presId="urn:microsoft.com/office/officeart/2018/5/layout/IconCircleLabelList"/>
    <dgm:cxn modelId="{86A069BF-95A6-4BAE-850A-A92DBCAE52F6}" type="presParOf" srcId="{53BA0924-7C4F-41F0-BC6E-F4808282CBBE}" destId="{F009DE09-A0E0-4AE6-96F8-ED71D5366EBB}" srcOrd="5" destOrd="0" presId="urn:microsoft.com/office/officeart/2018/5/layout/IconCircleLabelList"/>
    <dgm:cxn modelId="{1675D2F2-6AF8-4EA8-8222-D925DAF89227}" type="presParOf" srcId="{53BA0924-7C4F-41F0-BC6E-F4808282CBBE}" destId="{B3D6E996-B5F1-48EA-9ED4-080EBB9E73FB}" srcOrd="6" destOrd="0" presId="urn:microsoft.com/office/officeart/2018/5/layout/IconCircleLabelList"/>
    <dgm:cxn modelId="{23CC5D57-4C3D-425E-8E47-37E4AF229B00}" type="presParOf" srcId="{B3D6E996-B5F1-48EA-9ED4-080EBB9E73FB}" destId="{3EFD7F36-3286-4339-8499-02803A20D47E}" srcOrd="0" destOrd="0" presId="urn:microsoft.com/office/officeart/2018/5/layout/IconCircleLabelList"/>
    <dgm:cxn modelId="{D086E66D-4A78-48F5-9958-AB669C345862}" type="presParOf" srcId="{B3D6E996-B5F1-48EA-9ED4-080EBB9E73FB}" destId="{B3EA2D17-97A2-4B8B-A9B0-20BAF6A893C6}" srcOrd="1" destOrd="0" presId="urn:microsoft.com/office/officeart/2018/5/layout/IconCircleLabelList"/>
    <dgm:cxn modelId="{000BD70B-3C01-409B-BE2A-565CF027911E}" type="presParOf" srcId="{B3D6E996-B5F1-48EA-9ED4-080EBB9E73FB}" destId="{AED87787-97A4-466A-86F2-0F2975C1A270}" srcOrd="2" destOrd="0" presId="urn:microsoft.com/office/officeart/2018/5/layout/IconCircleLabelList"/>
    <dgm:cxn modelId="{22E4BAF9-4A84-4DDD-A33E-86B0EB7C33C0}" type="presParOf" srcId="{B3D6E996-B5F1-48EA-9ED4-080EBB9E73FB}" destId="{A06424D4-C8D0-4752-B699-75397F896D8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68A8BC-E876-4CC6-9BEB-791D89E09C24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97ADF1-8B0F-47BE-94B3-8A291EC07CA0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E12CF-1596-406A-A55F-C9B0F5858B0F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Helps to identify areas of improvement and address employee concerns</a:t>
          </a:r>
          <a:endParaRPr lang="en-US" sz="1200" kern="1200"/>
        </a:p>
      </dsp:txBody>
      <dsp:txXfrm>
        <a:off x="100682" y="2684598"/>
        <a:ext cx="2370489" cy="720000"/>
      </dsp:txXfrm>
    </dsp:sp>
    <dsp:sp modelId="{E878CB7F-A5EB-4856-AE5B-51E0799AB44F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EDF6A-0D38-4835-91D1-2FB867DA32D1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2CFBE-B690-4CCE-8DC9-8A5CE40CC056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Provides a benchmark for measuring employee engagement levels</a:t>
          </a:r>
          <a:endParaRPr lang="en-US" sz="1200" kern="1200"/>
        </a:p>
      </dsp:txBody>
      <dsp:txXfrm>
        <a:off x="2886007" y="2684598"/>
        <a:ext cx="2370489" cy="720000"/>
      </dsp:txXfrm>
    </dsp:sp>
    <dsp:sp modelId="{DBFAD2F5-D8E8-443B-92C6-8B4294D7FCE9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471FC0-FED5-44FC-9BF7-1FB83120814F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6D51D-4506-4180-814A-39581B7A7584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Enables management to track progress and evaluate the effectiveness of engagement initiatives</a:t>
          </a:r>
          <a:endParaRPr lang="en-US" sz="1200" kern="1200"/>
        </a:p>
      </dsp:txBody>
      <dsp:txXfrm>
        <a:off x="5671332" y="2684598"/>
        <a:ext cx="2370489" cy="720000"/>
      </dsp:txXfrm>
    </dsp:sp>
    <dsp:sp modelId="{3EFD7F36-3286-4339-8499-02803A20D47E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A2D17-97A2-4B8B-A9B0-20BAF6A893C6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424D4-C8D0-4752-B699-75397F896D80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Enhances communication and collaboration between employees and management</a:t>
          </a:r>
          <a:endParaRPr lang="en-US" sz="1200" kern="1200"/>
        </a:p>
      </dsp:txBody>
      <dsp:txXfrm>
        <a:off x="8456657" y="2684598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377E9-A0D6-11D5-D0AB-D151D6C9B9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6CBA5E-371F-1165-FE87-578A326B4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FD537-4CFA-38A9-F4C4-356DD5AEB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C6CEA-B11E-2FF1-1262-71F45325E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D74E6-3F5C-90C2-B59A-48FC3A184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334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576A3-6729-B013-427E-0CA75C228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E33EF-123F-0902-E94B-3E4507AA3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F74F7-F0EE-EBBD-F285-B685F71F9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37-6EFA-12C6-BDC4-F64B90A9F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FF7F2-36A3-D458-DF96-51662F68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66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DA7F0-E440-E43E-F779-FD890A934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E0B198-2FB2-CB0C-36AB-E84AA96FD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8A3BC-116A-3E5B-0631-636ADE27E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C46AD-384C-B130-D750-D5FF02F5F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C4D01-25C1-BB6D-E2F9-8014AF20E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50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53493-5343-56D6-E90C-647CBBC91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4FEC4-8906-45AC-3859-2258AC754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42533-F8DA-7BC1-AB83-E6F3F62E88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ABA1D-7CE3-E95C-7CD3-460658113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B18DE-DAD3-6A56-9AB2-FED019D8E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2149B1-FF46-43ED-C733-68D8A9F88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594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3DD53-97D2-7027-01F7-C558EDDAF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2A14E4-A3C0-9C56-2BB6-E4830EF8C4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76BF65-D764-FE1F-FED0-33E0B496C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50F75D-2587-5F21-AA8B-412DC6048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E6474-7E11-7959-AD65-29E3730871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34DAEE-583E-84A8-FDBA-B3FCB23CE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861C71-FF00-2655-35E4-CCB27F156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BD2267-E080-C279-45EE-7D7D17E01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513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A44FA-289D-91FC-3EDB-41997CD6F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EDD168-0A1B-0337-68E1-B916713B8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E2D223-2F6C-CB75-89B0-ED4BBD4C6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A8A7D-C37C-D78B-6C54-EA66BCE5E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010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EB5C4F-4076-AB6F-BB9C-42EE76B8F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AA4F8A-5806-C286-B9A6-0F89A472C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34AA1A-A932-14A1-585B-B1AF94BD6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903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033A8-CA75-E835-88E1-922AC6D9D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37522-7083-FDF5-1FC7-A50983B80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3D30A3-D89B-8CC3-E345-84777B6049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210E6-5E01-1E45-4DAD-979B2639A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CCD5B-7C14-132B-1606-79572CBF2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22F95C-6CDC-8D2E-F349-0369D9DB8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0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F8963-73C3-9633-96F8-C0CEEC6D0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1F8DED-0CA8-11F9-0671-7D89EF3A8E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1BA0EA-49C1-0619-806F-4F5468DDA2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504FA-EE47-E0BA-0034-D6F3358E6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0C972B-6D25-F133-96AB-7C4A8BCAA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A00191-E5BE-85D0-5F7F-B43150872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113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F289F-DCB9-87FB-1476-C10122167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7865FC-0670-8F82-39FF-70700D6DE7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B69EC-E429-11E3-929F-F0E5497AD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8D203-DB46-E134-29A4-95995E53E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00EB-8F8F-82C9-88F1-2C17B299C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01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19F7D2-5D32-102C-0DAE-7AB197233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6D27BA-7E65-62C8-6606-F50E3DD2AD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F3B49-9ACA-3254-B79F-70B1544B7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6C82D-A80E-D9E7-7764-589E1854D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D252B-B2E2-75C7-BD28-CA313AA67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23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6DDD3A-0EC6-01D3-3FDC-07C64DBE8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C3C01-D9FE-498C-1433-377E17F97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2A87C-E9D1-2016-8128-B990758A7E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C6E45-4C02-4154-9D0B-877D8FE7514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BE1D2-90A7-DB46-9E0D-214DC4EC5C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19F09-E2B8-51AE-9582-B959C581D6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4D6FA-DF74-4EFF-B4E6-11B43713D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93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spitalityupgrade.com/_magazine/magazine_Detail.asp/?ID=822" TargetMode="External"/><Relationship Id="rId3" Type="http://schemas.openxmlformats.org/officeDocument/2006/relationships/hyperlink" Target="https://www.hospitalitynet.org/opinion/4084846.html" TargetMode="External"/><Relationship Id="rId7" Type="http://schemas.openxmlformats.org/officeDocument/2006/relationships/hyperlink" Target="https://www.forbes.com/sites/stephanieburns/2019/08/28/the-secret-to-engaging-employees-in-the-hospitality-industry/?sh=39721b701c16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brioleadership.com/post/the-importance-of-employee-engagement-in-the-hospitality-industry" TargetMode="External"/><Relationship Id="rId5" Type="http://schemas.openxmlformats.org/officeDocument/2006/relationships/hyperlink" Target="https://www.namely.com/blog/types-of-employee-engagement-models-which-is-best-for-your-company/" TargetMode="External"/><Relationship Id="rId4" Type="http://schemas.openxmlformats.org/officeDocument/2006/relationships/hyperlink" Target="https://www.businessnewsdaily.com/15739-employee-engagement-frameworks.html" TargetMode="External"/><Relationship Id="rId9" Type="http://schemas.openxmlformats.org/officeDocument/2006/relationships/hyperlink" Target="https://www.employeeconnect.com/blog/the-impact-of-employee-engagement-on-the-hospitality-indust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6,900 Hospitality Industry Stock Photos - Free &amp; Royalty-Free Stock Photos  from Dreamstime">
            <a:extLst>
              <a:ext uri="{FF2B5EF4-FFF2-40B4-BE49-F238E27FC236}">
                <a16:creationId xmlns:a16="http://schemas.microsoft.com/office/drawing/2014/main" id="{8A5A7142-187D-AEED-21BB-F740929EDF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7840"/>
          <a:stretch/>
        </p:blipFill>
        <p:spPr bwMode="auto">
          <a:xfrm>
            <a:off x="3523488" y="278306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196AC-529D-F00F-ADCF-4C09BB0861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800" dirty="0"/>
              <a:t>The importance of staff engagement in Hospitality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FDDAE-8154-72AE-7C8F-F2EA03FEFE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 err="1"/>
              <a:t>Ummad</a:t>
            </a:r>
            <a:r>
              <a:rPr lang="en-GB" sz="2000" dirty="0"/>
              <a:t> Tariq</a:t>
            </a:r>
          </a:p>
          <a:p>
            <a:pPr algn="l"/>
            <a:r>
              <a:rPr lang="en-GB" sz="2000" dirty="0"/>
              <a:t>BMIH4006 </a:t>
            </a:r>
          </a:p>
          <a:p>
            <a:pPr algn="l"/>
            <a:r>
              <a:rPr lang="en-GB" sz="2000" dirty="0"/>
              <a:t>Tristan Hawkins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557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7 Key Challenges faced by the Global Hospitality Industry">
            <a:extLst>
              <a:ext uri="{FF2B5EF4-FFF2-40B4-BE49-F238E27FC236}">
                <a16:creationId xmlns:a16="http://schemas.microsoft.com/office/drawing/2014/main" id="{7185C29A-17FD-E569-226B-0F780D0D40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3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CCCA0-5F36-01D0-2FEF-BFFC038D1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0" i="0">
                <a:effectLst/>
              </a:rPr>
              <a:t>Introduction</a:t>
            </a:r>
            <a:endParaRPr lang="en-US" sz="4000"/>
          </a:p>
        </p:txBody>
      </p:sp>
      <p:cxnSp>
        <p:nvCxnSpPr>
          <p:cNvPr id="2063" name="Straight Connector 2056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884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5A075-2F4F-CAE1-5357-CBC0C86D2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Contents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83C580B-8F9E-8E58-69C6-6CF58C7CCA7A}"/>
              </a:ext>
            </a:extLst>
          </p:cNvPr>
          <p:cNvSpPr txBox="1"/>
          <p:nvPr/>
        </p:nvSpPr>
        <p:spPr>
          <a:xfrm>
            <a:off x="6096000" y="1108061"/>
            <a:ext cx="5923280" cy="45719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0" i="0" dirty="0">
              <a:solidFill>
                <a:schemeClr val="bg1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Importance of Staff Engagement in Hospitality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Types of Engagement Frameworks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bg1"/>
                </a:solidFill>
                <a:effectLst/>
                <a:latin typeface="Söhne"/>
              </a:rPr>
              <a:t>Benefits of Using Engagement Frameworks</a:t>
            </a:r>
            <a:endParaRPr lang="en-US" sz="2000" b="0" i="0" dirty="0">
              <a:solidFill>
                <a:schemeClr val="bg1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Examples of Engagement Frameworks in Hospitality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09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A0713-7F12-9211-114F-5027FF3EF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0" i="0">
                <a:effectLst/>
              </a:rPr>
              <a:t>Importance of Staff Engagement in Hospitality</a:t>
            </a:r>
            <a:endParaRPr lang="en-US" sz="4100"/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26CA29A6-BB99-EEB0-6C0F-C94DE1AA29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69" r="3279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11FB3C-4833-9C5C-55D4-7703F76F27AA}"/>
              </a:ext>
            </a:extLst>
          </p:cNvPr>
          <p:cNvSpPr txBox="1"/>
          <p:nvPr/>
        </p:nvSpPr>
        <p:spPr>
          <a:xfrm>
            <a:off x="6513788" y="2333297"/>
            <a:ext cx="4840010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Definition of staff engagement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Explanation of the importance of staff engagement in hospitality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Statistics on the benefits of staff engagement in hospitality (e.g. increased customer satisfaction, employee retention, and profitability)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17398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ow To Foster Employee Engagement In The Hospitality Industry?">
            <a:extLst>
              <a:ext uri="{FF2B5EF4-FFF2-40B4-BE49-F238E27FC236}">
                <a16:creationId xmlns:a16="http://schemas.microsoft.com/office/drawing/2014/main" id="{3D40D5FB-CFB7-8634-2DAC-4419321618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" r="155" b="1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E671F-10A6-2D6E-D3A8-D8A6A74A2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0" i="0">
                <a:effectLst/>
              </a:rPr>
              <a:t>Types of Engagement Frameworks</a:t>
            </a:r>
            <a:endParaRPr lang="en-US" sz="3600"/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EEA6F2A-D01C-2F0C-7384-859F0359A84E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Definition of engagement frameworks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Explanation of different types of engagement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Comparison of different engagement frameworks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049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C5060-8D1B-82F2-DD2F-C4B58E16D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0" i="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Benefits of Using Engagement Frameworks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7995214-7159-7EFB-5DB6-1C264B50A9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836974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1929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0939C-39F3-A6DD-4A00-B9E639B8D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-228600" fontAlgn="auto">
              <a:spcAft>
                <a:spcPts val="600"/>
              </a:spcAft>
              <a:tabLst/>
              <a:defRPr/>
            </a:pPr>
            <a:r>
              <a:rPr kumimoji="0" lang="en-US" sz="3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Examples of Engagement Frameworks in Hospitality</a:t>
            </a:r>
            <a:br>
              <a:rPr kumimoji="0" lang="en-US" sz="3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endParaRPr lang="en-US" sz="30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2">
            <a:extLst>
              <a:ext uri="{FF2B5EF4-FFF2-40B4-BE49-F238E27FC236}">
                <a16:creationId xmlns:a16="http://schemas.microsoft.com/office/drawing/2014/main" id="{653AA309-D4E5-6DD0-D739-7D96ED83C4C0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>
                <a:effectLst/>
              </a:rPr>
              <a:t>Employee recognition programs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>
                <a:effectLst/>
              </a:rPr>
              <a:t>Training and development opportunities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>
                <a:effectLst/>
              </a:rPr>
              <a:t>Performance-based incentives and bonuses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>
                <a:effectLst/>
              </a:rPr>
              <a:t>Flexible work arrangements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>
                <a:effectLst/>
              </a:rPr>
              <a:t>Regular feedback and communication channels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20" name="Picture 4" descr="3D rendering of game pieces tied together with a rope">
            <a:extLst>
              <a:ext uri="{FF2B5EF4-FFF2-40B4-BE49-F238E27FC236}">
                <a16:creationId xmlns:a16="http://schemas.microsoft.com/office/drawing/2014/main" id="{79E22532-EC1B-38E3-2E01-ECC36B607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1020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E0027-9B23-DB9F-F0C1-7ADE800C3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Conclusion </a:t>
            </a:r>
          </a:p>
        </p:txBody>
      </p:sp>
      <p:sp>
        <p:nvSpPr>
          <p:cNvPr id="4103" name="Freeform: Shape 4102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Importance of Hospitality Industry">
            <a:extLst>
              <a:ext uri="{FF2B5EF4-FFF2-40B4-BE49-F238E27FC236}">
                <a16:creationId xmlns:a16="http://schemas.microsoft.com/office/drawing/2014/main" id="{F342842D-D6AD-7130-B8F2-907AF7C951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7" r="19306" b="-1"/>
          <a:stretch/>
        </p:blipFill>
        <p:spPr bwMode="auto"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989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ndia's hotels are reimagining the hospitality industry to survive the  coronavirus pandemic - The Tourism International">
            <a:extLst>
              <a:ext uri="{FF2B5EF4-FFF2-40B4-BE49-F238E27FC236}">
                <a16:creationId xmlns:a16="http://schemas.microsoft.com/office/drawing/2014/main" id="{9D9E75A2-BCF4-4F25-E1D7-C108B75829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1CA43-0993-5F8E-CB54-A5177837C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Thank you </a:t>
            </a:r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676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8A162D-E9EE-812E-4BA9-11AE516D4B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A86201-6D18-1473-8FEE-F5CAAC31B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34C3593-3E97-AE24-2F8D-37E889CAC533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rgbClr val="FFFFFF"/>
                </a:solidFill>
                <a:effectLst/>
              </a:rPr>
              <a:t>Dyer, P. (2019). The Importance of Employee Engagement in Hospitality. </a:t>
            </a:r>
            <a:r>
              <a:rPr lang="en-US" sz="1100" b="0" i="0" dirty="0" err="1">
                <a:solidFill>
                  <a:srgbClr val="FFFFFF"/>
                </a:solidFill>
                <a:effectLst/>
              </a:rPr>
              <a:t>Hospitalitynet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3"/>
              </a:rPr>
              <a:t>https://www.hospitalitynet.org/opinion/4084846.html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rgbClr val="FFFFFF"/>
                </a:solidFill>
                <a:effectLst/>
              </a:rPr>
              <a:t>Hopkins, C. (2021). The Best Employee Engagement Frameworks for Your Business. Business News Daily.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4"/>
              </a:rPr>
              <a:t>https://www.businessnewsdaily.com/15739-employee-engagement-frameworks.html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 err="1">
                <a:solidFill>
                  <a:srgbClr val="FFFFFF"/>
                </a:solidFill>
                <a:effectLst/>
              </a:rPr>
              <a:t>Straz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, M. (2019). Types of Employee Engagement Models &amp; Which is Best for Your Company. Namely.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5"/>
              </a:rPr>
              <a:t>https://www.namely.com/blog/types-of-employee-engagement-models-which-is-best-for-your-company/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rgbClr val="FFFFFF"/>
                </a:solidFill>
                <a:effectLst/>
              </a:rPr>
              <a:t>Brio Leadership. (n.d.). The Importance of Employee Engagement in the Hospitality Industry.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6"/>
              </a:rPr>
              <a:t>https://www.brioleadership.com/post/the-importance-of-employee-engagement-in-the-hospitality-industry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rgbClr val="FFFFFF"/>
                </a:solidFill>
                <a:effectLst/>
              </a:rPr>
              <a:t>Christensen, S.T. (2019). The Secret to Engaging Employees in the Hospitality Industry. Forbes.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7"/>
              </a:rPr>
              <a:t>https://www.forbes.com/sites/stephanieburns/2019/08/28/the-secret-to-engaging-employees-in-the-hospitality-industry/?sh=39721b701c16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rgbClr val="FFFFFF"/>
                </a:solidFill>
                <a:effectLst/>
              </a:rPr>
              <a:t>Harrison, S. (2022). 10 Ways to Improve Employee Engagement in the Hospitality Industry. Hospitality Upgrade.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8"/>
              </a:rPr>
              <a:t>https://www.hospitalityupgrade.com/_magazine/magazine_Detail.asp/?ID=822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rgbClr val="FFFFFF"/>
                </a:solidFill>
                <a:effectLst/>
              </a:rPr>
              <a:t>Parker, S. (2021). The Impact of Employee Engagement on the Hospitality Industry. </a:t>
            </a:r>
            <a:r>
              <a:rPr lang="en-US" sz="1100" b="0" i="0" dirty="0" err="1">
                <a:solidFill>
                  <a:srgbClr val="FFFFFF"/>
                </a:solidFill>
                <a:effectLst/>
              </a:rPr>
              <a:t>EmployeeConnect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. Available at: </a:t>
            </a:r>
            <a:r>
              <a:rPr lang="en-US" sz="1100" b="0" i="0" u="sng" dirty="0">
                <a:solidFill>
                  <a:srgbClr val="FFFFFF"/>
                </a:solidFill>
                <a:effectLst/>
                <a:hlinkClick r:id="rId9"/>
              </a:rPr>
              <a:t>https://www.employeeconnect.com/blog/the-impact-of-employee-engagement-on-the-hospitality-industry/</a:t>
            </a:r>
            <a:r>
              <a:rPr lang="en-US" sz="1100" b="0" i="0" dirty="0">
                <a:solidFill>
                  <a:srgbClr val="FFFFFF"/>
                </a:solidFill>
                <a:effectLst/>
              </a:rPr>
              <a:t> [Accessed 21 Feb. 2023].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0" i="0" dirty="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0" i="0" dirty="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0" i="0" dirty="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0" i="0" dirty="0">
              <a:solidFill>
                <a:srgbClr val="FFFFFF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81118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477</Words>
  <Application>Microsoft Macintosh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Söhne</vt:lpstr>
      <vt:lpstr>Office Theme</vt:lpstr>
      <vt:lpstr>The importance of staff engagement in Hospitality </vt:lpstr>
      <vt:lpstr>Introduction</vt:lpstr>
      <vt:lpstr>Contents </vt:lpstr>
      <vt:lpstr>Importance of Staff Engagement in Hospitality</vt:lpstr>
      <vt:lpstr>Types of Engagement Frameworks</vt:lpstr>
      <vt:lpstr>Benefits of Using Engagement Frameworks</vt:lpstr>
      <vt:lpstr>Examples of Engagement Frameworks in Hospitality </vt:lpstr>
      <vt:lpstr>Conclusion </vt:lpstr>
      <vt:lpstr>Thank you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staff engagement in Hospitality </dc:title>
  <dc:creator>Khadijah Begum</dc:creator>
  <cp:lastModifiedBy>Ummad Tariq (2122723)</cp:lastModifiedBy>
  <cp:revision>2</cp:revision>
  <dcterms:created xsi:type="dcterms:W3CDTF">2023-02-21T00:39:38Z</dcterms:created>
  <dcterms:modified xsi:type="dcterms:W3CDTF">2023-03-14T00:04:39Z</dcterms:modified>
</cp:coreProperties>
</file>