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webextensions/taskpanes.xml" ContentType="application/vnd.ms-office.webextensiontaskpanes+xml"/>
  <Override PartName="/ppt/webextensions/webextension1.xml" ContentType="application/vnd.ms-office.webextension+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420" r:id="rId2"/>
    <p:sldId id="413" r:id="rId3"/>
    <p:sldId id="340" r:id="rId4"/>
    <p:sldId id="412" r:id="rId5"/>
    <p:sldId id="414" r:id="rId6"/>
    <p:sldId id="415" r:id="rId7"/>
    <p:sldId id="416" r:id="rId8"/>
    <p:sldId id="417" r:id="rId9"/>
    <p:sldId id="421" r:id="rId10"/>
    <p:sldId id="418" r:id="rId11"/>
    <p:sldId id="41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0" d="100"/>
          <a:sy n="100" d="100"/>
        </p:scale>
        <p:origin x="-990" y="-4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1" Type="http://schemas.openxmlformats.org/officeDocument/2006/relationships/hyperlink" Target="mailto:2026181@student.uwtsd.ac.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mailto:2026181@student.uwtsd.ac.uk"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8675AF-2A17-4031-8497-BE90DE42A26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B106E9EE-E675-42BF-9B77-7C077ED47A3C}">
      <dgm:prSet custT="1"/>
      <dgm:spPr/>
      <dgm:t>
        <a:bodyPr/>
        <a:lstStyle/>
        <a:p>
          <a:r>
            <a:rPr lang="en-GB" sz="4400" dirty="0" smtClean="0"/>
            <a:t>X</a:t>
          </a:r>
          <a:r>
            <a:rPr lang="en-US" altLang="zh-CN" sz="4400" dirty="0" err="1" smtClean="0"/>
            <a:t>ie</a:t>
          </a:r>
          <a:r>
            <a:rPr lang="en-US" altLang="zh-CN" sz="4400" dirty="0" smtClean="0"/>
            <a:t> </a:t>
          </a:r>
          <a:r>
            <a:rPr lang="en-US" altLang="zh-CN" sz="4400" dirty="0" err="1" smtClean="0"/>
            <a:t>Huan</a:t>
          </a:r>
          <a:r>
            <a:rPr lang="en-GB" sz="4400" dirty="0" smtClean="0"/>
            <a:t> </a:t>
          </a:r>
          <a:endParaRPr lang="en-US" sz="4400" dirty="0"/>
        </a:p>
      </dgm:t>
    </dgm:pt>
    <dgm:pt modelId="{FD280826-12AB-4716-A5DD-C6CFB4E98408}" type="parTrans" cxnId="{1C75D063-6EEC-4B12-862D-109628B71C06}">
      <dgm:prSet/>
      <dgm:spPr/>
      <dgm:t>
        <a:bodyPr/>
        <a:lstStyle/>
        <a:p>
          <a:endParaRPr lang="en-US"/>
        </a:p>
      </dgm:t>
    </dgm:pt>
    <dgm:pt modelId="{290B5860-2BBD-4EB1-B4B6-736C614F3C9F}" type="sibTrans" cxnId="{1C75D063-6EEC-4B12-862D-109628B71C06}">
      <dgm:prSet/>
      <dgm:spPr/>
      <dgm:t>
        <a:bodyPr/>
        <a:lstStyle/>
        <a:p>
          <a:endParaRPr lang="en-US"/>
        </a:p>
      </dgm:t>
    </dgm:pt>
    <dgm:pt modelId="{8A948E7F-242F-4EA5-919B-94BB41427C07}">
      <dgm:prSet custT="1"/>
      <dgm:spPr/>
      <dgm:t>
        <a:bodyPr/>
        <a:lstStyle/>
        <a:p>
          <a:r>
            <a:rPr lang="en-US" sz="3200" dirty="0" smtClean="0"/>
            <a:t>M</a:t>
          </a:r>
          <a:r>
            <a:rPr lang="en-US" altLang="zh-CN" sz="3200" dirty="0" smtClean="0"/>
            <a:t>ay 17</a:t>
          </a:r>
          <a:r>
            <a:rPr lang="zh-CN" altLang="en-US" sz="3200" dirty="0" smtClean="0"/>
            <a:t>，</a:t>
          </a:r>
          <a:r>
            <a:rPr lang="en-US" altLang="zh-CN" sz="3200" dirty="0" smtClean="0"/>
            <a:t>2021</a:t>
          </a:r>
          <a:endParaRPr lang="en-US" sz="3200" dirty="0"/>
        </a:p>
      </dgm:t>
    </dgm:pt>
    <dgm:pt modelId="{F27FB9B4-80E6-4779-91ED-608730BE4709}" type="parTrans" cxnId="{7BC576EA-A7D2-49E1-AD51-CD76C805D065}">
      <dgm:prSet/>
      <dgm:spPr/>
      <dgm:t>
        <a:bodyPr/>
        <a:lstStyle/>
        <a:p>
          <a:endParaRPr lang="en-US"/>
        </a:p>
      </dgm:t>
    </dgm:pt>
    <dgm:pt modelId="{5FD56C03-3FA8-4F32-80AC-ABD8F67B5AFD}" type="sibTrans" cxnId="{7BC576EA-A7D2-49E1-AD51-CD76C805D065}">
      <dgm:prSet/>
      <dgm:spPr/>
      <dgm:t>
        <a:bodyPr/>
        <a:lstStyle/>
        <a:p>
          <a:endParaRPr lang="en-US"/>
        </a:p>
      </dgm:t>
    </dgm:pt>
    <dgm:pt modelId="{1CA865DF-78C8-458D-8C34-E24A55A4AFF3}">
      <dgm:prSet/>
      <dgm:spPr/>
      <dgm:t>
        <a:bodyPr/>
        <a:lstStyle/>
        <a:p>
          <a:r>
            <a:rPr lang="en-US" b="0" i="0" dirty="0" smtClean="0">
              <a:hlinkClick xmlns:r="http://schemas.openxmlformats.org/officeDocument/2006/relationships" r:id="rId1"/>
            </a:rPr>
            <a:t>2026181@student.uwtsd.ac.uk</a:t>
          </a:r>
          <a:endParaRPr lang="en-US" dirty="0"/>
        </a:p>
      </dgm:t>
    </dgm:pt>
    <dgm:pt modelId="{EFFF427F-83AF-41FF-A331-7E04A627CE96}" type="parTrans" cxnId="{3B340F9A-3DC3-4AD5-A5D3-E95273EAEBA7}">
      <dgm:prSet/>
      <dgm:spPr/>
      <dgm:t>
        <a:bodyPr/>
        <a:lstStyle/>
        <a:p>
          <a:endParaRPr lang="en-US"/>
        </a:p>
      </dgm:t>
    </dgm:pt>
    <dgm:pt modelId="{9F49AA6C-724F-4C81-966C-903DB4D8AF99}" type="sibTrans" cxnId="{3B340F9A-3DC3-4AD5-A5D3-E95273EAEBA7}">
      <dgm:prSet/>
      <dgm:spPr/>
      <dgm:t>
        <a:bodyPr/>
        <a:lstStyle/>
        <a:p>
          <a:endParaRPr lang="en-US"/>
        </a:p>
      </dgm:t>
    </dgm:pt>
    <dgm:pt modelId="{FC572243-3AE7-44DD-9485-2E6AE766FE48}" type="pres">
      <dgm:prSet presAssocID="{838675AF-2A17-4031-8497-BE90DE42A260}" presName="hierChild1" presStyleCnt="0">
        <dgm:presLayoutVars>
          <dgm:chPref val="1"/>
          <dgm:dir/>
          <dgm:animOne val="branch"/>
          <dgm:animLvl val="lvl"/>
          <dgm:resizeHandles/>
        </dgm:presLayoutVars>
      </dgm:prSet>
      <dgm:spPr/>
      <dgm:t>
        <a:bodyPr/>
        <a:lstStyle/>
        <a:p>
          <a:endParaRPr lang="zh-CN" altLang="en-US"/>
        </a:p>
      </dgm:t>
    </dgm:pt>
    <dgm:pt modelId="{F5BD353C-CD56-4AD7-B75D-11C841EBC68A}" type="pres">
      <dgm:prSet presAssocID="{B106E9EE-E675-42BF-9B77-7C077ED47A3C}" presName="hierRoot1" presStyleCnt="0"/>
      <dgm:spPr/>
    </dgm:pt>
    <dgm:pt modelId="{BF269331-C8BC-4052-9D2A-44C330B254AE}" type="pres">
      <dgm:prSet presAssocID="{B106E9EE-E675-42BF-9B77-7C077ED47A3C}" presName="composite" presStyleCnt="0"/>
      <dgm:spPr/>
    </dgm:pt>
    <dgm:pt modelId="{863344A0-7D14-4C5D-960F-B1ECD7302395}" type="pres">
      <dgm:prSet presAssocID="{B106E9EE-E675-42BF-9B77-7C077ED47A3C}" presName="background" presStyleLbl="node0" presStyleIdx="0" presStyleCnt="3"/>
      <dgm:spPr/>
    </dgm:pt>
    <dgm:pt modelId="{492A88AE-1F06-458C-9DCB-C1065EDB3F67}" type="pres">
      <dgm:prSet presAssocID="{B106E9EE-E675-42BF-9B77-7C077ED47A3C}" presName="text" presStyleLbl="fgAcc0" presStyleIdx="0" presStyleCnt="3">
        <dgm:presLayoutVars>
          <dgm:chPref val="3"/>
        </dgm:presLayoutVars>
      </dgm:prSet>
      <dgm:spPr/>
      <dgm:t>
        <a:bodyPr/>
        <a:lstStyle/>
        <a:p>
          <a:endParaRPr lang="zh-CN" altLang="en-US"/>
        </a:p>
      </dgm:t>
    </dgm:pt>
    <dgm:pt modelId="{E3D14495-4740-4B8C-8C11-FE98A4D5D26D}" type="pres">
      <dgm:prSet presAssocID="{B106E9EE-E675-42BF-9B77-7C077ED47A3C}" presName="hierChild2" presStyleCnt="0"/>
      <dgm:spPr/>
    </dgm:pt>
    <dgm:pt modelId="{FDC83307-BECC-4D0C-B475-4CE55D482BB3}" type="pres">
      <dgm:prSet presAssocID="{8A948E7F-242F-4EA5-919B-94BB41427C07}" presName="hierRoot1" presStyleCnt="0"/>
      <dgm:spPr/>
    </dgm:pt>
    <dgm:pt modelId="{48A1600D-AFF8-4091-AE38-B586D4F9647B}" type="pres">
      <dgm:prSet presAssocID="{8A948E7F-242F-4EA5-919B-94BB41427C07}" presName="composite" presStyleCnt="0"/>
      <dgm:spPr/>
    </dgm:pt>
    <dgm:pt modelId="{E9962A3B-CAE3-41F4-B8BC-FEBC6AB4931F}" type="pres">
      <dgm:prSet presAssocID="{8A948E7F-242F-4EA5-919B-94BB41427C07}" presName="background" presStyleLbl="node0" presStyleIdx="1" presStyleCnt="3"/>
      <dgm:spPr/>
    </dgm:pt>
    <dgm:pt modelId="{9F528DF1-734A-4785-9739-7BA331A17052}" type="pres">
      <dgm:prSet presAssocID="{8A948E7F-242F-4EA5-919B-94BB41427C07}" presName="text" presStyleLbl="fgAcc0" presStyleIdx="1" presStyleCnt="3">
        <dgm:presLayoutVars>
          <dgm:chPref val="3"/>
        </dgm:presLayoutVars>
      </dgm:prSet>
      <dgm:spPr/>
      <dgm:t>
        <a:bodyPr/>
        <a:lstStyle/>
        <a:p>
          <a:endParaRPr lang="zh-CN" altLang="en-US"/>
        </a:p>
      </dgm:t>
    </dgm:pt>
    <dgm:pt modelId="{1314EF86-9112-4B03-93F0-04D033D42870}" type="pres">
      <dgm:prSet presAssocID="{8A948E7F-242F-4EA5-919B-94BB41427C07}" presName="hierChild2" presStyleCnt="0"/>
      <dgm:spPr/>
    </dgm:pt>
    <dgm:pt modelId="{22C2992A-ED70-4329-A5A1-104B99EF1063}" type="pres">
      <dgm:prSet presAssocID="{1CA865DF-78C8-458D-8C34-E24A55A4AFF3}" presName="hierRoot1" presStyleCnt="0"/>
      <dgm:spPr/>
    </dgm:pt>
    <dgm:pt modelId="{BEC50C5B-9481-46B1-B339-5E0195E2E13D}" type="pres">
      <dgm:prSet presAssocID="{1CA865DF-78C8-458D-8C34-E24A55A4AFF3}" presName="composite" presStyleCnt="0"/>
      <dgm:spPr/>
    </dgm:pt>
    <dgm:pt modelId="{565C6E21-9D1D-4A4F-A74C-91929BDE88EC}" type="pres">
      <dgm:prSet presAssocID="{1CA865DF-78C8-458D-8C34-E24A55A4AFF3}" presName="background" presStyleLbl="node0" presStyleIdx="2" presStyleCnt="3"/>
      <dgm:spPr/>
    </dgm:pt>
    <dgm:pt modelId="{474937C5-0BEA-4B13-8CB4-27AA6C1AC8EF}" type="pres">
      <dgm:prSet presAssocID="{1CA865DF-78C8-458D-8C34-E24A55A4AFF3}" presName="text" presStyleLbl="fgAcc0" presStyleIdx="2" presStyleCnt="3">
        <dgm:presLayoutVars>
          <dgm:chPref val="3"/>
        </dgm:presLayoutVars>
      </dgm:prSet>
      <dgm:spPr/>
      <dgm:t>
        <a:bodyPr/>
        <a:lstStyle/>
        <a:p>
          <a:endParaRPr lang="zh-CN" altLang="en-US"/>
        </a:p>
      </dgm:t>
    </dgm:pt>
    <dgm:pt modelId="{019882DD-D77E-473B-ACF0-C2637638FE3B}" type="pres">
      <dgm:prSet presAssocID="{1CA865DF-78C8-458D-8C34-E24A55A4AFF3}" presName="hierChild2" presStyleCnt="0"/>
      <dgm:spPr/>
    </dgm:pt>
  </dgm:ptLst>
  <dgm:cxnLst>
    <dgm:cxn modelId="{BD95DFA8-014F-4AC3-A9F6-D63D6E50D4FF}" type="presOf" srcId="{8A948E7F-242F-4EA5-919B-94BB41427C07}" destId="{9F528DF1-734A-4785-9739-7BA331A17052}" srcOrd="0" destOrd="0" presId="urn:microsoft.com/office/officeart/2005/8/layout/hierarchy1"/>
    <dgm:cxn modelId="{1C75D063-6EEC-4B12-862D-109628B71C06}" srcId="{838675AF-2A17-4031-8497-BE90DE42A260}" destId="{B106E9EE-E675-42BF-9B77-7C077ED47A3C}" srcOrd="0" destOrd="0" parTransId="{FD280826-12AB-4716-A5DD-C6CFB4E98408}" sibTransId="{290B5860-2BBD-4EB1-B4B6-736C614F3C9F}"/>
    <dgm:cxn modelId="{7BC576EA-A7D2-49E1-AD51-CD76C805D065}" srcId="{838675AF-2A17-4031-8497-BE90DE42A260}" destId="{8A948E7F-242F-4EA5-919B-94BB41427C07}" srcOrd="1" destOrd="0" parTransId="{F27FB9B4-80E6-4779-91ED-608730BE4709}" sibTransId="{5FD56C03-3FA8-4F32-80AC-ABD8F67B5AFD}"/>
    <dgm:cxn modelId="{DAA65B50-E971-4AC6-8FD2-8049F97F3E9A}" type="presOf" srcId="{838675AF-2A17-4031-8497-BE90DE42A260}" destId="{FC572243-3AE7-44DD-9485-2E6AE766FE48}" srcOrd="0" destOrd="0" presId="urn:microsoft.com/office/officeart/2005/8/layout/hierarchy1"/>
    <dgm:cxn modelId="{B40229CF-02AB-469D-A13C-D4CB4331F74D}" type="presOf" srcId="{B106E9EE-E675-42BF-9B77-7C077ED47A3C}" destId="{492A88AE-1F06-458C-9DCB-C1065EDB3F67}" srcOrd="0" destOrd="0" presId="urn:microsoft.com/office/officeart/2005/8/layout/hierarchy1"/>
    <dgm:cxn modelId="{DCAF3B03-FB27-46F4-9CD2-C8E87D14DEFF}" type="presOf" srcId="{1CA865DF-78C8-458D-8C34-E24A55A4AFF3}" destId="{474937C5-0BEA-4B13-8CB4-27AA6C1AC8EF}" srcOrd="0" destOrd="0" presId="urn:microsoft.com/office/officeart/2005/8/layout/hierarchy1"/>
    <dgm:cxn modelId="{3B340F9A-3DC3-4AD5-A5D3-E95273EAEBA7}" srcId="{838675AF-2A17-4031-8497-BE90DE42A260}" destId="{1CA865DF-78C8-458D-8C34-E24A55A4AFF3}" srcOrd="2" destOrd="0" parTransId="{EFFF427F-83AF-41FF-A331-7E04A627CE96}" sibTransId="{9F49AA6C-724F-4C81-966C-903DB4D8AF99}"/>
    <dgm:cxn modelId="{4ADB18FA-3845-4F07-8AD3-354CE8099F86}" type="presParOf" srcId="{FC572243-3AE7-44DD-9485-2E6AE766FE48}" destId="{F5BD353C-CD56-4AD7-B75D-11C841EBC68A}" srcOrd="0" destOrd="0" presId="urn:microsoft.com/office/officeart/2005/8/layout/hierarchy1"/>
    <dgm:cxn modelId="{2DA7288A-51A4-410E-8267-E3209AFB119F}" type="presParOf" srcId="{F5BD353C-CD56-4AD7-B75D-11C841EBC68A}" destId="{BF269331-C8BC-4052-9D2A-44C330B254AE}" srcOrd="0" destOrd="0" presId="urn:microsoft.com/office/officeart/2005/8/layout/hierarchy1"/>
    <dgm:cxn modelId="{E11CBF22-B4E4-40AB-AA63-D8EAE45225C5}" type="presParOf" srcId="{BF269331-C8BC-4052-9D2A-44C330B254AE}" destId="{863344A0-7D14-4C5D-960F-B1ECD7302395}" srcOrd="0" destOrd="0" presId="urn:microsoft.com/office/officeart/2005/8/layout/hierarchy1"/>
    <dgm:cxn modelId="{DAA6A274-8196-45BE-9D99-5538C2CF7DB7}" type="presParOf" srcId="{BF269331-C8BC-4052-9D2A-44C330B254AE}" destId="{492A88AE-1F06-458C-9DCB-C1065EDB3F67}" srcOrd="1" destOrd="0" presId="urn:microsoft.com/office/officeart/2005/8/layout/hierarchy1"/>
    <dgm:cxn modelId="{EDB521D1-1BFE-4AEE-AB60-1870A1AE1096}" type="presParOf" srcId="{F5BD353C-CD56-4AD7-B75D-11C841EBC68A}" destId="{E3D14495-4740-4B8C-8C11-FE98A4D5D26D}" srcOrd="1" destOrd="0" presId="urn:microsoft.com/office/officeart/2005/8/layout/hierarchy1"/>
    <dgm:cxn modelId="{13E70893-72BE-4B0A-8EF3-AF08598DE44F}" type="presParOf" srcId="{FC572243-3AE7-44DD-9485-2E6AE766FE48}" destId="{FDC83307-BECC-4D0C-B475-4CE55D482BB3}" srcOrd="1" destOrd="0" presId="urn:microsoft.com/office/officeart/2005/8/layout/hierarchy1"/>
    <dgm:cxn modelId="{6707D3F2-6532-4972-9072-0A04D41729B2}" type="presParOf" srcId="{FDC83307-BECC-4D0C-B475-4CE55D482BB3}" destId="{48A1600D-AFF8-4091-AE38-B586D4F9647B}" srcOrd="0" destOrd="0" presId="urn:microsoft.com/office/officeart/2005/8/layout/hierarchy1"/>
    <dgm:cxn modelId="{7193255F-7DE1-475F-B98A-07B6827CDC66}" type="presParOf" srcId="{48A1600D-AFF8-4091-AE38-B586D4F9647B}" destId="{E9962A3B-CAE3-41F4-B8BC-FEBC6AB4931F}" srcOrd="0" destOrd="0" presId="urn:microsoft.com/office/officeart/2005/8/layout/hierarchy1"/>
    <dgm:cxn modelId="{8FB2B057-D8BB-4A16-A8D5-B9EFD106F25A}" type="presParOf" srcId="{48A1600D-AFF8-4091-AE38-B586D4F9647B}" destId="{9F528DF1-734A-4785-9739-7BA331A17052}" srcOrd="1" destOrd="0" presId="urn:microsoft.com/office/officeart/2005/8/layout/hierarchy1"/>
    <dgm:cxn modelId="{43AE1CB7-F5F6-4F2C-A05C-5C6C853AEE90}" type="presParOf" srcId="{FDC83307-BECC-4D0C-B475-4CE55D482BB3}" destId="{1314EF86-9112-4B03-93F0-04D033D42870}" srcOrd="1" destOrd="0" presId="urn:microsoft.com/office/officeart/2005/8/layout/hierarchy1"/>
    <dgm:cxn modelId="{301B44EB-78F3-4E81-B45D-405202CDD770}" type="presParOf" srcId="{FC572243-3AE7-44DD-9485-2E6AE766FE48}" destId="{22C2992A-ED70-4329-A5A1-104B99EF1063}" srcOrd="2" destOrd="0" presId="urn:microsoft.com/office/officeart/2005/8/layout/hierarchy1"/>
    <dgm:cxn modelId="{E92A09E3-3C81-47BF-83F6-9DD5927A0FFB}" type="presParOf" srcId="{22C2992A-ED70-4329-A5A1-104B99EF1063}" destId="{BEC50C5B-9481-46B1-B339-5E0195E2E13D}" srcOrd="0" destOrd="0" presId="urn:microsoft.com/office/officeart/2005/8/layout/hierarchy1"/>
    <dgm:cxn modelId="{6946347D-E0F5-4B03-9F91-B067FC7C84FA}" type="presParOf" srcId="{BEC50C5B-9481-46B1-B339-5E0195E2E13D}" destId="{565C6E21-9D1D-4A4F-A74C-91929BDE88EC}" srcOrd="0" destOrd="0" presId="urn:microsoft.com/office/officeart/2005/8/layout/hierarchy1"/>
    <dgm:cxn modelId="{98051D10-53FF-4338-BD9D-E8ACB11D73EE}" type="presParOf" srcId="{BEC50C5B-9481-46B1-B339-5E0195E2E13D}" destId="{474937C5-0BEA-4B13-8CB4-27AA6C1AC8EF}" srcOrd="1" destOrd="0" presId="urn:microsoft.com/office/officeart/2005/8/layout/hierarchy1"/>
    <dgm:cxn modelId="{A1FC20DE-7D83-41D8-AE3B-EAEBCCC53273}" type="presParOf" srcId="{22C2992A-ED70-4329-A5A1-104B99EF1063}" destId="{019882DD-D77E-473B-ACF0-C2637638FE3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344A0-7D14-4C5D-960F-B1ECD7302395}">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2A88AE-1F06-458C-9DCB-C1065EDB3F67}">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lvl="0" algn="ctr" defTabSz="1955800">
            <a:lnSpc>
              <a:spcPct val="90000"/>
            </a:lnSpc>
            <a:spcBef>
              <a:spcPct val="0"/>
            </a:spcBef>
            <a:spcAft>
              <a:spcPct val="35000"/>
            </a:spcAft>
          </a:pPr>
          <a:r>
            <a:rPr lang="en-GB" sz="4400" kern="1200" dirty="0" smtClean="0"/>
            <a:t>X</a:t>
          </a:r>
          <a:r>
            <a:rPr lang="en-US" altLang="zh-CN" sz="4400" kern="1200" dirty="0" err="1" smtClean="0"/>
            <a:t>ie</a:t>
          </a:r>
          <a:r>
            <a:rPr lang="en-US" altLang="zh-CN" sz="4400" kern="1200" dirty="0" smtClean="0"/>
            <a:t> </a:t>
          </a:r>
          <a:r>
            <a:rPr lang="en-US" altLang="zh-CN" sz="4400" kern="1200" dirty="0" err="1" smtClean="0"/>
            <a:t>Huan</a:t>
          </a:r>
          <a:r>
            <a:rPr lang="en-GB" sz="4400" kern="1200" dirty="0" smtClean="0"/>
            <a:t> </a:t>
          </a:r>
          <a:endParaRPr lang="en-US" sz="4400" kern="1200" dirty="0"/>
        </a:p>
      </dsp:txBody>
      <dsp:txXfrm>
        <a:off x="378614" y="886531"/>
        <a:ext cx="2810360" cy="1744948"/>
      </dsp:txXfrm>
    </dsp:sp>
    <dsp:sp modelId="{E9962A3B-CAE3-41F4-B8BC-FEBC6AB4931F}">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528DF1-734A-4785-9739-7BA331A17052}">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US" sz="3200" kern="1200" dirty="0" smtClean="0"/>
            <a:t>M</a:t>
          </a:r>
          <a:r>
            <a:rPr lang="en-US" altLang="zh-CN" sz="3200" kern="1200" dirty="0" smtClean="0"/>
            <a:t>ay 17</a:t>
          </a:r>
          <a:r>
            <a:rPr lang="zh-CN" altLang="en-US" sz="3200" kern="1200" dirty="0" smtClean="0"/>
            <a:t>，</a:t>
          </a:r>
          <a:r>
            <a:rPr lang="en-US" altLang="zh-CN" sz="3200" kern="1200" dirty="0" smtClean="0"/>
            <a:t>2021</a:t>
          </a:r>
          <a:endParaRPr lang="en-US" sz="3200" kern="1200" dirty="0"/>
        </a:p>
      </dsp:txBody>
      <dsp:txXfrm>
        <a:off x="3946203" y="886531"/>
        <a:ext cx="2810360" cy="1744948"/>
      </dsp:txXfrm>
    </dsp:sp>
    <dsp:sp modelId="{565C6E21-9D1D-4A4F-A74C-91929BDE88EC}">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937C5-0BEA-4B13-8CB4-27AA6C1AC8EF}">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b="0" i="0" kern="1200" dirty="0" smtClean="0">
              <a:hlinkClick xmlns:r="http://schemas.openxmlformats.org/officeDocument/2006/relationships" r:id="rId1"/>
            </a:rPr>
            <a:t>2026181@student.uwtsd.ac.uk</a:t>
          </a:r>
          <a:endParaRPr lang="en-US" sz="1600" kern="1200" dirty="0"/>
        </a:p>
      </dsp:txBody>
      <dsp:txXfrm>
        <a:off x="7513791" y="886531"/>
        <a:ext cx="2810360" cy="174494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9210B7-C78F-4E0F-80D3-7DE4794F2B80}" type="datetimeFigureOut">
              <a:rPr lang="en-GB" smtClean="0"/>
              <a:t>07/05/2021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5B8069-24EC-42E6-891B-AF7ACDEFF5CB}" type="slidenum">
              <a:rPr lang="en-GB" smtClean="0"/>
              <a:t>‹#›</a:t>
            </a:fld>
            <a:endParaRPr lang="en-GB"/>
          </a:p>
        </p:txBody>
      </p:sp>
    </p:spTree>
    <p:extLst>
      <p:ext uri="{BB962C8B-B14F-4D97-AF65-F5344CB8AC3E}">
        <p14:creationId xmlns:p14="http://schemas.microsoft.com/office/powerpoint/2010/main" val="1370672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come back to this side over the coming weeks and see if you can answer these questions…</a:t>
            </a:r>
          </a:p>
        </p:txBody>
      </p:sp>
      <p:sp>
        <p:nvSpPr>
          <p:cNvPr id="4" name="Slide Number Placeholder 3"/>
          <p:cNvSpPr>
            <a:spLocks noGrp="1"/>
          </p:cNvSpPr>
          <p:nvPr>
            <p:ph type="sldNum" sz="quarter" idx="5"/>
          </p:nvPr>
        </p:nvSpPr>
        <p:spPr/>
        <p:txBody>
          <a:bodyPr/>
          <a:lstStyle/>
          <a:p>
            <a:fld id="{0E2121B1-A91C-4C70-AFC8-D8B18C2BCDD9}" type="slidenum">
              <a:rPr lang="en-GB" smtClean="0"/>
              <a:t>4</a:t>
            </a:fld>
            <a:endParaRPr lang="en-GB"/>
          </a:p>
        </p:txBody>
      </p:sp>
    </p:spTree>
    <p:extLst>
      <p:ext uri="{BB962C8B-B14F-4D97-AF65-F5344CB8AC3E}">
        <p14:creationId xmlns:p14="http://schemas.microsoft.com/office/powerpoint/2010/main" val="893877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8B4328-A72E-44DF-B604-B9CD7EDE2B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35C76D5A-656A-45EB-A573-459FFE8824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595291D7-CCE7-4839-BE30-A10EEC2C0F47}"/>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2EE998EB-AD4E-48A2-A87C-A0C322D4A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8E07747E-41F1-4701-8EFE-6C93303F88B3}"/>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3637812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D7333E-4E5B-48B8-A7D1-B8C4B045D7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6A92119-C844-40E0-B6ED-C71A1D96792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3D0B4F4D-DA83-4BF7-B3DC-EAD66C49C1C4}"/>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A1392DF2-DD55-4258-99D0-D0901D690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34E94725-A4E4-478D-92EA-7B953EB9E5F4}"/>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1260575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A34919B-F0EA-4B4C-84CC-235C1B23E6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3EF626EB-BA0A-4F63-A571-C6A1B184C4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F11810B5-9373-481C-97D1-4688A06D79F9}"/>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ABA68DEC-0BA3-432D-943F-F9932DCAFF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827E201-52C4-4731-A26B-55B9521037A1}"/>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2771504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B1F972-0499-4A3C-B6A4-4768D96824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8065909-8DDC-4FF9-9302-326CD6FFEF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3FE9A49E-9577-48FB-9FF5-016BB3F893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BEE0E642-64DF-40F5-A054-F12613F0DAB7}"/>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6" name="Footer Placeholder 5">
            <a:extLst>
              <a:ext uri="{FF2B5EF4-FFF2-40B4-BE49-F238E27FC236}">
                <a16:creationId xmlns:a16="http://schemas.microsoft.com/office/drawing/2014/main" xmlns="" id="{611A7818-F88A-46A0-B1BA-3FDDC351C4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AE290151-C093-4D31-AC42-EE7B2B137ACC}"/>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779977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D28852-E140-4E6D-9A57-DC4C50EF4D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E3F4BC3-F5DC-410C-B926-893574BF3CA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080EC7F9-7D6C-4D82-8117-08A53EEB76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C2732F5B-26BD-47D3-8CBA-43C15522212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2EA79750-E9C7-49E1-A588-C3CC2BE77D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E686084D-89F3-4DA2-8E8B-04747F9DE26C}"/>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8" name="Footer Placeholder 7">
            <a:extLst>
              <a:ext uri="{FF2B5EF4-FFF2-40B4-BE49-F238E27FC236}">
                <a16:creationId xmlns:a16="http://schemas.microsoft.com/office/drawing/2014/main" xmlns="" id="{87969B1C-1E2A-4EB4-AF70-82E38128A3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xmlns="" id="{6BC45B58-51AC-468F-B98C-51C474812F3B}"/>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349835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B39A5A7-20C9-4D85-B414-7024CEF08D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AB6237A8-AC81-4DED-BF60-359C66089E1D}"/>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4" name="Footer Placeholder 3">
            <a:extLst>
              <a:ext uri="{FF2B5EF4-FFF2-40B4-BE49-F238E27FC236}">
                <a16:creationId xmlns:a16="http://schemas.microsoft.com/office/drawing/2014/main" xmlns="" id="{9BB0FE89-8FD3-432C-B785-0F50003668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xmlns="" id="{6760E7A7-C2C6-4263-88E7-AD634E68410C}"/>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3425233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65FBF7B7-B852-458D-92D9-24FE7683FA3F}"/>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3" name="Footer Placeholder 2">
            <a:extLst>
              <a:ext uri="{FF2B5EF4-FFF2-40B4-BE49-F238E27FC236}">
                <a16:creationId xmlns:a16="http://schemas.microsoft.com/office/drawing/2014/main" xmlns="" id="{9522F174-57F8-4BD4-851E-B7E0D170F3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xmlns="" id="{EAB9BE3F-3537-4CEE-A7BD-F4F4D0F33C81}"/>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42635550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9BF61B-3D0C-48CC-AE33-9B5BA29F0F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58A814B0-A894-4F1F-A4E4-0576C6BCDC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F911A394-319D-4DA9-8D1C-E9306BA9B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FFDB8B0-3802-446C-B96D-1792747621C1}"/>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6" name="Footer Placeholder 5">
            <a:extLst>
              <a:ext uri="{FF2B5EF4-FFF2-40B4-BE49-F238E27FC236}">
                <a16:creationId xmlns:a16="http://schemas.microsoft.com/office/drawing/2014/main" xmlns="" id="{7221B427-17A3-4E22-8340-F808665127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1F40D14A-84C6-4C1A-A080-837B2049BD34}"/>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1967905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B9BA2D-6244-44D7-B314-69C1A66A60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5112B3DA-3108-414D-B452-FCC5C9E6DDB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xmlns="" id="{F06AAE48-778E-4220-ADE7-AACC854DF8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CE89EC7F-F012-4F2B-B628-16C5EBA560B4}"/>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6" name="Footer Placeholder 5">
            <a:extLst>
              <a:ext uri="{FF2B5EF4-FFF2-40B4-BE49-F238E27FC236}">
                <a16:creationId xmlns:a16="http://schemas.microsoft.com/office/drawing/2014/main" xmlns="" id="{9EB0F803-2B4D-4B86-AD10-FB3A7581CE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xmlns="" id="{D45A4F1C-8DC8-4E3F-BA38-2884AA84D443}"/>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4102983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7470DFC-6DFF-4E57-B5E5-515BAA902E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9D122EEA-5BCA-4F35-949B-0482F7D301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5210888-3041-4D2A-BE51-BCBA90672D32}"/>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247DBA6E-B445-427E-AE07-39D8563863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CC6F1919-ABB8-46A2-93C9-40BBA17CA9DC}"/>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1112083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3648EFB7-F138-48BB-B8C9-CDC941DAD5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42DAF4C9-4909-4261-875E-C7436269B92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07E1B227-1A17-4EEC-B57E-F95A5A48635A}"/>
              </a:ext>
            </a:extLst>
          </p:cNvPr>
          <p:cNvSpPr>
            <a:spLocks noGrp="1"/>
          </p:cNvSpPr>
          <p:nvPr>
            <p:ph type="dt" sz="half" idx="10"/>
          </p:nvPr>
        </p:nvSpPr>
        <p:spPr/>
        <p:txBody>
          <a:body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9CABBC4C-17E3-4EF5-BCD3-889A599B98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xmlns="" id="{B7E41E5B-B643-4872-A00B-F8820AE628E0}"/>
              </a:ext>
            </a:extLst>
          </p:cNvPr>
          <p:cNvSpPr>
            <a:spLocks noGrp="1"/>
          </p:cNvSpPr>
          <p:nvPr>
            <p:ph type="sldNum" sz="quarter" idx="12"/>
          </p:nvPr>
        </p:nvSpPr>
        <p:spPr/>
        <p:txBody>
          <a:bodyPr/>
          <a:lstStyle/>
          <a:p>
            <a:fld id="{54E45F49-2E90-4A64-AF76-836FA9A209D0}" type="slidenum">
              <a:rPr lang="en-GB" smtClean="0"/>
              <a:t>‹#›</a:t>
            </a:fld>
            <a:endParaRPr lang="en-GB"/>
          </a:p>
        </p:txBody>
      </p:sp>
    </p:spTree>
    <p:extLst>
      <p:ext uri="{BB962C8B-B14F-4D97-AF65-F5344CB8AC3E}">
        <p14:creationId xmlns:p14="http://schemas.microsoft.com/office/powerpoint/2010/main" val="130672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1D6FDD6-4101-4D51-B3A9-763E48A235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xmlns="" id="{376689F0-2800-4AC9-BA7B-B111234390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xmlns="" id="{13AB5C36-17C7-4331-8B7A-7A3F4F22C2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E03315-87E2-43DB-8D85-7C3F93219CA5}" type="datetimeFigureOut">
              <a:rPr lang="en-GB" smtClean="0"/>
              <a:t>07/05/2021</a:t>
            </a:fld>
            <a:endParaRPr lang="en-GB"/>
          </a:p>
        </p:txBody>
      </p:sp>
      <p:sp>
        <p:nvSpPr>
          <p:cNvPr id="5" name="Footer Placeholder 4">
            <a:extLst>
              <a:ext uri="{FF2B5EF4-FFF2-40B4-BE49-F238E27FC236}">
                <a16:creationId xmlns:a16="http://schemas.microsoft.com/office/drawing/2014/main" xmlns="" id="{EC905DF5-295E-4D07-902C-B57F8C11A9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xmlns="" id="{4636749F-E02C-4690-891E-2DB3FD55173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E45F49-2E90-4A64-AF76-836FA9A209D0}" type="slidenum">
              <a:rPr lang="en-GB" smtClean="0"/>
              <a:t>‹#›</a:t>
            </a:fld>
            <a:endParaRPr lang="en-GB"/>
          </a:p>
        </p:txBody>
      </p:sp>
    </p:spTree>
    <p:extLst>
      <p:ext uri="{BB962C8B-B14F-4D97-AF65-F5344CB8AC3E}">
        <p14:creationId xmlns:p14="http://schemas.microsoft.com/office/powerpoint/2010/main" val="17809627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xmlns="" id="{56E9B3E6-E277-4D68-BA48-9CB43FFBD6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xmlns=""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 y="1216597"/>
            <a:ext cx="731521" cy="673460"/>
            <a:chOff x="3940602" y="308034"/>
            <a:chExt cx="2116791" cy="3428999"/>
          </a:xfrm>
          <a:solidFill>
            <a:schemeClr val="accent4"/>
          </a:solidFill>
        </p:grpSpPr>
        <p:sp>
          <p:nvSpPr>
            <p:cNvPr id="33" name="Rectangle 32">
              <a:extLst>
                <a:ext uri="{FF2B5EF4-FFF2-40B4-BE49-F238E27FC236}">
                  <a16:creationId xmlns:a16="http://schemas.microsoft.com/office/drawing/2014/main" xmlns=""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xmlns=""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xmlns=""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xmlns=""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CDA3D95-5322-4F90-953D-66A9DF0CBE69}"/>
              </a:ext>
            </a:extLst>
          </p:cNvPr>
          <p:cNvSpPr>
            <a:spLocks noGrp="1"/>
          </p:cNvSpPr>
          <p:nvPr>
            <p:ph type="title"/>
          </p:nvPr>
        </p:nvSpPr>
        <p:spPr>
          <a:xfrm>
            <a:off x="1043631" y="809898"/>
            <a:ext cx="10173010" cy="1554480"/>
          </a:xfrm>
        </p:spPr>
        <p:txBody>
          <a:bodyPr anchor="ctr">
            <a:normAutofit/>
          </a:bodyPr>
          <a:lstStyle/>
          <a:p>
            <a:r>
              <a:rPr lang="en-GB" sz="4800"/>
              <a:t>Leadership – </a:t>
            </a:r>
            <a:br>
              <a:rPr lang="en-GB" sz="4800"/>
            </a:br>
            <a:r>
              <a:rPr lang="en-GB" sz="4800"/>
              <a:t>End of course presentation </a:t>
            </a:r>
          </a:p>
        </p:txBody>
      </p:sp>
      <p:cxnSp>
        <p:nvCxnSpPr>
          <p:cNvPr id="39" name="Straight Connector 38">
            <a:extLst>
              <a:ext uri="{FF2B5EF4-FFF2-40B4-BE49-F238E27FC236}">
                <a16:creationId xmlns:a16="http://schemas.microsoft.com/office/drawing/2014/main" xmlns=""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xmlns="" id="{7B93F492-98D2-49DF-9EFE-F40D0FB69492}"/>
              </a:ext>
            </a:extLst>
          </p:cNvPr>
          <p:cNvGraphicFramePr>
            <a:graphicFrameLocks noGrp="1"/>
          </p:cNvGraphicFramePr>
          <p:nvPr>
            <p:ph idx="1"/>
            <p:extLst>
              <p:ext uri="{D42A27DB-BD31-4B8C-83A1-F6EECF244321}">
                <p14:modId xmlns:p14="http://schemas.microsoft.com/office/powerpoint/2010/main" val="175651769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474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7FEB73-609F-4F1E-ADD0-21DED76E6CC7}"/>
              </a:ext>
            </a:extLst>
          </p:cNvPr>
          <p:cNvSpPr>
            <a:spLocks noGrp="1"/>
          </p:cNvSpPr>
          <p:nvPr>
            <p:ph type="title"/>
          </p:nvPr>
        </p:nvSpPr>
        <p:spPr/>
        <p:txBody>
          <a:bodyPr>
            <a:normAutofit/>
          </a:bodyPr>
          <a:lstStyle/>
          <a:p>
            <a:r>
              <a:rPr lang="en-GB" dirty="0"/>
              <a:t>Define Leadership …</a:t>
            </a:r>
            <a:endParaRPr lang="en-GB" sz="3600" dirty="0"/>
          </a:p>
        </p:txBody>
      </p:sp>
      <p:sp>
        <p:nvSpPr>
          <p:cNvPr id="5" name="Content Placeholder 4">
            <a:extLst>
              <a:ext uri="{FF2B5EF4-FFF2-40B4-BE49-F238E27FC236}">
                <a16:creationId xmlns:a16="http://schemas.microsoft.com/office/drawing/2014/main" xmlns="" id="{4A0CE8E5-6793-48A0-9956-D43F5D788A86}"/>
              </a:ext>
            </a:extLst>
          </p:cNvPr>
          <p:cNvSpPr>
            <a:spLocks noGrp="1"/>
          </p:cNvSpPr>
          <p:nvPr>
            <p:ph idx="1"/>
          </p:nvPr>
        </p:nvSpPr>
        <p:spPr/>
        <p:txBody>
          <a:bodyPr>
            <a:normAutofit/>
          </a:bodyPr>
          <a:lstStyle/>
          <a:p>
            <a:pPr marL="0" indent="0">
              <a:buNone/>
            </a:pPr>
            <a:r>
              <a:rPr lang="en-US" altLang="zh-CN" dirty="0"/>
              <a:t>Leadership is one of the key determinants associated with the success and failure of any </a:t>
            </a:r>
            <a:r>
              <a:rPr lang="en-US" altLang="zh-CN" dirty="0" smtClean="0"/>
              <a:t>organization.</a:t>
            </a:r>
            <a:endParaRPr lang="en-US" altLang="zh-CN" dirty="0"/>
          </a:p>
          <a:p>
            <a:pPr marL="0" indent="0" algn="just">
              <a:buNone/>
            </a:pPr>
            <a:r>
              <a:rPr lang="en-US" altLang="zh-CN" dirty="0" smtClean="0"/>
              <a:t>Leadership </a:t>
            </a:r>
            <a:r>
              <a:rPr lang="en-US" altLang="zh-CN" dirty="0"/>
              <a:t>is about capacity: the capacity of leaders to listen and observe, to </a:t>
            </a:r>
            <a:r>
              <a:rPr lang="en-US" altLang="zh-CN" dirty="0" smtClean="0"/>
              <a:t>use their </a:t>
            </a:r>
            <a:r>
              <a:rPr lang="en-US" altLang="zh-CN" dirty="0"/>
              <a:t>expertise as a starting point to encourage dialogue between all levels </a:t>
            </a:r>
            <a:r>
              <a:rPr lang="en-US" altLang="zh-CN" dirty="0" smtClean="0"/>
              <a:t>of decision-making</a:t>
            </a:r>
            <a:r>
              <a:rPr lang="en-US" altLang="zh-CN" dirty="0"/>
              <a:t>, to establish processes and transparency in decision-making, </a:t>
            </a:r>
            <a:r>
              <a:rPr lang="en-US" altLang="zh-CN" dirty="0" smtClean="0"/>
              <a:t>to articulate </a:t>
            </a:r>
            <a:r>
              <a:rPr lang="en-US" altLang="zh-CN" dirty="0"/>
              <a:t>their own values and visions clearly but not impose them. Leadership </a:t>
            </a:r>
            <a:r>
              <a:rPr lang="en-US" altLang="zh-CN" dirty="0" smtClean="0"/>
              <a:t>is about </a:t>
            </a:r>
            <a:r>
              <a:rPr lang="en-US" altLang="zh-CN" dirty="0"/>
              <a:t>setting and not just reacting to agendas, identifying problems, </a:t>
            </a:r>
            <a:r>
              <a:rPr lang="en-US" altLang="zh-CN" dirty="0" smtClean="0"/>
              <a:t>and initiating change </a:t>
            </a:r>
            <a:r>
              <a:rPr lang="en-US" altLang="zh-CN" dirty="0"/>
              <a:t>that makes for substantial improvement rather than managing</a:t>
            </a:r>
            <a:r>
              <a:rPr lang="en-US" altLang="zh-CN" dirty="0"/>
              <a:t/>
            </a:r>
            <a:br>
              <a:rPr lang="en-US" altLang="zh-CN" dirty="0"/>
            </a:br>
            <a:r>
              <a:rPr lang="en-US" altLang="zh-CN" dirty="0"/>
              <a:t>change</a:t>
            </a:r>
            <a:endParaRPr lang="en-GB" dirty="0"/>
          </a:p>
        </p:txBody>
      </p:sp>
    </p:spTree>
    <p:extLst>
      <p:ext uri="{BB962C8B-B14F-4D97-AF65-F5344CB8AC3E}">
        <p14:creationId xmlns:p14="http://schemas.microsoft.com/office/powerpoint/2010/main" val="2755970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CACCBE-4662-4334-B971-8844F8CD86B4}"/>
              </a:ext>
            </a:extLst>
          </p:cNvPr>
          <p:cNvSpPr>
            <a:spLocks noGrp="1"/>
          </p:cNvSpPr>
          <p:nvPr>
            <p:ph type="title"/>
          </p:nvPr>
        </p:nvSpPr>
        <p:spPr/>
        <p:txBody>
          <a:bodyPr>
            <a:normAutofit/>
          </a:bodyPr>
          <a:lstStyle/>
          <a:p>
            <a:r>
              <a:rPr lang="en-GB" dirty="0"/>
              <a:t>Who do you think is an inspirational leader?</a:t>
            </a:r>
          </a:p>
        </p:txBody>
      </p:sp>
      <p:sp>
        <p:nvSpPr>
          <p:cNvPr id="3" name="Content Placeholder 2">
            <a:extLst>
              <a:ext uri="{FF2B5EF4-FFF2-40B4-BE49-F238E27FC236}">
                <a16:creationId xmlns:a16="http://schemas.microsoft.com/office/drawing/2014/main" xmlns="" id="{23287FF8-F054-4829-9C2E-AD6F2C8562F7}"/>
              </a:ext>
            </a:extLst>
          </p:cNvPr>
          <p:cNvSpPr>
            <a:spLocks noGrp="1"/>
          </p:cNvSpPr>
          <p:nvPr>
            <p:ph idx="1"/>
          </p:nvPr>
        </p:nvSpPr>
        <p:spPr/>
        <p:txBody>
          <a:bodyPr>
            <a:normAutofit/>
          </a:bodyPr>
          <a:lstStyle/>
          <a:p>
            <a:pPr marL="0" indent="0">
              <a:buNone/>
            </a:pPr>
            <a:r>
              <a:rPr lang="en-US" dirty="0"/>
              <a:t>Throughout history, there are many people who have had great leadership.</a:t>
            </a:r>
          </a:p>
          <a:p>
            <a:pPr marL="0" indent="0">
              <a:buNone/>
            </a:pPr>
            <a:r>
              <a:rPr lang="en-US" dirty="0"/>
              <a:t>For example: Mao Zedong, Churchill, Bill Gates and so on</a:t>
            </a:r>
            <a:endParaRPr lang="en-GB" dirty="0"/>
          </a:p>
        </p:txBody>
      </p:sp>
    </p:spTree>
    <p:extLst>
      <p:ext uri="{BB962C8B-B14F-4D97-AF65-F5344CB8AC3E}">
        <p14:creationId xmlns:p14="http://schemas.microsoft.com/office/powerpoint/2010/main" val="2941192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E2D57C-7C7A-42C8-AA24-472D4A8C2E9B}"/>
              </a:ext>
            </a:extLst>
          </p:cNvPr>
          <p:cNvSpPr>
            <a:spLocks noGrp="1"/>
          </p:cNvSpPr>
          <p:nvPr>
            <p:ph type="title"/>
          </p:nvPr>
        </p:nvSpPr>
        <p:spPr/>
        <p:txBody>
          <a:bodyPr>
            <a:normAutofit/>
          </a:bodyPr>
          <a:lstStyle/>
          <a:p>
            <a:r>
              <a:rPr lang="en-GB" dirty="0"/>
              <a:t>Who do you think is an inspirational leaders?</a:t>
            </a:r>
          </a:p>
        </p:txBody>
      </p:sp>
      <p:sp>
        <p:nvSpPr>
          <p:cNvPr id="3" name="Content Placeholder 2">
            <a:extLst>
              <a:ext uri="{FF2B5EF4-FFF2-40B4-BE49-F238E27FC236}">
                <a16:creationId xmlns:a16="http://schemas.microsoft.com/office/drawing/2014/main" xmlns="" id="{B6A4CB1A-E1F8-444B-9F5D-B6632C3CC934}"/>
              </a:ext>
            </a:extLst>
          </p:cNvPr>
          <p:cNvSpPr>
            <a:spLocks noGrp="1"/>
          </p:cNvSpPr>
          <p:nvPr>
            <p:ph idx="1"/>
          </p:nvPr>
        </p:nvSpPr>
        <p:spPr/>
        <p:txBody>
          <a:bodyPr>
            <a:normAutofit/>
          </a:bodyPr>
          <a:lstStyle/>
          <a:p>
            <a:r>
              <a:rPr lang="en-US" dirty="0" smtClean="0"/>
              <a:t>They </a:t>
            </a:r>
            <a:r>
              <a:rPr lang="en-US" dirty="0"/>
              <a:t>tend to be intelligent, creative, understand group tasks, and </a:t>
            </a:r>
            <a:r>
              <a:rPr lang="en-US" dirty="0" err="1" smtClean="0"/>
              <a:t>persuasive</a:t>
            </a:r>
            <a:r>
              <a:rPr lang="en-US" dirty="0" err="1"/>
              <a:t>.</a:t>
            </a:r>
            <a:r>
              <a:rPr lang="en-US" dirty="0" err="1" smtClean="0"/>
              <a:t>Their</a:t>
            </a:r>
            <a:r>
              <a:rPr lang="en-US" dirty="0" smtClean="0"/>
              <a:t> </a:t>
            </a:r>
            <a:r>
              <a:rPr lang="en-US" dirty="0"/>
              <a:t>characteristics, such as rapid adaptation to changes in the environment, teamwork ability, strong ability to work under pressure and perseverance, make them stand </a:t>
            </a:r>
            <a:r>
              <a:rPr lang="en-US" dirty="0" smtClean="0"/>
              <a:t>out.</a:t>
            </a:r>
            <a:r>
              <a:rPr lang="en-GB" altLang="zh-CN" dirty="0" smtClean="0"/>
              <a:t>I </a:t>
            </a:r>
            <a:r>
              <a:rPr lang="en-GB" altLang="zh-CN" dirty="0"/>
              <a:t>think they are effective </a:t>
            </a:r>
            <a:r>
              <a:rPr lang="en-GB" altLang="zh-CN" dirty="0" smtClean="0"/>
              <a:t>leaders.</a:t>
            </a:r>
            <a:endParaRPr lang="en-GB" dirty="0"/>
          </a:p>
        </p:txBody>
      </p:sp>
    </p:spTree>
    <p:extLst>
      <p:ext uri="{BB962C8B-B14F-4D97-AF65-F5344CB8AC3E}">
        <p14:creationId xmlns:p14="http://schemas.microsoft.com/office/powerpoint/2010/main" val="412442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120102-33A8-46A1-B579-C6C6AE7320C7}"/>
              </a:ext>
            </a:extLst>
          </p:cNvPr>
          <p:cNvSpPr>
            <a:spLocks noGrp="1"/>
          </p:cNvSpPr>
          <p:nvPr>
            <p:ph type="title"/>
          </p:nvPr>
        </p:nvSpPr>
        <p:spPr/>
        <p:txBody>
          <a:bodyPr>
            <a:normAutofit/>
          </a:bodyPr>
          <a:lstStyle/>
          <a:p>
            <a:r>
              <a:rPr lang="en-GB" dirty="0"/>
              <a:t>Explain the difference between leadership and management.</a:t>
            </a:r>
          </a:p>
        </p:txBody>
      </p:sp>
      <p:sp>
        <p:nvSpPr>
          <p:cNvPr id="3" name="Content Placeholder 2">
            <a:extLst>
              <a:ext uri="{FF2B5EF4-FFF2-40B4-BE49-F238E27FC236}">
                <a16:creationId xmlns:a16="http://schemas.microsoft.com/office/drawing/2014/main" xmlns="" id="{8473CEDE-7CE1-4420-B6A5-CD4FD88D552A}"/>
              </a:ext>
            </a:extLst>
          </p:cNvPr>
          <p:cNvSpPr>
            <a:spLocks noGrp="1"/>
          </p:cNvSpPr>
          <p:nvPr>
            <p:ph idx="1"/>
          </p:nvPr>
        </p:nvSpPr>
        <p:spPr/>
        <p:txBody>
          <a:bodyPr>
            <a:normAutofit/>
          </a:bodyPr>
          <a:lstStyle/>
          <a:p>
            <a:pPr algn="just"/>
            <a:r>
              <a:rPr lang="en-US" dirty="0" smtClean="0"/>
              <a:t>Leaders </a:t>
            </a:r>
            <a:r>
              <a:rPr lang="en-US" dirty="0"/>
              <a:t>mainly guide, reform and innovate the development direction of the enterprise in the future.</a:t>
            </a:r>
          </a:p>
          <a:p>
            <a:pPr algn="just"/>
            <a:r>
              <a:rPr lang="en-US" dirty="0"/>
              <a:t>The manager is mainly responsible for the maintenance of the enterprise status quo and the implementation of the system for the management of employees, teams and places.</a:t>
            </a:r>
          </a:p>
          <a:p>
            <a:pPr algn="just"/>
            <a:r>
              <a:rPr lang="en-US" dirty="0"/>
              <a:t>However, there is a certain connection between the two.</a:t>
            </a:r>
          </a:p>
          <a:p>
            <a:pPr algn="just"/>
            <a:r>
              <a:rPr lang="en-US" dirty="0" smtClean="0"/>
              <a:t>managers </a:t>
            </a:r>
            <a:r>
              <a:rPr lang="en-US" dirty="0"/>
              <a:t>are generally considered to be the guardians of the existing system, while leaders are generally considered to be spiritual leaders because they are always ahead of the trend and give direction to people.</a:t>
            </a:r>
            <a:endParaRPr lang="en-GB" dirty="0"/>
          </a:p>
        </p:txBody>
      </p:sp>
    </p:spTree>
    <p:extLst>
      <p:ext uri="{BB962C8B-B14F-4D97-AF65-F5344CB8AC3E}">
        <p14:creationId xmlns:p14="http://schemas.microsoft.com/office/powerpoint/2010/main" val="3478121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7526E4-8EA6-4111-89EE-D0E05C3F925C}"/>
              </a:ext>
            </a:extLst>
          </p:cNvPr>
          <p:cNvSpPr>
            <a:spLocks noGrp="1"/>
          </p:cNvSpPr>
          <p:nvPr>
            <p:ph type="title"/>
          </p:nvPr>
        </p:nvSpPr>
        <p:spPr/>
        <p:txBody>
          <a:bodyPr>
            <a:normAutofit/>
          </a:bodyPr>
          <a:lstStyle/>
          <a:p>
            <a:r>
              <a:rPr lang="en-GB" dirty="0"/>
              <a:t>What is the difference between Transactional and Transformational?</a:t>
            </a:r>
          </a:p>
        </p:txBody>
      </p:sp>
      <p:sp>
        <p:nvSpPr>
          <p:cNvPr id="4" name="Content Placeholder 3">
            <a:extLst>
              <a:ext uri="{FF2B5EF4-FFF2-40B4-BE49-F238E27FC236}">
                <a16:creationId xmlns:a16="http://schemas.microsoft.com/office/drawing/2014/main" xmlns="" id="{FEE5A0D2-AE5D-40DD-9A93-0395DACADE59}"/>
              </a:ext>
            </a:extLst>
          </p:cNvPr>
          <p:cNvSpPr>
            <a:spLocks noGrp="1"/>
          </p:cNvSpPr>
          <p:nvPr>
            <p:ph idx="1"/>
          </p:nvPr>
        </p:nvSpPr>
        <p:spPr/>
        <p:txBody>
          <a:bodyPr/>
          <a:lstStyle/>
          <a:p>
            <a:pPr marL="0" indent="0" algn="just">
              <a:buNone/>
            </a:pPr>
            <a:r>
              <a:rPr lang="en-US" altLang="zh-CN" dirty="0"/>
              <a:t>I think </a:t>
            </a:r>
            <a:r>
              <a:rPr lang="en-GB" altLang="zh-CN" dirty="0"/>
              <a:t>Transactional</a:t>
            </a:r>
            <a:r>
              <a:rPr lang="en-US" altLang="zh-CN" dirty="0" smtClean="0"/>
              <a:t> </a:t>
            </a:r>
            <a:r>
              <a:rPr lang="en-US" altLang="zh-CN" dirty="0"/>
              <a:t>are focused on maintaining the status quo, often by building on top of the existing framework</a:t>
            </a:r>
            <a:r>
              <a:rPr lang="en-US" altLang="zh-CN" dirty="0" smtClean="0"/>
              <a:t>. They </a:t>
            </a:r>
            <a:r>
              <a:rPr lang="en-US" altLang="zh-CN" dirty="0"/>
              <a:t>don't make big changes easily, so they are passive</a:t>
            </a:r>
            <a:r>
              <a:rPr lang="en-US" altLang="zh-CN" dirty="0" smtClean="0"/>
              <a:t>.</a:t>
            </a:r>
          </a:p>
          <a:p>
            <a:pPr marL="0" indent="0" algn="just">
              <a:buNone/>
            </a:pPr>
            <a:r>
              <a:rPr lang="en-US" dirty="0"/>
              <a:t>I think they tend to focus more on change and have clear goals.</a:t>
            </a:r>
          </a:p>
          <a:p>
            <a:pPr marL="0" indent="0" algn="just">
              <a:buNone/>
            </a:pPr>
            <a:r>
              <a:rPr lang="en-US" dirty="0"/>
              <a:t>The biggest characteristic is to make some creative changes, more active to adapt to the environment.</a:t>
            </a:r>
            <a:endParaRPr lang="en-GB" dirty="0"/>
          </a:p>
        </p:txBody>
      </p:sp>
    </p:spTree>
    <p:extLst>
      <p:ext uri="{BB962C8B-B14F-4D97-AF65-F5344CB8AC3E}">
        <p14:creationId xmlns:p14="http://schemas.microsoft.com/office/powerpoint/2010/main" val="302552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E1AEFF3-8DE3-43BE-88F6-D0F3D0C49F49}"/>
              </a:ext>
            </a:extLst>
          </p:cNvPr>
          <p:cNvSpPr>
            <a:spLocks noGrp="1"/>
          </p:cNvSpPr>
          <p:nvPr>
            <p:ph type="title"/>
          </p:nvPr>
        </p:nvSpPr>
        <p:spPr/>
        <p:txBody>
          <a:bodyPr>
            <a:normAutofit/>
          </a:bodyPr>
          <a:lstStyle/>
          <a:p>
            <a:r>
              <a:rPr lang="en-GB" dirty="0"/>
              <a:t>What is the role of leadership in promoting sustainability? </a:t>
            </a:r>
          </a:p>
        </p:txBody>
      </p:sp>
      <p:sp>
        <p:nvSpPr>
          <p:cNvPr id="4" name="Content Placeholder 3">
            <a:extLst>
              <a:ext uri="{FF2B5EF4-FFF2-40B4-BE49-F238E27FC236}">
                <a16:creationId xmlns:a16="http://schemas.microsoft.com/office/drawing/2014/main" xmlns="" id="{2B21D297-CF0C-458C-8299-531EB9212874}"/>
              </a:ext>
            </a:extLst>
          </p:cNvPr>
          <p:cNvSpPr>
            <a:spLocks noGrp="1"/>
          </p:cNvSpPr>
          <p:nvPr>
            <p:ph idx="1"/>
          </p:nvPr>
        </p:nvSpPr>
        <p:spPr/>
        <p:txBody>
          <a:bodyPr/>
          <a:lstStyle/>
          <a:p>
            <a:pPr marL="0" indent="0" algn="just">
              <a:buNone/>
            </a:pPr>
            <a:r>
              <a:rPr lang="en-US" altLang="zh-CN" dirty="0"/>
              <a:t>A sustainability leader is someone who inspires and supports action towards a better </a:t>
            </a:r>
            <a:r>
              <a:rPr lang="en-US" altLang="zh-CN" dirty="0"/>
              <a:t>world. Sustainability refers to the long-term maintenance of systems according to environmental, economic and social </a:t>
            </a:r>
            <a:r>
              <a:rPr lang="en-US" altLang="zh-CN" dirty="0" smtClean="0"/>
              <a:t>considerations.</a:t>
            </a:r>
          </a:p>
          <a:p>
            <a:pPr marL="0" indent="0" algn="just">
              <a:buNone/>
            </a:pPr>
            <a:r>
              <a:rPr lang="en-US" altLang="zh-CN" dirty="0" err="1"/>
              <a:t>Ieadership</a:t>
            </a:r>
            <a:r>
              <a:rPr lang="en-US" altLang="zh-CN" dirty="0"/>
              <a:t> in promoting sustainability is a important </a:t>
            </a:r>
            <a:r>
              <a:rPr lang="en-US" altLang="zh-CN" dirty="0" smtClean="0"/>
              <a:t>role.</a:t>
            </a:r>
            <a:r>
              <a:rPr lang="en-US" altLang="zh-CN" dirty="0"/>
              <a:t> It can enhance competitiveness and motivation.</a:t>
            </a:r>
            <a:endParaRPr lang="en-GB" dirty="0"/>
          </a:p>
        </p:txBody>
      </p:sp>
    </p:spTree>
    <p:extLst>
      <p:ext uri="{BB962C8B-B14F-4D97-AF65-F5344CB8AC3E}">
        <p14:creationId xmlns:p14="http://schemas.microsoft.com/office/powerpoint/2010/main" val="915101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9FC097-0769-4089-B806-FF9E9A3E80ED}"/>
              </a:ext>
            </a:extLst>
          </p:cNvPr>
          <p:cNvSpPr>
            <a:spLocks noGrp="1"/>
          </p:cNvSpPr>
          <p:nvPr>
            <p:ph type="title"/>
          </p:nvPr>
        </p:nvSpPr>
        <p:spPr/>
        <p:txBody>
          <a:bodyPr>
            <a:noAutofit/>
          </a:bodyPr>
          <a:lstStyle/>
          <a:p>
            <a:r>
              <a:rPr lang="en-GB" dirty="0"/>
              <a:t>What are the advantages and disadvantages of situational leadership? </a:t>
            </a:r>
          </a:p>
        </p:txBody>
      </p:sp>
      <p:sp>
        <p:nvSpPr>
          <p:cNvPr id="4" name="Content Placeholder 3">
            <a:extLst>
              <a:ext uri="{FF2B5EF4-FFF2-40B4-BE49-F238E27FC236}">
                <a16:creationId xmlns:a16="http://schemas.microsoft.com/office/drawing/2014/main" xmlns="" id="{B2DF994E-1779-43C0-8A5E-3A38923B4D32}"/>
              </a:ext>
            </a:extLst>
          </p:cNvPr>
          <p:cNvSpPr>
            <a:spLocks noGrp="1"/>
          </p:cNvSpPr>
          <p:nvPr>
            <p:ph idx="1"/>
          </p:nvPr>
        </p:nvSpPr>
        <p:spPr/>
        <p:txBody>
          <a:bodyPr/>
          <a:lstStyle/>
          <a:p>
            <a:pPr marL="0" indent="0">
              <a:buNone/>
            </a:pPr>
            <a:r>
              <a:rPr lang="en-US" altLang="zh-CN" dirty="0"/>
              <a:t>Situational leaders evaluate the situation, the circumstances, and the individuals involved in their </a:t>
            </a:r>
            <a:r>
              <a:rPr lang="en-US" altLang="zh-CN" dirty="0" smtClean="0"/>
              <a:t>approach.</a:t>
            </a:r>
          </a:p>
          <a:p>
            <a:pPr marL="0" indent="0">
              <a:buNone/>
            </a:pPr>
            <a:r>
              <a:rPr lang="en-US" altLang="zh-CN" dirty="0"/>
              <a:t>The Advantages of Situational Leadership </a:t>
            </a:r>
            <a:r>
              <a:rPr lang="en-US" altLang="zh-CN" dirty="0" smtClean="0"/>
              <a:t>allow:</a:t>
            </a:r>
          </a:p>
          <a:p>
            <a:pPr marL="0" indent="0">
              <a:buNone/>
            </a:pPr>
            <a:r>
              <a:rPr lang="en-US" altLang="zh-CN" dirty="0" smtClean="0"/>
              <a:t>• Greater </a:t>
            </a:r>
            <a:r>
              <a:rPr lang="en-US" altLang="zh-CN" dirty="0"/>
              <a:t>flexibility in the workplace. </a:t>
            </a:r>
            <a:endParaRPr lang="en-US" altLang="zh-CN" dirty="0" smtClean="0"/>
          </a:p>
          <a:p>
            <a:pPr marL="0" indent="0">
              <a:buNone/>
            </a:pPr>
            <a:r>
              <a:rPr lang="en-US" altLang="zh-CN" dirty="0" smtClean="0"/>
              <a:t>• </a:t>
            </a:r>
            <a:r>
              <a:rPr lang="en-US" altLang="zh-CN" dirty="0"/>
              <a:t>It gives each team member an advantage because their leader is adapting their personal approaches to meet specific needs. </a:t>
            </a:r>
            <a:endParaRPr lang="en-US" altLang="zh-CN" dirty="0" smtClean="0"/>
          </a:p>
          <a:p>
            <a:pPr marL="0" indent="0">
              <a:buNone/>
            </a:pPr>
            <a:r>
              <a:rPr lang="en-US" altLang="zh-CN" dirty="0" smtClean="0"/>
              <a:t>• </a:t>
            </a:r>
            <a:r>
              <a:rPr lang="en-US" altLang="zh-CN" dirty="0"/>
              <a:t>To be successful, the situational must have high emotional intelligence, be empathetic, and continue to keep an eye on long-term strategies while meeting short-term needs.</a:t>
            </a:r>
            <a:endParaRPr lang="en-GB" dirty="0"/>
          </a:p>
        </p:txBody>
      </p:sp>
    </p:spTree>
    <p:extLst>
      <p:ext uri="{BB962C8B-B14F-4D97-AF65-F5344CB8AC3E}">
        <p14:creationId xmlns:p14="http://schemas.microsoft.com/office/powerpoint/2010/main" val="1574021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9FC097-0769-4089-B806-FF9E9A3E80ED}"/>
              </a:ext>
            </a:extLst>
          </p:cNvPr>
          <p:cNvSpPr>
            <a:spLocks noGrp="1"/>
          </p:cNvSpPr>
          <p:nvPr>
            <p:ph type="title"/>
          </p:nvPr>
        </p:nvSpPr>
        <p:spPr/>
        <p:txBody>
          <a:bodyPr>
            <a:noAutofit/>
          </a:bodyPr>
          <a:lstStyle/>
          <a:p>
            <a:r>
              <a:rPr lang="en-GB" dirty="0"/>
              <a:t>What are the advantages and disadvantages of situational leadership? </a:t>
            </a:r>
          </a:p>
        </p:txBody>
      </p:sp>
      <p:sp>
        <p:nvSpPr>
          <p:cNvPr id="4" name="Content Placeholder 3">
            <a:extLst>
              <a:ext uri="{FF2B5EF4-FFF2-40B4-BE49-F238E27FC236}">
                <a16:creationId xmlns:a16="http://schemas.microsoft.com/office/drawing/2014/main" xmlns="" id="{B2DF994E-1779-43C0-8A5E-3A38923B4D32}"/>
              </a:ext>
            </a:extLst>
          </p:cNvPr>
          <p:cNvSpPr>
            <a:spLocks noGrp="1"/>
          </p:cNvSpPr>
          <p:nvPr>
            <p:ph idx="1"/>
          </p:nvPr>
        </p:nvSpPr>
        <p:spPr/>
        <p:txBody>
          <a:bodyPr/>
          <a:lstStyle/>
          <a:p>
            <a:pPr marL="0" indent="0">
              <a:buNone/>
            </a:pPr>
            <a:r>
              <a:rPr lang="en-US" altLang="zh-CN" dirty="0"/>
              <a:t>List of the </a:t>
            </a:r>
            <a:r>
              <a:rPr lang="en-US" altLang="zh-CN" dirty="0" smtClean="0"/>
              <a:t>Disadvantages </a:t>
            </a:r>
            <a:r>
              <a:rPr lang="en-US" altLang="zh-CN" dirty="0"/>
              <a:t>of Situational </a:t>
            </a:r>
            <a:r>
              <a:rPr lang="en-US" altLang="zh-CN" dirty="0" smtClean="0"/>
              <a:t>Leadership:</a:t>
            </a:r>
          </a:p>
          <a:p>
            <a:pPr marL="0" indent="0">
              <a:buNone/>
            </a:pPr>
            <a:r>
              <a:rPr lang="en-US" altLang="zh-CN" dirty="0"/>
              <a:t>• </a:t>
            </a:r>
            <a:r>
              <a:rPr lang="en-US" altLang="zh-CN" dirty="0" smtClean="0"/>
              <a:t>It </a:t>
            </a:r>
            <a:r>
              <a:rPr lang="en-US" altLang="zh-CN" dirty="0"/>
              <a:t>focuses more on immediate needs than long-term needs. </a:t>
            </a:r>
            <a:endParaRPr lang="en-US" altLang="zh-CN" dirty="0" smtClean="0"/>
          </a:p>
          <a:p>
            <a:pPr marL="0" indent="0">
              <a:buNone/>
            </a:pPr>
            <a:r>
              <a:rPr lang="en-US" altLang="zh-CN" dirty="0"/>
              <a:t>• It can be ineffective in task-orientated </a:t>
            </a:r>
            <a:r>
              <a:rPr lang="en-US" altLang="zh-CN" dirty="0" err="1" smtClean="0"/>
              <a:t>environmen</a:t>
            </a:r>
            <a:r>
              <a:rPr lang="en-US" altLang="zh-CN" dirty="0" smtClean="0"/>
              <a:t>.</a:t>
            </a:r>
          </a:p>
          <a:p>
            <a:pPr marL="0" indent="0">
              <a:buNone/>
            </a:pPr>
            <a:r>
              <a:rPr lang="en-US" altLang="zh-CN" dirty="0" smtClean="0"/>
              <a:t>• </a:t>
            </a:r>
            <a:r>
              <a:rPr lang="en-US" altLang="zh-CN" dirty="0"/>
              <a:t>Situational leadership is based more on meeting an exact need, at the moment, then an approach which looks toward the long-term needs of a team. Instead of staying focused on the overall objectives, situational managers can fall into a trap where they are evaluating or responding to an immediate circumstance all the time. That allows for fires to be put out and morale to be salvaged, but it also creates issues where personal development can be stalled.</a:t>
            </a:r>
            <a:endParaRPr lang="en-GB" dirty="0"/>
          </a:p>
        </p:txBody>
      </p:sp>
    </p:spTree>
    <p:extLst>
      <p:ext uri="{BB962C8B-B14F-4D97-AF65-F5344CB8AC3E}">
        <p14:creationId xmlns:p14="http://schemas.microsoft.com/office/powerpoint/2010/main" val="3889672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BD2848-4826-45B2-BD0C-CB6BCD331D49}"/>
              </a:ext>
            </a:extLst>
          </p:cNvPr>
          <p:cNvSpPr>
            <a:spLocks noGrp="1"/>
          </p:cNvSpPr>
          <p:nvPr>
            <p:ph type="title"/>
          </p:nvPr>
        </p:nvSpPr>
        <p:spPr/>
        <p:txBody>
          <a:bodyPr>
            <a:normAutofit/>
          </a:bodyPr>
          <a:lstStyle/>
          <a:p>
            <a:r>
              <a:rPr lang="en-GB" dirty="0"/>
              <a:t>Reflection ….</a:t>
            </a:r>
          </a:p>
        </p:txBody>
      </p:sp>
      <p:sp>
        <p:nvSpPr>
          <p:cNvPr id="3" name="Content Placeholder 2">
            <a:extLst>
              <a:ext uri="{FF2B5EF4-FFF2-40B4-BE49-F238E27FC236}">
                <a16:creationId xmlns:a16="http://schemas.microsoft.com/office/drawing/2014/main" xmlns="" id="{AC658AD6-2A05-44F3-83C7-71CA12AAA87C}"/>
              </a:ext>
            </a:extLst>
          </p:cNvPr>
          <p:cNvSpPr>
            <a:spLocks noGrp="1"/>
          </p:cNvSpPr>
          <p:nvPr>
            <p:ph idx="1"/>
          </p:nvPr>
        </p:nvSpPr>
        <p:spPr/>
        <p:txBody>
          <a:bodyPr>
            <a:normAutofit lnSpcReduction="10000"/>
          </a:bodyPr>
          <a:lstStyle/>
          <a:p>
            <a:r>
              <a:rPr lang="en-GB" dirty="0"/>
              <a:t>What have you learnt from the Leadership course</a:t>
            </a:r>
            <a:r>
              <a:rPr lang="en-GB" dirty="0" smtClean="0"/>
              <a:t>?</a:t>
            </a:r>
          </a:p>
          <a:p>
            <a:pPr marL="0" indent="0">
              <a:buNone/>
            </a:pPr>
            <a:r>
              <a:rPr lang="en-US" dirty="0"/>
              <a:t>From this course, I learned some basic knowledge of leadership and how to train myself to be a </a:t>
            </a:r>
            <a:r>
              <a:rPr lang="en-US" dirty="0" smtClean="0"/>
              <a:t>leader. Of </a:t>
            </a:r>
            <a:r>
              <a:rPr lang="en-US" dirty="0"/>
              <a:t>course I haven't mastered it yet, but I'm getting closer.</a:t>
            </a:r>
            <a:endParaRPr lang="en-GB" dirty="0"/>
          </a:p>
          <a:p>
            <a:r>
              <a:rPr lang="en-GB" dirty="0"/>
              <a:t>What would you now do differently</a:t>
            </a:r>
            <a:r>
              <a:rPr lang="en-GB" dirty="0" smtClean="0"/>
              <a:t>?</a:t>
            </a:r>
          </a:p>
          <a:p>
            <a:pPr marL="0" indent="0">
              <a:buNone/>
            </a:pPr>
            <a:r>
              <a:rPr lang="en-US" dirty="0"/>
              <a:t>As I've learned many of the qualities of leaders, one of the qualities I've been practicing is self-discipline</a:t>
            </a:r>
            <a:endParaRPr lang="en-GB" dirty="0"/>
          </a:p>
          <a:p>
            <a:r>
              <a:rPr lang="en-GB" dirty="0"/>
              <a:t>What would you look for in an organisation when looking for a forever job role</a:t>
            </a:r>
            <a:r>
              <a:rPr lang="en-GB" dirty="0" smtClean="0"/>
              <a:t>?</a:t>
            </a:r>
          </a:p>
          <a:p>
            <a:pPr marL="0" indent="0">
              <a:buNone/>
            </a:pPr>
            <a:r>
              <a:rPr lang="en-US" dirty="0"/>
              <a:t>Considering my current ability, I hope to take a sales </a:t>
            </a:r>
            <a:r>
              <a:rPr lang="en-US" dirty="0" smtClean="0"/>
              <a:t>position.</a:t>
            </a:r>
            <a:endParaRPr lang="en-GB" dirty="0"/>
          </a:p>
          <a:p>
            <a:endParaRPr lang="en-GB" dirty="0"/>
          </a:p>
        </p:txBody>
      </p:sp>
    </p:spTree>
    <p:extLst>
      <p:ext uri="{BB962C8B-B14F-4D97-AF65-F5344CB8AC3E}">
        <p14:creationId xmlns:p14="http://schemas.microsoft.com/office/powerpoint/2010/main" val="30380649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30D1DE-13B1-4F00-A63F-5283D649A600}"/>
              </a:ext>
            </a:extLst>
          </p:cNvPr>
          <p:cNvSpPr>
            <a:spLocks noGrp="1"/>
          </p:cNvSpPr>
          <p:nvPr>
            <p:ph type="title"/>
          </p:nvPr>
        </p:nvSpPr>
        <p:spPr/>
        <p:txBody>
          <a:bodyPr>
            <a:normAutofit/>
          </a:bodyPr>
          <a:lstStyle/>
          <a:p>
            <a:r>
              <a:rPr lang="en-GB" dirty="0"/>
              <a:t>Reference Page </a:t>
            </a:r>
          </a:p>
        </p:txBody>
      </p:sp>
      <p:sp>
        <p:nvSpPr>
          <p:cNvPr id="4" name="Content Placeholder 3">
            <a:extLst>
              <a:ext uri="{FF2B5EF4-FFF2-40B4-BE49-F238E27FC236}">
                <a16:creationId xmlns:a16="http://schemas.microsoft.com/office/drawing/2014/main" xmlns="" id="{44C8B679-4BC1-41BB-BE4B-72C4B452CC35}"/>
              </a:ext>
            </a:extLst>
          </p:cNvPr>
          <p:cNvSpPr>
            <a:spLocks noGrp="1"/>
          </p:cNvSpPr>
          <p:nvPr>
            <p:ph idx="1"/>
          </p:nvPr>
        </p:nvSpPr>
        <p:spPr/>
        <p:txBody>
          <a:bodyPr/>
          <a:lstStyle/>
          <a:p>
            <a:r>
              <a:rPr lang="en-US" altLang="zh-CN" dirty="0"/>
              <a:t>The Sustainability Leadership Institute, </a:t>
            </a:r>
            <a:r>
              <a:rPr lang="en-US" altLang="zh-CN" dirty="0" smtClean="0"/>
              <a:t>2011</a:t>
            </a:r>
          </a:p>
          <a:p>
            <a:r>
              <a:rPr lang="en-US" dirty="0" err="1" smtClean="0"/>
              <a:t>Visser</a:t>
            </a:r>
            <a:r>
              <a:rPr lang="en-US" dirty="0" smtClean="0"/>
              <a:t> and courtice,2011</a:t>
            </a:r>
          </a:p>
          <a:p>
            <a:r>
              <a:rPr lang="en-US" altLang="zh-CN" dirty="0"/>
              <a:t>The moderating role of leadership in the relationship between management control and business </a:t>
            </a:r>
            <a:r>
              <a:rPr lang="en-US" altLang="zh-CN" dirty="0" smtClean="0"/>
              <a:t>excellence,2012</a:t>
            </a:r>
          </a:p>
          <a:p>
            <a:r>
              <a:rPr lang="en-US" altLang="zh-CN" dirty="0"/>
              <a:t>Sustainability Leadership: Linking Theory and </a:t>
            </a:r>
            <a:r>
              <a:rPr lang="en-US" altLang="zh-CN" dirty="0" smtClean="0"/>
              <a:t>Practice,2011</a:t>
            </a:r>
            <a:endParaRPr lang="en-US" altLang="zh-CN" dirty="0"/>
          </a:p>
          <a:p>
            <a:r>
              <a:rPr lang="en-US" altLang="zh-CN" dirty="0"/>
              <a:t>Situational </a:t>
            </a:r>
            <a:r>
              <a:rPr lang="en-US" altLang="zh-CN" smtClean="0"/>
              <a:t>Leadership, online </a:t>
            </a:r>
            <a:r>
              <a:rPr lang="en-US" altLang="zh-CN" dirty="0" smtClean="0"/>
              <a:t>resources</a:t>
            </a:r>
            <a:endParaRPr lang="en-GB" dirty="0"/>
          </a:p>
        </p:txBody>
      </p:sp>
    </p:spTree>
    <p:extLst>
      <p:ext uri="{BB962C8B-B14F-4D97-AF65-F5344CB8AC3E}">
        <p14:creationId xmlns:p14="http://schemas.microsoft.com/office/powerpoint/2010/main" val="2735842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5">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7869FC7-E98D-43C5-BE6C-E923B1205A50}">
  <we:reference id="wa104380121" version="2.0.0.0" store="en-US" storeType="OMEX"/>
  <we:alternateReferences>
    <we:reference id="WA104380121" version="2.0.0.0" store=""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1599</TotalTime>
  <Words>746</Words>
  <Application>Microsoft Office PowerPoint</Application>
  <PresentationFormat>自定义</PresentationFormat>
  <Paragraphs>50</Paragraphs>
  <Slides>11</Slides>
  <Notes>1</Notes>
  <HiddenSlides>0</HiddenSlides>
  <MMClips>0</MMClips>
  <ScaleCrop>false</ScaleCrop>
  <HeadingPairs>
    <vt:vector size="4" baseType="variant">
      <vt:variant>
        <vt:lpstr>主题</vt:lpstr>
      </vt:variant>
      <vt:variant>
        <vt:i4>1</vt:i4>
      </vt:variant>
      <vt:variant>
        <vt:lpstr>幻灯片标题</vt:lpstr>
      </vt:variant>
      <vt:variant>
        <vt:i4>11</vt:i4>
      </vt:variant>
    </vt:vector>
  </HeadingPairs>
  <TitlesOfParts>
    <vt:vector size="12" baseType="lpstr">
      <vt:lpstr>Office Theme</vt:lpstr>
      <vt:lpstr>Leadership –  End of course presentation </vt:lpstr>
      <vt:lpstr>Define Leadership …</vt:lpstr>
      <vt:lpstr>Who do you think is an inspirational leader?</vt:lpstr>
      <vt:lpstr>Who do you think is an inspirational leaders?</vt:lpstr>
      <vt:lpstr>Explain the difference between leadership and management.</vt:lpstr>
      <vt:lpstr>What is the difference between Transactional and Transformational?</vt:lpstr>
      <vt:lpstr>What is the role of leadership in promoting sustainability? </vt:lpstr>
      <vt:lpstr>What are the advantages and disadvantages of situational leadership? </vt:lpstr>
      <vt:lpstr>What are the advantages and disadvantages of situational leadership? </vt:lpstr>
      <vt:lpstr>Reflection ….</vt:lpstr>
      <vt:lpstr>Reference Page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End of course presentation</dc:title>
  <dc:creator>Mandy Raison</dc:creator>
  <cp:lastModifiedBy>谢欢</cp:lastModifiedBy>
  <cp:revision>34</cp:revision>
  <dcterms:created xsi:type="dcterms:W3CDTF">2021-04-27T08:35:09Z</dcterms:created>
  <dcterms:modified xsi:type="dcterms:W3CDTF">2021-05-07T09:36:49Z</dcterms:modified>
</cp:coreProperties>
</file>