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0"/>
  </p:notesMasterIdLst>
  <p:sldIdLst>
    <p:sldId id="292" r:id="rId9"/>
    <p:sldId id="294" r:id="rId10"/>
    <p:sldId id="500" r:id="rId11"/>
    <p:sldId id="276" r:id="rId12"/>
    <p:sldId id="557" r:id="rId13"/>
    <p:sldId id="563" r:id="rId14"/>
    <p:sldId id="558" r:id="rId15"/>
    <p:sldId id="561" r:id="rId16"/>
    <p:sldId id="564" r:id="rId17"/>
    <p:sldId id="562" r:id="rId18"/>
    <p:sldId id="46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A46500-A492-48E0-B80D-CF2DDC31A4D3}" v="3" dt="2023-03-07T08:57:09.0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1" d="100"/>
          <a:sy n="91" d="100"/>
        </p:scale>
        <p:origin x="153" y="57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74A46500-A492-48E0-B80D-CF2DDC31A4D3}"/>
    <pc:docChg chg="undo custSel addSld delSld modSld sldOrd">
      <pc:chgData name="Munyaradzi Nicholas Murira" userId="6ab3fae5-94bd-47ef-9f25-6c1f645127cf" providerId="ADAL" clId="{74A46500-A492-48E0-B80D-CF2DDC31A4D3}" dt="2023-03-07T09:17:18.712" v="86" actId="20577"/>
      <pc:docMkLst>
        <pc:docMk/>
      </pc:docMkLst>
      <pc:sldChg chg="modSp add del mod ord">
        <pc:chgData name="Munyaradzi Nicholas Murira" userId="6ab3fae5-94bd-47ef-9f25-6c1f645127cf" providerId="ADAL" clId="{74A46500-A492-48E0-B80D-CF2DDC31A4D3}" dt="2023-03-07T09:17:18.712" v="86" actId="20577"/>
        <pc:sldMkLst>
          <pc:docMk/>
          <pc:sldMk cId="3414122720" sldId="276"/>
        </pc:sldMkLst>
        <pc:spChg chg="mod">
          <ac:chgData name="Munyaradzi Nicholas Murira" userId="6ab3fae5-94bd-47ef-9f25-6c1f645127cf" providerId="ADAL" clId="{74A46500-A492-48E0-B80D-CF2DDC31A4D3}" dt="2023-03-07T08:57:46.764" v="39" actId="1076"/>
          <ac:spMkLst>
            <pc:docMk/>
            <pc:sldMk cId="3414122720" sldId="276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74A46500-A492-48E0-B80D-CF2DDC31A4D3}" dt="2023-03-07T09:17:18.712" v="86" actId="20577"/>
          <ac:spMkLst>
            <pc:docMk/>
            <pc:sldMk cId="3414122720" sldId="276"/>
            <ac:spMk id="3" creationId="{00000000-0000-0000-0000-000000000000}"/>
          </ac:spMkLst>
        </pc:spChg>
      </pc:sldChg>
      <pc:sldChg chg="modSp add del mod">
        <pc:chgData name="Munyaradzi Nicholas Murira" userId="6ab3fae5-94bd-47ef-9f25-6c1f645127cf" providerId="ADAL" clId="{74A46500-A492-48E0-B80D-CF2DDC31A4D3}" dt="2023-03-07T09:03:46.013" v="56" actId="47"/>
        <pc:sldMkLst>
          <pc:docMk/>
          <pc:sldMk cId="47435730" sldId="277"/>
        </pc:sldMkLst>
        <pc:spChg chg="mod">
          <ac:chgData name="Munyaradzi Nicholas Murira" userId="6ab3fae5-94bd-47ef-9f25-6c1f645127cf" providerId="ADAL" clId="{74A46500-A492-48E0-B80D-CF2DDC31A4D3}" dt="2023-03-07T08:59:05.309" v="51" actId="21"/>
          <ac:spMkLst>
            <pc:docMk/>
            <pc:sldMk cId="47435730" sldId="277"/>
            <ac:spMk id="3" creationId="{00000000-0000-0000-0000-000000000000}"/>
          </ac:spMkLst>
        </pc:spChg>
      </pc:sldChg>
      <pc:sldChg chg="modSp mod">
        <pc:chgData name="Munyaradzi Nicholas Murira" userId="6ab3fae5-94bd-47ef-9f25-6c1f645127cf" providerId="ADAL" clId="{74A46500-A492-48E0-B80D-CF2DDC31A4D3}" dt="2023-03-07T08:34:22.859" v="31" actId="6549"/>
        <pc:sldMkLst>
          <pc:docMk/>
          <pc:sldMk cId="982367751" sldId="500"/>
        </pc:sldMkLst>
        <pc:spChg chg="mod">
          <ac:chgData name="Munyaradzi Nicholas Murira" userId="6ab3fae5-94bd-47ef-9f25-6c1f645127cf" providerId="ADAL" clId="{74A46500-A492-48E0-B80D-CF2DDC31A4D3}" dt="2023-03-07T08:34:22.859" v="31" actId="6549"/>
          <ac:spMkLst>
            <pc:docMk/>
            <pc:sldMk cId="982367751" sldId="500"/>
            <ac:spMk id="4" creationId="{00000000-0000-0000-0000-000000000000}"/>
          </ac:spMkLst>
        </pc:spChg>
      </pc:sldChg>
      <pc:sldChg chg="modSp mod">
        <pc:chgData name="Munyaradzi Nicholas Murira" userId="6ab3fae5-94bd-47ef-9f25-6c1f645127cf" providerId="ADAL" clId="{74A46500-A492-48E0-B80D-CF2DDC31A4D3}" dt="2023-03-07T08:31:36.853" v="30" actId="6549"/>
        <pc:sldMkLst>
          <pc:docMk/>
          <pc:sldMk cId="3620810698" sldId="562"/>
        </pc:sldMkLst>
        <pc:spChg chg="mod">
          <ac:chgData name="Munyaradzi Nicholas Murira" userId="6ab3fae5-94bd-47ef-9f25-6c1f645127cf" providerId="ADAL" clId="{74A46500-A492-48E0-B80D-CF2DDC31A4D3}" dt="2023-03-07T08:31:36.853" v="30" actId="6549"/>
          <ac:spMkLst>
            <pc:docMk/>
            <pc:sldMk cId="3620810698" sldId="562"/>
            <ac:spMk id="17" creationId="{00000000-0000-0000-0000-000000000000}"/>
          </ac:spMkLst>
        </pc:spChg>
      </pc:sldChg>
      <pc:sldChg chg="modSp mod">
        <pc:chgData name="Munyaradzi Nicholas Murira" userId="6ab3fae5-94bd-47ef-9f25-6c1f645127cf" providerId="ADAL" clId="{74A46500-A492-48E0-B80D-CF2DDC31A4D3}" dt="2023-03-07T08:30:29.741" v="29" actId="20577"/>
        <pc:sldMkLst>
          <pc:docMk/>
          <pc:sldMk cId="1618927696" sldId="564"/>
        </pc:sldMkLst>
        <pc:spChg chg="mod">
          <ac:chgData name="Munyaradzi Nicholas Murira" userId="6ab3fae5-94bd-47ef-9f25-6c1f645127cf" providerId="ADAL" clId="{74A46500-A492-48E0-B80D-CF2DDC31A4D3}" dt="2023-03-07T08:30:29.741" v="29" actId="20577"/>
          <ac:spMkLst>
            <pc:docMk/>
            <pc:sldMk cId="1618927696" sldId="564"/>
            <ac:spMk id="1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953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18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775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102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571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986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465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2"/>
            <a:ext cx="5519242" cy="620978"/>
          </a:xfrm>
        </p:spPr>
        <p:txBody>
          <a:bodyPr/>
          <a:lstStyle/>
          <a:p>
            <a:r>
              <a:rPr lang="en-GB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Ensuring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Cybersecurity </a:t>
            </a:r>
          </a:p>
          <a:p>
            <a:r>
              <a:rPr lang="en-GB" b="1" i="1" dirty="0"/>
              <a:t>Essentials </a:t>
            </a:r>
            <a:r>
              <a:rPr lang="en-GB" i="1" dirty="0"/>
              <a:t>(ACCA4029)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530427" y="901556"/>
            <a:ext cx="54618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70900" y="1212597"/>
            <a:ext cx="567099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b="1" dirty="0">
                <a:solidFill>
                  <a:schemeClr val="bg1"/>
                </a:solidFill>
              </a:rPr>
              <a:t>Today’s Class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Integrity Algorithms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Computer Terminology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Database Integrity Enforcement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  <a:p>
            <a:pPr fontAlgn="t"/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367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338958"/>
            <a:ext cx="6300104" cy="563562"/>
          </a:xfrm>
        </p:spPr>
        <p:txBody>
          <a:bodyPr>
            <a:noAutofit/>
          </a:bodyPr>
          <a:lstStyle/>
          <a:p>
            <a:pPr algn="l"/>
            <a:r>
              <a:rPr lang="en-US" sz="4171" b="1" dirty="0">
                <a:solidFill>
                  <a:srgbClr val="FF0000"/>
                </a:solidFill>
              </a:rPr>
              <a:t>IP 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9590" y="902520"/>
            <a:ext cx="8723221" cy="4830763"/>
          </a:xfrm>
        </p:spPr>
        <p:txBody>
          <a:bodyPr>
            <a:normAutofit/>
          </a:bodyPr>
          <a:lstStyle/>
          <a:p>
            <a:r>
              <a:rPr lang="en-US" sz="2400" b="1" dirty="0"/>
              <a:t>Bit </a:t>
            </a:r>
            <a:r>
              <a:rPr lang="en-US" sz="2400" dirty="0"/>
              <a:t>A </a:t>
            </a:r>
            <a:r>
              <a:rPr lang="en-US" sz="2400" i="1" dirty="0"/>
              <a:t>bit </a:t>
            </a:r>
            <a:r>
              <a:rPr lang="en-US" sz="2400" dirty="0"/>
              <a:t>is one digit, either a 1 or a 0.</a:t>
            </a:r>
          </a:p>
          <a:p>
            <a:r>
              <a:rPr lang="en-US" sz="2400" b="1" dirty="0"/>
              <a:t>Byte </a:t>
            </a:r>
            <a:r>
              <a:rPr lang="en-US" sz="2400" dirty="0"/>
              <a:t>A </a:t>
            </a:r>
            <a:r>
              <a:rPr lang="en-US" sz="2400" i="1" dirty="0"/>
              <a:t>byte </a:t>
            </a:r>
            <a:r>
              <a:rPr lang="en-US" sz="2400" dirty="0"/>
              <a:t>is 8 bits,</a:t>
            </a:r>
          </a:p>
          <a:p>
            <a:r>
              <a:rPr lang="en-US" sz="2400" b="1" dirty="0"/>
              <a:t>IP Address </a:t>
            </a:r>
            <a:r>
              <a:rPr lang="en-US" sz="2400" dirty="0"/>
              <a:t> Al logical address used to define a single host.</a:t>
            </a:r>
          </a:p>
          <a:p>
            <a:r>
              <a:rPr lang="en-US" sz="2400" dirty="0"/>
              <a:t>For example, 10.0.0.0, 172.16.0.0, and 192.168.10.0.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dirty="0"/>
              <a:t>Dotted-decimal , as in 172.16.30.56</a:t>
            </a:r>
          </a:p>
          <a:p>
            <a:pPr marL="0" indent="0">
              <a:buNone/>
            </a:pPr>
            <a:r>
              <a:rPr lang="en-US" dirty="0"/>
              <a:t>Binary, as in 10101100.00010000.00011110.00111000</a:t>
            </a:r>
          </a:p>
          <a:p>
            <a:pPr marL="0" indent="0">
              <a:buNone/>
            </a:pPr>
            <a:r>
              <a:rPr lang="en-US" dirty="0"/>
              <a:t>Hexadecimal , as AC. 10. 1E. 38</a:t>
            </a:r>
          </a:p>
          <a:p>
            <a:pPr marL="0" indent="0">
              <a:buNone/>
            </a:pPr>
            <a:r>
              <a:rPr lang="en-US" dirty="0"/>
              <a:t>Mac Address  AA12:23bb:56bb</a:t>
            </a:r>
          </a:p>
          <a:p>
            <a:pPr marL="0" indent="0">
              <a:buNone/>
            </a:pPr>
            <a:endParaRPr lang="en-US" sz="2000" b="1" dirty="0"/>
          </a:p>
          <a:p>
            <a:endParaRPr lang="en-US" sz="2358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122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91" y="92468"/>
            <a:ext cx="7387119" cy="975783"/>
          </a:xfrm>
        </p:spPr>
        <p:txBody>
          <a:bodyPr>
            <a:normAutofit fontScale="90000"/>
          </a:bodyPr>
          <a:lstStyle/>
          <a:p>
            <a:br>
              <a:rPr lang="en-US" sz="2133" dirty="0"/>
            </a:br>
            <a:r>
              <a:rPr lang="en-US" sz="2133" dirty="0"/>
              <a:t>Data Integrity</a:t>
            </a:r>
            <a:br>
              <a:rPr lang="en-US" sz="2133" dirty="0"/>
            </a:br>
            <a:r>
              <a:rPr lang="en-US" sz="2133" dirty="0"/>
              <a:t>Recall </a:t>
            </a:r>
            <a:r>
              <a:rPr lang="en-US" sz="1400" dirty="0"/>
              <a:t>: </a:t>
            </a:r>
            <a:r>
              <a:rPr lang="en-US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Data integrity is </a:t>
            </a:r>
            <a:r>
              <a:rPr lang="en-US" sz="14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overall accuracy, completeness, and consistency of data</a:t>
            </a:r>
            <a:br>
              <a:rPr lang="en-US" sz="14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r>
              <a:rPr lang="en-US" sz="14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Hashing Algorithms</a:t>
            </a:r>
            <a:br>
              <a:rPr lang="en-US" sz="14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endParaRPr lang="en-US" sz="1400" dirty="0"/>
          </a:p>
        </p:txBody>
      </p:sp>
      <p:sp>
        <p:nvSpPr>
          <p:cNvPr id="17" name="Rectangle 16"/>
          <p:cNvSpPr/>
          <p:nvPr/>
        </p:nvSpPr>
        <p:spPr>
          <a:xfrm>
            <a:off x="210589" y="708610"/>
            <a:ext cx="1167661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Hashing is a tool that </a:t>
            </a:r>
            <a:r>
              <a:rPr lang="en-US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ensures data integrity by taking binary data (the message) and producing a fixed-length representation </a:t>
            </a:r>
            <a:r>
              <a:rPr lang="en-US" dirty="0">
                <a:solidFill>
                  <a:srgbClr val="002060"/>
                </a:solidFill>
              </a:rPr>
              <a:t>called </a:t>
            </a:r>
            <a:r>
              <a:rPr lang="en-US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hash value or message digest</a:t>
            </a:r>
            <a:r>
              <a:rPr lang="en-US" dirty="0">
                <a:solidFill>
                  <a:srgbClr val="002060"/>
                </a:solidFill>
              </a:rPr>
              <a:t>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Hashing is a one-way mathematical function that is relatively easy to compute, but significantly harder to reverse. Grinding coffee beans is a good analogy of a one-way function. It is easy to grind coffee beans, but it is almost impossible to put all of the tiny pieces back together to rebuild the original beans.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0055" y="2462935"/>
            <a:ext cx="4072759" cy="32993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462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91" y="92468"/>
            <a:ext cx="7387119" cy="975783"/>
          </a:xfrm>
        </p:spPr>
        <p:txBody>
          <a:bodyPr>
            <a:normAutofit/>
          </a:bodyPr>
          <a:lstStyle/>
          <a:p>
            <a:br>
              <a:rPr lang="en-US" sz="2133" dirty="0"/>
            </a:br>
            <a:r>
              <a:rPr lang="en-US" sz="2133" dirty="0"/>
              <a:t>Data Integrity</a:t>
            </a:r>
            <a:br>
              <a:rPr lang="en-US" sz="2133" dirty="0"/>
            </a:br>
            <a:endParaRPr lang="en-US" sz="1400" dirty="0"/>
          </a:p>
        </p:txBody>
      </p:sp>
      <p:sp>
        <p:nvSpPr>
          <p:cNvPr id="17" name="Rectangle 16"/>
          <p:cNvSpPr/>
          <p:nvPr/>
        </p:nvSpPr>
        <p:spPr>
          <a:xfrm>
            <a:off x="210589" y="708610"/>
            <a:ext cx="1167661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002060"/>
                </a:solidFill>
              </a:rPr>
              <a:t> cryptographic hash function has the following properties:</a:t>
            </a:r>
          </a:p>
          <a:p>
            <a:pPr marL="742950" lvl="2" indent="-285750" algn="just"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rgbClr val="002060"/>
                </a:solidFill>
              </a:rPr>
              <a:t>The input can be any length.</a:t>
            </a:r>
          </a:p>
          <a:p>
            <a:pPr marL="742950" lvl="2" indent="-285750" algn="just"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rgbClr val="002060"/>
                </a:solidFill>
              </a:rPr>
              <a:t>The output has a fixed length.</a:t>
            </a:r>
          </a:p>
          <a:p>
            <a:pPr marL="742950" lvl="2" indent="-285750" algn="just"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rgbClr val="002060"/>
                </a:solidFill>
              </a:rPr>
              <a:t>The hash function is one way and is not reversible.</a:t>
            </a:r>
          </a:p>
          <a:p>
            <a:pPr marL="742950" lvl="2" indent="-285750" algn="just"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rgbClr val="002060"/>
                </a:solidFill>
              </a:rPr>
              <a:t>Two different input values will always result in different hash values.</a:t>
            </a:r>
          </a:p>
          <a:p>
            <a:pPr marL="457200" lvl="2" algn="just"/>
            <a:endParaRPr lang="en-US" sz="2400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002060"/>
                </a:solidFill>
              </a:rPr>
              <a:t>Two of the most popular Hashing algorithms are MD5 and SHA.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002060"/>
                </a:solidFill>
              </a:rPr>
              <a:t>Message Digest 5 (MD5) </a:t>
            </a:r>
            <a:r>
              <a:rPr lang="en-US" sz="2400" dirty="0">
                <a:solidFill>
                  <a:srgbClr val="002060"/>
                </a:solidFill>
              </a:rPr>
              <a:t>Algorithm - is a hash algorithm developed by Ron </a:t>
            </a:r>
            <a:r>
              <a:rPr lang="en-US" sz="2400" dirty="0" err="1">
                <a:solidFill>
                  <a:srgbClr val="002060"/>
                </a:solidFill>
              </a:rPr>
              <a:t>Rivest</a:t>
            </a:r>
            <a:r>
              <a:rPr lang="en-US" sz="2400" dirty="0">
                <a:solidFill>
                  <a:srgbClr val="002060"/>
                </a:solidFill>
              </a:rPr>
              <a:t> that produces a 128-bit hash value.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002060"/>
                </a:solidFill>
              </a:rPr>
              <a:t>Secure Hash Algorithm (SHA) </a:t>
            </a:r>
            <a:r>
              <a:rPr lang="en-US" sz="2400" dirty="0">
                <a:solidFill>
                  <a:srgbClr val="002060"/>
                </a:solidFill>
              </a:rPr>
              <a:t>– was developed by the U.S. National Institute of Standards and Technology (NIST) and can be implemented in different strengths: SHA-224 (224 bit), SHA-256 (256 bit), SHA-384 (384 bit), SHA-512 (512 bit)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162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Data Integrity</a:t>
            </a:r>
            <a:endParaRPr lang="en-US" sz="3200" dirty="0"/>
          </a:p>
        </p:txBody>
      </p:sp>
      <p:sp>
        <p:nvSpPr>
          <p:cNvPr id="17" name="Rectangle 16"/>
          <p:cNvSpPr/>
          <p:nvPr/>
        </p:nvSpPr>
        <p:spPr>
          <a:xfrm>
            <a:off x="210590" y="708610"/>
            <a:ext cx="1112731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002060"/>
                </a:solidFill>
              </a:rPr>
              <a:t>Salting is used to </a:t>
            </a:r>
            <a:r>
              <a:rPr lang="en-US" sz="2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 hashing more secure</a:t>
            </a:r>
            <a:r>
              <a:rPr lang="en-US" sz="2400" dirty="0">
                <a:solidFill>
                  <a:srgbClr val="002060"/>
                </a:solidFill>
              </a:rPr>
              <a:t>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sz="2400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002060"/>
                </a:solidFill>
              </a:rPr>
              <a:t>If two users have the same password, they will also have the same password hashes. A salt, which is a random string of characters, is an additional input to the password before hashing.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sz="2400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002060"/>
                </a:solidFill>
              </a:rPr>
              <a:t>This creates a different hash result for the two passwords as shown in the figure. A database stores both the hash and the salt.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590" y="3879358"/>
            <a:ext cx="11028463" cy="172369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0334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Database Integrity</a:t>
            </a:r>
            <a:endParaRPr lang="en-US" sz="3200" dirty="0"/>
          </a:p>
        </p:txBody>
      </p:sp>
      <p:sp>
        <p:nvSpPr>
          <p:cNvPr id="17" name="Rectangle 16"/>
          <p:cNvSpPr/>
          <p:nvPr/>
        </p:nvSpPr>
        <p:spPr>
          <a:xfrm>
            <a:off x="210589" y="708610"/>
            <a:ext cx="1178190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Databases provide an efficient way to store, retrieve, and analyze data.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As data collection increases and data becomes more sensitive, it is important for cybersecurity professionals to protect the growing number of databases.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Data integrity refers to the accuracy, consistency, and reliability of data stored in a database.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1711" y="2739935"/>
            <a:ext cx="6096044" cy="259842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2355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Database Integrity</a:t>
            </a:r>
            <a:endParaRPr lang="en-US" sz="3200" dirty="0"/>
          </a:p>
        </p:txBody>
      </p:sp>
      <p:sp>
        <p:nvSpPr>
          <p:cNvPr id="17" name="Rectangle 16"/>
          <p:cNvSpPr/>
          <p:nvPr/>
        </p:nvSpPr>
        <p:spPr>
          <a:xfrm>
            <a:off x="210589" y="708610"/>
            <a:ext cx="1178190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  <a:p>
            <a:pPr algn="just"/>
            <a:r>
              <a:rPr lang="en-US" sz="2800" dirty="0">
                <a:solidFill>
                  <a:srgbClr val="002060"/>
                </a:solidFill>
              </a:rPr>
              <a:t>The three database integrity rules or constraints are as follows: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800" b="1" dirty="0">
                <a:solidFill>
                  <a:srgbClr val="002060"/>
                </a:solidFill>
              </a:rPr>
              <a:t>Entity Integrity</a:t>
            </a:r>
            <a:r>
              <a:rPr lang="en-US" sz="2800" dirty="0">
                <a:solidFill>
                  <a:srgbClr val="002060"/>
                </a:solidFill>
              </a:rPr>
              <a:t>: All rows must have a unique identifier called a Primary Key.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sz="2800" b="1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800" b="1" dirty="0">
                <a:solidFill>
                  <a:srgbClr val="002060"/>
                </a:solidFill>
              </a:rPr>
              <a:t>Domain Integrity</a:t>
            </a:r>
            <a:r>
              <a:rPr lang="en-US" sz="2800" dirty="0">
                <a:solidFill>
                  <a:srgbClr val="002060"/>
                </a:solidFill>
              </a:rPr>
              <a:t>: All data stored in a column must follow the same format and definition. </a:t>
            </a:r>
            <a:r>
              <a:rPr lang="en-US" sz="2800" dirty="0" err="1">
                <a:solidFill>
                  <a:srgbClr val="002060"/>
                </a:solidFill>
              </a:rPr>
              <a:t>E.g</a:t>
            </a:r>
            <a:r>
              <a:rPr lang="en-US" sz="2800" dirty="0">
                <a:solidFill>
                  <a:srgbClr val="002060"/>
                </a:solidFill>
              </a:rPr>
              <a:t> 07/03/2023 ,  12/30/2023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sz="2800" b="1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800" b="1" dirty="0">
                <a:solidFill>
                  <a:srgbClr val="002060"/>
                </a:solidFill>
              </a:rPr>
              <a:t>Referential Integrity</a:t>
            </a:r>
            <a:r>
              <a:rPr lang="en-US" sz="2800" dirty="0">
                <a:solidFill>
                  <a:srgbClr val="002060"/>
                </a:solidFill>
              </a:rPr>
              <a:t>: Table relationships must remain consistent. Therefore, a user cannot delete a record which is related to another one.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b="1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892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2800" dirty="0"/>
              <a:t>Database  Validation Rules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10589" y="708610"/>
            <a:ext cx="11781906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rgbClr val="002060"/>
                </a:solidFill>
              </a:rPr>
              <a:t>A validation rule checks that data falls within the parameters defined by the database designer. </a:t>
            </a:r>
            <a:r>
              <a:rPr lang="en-US" sz="2800" dirty="0">
                <a:solidFill>
                  <a:srgbClr val="002060"/>
                </a:solidFill>
                <a:highlight>
                  <a:srgbClr val="00FFFF"/>
                </a:highlight>
              </a:rPr>
              <a:t>A validation rule helps to ensure the completeness, accuracy and consistency of data.</a:t>
            </a:r>
            <a:r>
              <a:rPr lang="en-US" sz="2800" dirty="0">
                <a:solidFill>
                  <a:srgbClr val="002060"/>
                </a:solidFill>
              </a:rPr>
              <a:t> The criteria used in a validation rule include the following: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800" b="1" dirty="0">
                <a:solidFill>
                  <a:srgbClr val="002060"/>
                </a:solidFill>
              </a:rPr>
              <a:t>Size </a:t>
            </a:r>
            <a:r>
              <a:rPr lang="en-US" sz="2800" dirty="0">
                <a:solidFill>
                  <a:srgbClr val="002060"/>
                </a:solidFill>
              </a:rPr>
              <a:t>– checks the number of characters in a data item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800" b="1" dirty="0">
                <a:solidFill>
                  <a:srgbClr val="002060"/>
                </a:solidFill>
              </a:rPr>
              <a:t>Format </a:t>
            </a:r>
            <a:r>
              <a:rPr lang="en-US" sz="2800" dirty="0">
                <a:solidFill>
                  <a:srgbClr val="002060"/>
                </a:solidFill>
              </a:rPr>
              <a:t>– checks that the data conforms to a specified format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800" b="1" dirty="0">
                <a:solidFill>
                  <a:srgbClr val="002060"/>
                </a:solidFill>
              </a:rPr>
              <a:t>Range</a:t>
            </a:r>
            <a:r>
              <a:rPr lang="en-US" sz="2800" dirty="0">
                <a:solidFill>
                  <a:srgbClr val="002060"/>
                </a:solidFill>
              </a:rPr>
              <a:t> – checks that data lies within a minimum and maximum value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sz="2800" dirty="0">
              <a:solidFill>
                <a:srgbClr val="00206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20810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8519" y="1141886"/>
            <a:ext cx="5780233" cy="3521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</a:p>
          <a:p>
            <a:pPr marL="342900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Integrity: Data remains unchanged by anyone or anything over its entire life cycle. </a:t>
            </a:r>
          </a:p>
          <a:p>
            <a:pPr marL="342900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integrity controls including:</a:t>
            </a:r>
          </a:p>
          <a:p>
            <a:pPr marL="800100" lvl="2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hashing algorithms</a:t>
            </a:r>
          </a:p>
          <a:p>
            <a:pPr marL="800100" lvl="2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password salting</a:t>
            </a:r>
          </a:p>
          <a:p>
            <a:pPr marL="342900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sz="16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Database integrity enforcement. </a:t>
            </a:r>
          </a:p>
          <a:p>
            <a:pPr marL="342900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sz="16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Having a well-controlled and well-defined data integrity system increases the stability, performance, and maintainability of a database system.</a:t>
            </a:r>
          </a:p>
        </p:txBody>
      </p:sp>
    </p:spTree>
    <p:extLst>
      <p:ext uri="{BB962C8B-B14F-4D97-AF65-F5344CB8AC3E}">
        <p14:creationId xmlns:p14="http://schemas.microsoft.com/office/powerpoint/2010/main" val="392445880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3" ma:contentTypeDescription="Create a new document." ma:contentTypeScope="" ma:versionID="4bb53de7bfdb03c817a948bbaad46201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93540060aabd3f1cc1d4327f207ed870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d2ec016d-25cf-4c07-aa6b-c53e267faa6f"/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75D4FB9-0711-4A50-A1B2-06849CDA5E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2973</TotalTime>
  <Words>683</Words>
  <Application>Microsoft Office PowerPoint</Application>
  <PresentationFormat>Widescreen</PresentationFormat>
  <Paragraphs>81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Arial</vt:lpstr>
      <vt:lpstr>Arial</vt:lpstr>
      <vt:lpstr>Calibri</vt:lpstr>
      <vt:lpstr>Calibri Light</vt:lpstr>
      <vt:lpstr>Courier New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IP Terminology</vt:lpstr>
      <vt:lpstr> Data Integrity Recall : Data integrity is the overall accuracy, completeness, and consistency of data Hashing Algorithms </vt:lpstr>
      <vt:lpstr> Data Integrity </vt:lpstr>
      <vt:lpstr>Data Integrity</vt:lpstr>
      <vt:lpstr>Database Integrity</vt:lpstr>
      <vt:lpstr>Database Integrity</vt:lpstr>
      <vt:lpstr>Database  Validation Rules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204</cp:revision>
  <dcterms:created xsi:type="dcterms:W3CDTF">2021-03-05T06:07:01Z</dcterms:created>
  <dcterms:modified xsi:type="dcterms:W3CDTF">2023-03-07T10:55:12Z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