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10744" r:id="rId2"/>
    <p:sldId id="269" r:id="rId3"/>
    <p:sldId id="10760" r:id="rId4"/>
    <p:sldId id="10815" r:id="rId5"/>
    <p:sldId id="10816" r:id="rId6"/>
    <p:sldId id="10812" r:id="rId7"/>
    <p:sldId id="10811" r:id="rId8"/>
    <p:sldId id="10817" r:id="rId9"/>
    <p:sldId id="10818" r:id="rId10"/>
    <p:sldId id="10821" r:id="rId11"/>
    <p:sldId id="10813" r:id="rId12"/>
    <p:sldId id="10822" r:id="rId13"/>
    <p:sldId id="10836" r:id="rId14"/>
    <p:sldId id="10823" r:id="rId15"/>
    <p:sldId id="10766" r:id="rId16"/>
    <p:sldId id="10825" r:id="rId17"/>
    <p:sldId id="10824" r:id="rId18"/>
    <p:sldId id="10767" r:id="rId19"/>
    <p:sldId id="10832" r:id="rId20"/>
    <p:sldId id="10826" r:id="rId21"/>
    <p:sldId id="10827" r:id="rId22"/>
    <p:sldId id="10768" r:id="rId23"/>
    <p:sldId id="10828" r:id="rId24"/>
    <p:sldId id="10769" r:id="rId25"/>
    <p:sldId id="10833" r:id="rId26"/>
    <p:sldId id="10829" r:id="rId27"/>
    <p:sldId id="10831" r:id="rId28"/>
    <p:sldId id="10830" r:id="rId29"/>
    <p:sldId id="10793" r:id="rId30"/>
    <p:sldId id="10795" r:id="rId31"/>
    <p:sldId id="10802" r:id="rId32"/>
    <p:sldId id="10805" r:id="rId33"/>
    <p:sldId id="10799" r:id="rId34"/>
    <p:sldId id="10807" r:id="rId35"/>
    <p:sldId id="10806" r:id="rId36"/>
    <p:sldId id="10834" r:id="rId37"/>
    <p:sldId id="1083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2470" autoAdjust="0"/>
  </p:normalViewPr>
  <p:slideViewPr>
    <p:cSldViewPr snapToGrid="0">
      <p:cViewPr varScale="1">
        <p:scale>
          <a:sx n="77" d="100"/>
          <a:sy n="77" d="100"/>
        </p:scale>
        <p:origin x="492" y="45"/>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D2F601-07BE-4BDC-897B-D041D43ABA79}" type="datetimeFigureOut">
              <a:rPr lang="en-GB" smtClean="0"/>
              <a:t>13/10/2023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C17667-63B7-454F-8589-57A03E2CB4D8}" type="slidenum">
              <a:rPr lang="en-GB" smtClean="0"/>
              <a:t>‹#›</a:t>
            </a:fld>
            <a:endParaRPr lang="en-GB"/>
          </a:p>
        </p:txBody>
      </p:sp>
    </p:spTree>
    <p:extLst>
      <p:ext uri="{BB962C8B-B14F-4D97-AF65-F5344CB8AC3E}">
        <p14:creationId xmlns:p14="http://schemas.microsoft.com/office/powerpoint/2010/main" val="4158524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www.bing.com/ck/a?!&amp;&amp;p=24fa2ea68ef2baeeJmltdHM9MTY5NTc3MjgwMCZpZ3VpZD0zM2Y2ODJhMS1kMTJjLTYwYTEtMTk0Zi05Mzc5ZDBlNzYxNDImaW5zaWQ9NTc2Nw&amp;ptn=3&amp;hsh=3&amp;fclid=33f682a1-d12c-60a1-194f-9379d0e76142&amp;u=a1L3NlYXJjaD9xPVNrZXB0aWNpc20lMjB3aWtpcGVkaWEmZm9ybT1XSUtJUkU&amp;ntb=1" TargetMode="External"/><Relationship Id="rId13" Type="http://schemas.openxmlformats.org/officeDocument/2006/relationships/hyperlink" Target="https://www.bing.com/ck/a?!&amp;&amp;p=89726e8dd6e4d068JmltdHM9MTY5NTc3MjgwMCZpZ3VpZD0zM2Y2ODJhMS1kMTJjLTYwYTEtMTk0Zi05Mzc5ZDBlNzYxNDImaW5zaWQ9NTc3Mg&amp;ptn=3&amp;hsh=3&amp;fclid=33f682a1-d12c-60a1-194f-9379d0e76142&amp;u=a1L3NlYXJjaD9xPUNvcnJlY3RpdmUlMjBmZWVkYmFjayUyMHdpa2lwZWRpYSZmb3JtPVdJS0lSRQ&amp;ntb=1" TargetMode="External"/><Relationship Id="rId3" Type="http://schemas.openxmlformats.org/officeDocument/2006/relationships/hyperlink" Target="https://www.bing.com/ck/a?!&amp;&amp;p=a15f90f8586d55f2JmltdHM9MTY5NTc3MjgwMCZpZ3VpZD0zM2Y2ODJhMS1kMTJjLTYwYTEtMTk0Zi05Mzc5ZDBlNzYxNDImaW5zaWQ9NTc2Mg&amp;ptn=3&amp;hsh=3&amp;fclid=33f682a1-d12c-60a1-194f-9379d0e76142&amp;u=a1L3NlYXJjaD9xPUZhY3QlMjB3aWtpcGVkaWEmZm9ybT1XSUtJUkU&amp;ntb=1" TargetMode="External"/><Relationship Id="rId7" Type="http://schemas.openxmlformats.org/officeDocument/2006/relationships/hyperlink" Target="https://www.bing.com/ck/a?!&amp;&amp;p=911b13b5361acfacJmltdHM9MTY5NTc3MjgwMCZpZ3VpZD0zM2Y2ODJhMS1kMTJjLTYwYTEtMTk0Zi05Mzc5ZDBlNzYxNDImaW5zaWQ9NTc2Ng&amp;ptn=3&amp;hsh=3&amp;fclid=33f682a1-d12c-60a1-194f-9379d0e76142&amp;u=a1L3NlYXJjaD9xPVJhdGlvbmFsJTIwd2lraXBlZGlhJmZvcm09V0lLSVJF&amp;ntb=1" TargetMode="External"/><Relationship Id="rId12" Type="http://schemas.openxmlformats.org/officeDocument/2006/relationships/hyperlink" Target="https://www.bing.com/ck/a?!&amp;&amp;p=0b353117bc3aa91eJmltdHM9MTY5NTc3MjgwMCZpZ3VpZD0zM2Y2ODJhMS1kMTJjLTYwYTEtMTk0Zi05Mzc5ZDBlNzYxNDImaW5zaWQ9NTc3MQ&amp;ptn=3&amp;hsh=3&amp;fclid=33f682a1-d12c-60a1-194f-9379d0e76142&amp;u=a1L3NlYXJjaD9xPU1vbml0b3JpbmclMjAobWVkaWNpbmUpJTIwd2lraXBlZGlhJmZvcm09V0lLSVJF&amp;ntb=1"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ww.bing.com/ck/a?!&amp;&amp;p=d34d2891a575b575JmltdHM9MTY5NTc3MjgwMCZpZ3VpZD0zM2Y2ODJhMS1kMTJjLTYwYTEtMTk0Zi05Mzc5ZDBlNzYxNDImaW5zaWQ9NTc2NQ&amp;ptn=3&amp;hsh=3&amp;fclid=33f682a1-d12c-60a1-194f-9379d0e76142&amp;u=a1L3NlYXJjaD9xPUFyZ3VtZW50JTIwd2lraXBlZGlhJmZvcm09V0lLSVJF&amp;ntb=1" TargetMode="External"/><Relationship Id="rId11" Type="http://schemas.openxmlformats.org/officeDocument/2006/relationships/hyperlink" Target="https://www.bing.com/ck/a?!&amp;&amp;p=dd65488575b9fd6dJmltdHM9MTY5NTc3MjgwMCZpZ3VpZD0zM2Y2ODJhMS1kMTJjLTYwYTEtMTk0Zi05Mzc5ZDBlNzYxNDImaW5zaWQ9NTc3MA&amp;ptn=3&amp;hsh=3&amp;fclid=33f682a1-d12c-60a1-194f-9379d0e76142&amp;u=a1L3NlYXJjaD9xPURpc2NpcGxpbmUlMjB3aWtpcGVkaWEmZm9ybT1XSUtJUkU&amp;ntb=1" TargetMode="External"/><Relationship Id="rId5" Type="http://schemas.openxmlformats.org/officeDocument/2006/relationships/hyperlink" Target="https://www.bing.com/ck/a?!&amp;&amp;p=cb24dbe63dfa3f11JmltdHM9MTY5NTc3MjgwMCZpZ3VpZD0zM2Y2ODJhMS1kMTJjLTYwYTEtMTk0Zi05Mzc5ZDBlNzYxNDImaW5zaWQ9NTc2NA&amp;ptn=3&amp;hsh=3&amp;fclid=33f682a1-d12c-60a1-194f-9379d0e76142&amp;u=a1L3NlYXJjaD9xPU9ic2VydmF0aW9uJTIwd2lraXBlZGlhJmZvcm09V0lLSVJF&amp;ntb=1" TargetMode="External"/><Relationship Id="rId10" Type="http://schemas.openxmlformats.org/officeDocument/2006/relationships/hyperlink" Target="https://www.bing.com/ck/a?!&amp;&amp;p=57ad0e32c10ddbeeJmltdHM9MTY5NTc3MjgwMCZpZ3VpZD0zM2Y2ODJhMS1kMTJjLTYwYTEtMTk0Zi05Mzc5ZDBlNzYxNDImaW5zaWQ9NTc2OQ&amp;ptn=3&amp;hsh=3&amp;fclid=33f682a1-d12c-60a1-194f-9379d0e76142&amp;u=a1L3NlYXJjaD9xPVNlbGYtZGlyZWN0ZWRuZXNzJTIwd2lraXBlZGlhJmZvcm09V0lLSVJF&amp;ntb=1" TargetMode="External"/><Relationship Id="rId4" Type="http://schemas.openxmlformats.org/officeDocument/2006/relationships/hyperlink" Target="https://www.bing.com/ck/a?!&amp;&amp;p=ff50e4fd6616d5b6JmltdHM9MTY5NTc3MjgwMCZpZ3VpZD0zM2Y2ODJhMS1kMTJjLTYwYTEtMTk0Zi05Mzc5ZDBlNzYxNDImaW5zaWQ9NTc2Mw&amp;ptn=3&amp;hsh=3&amp;fclid=33f682a1-d12c-60a1-194f-9379d0e76142&amp;u=a1L3NlYXJjaD9xPUV2aWRlbmNlJTIwd2lraXBlZGlhJmZvcm09V0lLSVJF&amp;ntb=1" TargetMode="External"/><Relationship Id="rId9" Type="http://schemas.openxmlformats.org/officeDocument/2006/relationships/hyperlink" Target="https://www.bing.com/ck/a?!&amp;&amp;p=bac1507d3ac2fdddJmltdHM9MTY5NTc3MjgwMCZpZ3VpZD0zM2Y2ODJhMS1kMTJjLTYwYTEtMTk0Zi05Mzc5ZDBlNzYxNDImaW5zaWQ9NTc2OA&amp;ptn=3&amp;hsh=3&amp;fclid=33f682a1-d12c-60a1-194f-9379d0e76142&amp;u=a1L3NlYXJjaD9xPUJpYXMlMjB3aWtpcGVkaWEmZm9ybT1XSUtJUkU&amp;ntb=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app.college.police.uk/app-content/national-decision-model/the-national-decision-model/#reviewing-decision-making"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gov.uk/government/publications/the-7-principles-of-public-life" TargetMode="External"/><Relationship Id="rId2" Type="http://schemas.openxmlformats.org/officeDocument/2006/relationships/slide" Target="../slides/slide25.xml"/><Relationship Id="rId1" Type="http://schemas.openxmlformats.org/officeDocument/2006/relationships/notesMaster" Target="../notesMasters/notesMaster1.xml"/><Relationship Id="rId5" Type="http://schemas.openxmlformats.org/officeDocument/2006/relationships/hyperlink" Target="http://www.local.gov.uk/web/workforcelibrary/police-staff-council-circulars" TargetMode="External"/><Relationship Id="rId4" Type="http://schemas.openxmlformats.org/officeDocument/2006/relationships/hyperlink" Target="http://www.legislation.gov.uk/uksi/2012/2632/schedule/2/made" TargetMode="Externa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a:t>
            </a:fld>
            <a:endParaRPr lang="en-GB"/>
          </a:p>
        </p:txBody>
      </p:sp>
    </p:spTree>
    <p:extLst>
      <p:ext uri="{BB962C8B-B14F-4D97-AF65-F5344CB8AC3E}">
        <p14:creationId xmlns:p14="http://schemas.microsoft.com/office/powerpoint/2010/main" val="32706726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Introductions and outline objectives for the session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Q&amp;A the group on their backgrounds, courses and aspirations</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a:t>
            </a:fld>
            <a:endParaRPr lang="en-GB"/>
          </a:p>
        </p:txBody>
      </p:sp>
    </p:spTree>
    <p:extLst>
      <p:ext uri="{BB962C8B-B14F-4D97-AF65-F5344CB8AC3E}">
        <p14:creationId xmlns:p14="http://schemas.microsoft.com/office/powerpoint/2010/main" val="376387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latin typeface="+mn-lt"/>
              </a:rPr>
              <a:t>Ask what Critical Thinking is – relate it to their role as a student</a:t>
            </a:r>
          </a:p>
          <a:p>
            <a:endParaRPr lang="en-GB" i="0" dirty="0">
              <a:latin typeface="+mn-lt"/>
            </a:endParaRPr>
          </a:p>
          <a:p>
            <a:pPr>
              <a:lnSpc>
                <a:spcPct val="107000"/>
              </a:lnSpc>
              <a:spcAft>
                <a:spcPts val="800"/>
              </a:spcAft>
            </a:pPr>
            <a:r>
              <a:rPr lang="en-GB" sz="1800" i="0" dirty="0">
                <a:effectLst/>
                <a:latin typeface="+mn-lt"/>
                <a:ea typeface="Calibri" panose="020F0502020204030204" pitchFamily="34" charset="0"/>
                <a:cs typeface="Times New Roman" panose="02020603050405020304" pitchFamily="18" charset="0"/>
              </a:rPr>
              <a:t>TASK - Get delegates to Google definitions of:</a:t>
            </a:r>
          </a:p>
          <a:p>
            <a:pPr marL="342900" lvl="0" indent="-342900">
              <a:lnSpc>
                <a:spcPct val="107000"/>
              </a:lnSpc>
              <a:spcAft>
                <a:spcPts val="800"/>
              </a:spcAft>
              <a:buFont typeface="Symbol" panose="05050102010706020507" pitchFamily="18" charset="2"/>
              <a:buChar char=""/>
            </a:pPr>
            <a:r>
              <a:rPr lang="en-GB" sz="1800" i="0" dirty="0">
                <a:effectLst/>
                <a:latin typeface="+mn-lt"/>
                <a:ea typeface="Calibri" panose="020F0502020204030204" pitchFamily="34" charset="0"/>
                <a:cs typeface="Times New Roman" panose="02020603050405020304" pitchFamily="18" charset="0"/>
              </a:rPr>
              <a:t>Critical Thinking – is the detail </a:t>
            </a:r>
            <a:r>
              <a:rPr lang="en-GB" sz="1800" i="0" dirty="0" err="1">
                <a:effectLst/>
                <a:latin typeface="+mn-lt"/>
                <a:ea typeface="Calibri" panose="020F0502020204030204" pitchFamily="34" charset="0"/>
                <a:cs typeface="Times New Roman" panose="02020603050405020304" pitchFamily="18" charset="0"/>
              </a:rPr>
              <a:t>eg.</a:t>
            </a:r>
            <a:r>
              <a:rPr lang="en-GB" sz="1800" i="0" dirty="0">
                <a:effectLst/>
                <a:latin typeface="+mn-lt"/>
                <a:ea typeface="Calibri" panose="020F0502020204030204" pitchFamily="34" charset="0"/>
                <a:cs typeface="Times New Roman" panose="02020603050405020304" pitchFamily="18" charset="0"/>
              </a:rPr>
              <a:t>, </a:t>
            </a:r>
            <a:r>
              <a:rPr lang="en-GB" sz="1800" i="0" dirty="0">
                <a:solidFill>
                  <a:srgbClr val="000000"/>
                </a:solidFill>
                <a:effectLst/>
                <a:latin typeface="+mn-lt"/>
                <a:ea typeface="Calibri" panose="020F0502020204030204" pitchFamily="34" charset="0"/>
                <a:cs typeface="Calibri" panose="020F0502020204030204" pitchFamily="34" charset="0"/>
              </a:rPr>
              <a:t>Critical thinking is the analysis of available </a:t>
            </a:r>
            <a:r>
              <a:rPr lang="en-GB" sz="1800" i="0" u="sng" dirty="0">
                <a:solidFill>
                  <a:srgbClr val="0000FF"/>
                </a:solidFill>
                <a:effectLst/>
                <a:latin typeface="+mn-lt"/>
                <a:ea typeface="Calibri" panose="020F0502020204030204" pitchFamily="34" charset="0"/>
                <a:cs typeface="Calibri" panose="020F0502020204030204" pitchFamily="34" charset="0"/>
                <a:hlinkClick r:id="rId3"/>
              </a:rPr>
              <a:t>facts</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4"/>
              </a:rPr>
              <a:t>evidence</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5"/>
              </a:rPr>
              <a:t>observations</a:t>
            </a:r>
            <a:r>
              <a:rPr lang="en-GB" sz="1800" i="0" dirty="0">
                <a:solidFill>
                  <a:srgbClr val="000000"/>
                </a:solidFill>
                <a:effectLst/>
                <a:latin typeface="+mn-lt"/>
                <a:ea typeface="Calibri" panose="020F0502020204030204" pitchFamily="34" charset="0"/>
                <a:cs typeface="Calibri" panose="020F0502020204030204" pitchFamily="34" charset="0"/>
              </a:rPr>
              <a:t>, and </a:t>
            </a:r>
            <a:r>
              <a:rPr lang="en-GB" sz="1800" i="0" u="sng" dirty="0">
                <a:solidFill>
                  <a:srgbClr val="0000FF"/>
                </a:solidFill>
                <a:effectLst/>
                <a:latin typeface="+mn-lt"/>
                <a:ea typeface="Calibri" panose="020F0502020204030204" pitchFamily="34" charset="0"/>
                <a:cs typeface="Calibri" panose="020F0502020204030204" pitchFamily="34" charset="0"/>
                <a:hlinkClick r:id="rId6"/>
              </a:rPr>
              <a:t>arguments</a:t>
            </a:r>
            <a:r>
              <a:rPr lang="en-GB" sz="1800" i="0" dirty="0">
                <a:solidFill>
                  <a:srgbClr val="000000"/>
                </a:solidFill>
                <a:effectLst/>
                <a:latin typeface="+mn-lt"/>
                <a:ea typeface="Calibri" panose="020F0502020204030204" pitchFamily="34" charset="0"/>
                <a:cs typeface="Calibri" panose="020F0502020204030204" pitchFamily="34" charset="0"/>
              </a:rPr>
              <a:t> in order to form a judgement by the application of </a:t>
            </a:r>
            <a:r>
              <a:rPr lang="en-GB" sz="1800" i="0" u="sng" dirty="0">
                <a:solidFill>
                  <a:srgbClr val="0000FF"/>
                </a:solidFill>
                <a:effectLst/>
                <a:latin typeface="+mn-lt"/>
                <a:ea typeface="Calibri" panose="020F0502020204030204" pitchFamily="34" charset="0"/>
                <a:cs typeface="Calibri" panose="020F0502020204030204" pitchFamily="34" charset="0"/>
                <a:hlinkClick r:id="rId7"/>
              </a:rPr>
              <a:t>rational</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err="1">
                <a:solidFill>
                  <a:srgbClr val="0000FF"/>
                </a:solidFill>
                <a:effectLst/>
                <a:latin typeface="+mn-lt"/>
                <a:ea typeface="Calibri" panose="020F0502020204030204" pitchFamily="34" charset="0"/>
                <a:cs typeface="Calibri" panose="020F0502020204030204" pitchFamily="34" charset="0"/>
                <a:hlinkClick r:id="rId8"/>
              </a:rPr>
              <a:t>skeptical</a:t>
            </a:r>
            <a:r>
              <a:rPr lang="en-GB" sz="1800" i="0" dirty="0">
                <a:solidFill>
                  <a:srgbClr val="000000"/>
                </a:solidFill>
                <a:effectLst/>
                <a:latin typeface="+mn-lt"/>
                <a:ea typeface="Calibri" panose="020F0502020204030204" pitchFamily="34" charset="0"/>
                <a:cs typeface="Calibri" panose="020F0502020204030204" pitchFamily="34" charset="0"/>
              </a:rPr>
              <a:t>, and </a:t>
            </a:r>
            <a:r>
              <a:rPr lang="en-GB" sz="1800" i="0" u="sng" dirty="0">
                <a:solidFill>
                  <a:srgbClr val="0000FF"/>
                </a:solidFill>
                <a:effectLst/>
                <a:latin typeface="+mn-lt"/>
                <a:ea typeface="Calibri" panose="020F0502020204030204" pitchFamily="34" charset="0"/>
                <a:cs typeface="Calibri" panose="020F0502020204030204" pitchFamily="34" charset="0"/>
                <a:hlinkClick r:id="rId9"/>
              </a:rPr>
              <a:t>unbiased</a:t>
            </a:r>
            <a:r>
              <a:rPr lang="en-GB" sz="1800" i="0" dirty="0">
                <a:solidFill>
                  <a:srgbClr val="000000"/>
                </a:solidFill>
                <a:effectLst/>
                <a:latin typeface="+mn-lt"/>
                <a:ea typeface="Calibri" panose="020F0502020204030204" pitchFamily="34" charset="0"/>
                <a:cs typeface="Calibri" panose="020F0502020204030204" pitchFamily="34" charset="0"/>
              </a:rPr>
              <a:t> analyses and evaluation. The application of critical thinking includes </a:t>
            </a:r>
            <a:r>
              <a:rPr lang="en-GB" sz="1800" i="0" u="sng" dirty="0">
                <a:solidFill>
                  <a:srgbClr val="0000FF"/>
                </a:solidFill>
                <a:effectLst/>
                <a:latin typeface="+mn-lt"/>
                <a:ea typeface="Calibri" panose="020F0502020204030204" pitchFamily="34" charset="0"/>
                <a:cs typeface="Calibri" panose="020F0502020204030204" pitchFamily="34" charset="0"/>
                <a:hlinkClick r:id="rId10"/>
              </a:rPr>
              <a:t>self-directed</a:t>
            </a:r>
            <a:r>
              <a:rPr lang="en-GB" sz="1800" i="0" dirty="0">
                <a:solidFill>
                  <a:srgbClr val="000000"/>
                </a:solidFill>
                <a:effectLst/>
                <a:latin typeface="+mn-lt"/>
                <a:ea typeface="Calibri" panose="020F0502020204030204" pitchFamily="34" charset="0"/>
                <a:cs typeface="Calibri" panose="020F0502020204030204" pitchFamily="34" charset="0"/>
              </a:rPr>
              <a:t>, </a:t>
            </a:r>
            <a:r>
              <a:rPr lang="en-GB" sz="1800" i="0" u="sng" dirty="0">
                <a:solidFill>
                  <a:srgbClr val="0000FF"/>
                </a:solidFill>
                <a:effectLst/>
                <a:latin typeface="+mn-lt"/>
                <a:ea typeface="Calibri" panose="020F0502020204030204" pitchFamily="34" charset="0"/>
                <a:cs typeface="Calibri" panose="020F0502020204030204" pitchFamily="34" charset="0"/>
                <a:hlinkClick r:id="rId11"/>
              </a:rPr>
              <a:t>self-disciplined</a:t>
            </a:r>
            <a:r>
              <a:rPr lang="en-GB" sz="1800" i="0" dirty="0">
                <a:solidFill>
                  <a:srgbClr val="000000"/>
                </a:solidFill>
                <a:effectLst/>
                <a:latin typeface="+mn-lt"/>
                <a:ea typeface="Calibri" panose="020F0502020204030204" pitchFamily="34" charset="0"/>
                <a:cs typeface="Calibri" panose="020F0502020204030204" pitchFamily="34" charset="0"/>
              </a:rPr>
              <a:t>, self-</a:t>
            </a:r>
            <a:r>
              <a:rPr lang="en-GB" sz="1800" i="0" u="sng" dirty="0">
                <a:solidFill>
                  <a:srgbClr val="0000FF"/>
                </a:solidFill>
                <a:effectLst/>
                <a:latin typeface="+mn-lt"/>
                <a:ea typeface="Calibri" panose="020F0502020204030204" pitchFamily="34" charset="0"/>
                <a:cs typeface="Calibri" panose="020F0502020204030204" pitchFamily="34" charset="0"/>
                <a:hlinkClick r:id="rId12"/>
              </a:rPr>
              <a:t>monitored</a:t>
            </a:r>
            <a:r>
              <a:rPr lang="en-GB" sz="1800" i="0" dirty="0">
                <a:solidFill>
                  <a:srgbClr val="000000"/>
                </a:solidFill>
                <a:effectLst/>
                <a:latin typeface="+mn-lt"/>
                <a:ea typeface="Calibri" panose="020F0502020204030204" pitchFamily="34" charset="0"/>
                <a:cs typeface="Calibri" panose="020F0502020204030204" pitchFamily="34" charset="0"/>
              </a:rPr>
              <a:t>, and self-</a:t>
            </a:r>
            <a:r>
              <a:rPr lang="en-GB" sz="1800" i="0" u="sng" dirty="0">
                <a:solidFill>
                  <a:srgbClr val="0000FF"/>
                </a:solidFill>
                <a:effectLst/>
                <a:latin typeface="+mn-lt"/>
                <a:ea typeface="Calibri" panose="020F0502020204030204" pitchFamily="34" charset="0"/>
                <a:cs typeface="Calibri" panose="020F0502020204030204" pitchFamily="34" charset="0"/>
                <a:hlinkClick r:id="rId13"/>
              </a:rPr>
              <a:t>corrective</a:t>
            </a:r>
            <a:r>
              <a:rPr lang="en-GB" sz="1800" i="0" dirty="0">
                <a:solidFill>
                  <a:srgbClr val="000000"/>
                </a:solidFill>
                <a:effectLst/>
                <a:latin typeface="+mn-lt"/>
                <a:ea typeface="Calibri" panose="020F0502020204030204" pitchFamily="34" charset="0"/>
                <a:cs typeface="Calibri" panose="020F0502020204030204" pitchFamily="34" charset="0"/>
              </a:rPr>
              <a:t> habits of the mind, thus a critical thinker is a person who practices the skills of critical thinking or has been trained and educated in its disciplines.</a:t>
            </a:r>
            <a:r>
              <a:rPr lang="en-GB" sz="1800" i="0" dirty="0">
                <a:solidFill>
                  <a:srgbClr val="000000"/>
                </a:solidFill>
                <a:effectLst/>
                <a:latin typeface="+mn-lt"/>
                <a:ea typeface="Calibri" panose="020F0502020204030204" pitchFamily="34" charset="0"/>
                <a:cs typeface="Times New Roman" panose="02020603050405020304" pitchFamily="18" charset="0"/>
              </a:rPr>
              <a:t> </a:t>
            </a:r>
          </a:p>
          <a:p>
            <a:pPr marL="0" lvl="0" indent="0">
              <a:lnSpc>
                <a:spcPct val="107000"/>
              </a:lnSpc>
              <a:spcAft>
                <a:spcPts val="800"/>
              </a:spcAft>
              <a:buFont typeface="Symbol" panose="05050102010706020507" pitchFamily="18" charset="2"/>
              <a:buNone/>
            </a:pPr>
            <a:endParaRPr lang="en-GB" sz="1800" i="0" dirty="0">
              <a:effectLst/>
              <a:latin typeface="+mn-lt"/>
              <a:ea typeface="Calibri" panose="020F0502020204030204" pitchFamily="34" charset="0"/>
              <a:cs typeface="Times New Roman" panose="02020603050405020304" pitchFamily="18" charset="0"/>
            </a:endParaRPr>
          </a:p>
          <a:p>
            <a:pPr marL="171450" indent="-171450">
              <a:buFont typeface="Arial" panose="020B0604020202020204" pitchFamily="34" charset="0"/>
              <a:buChar char="•"/>
            </a:pPr>
            <a:r>
              <a:rPr lang="en-GB" b="0" i="0" dirty="0">
                <a:solidFill>
                  <a:srgbClr val="111111"/>
                </a:solidFill>
                <a:effectLst/>
                <a:latin typeface="+mn-lt"/>
              </a:rPr>
              <a:t>The objective analysis and evaluation of an issue in order to form a judgement.</a:t>
            </a:r>
          </a:p>
          <a:p>
            <a:pPr marL="171450" indent="-171450">
              <a:buFont typeface="Arial" panose="020B0604020202020204" pitchFamily="34" charset="0"/>
              <a:buChar char="•"/>
            </a:pPr>
            <a:endParaRPr lang="en-GB" b="0" i="0" dirty="0">
              <a:solidFill>
                <a:srgbClr val="111111"/>
              </a:solidFill>
              <a:effectLst/>
              <a:latin typeface="+mn-lt"/>
            </a:endParaRPr>
          </a:p>
          <a:p>
            <a:pPr marL="171450" indent="-171450">
              <a:buFont typeface="Arial" panose="020B0604020202020204" pitchFamily="34" charset="0"/>
              <a:buChar char="•"/>
            </a:pPr>
            <a:r>
              <a:rPr lang="en-GB" b="0" i="0" dirty="0">
                <a:solidFill>
                  <a:srgbClr val="333333"/>
                </a:solidFill>
                <a:effectLst/>
                <a:latin typeface="+mn-lt"/>
              </a:rPr>
              <a:t>Critical thinking is the art of making clear, reasoned judgements based on interpreting, understanding, applying and synthesising evidence gathered from observation, reading and experimentation.</a:t>
            </a:r>
            <a:endParaRPr lang="en-GB" i="0" dirty="0">
              <a:latin typeface="+mn-lt"/>
            </a:endParaRPr>
          </a:p>
        </p:txBody>
      </p:sp>
      <p:sp>
        <p:nvSpPr>
          <p:cNvPr id="4" name="Slide Number Placeholder 3"/>
          <p:cNvSpPr>
            <a:spLocks noGrp="1"/>
          </p:cNvSpPr>
          <p:nvPr>
            <p:ph type="sldNum" sz="quarter" idx="5"/>
          </p:nvPr>
        </p:nvSpPr>
        <p:spPr/>
        <p:txBody>
          <a:bodyPr/>
          <a:lstStyle/>
          <a:p>
            <a:fld id="{D6C17667-63B7-454F-8589-57A03E2CB4D8}" type="slidenum">
              <a:rPr lang="en-GB" smtClean="0"/>
              <a:t>4</a:t>
            </a:fld>
            <a:endParaRPr lang="en-GB"/>
          </a:p>
        </p:txBody>
      </p:sp>
    </p:spTree>
    <p:extLst>
      <p:ext uri="{BB962C8B-B14F-4D97-AF65-F5344CB8AC3E}">
        <p14:creationId xmlns:p14="http://schemas.microsoft.com/office/powerpoint/2010/main" val="42317506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5</a:t>
            </a:fld>
            <a:endParaRPr lang="en-GB"/>
          </a:p>
        </p:txBody>
      </p:sp>
    </p:spTree>
    <p:extLst>
      <p:ext uri="{BB962C8B-B14F-4D97-AF65-F5344CB8AC3E}">
        <p14:creationId xmlns:p14="http://schemas.microsoft.com/office/powerpoint/2010/main" val="27443241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mj-l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Q and A on definitions of Evidence Based Policing.</a:t>
            </a:r>
          </a:p>
          <a:p>
            <a:pPr marL="0" lvl="0" indent="0">
              <a:buFont typeface="+mj-l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It’s used in </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Prevention</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Targeting</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Reduction</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Problem orientated policing approaches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Hot spotting</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Patrolling </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Stop search</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Tactics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Meeting demand</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6</a:t>
            </a:fld>
            <a:endParaRPr lang="en-GB"/>
          </a:p>
        </p:txBody>
      </p:sp>
    </p:spTree>
    <p:extLst>
      <p:ext uri="{BB962C8B-B14F-4D97-AF65-F5344CB8AC3E}">
        <p14:creationId xmlns:p14="http://schemas.microsoft.com/office/powerpoint/2010/main" val="3384519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F141C"/>
                </a:solidFill>
                <a:effectLst/>
                <a:latin typeface="HK Grotesk"/>
              </a:rPr>
              <a:t>Ask the group to discuss the advantages and disadvantages of EBP approaches.</a:t>
            </a:r>
          </a:p>
          <a:p>
            <a:pPr algn="l"/>
            <a:endParaRPr lang="en-GB" b="1" i="0" dirty="0">
              <a:solidFill>
                <a:srgbClr val="0F141C"/>
              </a:solidFill>
              <a:effectLst/>
              <a:latin typeface="HK Grotesk"/>
            </a:endParaRPr>
          </a:p>
          <a:p>
            <a:pPr algn="l"/>
            <a:r>
              <a:rPr lang="en-GB" b="1" i="0" dirty="0">
                <a:solidFill>
                  <a:srgbClr val="0F141C"/>
                </a:solidFill>
                <a:effectLst/>
                <a:latin typeface="HK Grotesk"/>
              </a:rPr>
              <a:t>Advantages of Evidence-Based Policing</a:t>
            </a:r>
          </a:p>
          <a:p>
            <a:pPr algn="l"/>
            <a:r>
              <a:rPr lang="en-GB" i="0" dirty="0">
                <a:solidFill>
                  <a:srgbClr val="0F141C"/>
                </a:solidFill>
                <a:effectLst/>
                <a:latin typeface="HK Grotesk"/>
              </a:rPr>
              <a:t>The biggest advantage to applying evidence-based policing is that police can base their decisions upon established and proven methods of investigation. Furthermore, they can build on existing evidence and advance procedures through innovations based on the practical experience of police officers.</a:t>
            </a:r>
          </a:p>
          <a:p>
            <a:endParaRPr lang="en-GB" dirty="0"/>
          </a:p>
          <a:p>
            <a:pPr algn="l"/>
            <a:r>
              <a:rPr lang="en-GB" b="1" i="0" dirty="0">
                <a:solidFill>
                  <a:srgbClr val="0F141C"/>
                </a:solidFill>
                <a:effectLst/>
                <a:latin typeface="HK Grotesk"/>
              </a:rPr>
              <a:t>Disadvantages of Evidence-Based Policing</a:t>
            </a:r>
          </a:p>
          <a:p>
            <a:pPr algn="l"/>
            <a:r>
              <a:rPr lang="en-GB" i="0" dirty="0">
                <a:solidFill>
                  <a:srgbClr val="0F141C"/>
                </a:solidFill>
                <a:effectLst/>
                <a:latin typeface="HK Grotesk"/>
              </a:rPr>
              <a:t>One important disadvantage of evidence-based policing is that polices and procedures will only be as good as the research itself. In many cases, researchers may not be sufficiently thorough with their hypotheses, data collection, methods and testing procedures. If anyone of these areas is faulty, the conclusions derived from that research may be unreliable. Additionally, many police officers may not be sufficiently versed in research methods to properly implement these strategies. Lastly, simply attaching the term "evidence-based" to policy decisions may give the community a false sense of security that current policies are indeed the best and most effective.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7</a:t>
            </a:fld>
            <a:endParaRPr lang="en-GB"/>
          </a:p>
        </p:txBody>
      </p:sp>
    </p:spTree>
    <p:extLst>
      <p:ext uri="{BB962C8B-B14F-4D97-AF65-F5344CB8AC3E}">
        <p14:creationId xmlns:p14="http://schemas.microsoft.com/office/powerpoint/2010/main" val="18333002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define decision making without using the word decision.</a:t>
            </a:r>
          </a:p>
        </p:txBody>
      </p:sp>
      <p:sp>
        <p:nvSpPr>
          <p:cNvPr id="4" name="Slide Number Placeholder 3"/>
          <p:cNvSpPr>
            <a:spLocks noGrp="1"/>
          </p:cNvSpPr>
          <p:nvPr>
            <p:ph type="sldNum" sz="quarter" idx="5"/>
          </p:nvPr>
        </p:nvSpPr>
        <p:spPr/>
        <p:txBody>
          <a:bodyPr/>
          <a:lstStyle/>
          <a:p>
            <a:fld id="{D6C17667-63B7-454F-8589-57A03E2CB4D8}" type="slidenum">
              <a:rPr lang="en-GB" smtClean="0"/>
              <a:t>8</a:t>
            </a:fld>
            <a:endParaRPr lang="en-GB"/>
          </a:p>
        </p:txBody>
      </p:sp>
    </p:spTree>
    <p:extLst>
      <p:ext uri="{BB962C8B-B14F-4D97-AF65-F5344CB8AC3E}">
        <p14:creationId xmlns:p14="http://schemas.microsoft.com/office/powerpoint/2010/main" val="4105377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Decision Making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choice that you make about something after thinking about several possibilities.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So how do you make the best decisions in a policing context: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Not enough time or information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Is best evidence available?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Knowing your own biases and limitations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Knowledge etc </a:t>
            </a:r>
            <a:r>
              <a:rPr lang="en-GB" sz="18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etc</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9</a:t>
            </a:fld>
            <a:endParaRPr lang="en-GB"/>
          </a:p>
        </p:txBody>
      </p:sp>
    </p:spTree>
    <p:extLst>
      <p:ext uri="{BB962C8B-B14F-4D97-AF65-F5344CB8AC3E}">
        <p14:creationId xmlns:p14="http://schemas.microsoft.com/office/powerpoint/2010/main" val="7426821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Application</a:t>
            </a: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pPr algn="l"/>
            <a:r>
              <a:rPr lang="en-GB" b="0" i="0" dirty="0">
                <a:solidFill>
                  <a:srgbClr val="000000"/>
                </a:solidFill>
                <a:effectLst/>
                <a:latin typeface="Gotham"/>
              </a:rPr>
              <a:t>Managers and others can use it to </a:t>
            </a:r>
            <a:r>
              <a:rPr lang="en-GB" b="1" i="0" u="sng" dirty="0">
                <a:solidFill>
                  <a:srgbClr val="2E2C70"/>
                </a:solidFill>
                <a:effectLst/>
                <a:latin typeface="Gotham"/>
                <a:hlinkClick r:id="rId3"/>
              </a:rPr>
              <a:t>review decisions</a:t>
            </a:r>
            <a:r>
              <a:rPr lang="en-GB" b="0" i="0" dirty="0">
                <a:solidFill>
                  <a:srgbClr val="000000"/>
                </a:solidFill>
                <a:effectLst/>
                <a:latin typeface="Gotham"/>
              </a:rPr>
              <a:t> and actions, and promote learning.</a:t>
            </a:r>
          </a:p>
          <a:p>
            <a:pPr algn="l"/>
            <a:r>
              <a:rPr lang="en-GB" b="0" i="0" dirty="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dirty="0">
                <a:solidFill>
                  <a:srgbClr val="2E2C70"/>
                </a:solidFill>
                <a:effectLst/>
                <a:latin typeface="Gotham"/>
              </a:rPr>
              <a:t>The model</a:t>
            </a:r>
          </a:p>
          <a:p>
            <a:pPr algn="l"/>
            <a:r>
              <a:rPr lang="en-GB" b="0" i="0" dirty="0">
                <a:solidFill>
                  <a:srgbClr val="000000"/>
                </a:solidFill>
                <a:effectLst/>
                <a:latin typeface="Gotham"/>
              </a:rPr>
              <a:t>The NDM has six key elements.</a:t>
            </a:r>
          </a:p>
          <a:p>
            <a:pPr algn="l">
              <a:buFont typeface="+mj-lt"/>
              <a:buAutoNum type="arabicPeriod"/>
            </a:pPr>
            <a:r>
              <a:rPr lang="en-GB" b="0" i="0" dirty="0">
                <a:solidFill>
                  <a:srgbClr val="000000"/>
                </a:solidFill>
                <a:effectLst/>
                <a:latin typeface="Gotham"/>
              </a:rPr>
              <a:t>Code of Ethics.</a:t>
            </a:r>
          </a:p>
          <a:p>
            <a:pPr algn="l">
              <a:buFont typeface="+mj-lt"/>
              <a:buAutoNum type="arabicPeriod"/>
            </a:pPr>
            <a:r>
              <a:rPr lang="en-GB" b="0" i="0" dirty="0">
                <a:solidFill>
                  <a:srgbClr val="000000"/>
                </a:solidFill>
                <a:effectLst/>
                <a:latin typeface="Gotham"/>
              </a:rPr>
              <a:t>Gather information and intelligence.</a:t>
            </a:r>
          </a:p>
          <a:p>
            <a:pPr algn="l">
              <a:buFont typeface="+mj-lt"/>
              <a:buAutoNum type="arabicPeriod"/>
            </a:pPr>
            <a:r>
              <a:rPr lang="en-GB" b="0" i="0" dirty="0">
                <a:solidFill>
                  <a:srgbClr val="000000"/>
                </a:solidFill>
                <a:effectLst/>
                <a:latin typeface="Gotham"/>
              </a:rPr>
              <a:t>Assess threat and risk and develop a working strategy.</a:t>
            </a:r>
          </a:p>
          <a:p>
            <a:pPr algn="l">
              <a:buFont typeface="+mj-lt"/>
              <a:buAutoNum type="arabicPeriod"/>
            </a:pPr>
            <a:r>
              <a:rPr lang="en-GB" b="0" i="0" dirty="0">
                <a:solidFill>
                  <a:srgbClr val="000000"/>
                </a:solidFill>
                <a:effectLst/>
                <a:latin typeface="Gotham"/>
              </a:rPr>
              <a:t>Consider powers and policy.</a:t>
            </a:r>
          </a:p>
          <a:p>
            <a:pPr algn="l">
              <a:buFont typeface="+mj-lt"/>
              <a:buAutoNum type="arabicPeriod"/>
            </a:pPr>
            <a:r>
              <a:rPr lang="en-GB" b="0" i="0" dirty="0">
                <a:solidFill>
                  <a:srgbClr val="000000"/>
                </a:solidFill>
                <a:effectLst/>
                <a:latin typeface="Gotham"/>
              </a:rPr>
              <a:t>Identify options and contingencies.</a:t>
            </a:r>
          </a:p>
          <a:p>
            <a:pPr algn="l">
              <a:buFont typeface="+mj-lt"/>
              <a:buAutoNum type="arabicPeriod"/>
            </a:pPr>
            <a:r>
              <a:rPr lang="en-GB" b="0" i="0" dirty="0">
                <a:solidFill>
                  <a:srgbClr val="000000"/>
                </a:solidFill>
                <a:effectLst/>
                <a:latin typeface="Gotham"/>
              </a:rPr>
              <a:t>Take action and review what happened.</a:t>
            </a:r>
          </a:p>
          <a:p>
            <a:pPr algn="l"/>
            <a:r>
              <a:rPr lang="en-GB" b="0" i="0" dirty="0">
                <a:solidFill>
                  <a:srgbClr val="000000"/>
                </a:solidFill>
                <a:effectLst/>
                <a:latin typeface="Gotham"/>
              </a:rPr>
              <a:t>Each component provides the user with an area for focus and consideration. The element that binds the model together is the Code of Ethics at the centre.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10</a:t>
            </a:fld>
            <a:endParaRPr lang="en-GB"/>
          </a:p>
        </p:txBody>
      </p:sp>
    </p:spTree>
    <p:extLst>
      <p:ext uri="{BB962C8B-B14F-4D97-AF65-F5344CB8AC3E}">
        <p14:creationId xmlns:p14="http://schemas.microsoft.com/office/powerpoint/2010/main" val="18233665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11</a:t>
            </a:fld>
            <a:endParaRPr lang="en-GB"/>
          </a:p>
        </p:txBody>
      </p:sp>
    </p:spTree>
    <p:extLst>
      <p:ext uri="{BB962C8B-B14F-4D97-AF65-F5344CB8AC3E}">
        <p14:creationId xmlns:p14="http://schemas.microsoft.com/office/powerpoint/2010/main" val="520331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Code of Ethics</a:t>
            </a:r>
          </a:p>
          <a:p>
            <a:pPr algn="l"/>
            <a:r>
              <a:rPr lang="en-GB" b="0" i="0" dirty="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dirty="0">
                <a:solidFill>
                  <a:srgbClr val="2E2C70"/>
                </a:solidFill>
                <a:effectLst/>
                <a:latin typeface="Gotham"/>
              </a:rPr>
              <a:t>Policing principles</a:t>
            </a:r>
          </a:p>
          <a:p>
            <a:pPr algn="l"/>
            <a:r>
              <a:rPr lang="en-GB" b="0" i="0" dirty="0">
                <a:solidFill>
                  <a:srgbClr val="000000"/>
                </a:solidFill>
                <a:effectLst/>
                <a:latin typeface="Gotham"/>
              </a:rPr>
              <a:t>The policing principles originate from the </a:t>
            </a:r>
            <a:r>
              <a:rPr lang="en-GB" b="1" i="0" u="sng" dirty="0">
                <a:solidFill>
                  <a:srgbClr val="2E2C70"/>
                </a:solidFill>
                <a:effectLst/>
                <a:latin typeface="Gotham"/>
                <a:hlinkClick r:id="rId3"/>
              </a:rPr>
              <a:t>Principles of Public Life(opens an external website in the same tab)</a:t>
            </a:r>
            <a:r>
              <a:rPr lang="en-GB" b="0" i="0" dirty="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dirty="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dirty="0">
                <a:solidFill>
                  <a:srgbClr val="000000"/>
                </a:solidFill>
                <a:effectLst/>
                <a:latin typeface="Gotham"/>
              </a:rPr>
              <a:t>Fairness – you treat people fairly.</a:t>
            </a:r>
          </a:p>
          <a:p>
            <a:pPr algn="l">
              <a:buFont typeface="Arial" panose="020B0604020202020204" pitchFamily="34" charset="0"/>
              <a:buChar char="•"/>
            </a:pPr>
            <a:r>
              <a:rPr lang="en-GB" b="0" i="0" dirty="0">
                <a:solidFill>
                  <a:srgbClr val="000000"/>
                </a:solidFill>
                <a:effectLst/>
                <a:latin typeface="Gotham"/>
              </a:rPr>
              <a:t>Honesty – you are truthful and trustworthy.</a:t>
            </a:r>
          </a:p>
          <a:p>
            <a:pPr algn="l">
              <a:buFont typeface="Arial" panose="020B0604020202020204" pitchFamily="34" charset="0"/>
              <a:buChar char="•"/>
            </a:pPr>
            <a:r>
              <a:rPr lang="en-GB" b="0" i="0" dirty="0">
                <a:solidFill>
                  <a:srgbClr val="000000"/>
                </a:solidFill>
                <a:effectLst/>
                <a:latin typeface="Gotham"/>
              </a:rPr>
              <a:t>Integrity – you always do the right thing.</a:t>
            </a:r>
          </a:p>
          <a:p>
            <a:pPr algn="l">
              <a:buFont typeface="Arial" panose="020B0604020202020204" pitchFamily="34" charset="0"/>
              <a:buChar char="•"/>
            </a:pPr>
            <a:r>
              <a:rPr lang="en-GB" b="0" i="0" dirty="0">
                <a:solidFill>
                  <a:srgbClr val="000000"/>
                </a:solidFill>
                <a:effectLst/>
                <a:latin typeface="Gotham"/>
              </a:rPr>
              <a:t>Leadership – you lead by good example.</a:t>
            </a:r>
          </a:p>
          <a:p>
            <a:pPr algn="l">
              <a:buFont typeface="Arial" panose="020B0604020202020204" pitchFamily="34" charset="0"/>
              <a:buChar char="•"/>
            </a:pPr>
            <a:r>
              <a:rPr lang="en-GB" b="0" i="0" dirty="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dirty="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dirty="0">
                <a:solidFill>
                  <a:srgbClr val="000000"/>
                </a:solidFill>
                <a:effectLst/>
                <a:latin typeface="Gotham"/>
              </a:rPr>
              <a:t>Respect – you treat everyone with respect.</a:t>
            </a:r>
          </a:p>
          <a:p>
            <a:pPr algn="l">
              <a:buFont typeface="Arial" panose="020B0604020202020204" pitchFamily="34" charset="0"/>
              <a:buChar char="•"/>
            </a:pPr>
            <a:r>
              <a:rPr lang="en-GB" b="0" i="0" dirty="0">
                <a:solidFill>
                  <a:srgbClr val="000000"/>
                </a:solidFill>
                <a:effectLst/>
                <a:latin typeface="Gotham"/>
              </a:rPr>
              <a:t>Selflessness – you act in the public interest.</a:t>
            </a:r>
          </a:p>
          <a:p>
            <a:pPr algn="l"/>
            <a:r>
              <a:rPr lang="en-GB" b="1" i="0" dirty="0">
                <a:solidFill>
                  <a:srgbClr val="2E2C70"/>
                </a:solidFill>
                <a:effectLst/>
                <a:latin typeface="Gotham"/>
              </a:rPr>
              <a:t>Standards of professional behaviour</a:t>
            </a:r>
          </a:p>
          <a:p>
            <a:pPr algn="l"/>
            <a:r>
              <a:rPr lang="en-GB" b="0" i="0" dirty="0">
                <a:solidFill>
                  <a:srgbClr val="000000"/>
                </a:solidFill>
                <a:effectLst/>
                <a:latin typeface="Gotham"/>
              </a:rPr>
              <a:t>These standards originate from the </a:t>
            </a:r>
            <a:r>
              <a:rPr lang="en-GB" b="1" i="0" u="sng" dirty="0">
                <a:solidFill>
                  <a:srgbClr val="2E2C70"/>
                </a:solidFill>
                <a:effectLst/>
                <a:latin typeface="Gotham"/>
                <a:hlinkClick r:id="rId4"/>
              </a:rPr>
              <a:t>Police (Conduct) Regulations 2012(opens an external website in the same tab)</a:t>
            </a:r>
            <a:r>
              <a:rPr lang="en-GB" b="0" i="0" dirty="0">
                <a:solidFill>
                  <a:srgbClr val="000000"/>
                </a:solidFill>
                <a:effectLst/>
                <a:latin typeface="Gotham"/>
              </a:rPr>
              <a:t> (for police officers) and the </a:t>
            </a:r>
            <a:r>
              <a:rPr lang="en-GB" b="1" i="0" u="sng" dirty="0">
                <a:solidFill>
                  <a:srgbClr val="2E2C70"/>
                </a:solidFill>
                <a:effectLst/>
                <a:latin typeface="Gotham"/>
                <a:hlinkClick r:id="rId5"/>
              </a:rPr>
              <a:t>Police Staff Council Joint Circular 54(opens an external website in the same tab)</a:t>
            </a:r>
            <a:r>
              <a:rPr lang="en-GB" b="0" i="0" dirty="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dirty="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dirty="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dirty="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dirty="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dirty="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dirty="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dirty="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dirty="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dirty="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dirty="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12</a:t>
            </a:fld>
            <a:endParaRPr lang="en-GB"/>
          </a:p>
        </p:txBody>
      </p:sp>
    </p:spTree>
    <p:extLst>
      <p:ext uri="{BB962C8B-B14F-4D97-AF65-F5344CB8AC3E}">
        <p14:creationId xmlns:p14="http://schemas.microsoft.com/office/powerpoint/2010/main" val="13441597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13</a:t>
            </a:fld>
            <a:endParaRPr lang="en-GB"/>
          </a:p>
        </p:txBody>
      </p:sp>
    </p:spTree>
    <p:extLst>
      <p:ext uri="{BB962C8B-B14F-4D97-AF65-F5344CB8AC3E}">
        <p14:creationId xmlns:p14="http://schemas.microsoft.com/office/powerpoint/2010/main" val="4581262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Information – gather information and intelligence</a:t>
            </a:r>
          </a:p>
          <a:p>
            <a:pPr algn="l"/>
            <a:r>
              <a:rPr lang="en-GB" b="0" i="0" dirty="0">
                <a:solidFill>
                  <a:srgbClr val="000000"/>
                </a:solidFill>
                <a:effectLst/>
                <a:latin typeface="Gotham"/>
              </a:rPr>
              <a:t>During this stage the decision maker defines the situation (</a:t>
            </a:r>
            <a:r>
              <a:rPr lang="en-GB" b="0" i="0" dirty="0" err="1">
                <a:solidFill>
                  <a:srgbClr val="000000"/>
                </a:solidFill>
                <a:effectLst/>
                <a:latin typeface="Gotham"/>
              </a:rPr>
              <a:t>ie</a:t>
            </a:r>
            <a:r>
              <a:rPr lang="en-GB" b="0" i="0" dirty="0">
                <a:solidFill>
                  <a:srgbClr val="000000"/>
                </a:solidFill>
                <a:effectLst/>
                <a:latin typeface="Gotham"/>
              </a:rPr>
              <a:t>, defines what is happening or has happened) and clarifies matters relating to any initial information and intelligence.</a:t>
            </a:r>
          </a:p>
          <a:p>
            <a:pPr algn="l"/>
            <a:r>
              <a:rPr lang="en-GB" b="0" i="0" dirty="0">
                <a:solidFill>
                  <a:srgbClr val="000000"/>
                </a:solidFill>
                <a:effectLst/>
                <a:latin typeface="Gotham"/>
              </a:rPr>
              <a:t>Decision makers (</a:t>
            </a:r>
            <a:r>
              <a:rPr lang="en-GB" b="0" i="0" dirty="0" err="1">
                <a:solidFill>
                  <a:srgbClr val="000000"/>
                </a:solidFill>
                <a:effectLst/>
                <a:latin typeface="Gotham"/>
              </a:rPr>
              <a:t>ie</a:t>
            </a:r>
            <a:r>
              <a:rPr lang="en-GB" b="0" i="0" dirty="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dirty="0">
                <a:solidFill>
                  <a:srgbClr val="000000"/>
                </a:solidFill>
                <a:effectLst/>
                <a:latin typeface="Gotham"/>
              </a:rPr>
              <a:t>What is happening?</a:t>
            </a:r>
          </a:p>
          <a:p>
            <a:pPr algn="l">
              <a:buFont typeface="Arial" panose="020B0604020202020204" pitchFamily="34" charset="0"/>
              <a:buChar char="•"/>
            </a:pPr>
            <a:r>
              <a:rPr lang="en-GB" b="0" i="0" dirty="0">
                <a:solidFill>
                  <a:srgbClr val="000000"/>
                </a:solidFill>
                <a:effectLst/>
                <a:latin typeface="Gotham"/>
              </a:rPr>
              <a:t>What do I know so far?</a:t>
            </a:r>
          </a:p>
          <a:p>
            <a:pPr algn="l">
              <a:buFont typeface="Arial" panose="020B0604020202020204" pitchFamily="34" charset="0"/>
              <a:buChar char="•"/>
            </a:pPr>
            <a:r>
              <a:rPr lang="en-GB" b="0" i="0" dirty="0">
                <a:solidFill>
                  <a:srgbClr val="000000"/>
                </a:solidFill>
                <a:effectLst/>
                <a:latin typeface="Gotham"/>
              </a:rPr>
              <a:t>What do I not know?</a:t>
            </a:r>
          </a:p>
          <a:p>
            <a:pPr algn="l">
              <a:buFont typeface="Arial" panose="020B0604020202020204" pitchFamily="34" charset="0"/>
              <a:buChar char="•"/>
            </a:pPr>
            <a:r>
              <a:rPr lang="en-GB" b="0" i="0" dirty="0">
                <a:solidFill>
                  <a:srgbClr val="000000"/>
                </a:solidFill>
                <a:effectLst/>
                <a:latin typeface="Gotham"/>
              </a:rPr>
              <a:t>What further information (or intelligence) do I want/need at this moment?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14</a:t>
            </a:fld>
            <a:endParaRPr lang="en-GB"/>
          </a:p>
        </p:txBody>
      </p:sp>
    </p:spTree>
    <p:extLst>
      <p:ext uri="{BB962C8B-B14F-4D97-AF65-F5344CB8AC3E}">
        <p14:creationId xmlns:p14="http://schemas.microsoft.com/office/powerpoint/2010/main" val="26133308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Decision makers (</a:t>
            </a:r>
            <a:r>
              <a:rPr lang="en-GB" b="0" i="0" dirty="0" err="1">
                <a:solidFill>
                  <a:srgbClr val="000000"/>
                </a:solidFill>
                <a:effectLst/>
                <a:latin typeface="Gotham"/>
              </a:rPr>
              <a:t>ie</a:t>
            </a:r>
            <a:r>
              <a:rPr lang="en-GB" b="0" i="0" dirty="0">
                <a:solidFill>
                  <a:srgbClr val="000000"/>
                </a:solidFill>
                <a:effectLst/>
                <a:latin typeface="Gotham"/>
              </a:rPr>
              <a:t>, potentially everyone in policing) could ask themselves the following questions.</a:t>
            </a:r>
          </a:p>
          <a:p>
            <a:pPr algn="l">
              <a:buFont typeface="Arial" panose="020B0604020202020204" pitchFamily="34" charset="0"/>
              <a:buChar char="•"/>
            </a:pPr>
            <a:r>
              <a:rPr lang="en-GB" b="0" i="0" dirty="0">
                <a:solidFill>
                  <a:srgbClr val="000000"/>
                </a:solidFill>
                <a:effectLst/>
                <a:latin typeface="Gotham"/>
              </a:rPr>
              <a:t>What is happening?</a:t>
            </a:r>
          </a:p>
          <a:p>
            <a:pPr algn="l">
              <a:buFont typeface="Arial" panose="020B0604020202020204" pitchFamily="34" charset="0"/>
              <a:buChar char="•"/>
            </a:pPr>
            <a:r>
              <a:rPr lang="en-GB" b="0" i="0" dirty="0">
                <a:solidFill>
                  <a:srgbClr val="000000"/>
                </a:solidFill>
                <a:effectLst/>
                <a:latin typeface="Gotham"/>
              </a:rPr>
              <a:t>What do I know so far?</a:t>
            </a:r>
          </a:p>
          <a:p>
            <a:pPr algn="l">
              <a:buFont typeface="Arial" panose="020B0604020202020204" pitchFamily="34" charset="0"/>
              <a:buChar char="•"/>
            </a:pPr>
            <a:r>
              <a:rPr lang="en-GB" b="0" i="0" dirty="0">
                <a:solidFill>
                  <a:srgbClr val="000000"/>
                </a:solidFill>
                <a:effectLst/>
                <a:latin typeface="Gotham"/>
              </a:rPr>
              <a:t>What do I not know?</a:t>
            </a:r>
          </a:p>
          <a:p>
            <a:pPr algn="l">
              <a:buFont typeface="Arial" panose="020B0604020202020204" pitchFamily="34" charset="0"/>
              <a:buChar char="•"/>
            </a:pPr>
            <a:r>
              <a:rPr lang="en-GB" b="0" i="0" dirty="0">
                <a:solidFill>
                  <a:srgbClr val="000000"/>
                </a:solidFill>
                <a:effectLst/>
                <a:latin typeface="Gotham"/>
              </a:rPr>
              <a:t>What further information (or intelligence) do I want/need at this moment?</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15</a:t>
            </a:fld>
            <a:endParaRPr lang="en-GB"/>
          </a:p>
        </p:txBody>
      </p:sp>
    </p:spTree>
    <p:extLst>
      <p:ext uri="{BB962C8B-B14F-4D97-AF65-F5344CB8AC3E}">
        <p14:creationId xmlns:p14="http://schemas.microsoft.com/office/powerpoint/2010/main" val="41379666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Assessment – assess threat and risk and develop a working strategy</a:t>
            </a:r>
          </a:p>
          <a:p>
            <a:pPr algn="l"/>
            <a:r>
              <a:rPr lang="en-GB" b="0" i="0" dirty="0">
                <a:solidFill>
                  <a:srgbClr val="000000"/>
                </a:solidFill>
                <a:effectLst/>
                <a:latin typeface="Gotham"/>
              </a:rPr>
              <a:t>This analytical stage involves assessing the situation, including any specific threat, the risk of harm and the potential for benefits. Among other things decision makers should consider the objectives of preventing discrimination, promoting good relations and fostering equal opportunities.</a:t>
            </a:r>
          </a:p>
          <a:p>
            <a:pPr algn="l"/>
            <a:endParaRPr lang="en-GB" b="0" i="0" dirty="0">
              <a:solidFill>
                <a:srgbClr val="000000"/>
              </a:solidFill>
              <a:effectLst/>
              <a:latin typeface="Gotham"/>
            </a:endParaRPr>
          </a:p>
          <a:p>
            <a:pPr algn="l"/>
            <a:r>
              <a:rPr lang="en-GB" b="0" i="0" dirty="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dirty="0">
                <a:solidFill>
                  <a:srgbClr val="000000"/>
                </a:solidFill>
                <a:effectLst/>
                <a:latin typeface="Gotham"/>
              </a:rPr>
              <a:t>Do I need to take action immediately?</a:t>
            </a:r>
          </a:p>
          <a:p>
            <a:pPr algn="l">
              <a:buFont typeface="Arial" panose="020B0604020202020204" pitchFamily="34" charset="0"/>
              <a:buChar char="•"/>
            </a:pPr>
            <a:r>
              <a:rPr lang="en-GB" b="0" i="0" dirty="0">
                <a:solidFill>
                  <a:srgbClr val="000000"/>
                </a:solidFill>
                <a:effectLst/>
                <a:latin typeface="Gotham"/>
              </a:rPr>
              <a:t>Do I need to seek more information?</a:t>
            </a:r>
          </a:p>
          <a:p>
            <a:pPr algn="l">
              <a:buFont typeface="Arial" panose="020B0604020202020204" pitchFamily="34" charset="0"/>
              <a:buChar char="•"/>
            </a:pPr>
            <a:r>
              <a:rPr lang="en-GB" b="0" i="0" dirty="0">
                <a:solidFill>
                  <a:srgbClr val="000000"/>
                </a:solidFill>
                <a:effectLst/>
                <a:latin typeface="Gotham"/>
              </a:rPr>
              <a:t>What could go wrong (and what could go well)?</a:t>
            </a:r>
          </a:p>
          <a:p>
            <a:pPr algn="l">
              <a:buFont typeface="Arial" panose="020B0604020202020204" pitchFamily="34" charset="0"/>
              <a:buChar char="•"/>
            </a:pPr>
            <a:r>
              <a:rPr lang="en-GB" b="0" i="0" dirty="0">
                <a:solidFill>
                  <a:srgbClr val="000000"/>
                </a:solidFill>
                <a:effectLst/>
                <a:latin typeface="Gotham"/>
              </a:rPr>
              <a:t>What is causing the situation?</a:t>
            </a:r>
          </a:p>
          <a:p>
            <a:pPr algn="l">
              <a:buFont typeface="Arial" panose="020B0604020202020204" pitchFamily="34" charset="0"/>
              <a:buChar char="•"/>
            </a:pPr>
            <a:r>
              <a:rPr lang="en-GB" b="0" i="0" dirty="0">
                <a:solidFill>
                  <a:srgbClr val="000000"/>
                </a:solidFill>
                <a:effectLst/>
                <a:latin typeface="Gotham"/>
              </a:rPr>
              <a:t>How probable is the risk of harm?</a:t>
            </a:r>
          </a:p>
          <a:p>
            <a:pPr algn="l">
              <a:buFont typeface="Arial" panose="020B0604020202020204" pitchFamily="34" charset="0"/>
              <a:buChar char="•"/>
            </a:pPr>
            <a:r>
              <a:rPr lang="en-GB" b="0" i="0" dirty="0">
                <a:solidFill>
                  <a:srgbClr val="000000"/>
                </a:solidFill>
                <a:effectLst/>
                <a:latin typeface="Gotham"/>
              </a:rPr>
              <a:t>How serious would it be?</a:t>
            </a:r>
          </a:p>
          <a:p>
            <a:pPr algn="l">
              <a:buFont typeface="Arial" panose="020B0604020202020204" pitchFamily="34" charset="0"/>
              <a:buChar char="•"/>
            </a:pPr>
            <a:r>
              <a:rPr lang="en-GB" b="0" i="0" dirty="0">
                <a:solidFill>
                  <a:srgbClr val="000000"/>
                </a:solidFill>
                <a:effectLst/>
                <a:latin typeface="Gotham"/>
              </a:rPr>
              <a:t>Is that level of risk acceptable?</a:t>
            </a:r>
          </a:p>
          <a:p>
            <a:pPr algn="l">
              <a:buFont typeface="Arial" panose="020B0604020202020204" pitchFamily="34" charset="0"/>
              <a:buChar char="•"/>
            </a:pPr>
            <a:r>
              <a:rPr lang="en-GB" b="0" i="0" dirty="0">
                <a:solidFill>
                  <a:srgbClr val="000000"/>
                </a:solidFill>
                <a:effectLst/>
                <a:latin typeface="Gotham"/>
              </a:rPr>
              <a:t>Is this a situation for the police alone to deal with?</a:t>
            </a:r>
          </a:p>
          <a:p>
            <a:pPr algn="l">
              <a:buFont typeface="Arial" panose="020B0604020202020204" pitchFamily="34" charset="0"/>
              <a:buChar char="•"/>
            </a:pPr>
            <a:r>
              <a:rPr lang="en-GB" b="0" i="0" dirty="0">
                <a:solidFill>
                  <a:srgbClr val="000000"/>
                </a:solidFill>
                <a:effectLst/>
                <a:latin typeface="Gotham"/>
              </a:rPr>
              <a:t>Am I the appropriate person to deal with this?</a:t>
            </a:r>
          </a:p>
          <a:p>
            <a:pPr algn="l">
              <a:buFont typeface="Arial" panose="020B0604020202020204" pitchFamily="34" charset="0"/>
              <a:buChar char="•"/>
            </a:pPr>
            <a:r>
              <a:rPr lang="en-GB" b="0" i="0" dirty="0">
                <a:solidFill>
                  <a:srgbClr val="000000"/>
                </a:solidFill>
                <a:effectLst/>
                <a:latin typeface="Gotham"/>
              </a:rPr>
              <a:t>What am I trying to achieve?</a:t>
            </a:r>
          </a:p>
          <a:p>
            <a:pPr algn="l">
              <a:buFont typeface="Arial" panose="020B0604020202020204" pitchFamily="34" charset="0"/>
              <a:buChar char="•"/>
            </a:pPr>
            <a:r>
              <a:rPr lang="en-GB" b="0" i="0" dirty="0">
                <a:solidFill>
                  <a:srgbClr val="000000"/>
                </a:solidFill>
                <a:effectLst/>
                <a:latin typeface="Gotham"/>
              </a:rPr>
              <a:t>Will my action resolve the situation?</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16</a:t>
            </a:fld>
            <a:endParaRPr lang="en-GB"/>
          </a:p>
        </p:txBody>
      </p:sp>
    </p:spTree>
    <p:extLst>
      <p:ext uri="{BB962C8B-B14F-4D97-AF65-F5344CB8AC3E}">
        <p14:creationId xmlns:p14="http://schemas.microsoft.com/office/powerpoint/2010/main" val="39653732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 = High</a:t>
            </a:r>
          </a:p>
          <a:p>
            <a:r>
              <a:rPr lang="en-GB" dirty="0"/>
              <a:t>Yellow/Orange = Medium</a:t>
            </a:r>
          </a:p>
          <a:p>
            <a:r>
              <a:rPr lang="en-GB" dirty="0"/>
              <a:t>Green = Low</a:t>
            </a:r>
          </a:p>
          <a:p>
            <a:endParaRPr lang="en-GB" dirty="0"/>
          </a:p>
          <a:p>
            <a:r>
              <a:rPr lang="en-GB" dirty="0"/>
              <a:t>Unknown = 3 x 3</a:t>
            </a:r>
          </a:p>
          <a:p>
            <a:endParaRPr lang="en-GB" dirty="0"/>
          </a:p>
          <a:p>
            <a:r>
              <a:rPr lang="en-GB" dirty="0"/>
              <a:t>What is the risk to Kate?</a:t>
            </a:r>
          </a:p>
        </p:txBody>
      </p:sp>
      <p:sp>
        <p:nvSpPr>
          <p:cNvPr id="4" name="Slide Number Placeholder 3"/>
          <p:cNvSpPr>
            <a:spLocks noGrp="1"/>
          </p:cNvSpPr>
          <p:nvPr>
            <p:ph type="sldNum" sz="quarter" idx="5"/>
          </p:nvPr>
        </p:nvSpPr>
        <p:spPr/>
        <p:txBody>
          <a:bodyPr/>
          <a:lstStyle/>
          <a:p>
            <a:fld id="{D6C17667-63B7-454F-8589-57A03E2CB4D8}" type="slidenum">
              <a:rPr lang="en-GB" smtClean="0"/>
              <a:t>17</a:t>
            </a:fld>
            <a:endParaRPr lang="en-GB"/>
          </a:p>
        </p:txBody>
      </p:sp>
    </p:spTree>
    <p:extLst>
      <p:ext uri="{BB962C8B-B14F-4D97-AF65-F5344CB8AC3E}">
        <p14:creationId xmlns:p14="http://schemas.microsoft.com/office/powerpoint/2010/main" val="15990290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Develop a working strategy to guide subsequent stages by asking the following questions.</a:t>
            </a:r>
          </a:p>
          <a:p>
            <a:pPr algn="l">
              <a:buFont typeface="Arial" panose="020B0604020202020204" pitchFamily="34" charset="0"/>
              <a:buChar char="•"/>
            </a:pPr>
            <a:r>
              <a:rPr lang="en-GB" b="0" i="0" dirty="0">
                <a:solidFill>
                  <a:srgbClr val="000000"/>
                </a:solidFill>
                <a:effectLst/>
                <a:latin typeface="Gotham"/>
              </a:rPr>
              <a:t>Do I need to take action immediately?</a:t>
            </a:r>
          </a:p>
          <a:p>
            <a:pPr algn="l">
              <a:buFont typeface="Arial" panose="020B0604020202020204" pitchFamily="34" charset="0"/>
              <a:buChar char="•"/>
            </a:pPr>
            <a:r>
              <a:rPr lang="en-GB" b="0" i="0" dirty="0">
                <a:solidFill>
                  <a:srgbClr val="000000"/>
                </a:solidFill>
                <a:effectLst/>
                <a:latin typeface="Gotham"/>
              </a:rPr>
              <a:t>Do I need to seek more information?</a:t>
            </a:r>
          </a:p>
          <a:p>
            <a:pPr algn="l">
              <a:buFont typeface="Arial" panose="020B0604020202020204" pitchFamily="34" charset="0"/>
              <a:buChar char="•"/>
            </a:pPr>
            <a:r>
              <a:rPr lang="en-GB" b="0" i="0" dirty="0">
                <a:solidFill>
                  <a:srgbClr val="000000"/>
                </a:solidFill>
                <a:effectLst/>
                <a:latin typeface="Gotham"/>
              </a:rPr>
              <a:t>What could go wrong (and what could go well)?</a:t>
            </a:r>
          </a:p>
          <a:p>
            <a:pPr algn="l">
              <a:buFont typeface="Arial" panose="020B0604020202020204" pitchFamily="34" charset="0"/>
              <a:buChar char="•"/>
            </a:pPr>
            <a:r>
              <a:rPr lang="en-GB" b="0" i="0" dirty="0">
                <a:solidFill>
                  <a:srgbClr val="000000"/>
                </a:solidFill>
                <a:effectLst/>
                <a:latin typeface="Gotham"/>
              </a:rPr>
              <a:t>What is causing the situation?</a:t>
            </a:r>
          </a:p>
          <a:p>
            <a:pPr algn="l">
              <a:buFont typeface="Arial" panose="020B0604020202020204" pitchFamily="34" charset="0"/>
              <a:buChar char="•"/>
            </a:pPr>
            <a:r>
              <a:rPr lang="en-GB" b="0" i="0" dirty="0">
                <a:solidFill>
                  <a:srgbClr val="000000"/>
                </a:solidFill>
                <a:effectLst/>
                <a:latin typeface="Gotham"/>
              </a:rPr>
              <a:t>How probable is the risk of harm?</a:t>
            </a:r>
          </a:p>
          <a:p>
            <a:pPr algn="l">
              <a:buFont typeface="Arial" panose="020B0604020202020204" pitchFamily="34" charset="0"/>
              <a:buChar char="•"/>
            </a:pPr>
            <a:r>
              <a:rPr lang="en-GB" b="0" i="0" dirty="0">
                <a:solidFill>
                  <a:srgbClr val="000000"/>
                </a:solidFill>
                <a:effectLst/>
                <a:latin typeface="Gotham"/>
              </a:rPr>
              <a:t>How serious would it be?</a:t>
            </a:r>
          </a:p>
          <a:p>
            <a:pPr algn="l">
              <a:buFont typeface="Arial" panose="020B0604020202020204" pitchFamily="34" charset="0"/>
              <a:buChar char="•"/>
            </a:pPr>
            <a:r>
              <a:rPr lang="en-GB" b="0" i="0" dirty="0">
                <a:solidFill>
                  <a:srgbClr val="000000"/>
                </a:solidFill>
                <a:effectLst/>
                <a:latin typeface="Gotham"/>
              </a:rPr>
              <a:t>Is that level of risk acceptable?</a:t>
            </a:r>
          </a:p>
          <a:p>
            <a:pPr algn="l">
              <a:buFont typeface="Arial" panose="020B0604020202020204" pitchFamily="34" charset="0"/>
              <a:buChar char="•"/>
            </a:pPr>
            <a:r>
              <a:rPr lang="en-GB" b="0" i="0" dirty="0">
                <a:solidFill>
                  <a:srgbClr val="000000"/>
                </a:solidFill>
                <a:effectLst/>
                <a:latin typeface="Gotham"/>
              </a:rPr>
              <a:t>Is this a situation for the police alone to deal with?</a:t>
            </a:r>
          </a:p>
          <a:p>
            <a:pPr algn="l">
              <a:buFont typeface="Arial" panose="020B0604020202020204" pitchFamily="34" charset="0"/>
              <a:buChar char="•"/>
            </a:pPr>
            <a:r>
              <a:rPr lang="en-GB" b="0" i="0" dirty="0">
                <a:solidFill>
                  <a:srgbClr val="000000"/>
                </a:solidFill>
                <a:effectLst/>
                <a:latin typeface="Gotham"/>
              </a:rPr>
              <a:t>Am I the appropriate person to deal with this?</a:t>
            </a:r>
          </a:p>
          <a:p>
            <a:pPr algn="l">
              <a:buFont typeface="Arial" panose="020B0604020202020204" pitchFamily="34" charset="0"/>
              <a:buChar char="•"/>
            </a:pPr>
            <a:r>
              <a:rPr lang="en-GB" b="0" i="0" dirty="0">
                <a:solidFill>
                  <a:srgbClr val="000000"/>
                </a:solidFill>
                <a:effectLst/>
                <a:latin typeface="Gotham"/>
              </a:rPr>
              <a:t>What am I trying to achieve?</a:t>
            </a:r>
          </a:p>
          <a:p>
            <a:pPr algn="l">
              <a:buFont typeface="Arial" panose="020B0604020202020204" pitchFamily="34" charset="0"/>
              <a:buChar char="•"/>
            </a:pPr>
            <a:r>
              <a:rPr lang="en-GB" b="0" i="0" dirty="0">
                <a:solidFill>
                  <a:srgbClr val="000000"/>
                </a:solidFill>
                <a:effectLst/>
                <a:latin typeface="Gotham"/>
              </a:rPr>
              <a:t>Will my action resolve the situation?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18</a:t>
            </a:fld>
            <a:endParaRPr lang="en-GB"/>
          </a:p>
        </p:txBody>
      </p:sp>
    </p:spTree>
    <p:extLst>
      <p:ext uri="{BB962C8B-B14F-4D97-AF65-F5344CB8AC3E}">
        <p14:creationId xmlns:p14="http://schemas.microsoft.com/office/powerpoint/2010/main" val="15218463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Application</a:t>
            </a:r>
          </a:p>
          <a:p>
            <a:pPr algn="l"/>
            <a:r>
              <a:rPr lang="en-GB" b="0" i="0" dirty="0">
                <a:solidFill>
                  <a:srgbClr val="000000"/>
                </a:solidFill>
                <a:effectLst/>
                <a:latin typeface="Gotham"/>
              </a:rPr>
              <a:t>The national decision model (NDM) is suitable for all decisions and should be used by everyone in policing. It can be applied:</a:t>
            </a:r>
          </a:p>
          <a:p>
            <a:pPr algn="l">
              <a:buFont typeface="Arial" panose="020B0604020202020204" pitchFamily="34" charset="0"/>
              <a:buChar char="•"/>
            </a:pPr>
            <a:r>
              <a:rPr lang="en-GB" b="0" i="0" dirty="0">
                <a:solidFill>
                  <a:srgbClr val="000000"/>
                </a:solidFill>
                <a:effectLst/>
                <a:latin typeface="Gotham"/>
              </a:rPr>
              <a:t>to spontaneous incidents or planned operations</a:t>
            </a:r>
          </a:p>
          <a:p>
            <a:pPr algn="l">
              <a:buFont typeface="Arial" panose="020B0604020202020204" pitchFamily="34" charset="0"/>
              <a:buChar char="•"/>
            </a:pPr>
            <a:r>
              <a:rPr lang="en-GB" b="0" i="0" dirty="0">
                <a:solidFill>
                  <a:srgbClr val="000000"/>
                </a:solidFill>
                <a:effectLst/>
                <a:latin typeface="Gotham"/>
              </a:rPr>
              <a:t>by an individual or team of people</a:t>
            </a:r>
          </a:p>
          <a:p>
            <a:pPr algn="l">
              <a:buFont typeface="Arial" panose="020B0604020202020204" pitchFamily="34" charset="0"/>
              <a:buChar char="•"/>
            </a:pPr>
            <a:r>
              <a:rPr lang="en-GB" b="0" i="0" dirty="0">
                <a:solidFill>
                  <a:srgbClr val="000000"/>
                </a:solidFill>
                <a:effectLst/>
                <a:latin typeface="Gotham"/>
              </a:rPr>
              <a:t>to both operational and non-operational situations</a:t>
            </a:r>
          </a:p>
          <a:p>
            <a:pPr algn="l"/>
            <a:r>
              <a:rPr lang="en-GB" b="0" i="0" dirty="0">
                <a:solidFill>
                  <a:srgbClr val="000000"/>
                </a:solidFill>
                <a:effectLst/>
                <a:latin typeface="Gotham"/>
              </a:rPr>
              <a:t>Decision makers can use the NDM to structure a rationale of what they did during an incident and why.</a:t>
            </a:r>
          </a:p>
          <a:p>
            <a:pPr algn="l"/>
            <a:r>
              <a:rPr lang="en-GB" b="0" i="0" dirty="0">
                <a:solidFill>
                  <a:srgbClr val="000000"/>
                </a:solidFill>
                <a:effectLst/>
                <a:latin typeface="Gotham"/>
              </a:rPr>
              <a:t>Managers and others can use it to </a:t>
            </a:r>
            <a:r>
              <a:rPr lang="en-GB" b="1" i="0" u="sng" dirty="0">
                <a:solidFill>
                  <a:srgbClr val="2E2C70"/>
                </a:solidFill>
                <a:effectLst/>
                <a:latin typeface="Gotham"/>
                <a:hlinkClick r:id="rId3"/>
              </a:rPr>
              <a:t>review decisions</a:t>
            </a:r>
            <a:r>
              <a:rPr lang="en-GB" b="0" i="0" dirty="0">
                <a:solidFill>
                  <a:srgbClr val="000000"/>
                </a:solidFill>
                <a:effectLst/>
                <a:latin typeface="Gotham"/>
              </a:rPr>
              <a:t> and actions, and promote learning.</a:t>
            </a:r>
          </a:p>
          <a:p>
            <a:pPr algn="l"/>
            <a:r>
              <a:rPr lang="en-GB" b="0" i="0" dirty="0">
                <a:solidFill>
                  <a:srgbClr val="000000"/>
                </a:solidFill>
                <a:effectLst/>
                <a:latin typeface="Gotham"/>
              </a:rPr>
              <a:t>In a fast-moving incident, the police service recognises that it may not always be possible to segregate thinking or response according to each phase of the model. In such cases, the main priority of decision makers is to keep in mind their overarching mission to act with integrity to protect and serve the public.</a:t>
            </a:r>
          </a:p>
          <a:p>
            <a:pPr algn="l"/>
            <a:r>
              <a:rPr lang="en-GB" b="1" i="0" dirty="0">
                <a:solidFill>
                  <a:srgbClr val="2E2C70"/>
                </a:solidFill>
                <a:effectLst/>
                <a:latin typeface="Gotham"/>
              </a:rPr>
              <a:t>The model</a:t>
            </a:r>
          </a:p>
          <a:p>
            <a:pPr algn="l"/>
            <a:r>
              <a:rPr lang="en-GB" b="0" i="0" dirty="0">
                <a:solidFill>
                  <a:srgbClr val="000000"/>
                </a:solidFill>
                <a:effectLst/>
                <a:latin typeface="Gotham"/>
              </a:rPr>
              <a:t>The NDM has six key elements.</a:t>
            </a:r>
          </a:p>
          <a:p>
            <a:pPr algn="l">
              <a:buFont typeface="+mj-lt"/>
              <a:buAutoNum type="arabicPeriod"/>
            </a:pPr>
            <a:r>
              <a:rPr lang="en-GB" b="0" i="0" dirty="0">
                <a:solidFill>
                  <a:srgbClr val="000000"/>
                </a:solidFill>
                <a:effectLst/>
                <a:latin typeface="Gotham"/>
              </a:rPr>
              <a:t>Code of Ethics.</a:t>
            </a:r>
          </a:p>
          <a:p>
            <a:pPr algn="l">
              <a:buFont typeface="+mj-lt"/>
              <a:buAutoNum type="arabicPeriod"/>
            </a:pPr>
            <a:r>
              <a:rPr lang="en-GB" b="0" i="0" dirty="0">
                <a:solidFill>
                  <a:srgbClr val="000000"/>
                </a:solidFill>
                <a:effectLst/>
                <a:latin typeface="Gotham"/>
              </a:rPr>
              <a:t>Gather information and intelligence.</a:t>
            </a:r>
          </a:p>
          <a:p>
            <a:pPr algn="l">
              <a:buFont typeface="+mj-lt"/>
              <a:buAutoNum type="arabicPeriod"/>
            </a:pPr>
            <a:r>
              <a:rPr lang="en-GB" b="0" i="0" dirty="0">
                <a:solidFill>
                  <a:srgbClr val="000000"/>
                </a:solidFill>
                <a:effectLst/>
                <a:latin typeface="Gotham"/>
              </a:rPr>
              <a:t>Assess threat and risk and develop a working strategy.</a:t>
            </a:r>
          </a:p>
          <a:p>
            <a:pPr algn="l">
              <a:buFont typeface="+mj-lt"/>
              <a:buAutoNum type="arabicPeriod"/>
            </a:pPr>
            <a:r>
              <a:rPr lang="en-GB" b="0" i="0" dirty="0">
                <a:solidFill>
                  <a:srgbClr val="000000"/>
                </a:solidFill>
                <a:effectLst/>
                <a:latin typeface="Gotham"/>
              </a:rPr>
              <a:t>Consider powers and policy.</a:t>
            </a:r>
          </a:p>
          <a:p>
            <a:pPr algn="l">
              <a:buFont typeface="+mj-lt"/>
              <a:buAutoNum type="arabicPeriod"/>
            </a:pPr>
            <a:r>
              <a:rPr lang="en-GB" b="0" i="0" dirty="0">
                <a:solidFill>
                  <a:srgbClr val="000000"/>
                </a:solidFill>
                <a:effectLst/>
                <a:latin typeface="Gotham"/>
              </a:rPr>
              <a:t>Identify options and contingencies.</a:t>
            </a:r>
          </a:p>
          <a:p>
            <a:pPr algn="l">
              <a:buFont typeface="+mj-lt"/>
              <a:buAutoNum type="arabicPeriod"/>
            </a:pPr>
            <a:r>
              <a:rPr lang="en-GB" b="0" i="0" dirty="0">
                <a:solidFill>
                  <a:srgbClr val="000000"/>
                </a:solidFill>
                <a:effectLst/>
                <a:latin typeface="Gotham"/>
              </a:rPr>
              <a:t>Take action and review what happened.</a:t>
            </a:r>
          </a:p>
          <a:p>
            <a:pPr algn="l"/>
            <a:r>
              <a:rPr lang="en-GB" b="0" i="0" dirty="0">
                <a:solidFill>
                  <a:srgbClr val="000000"/>
                </a:solidFill>
                <a:effectLst/>
                <a:latin typeface="Gotham"/>
              </a:rPr>
              <a:t>Each component provides the user with an area for focus and consideration. The element that binds the model together is the Code of Ethics at the centre.</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19</a:t>
            </a:fld>
            <a:endParaRPr lang="en-GB"/>
          </a:p>
        </p:txBody>
      </p:sp>
    </p:spTree>
    <p:extLst>
      <p:ext uri="{BB962C8B-B14F-4D97-AF65-F5344CB8AC3E}">
        <p14:creationId xmlns:p14="http://schemas.microsoft.com/office/powerpoint/2010/main" val="3227216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Powers and policy – consider powers and policy</a:t>
            </a:r>
          </a:p>
          <a:p>
            <a:pPr algn="l"/>
            <a:r>
              <a:rPr lang="en-GB" b="0" i="0" dirty="0">
                <a:solidFill>
                  <a:srgbClr val="000000"/>
                </a:solidFill>
                <a:effectLst/>
                <a:latin typeface="Gotham"/>
              </a:rPr>
              <a:t>This stage involves considering the powers, policies and legislation that could apply in this particular situation.</a:t>
            </a:r>
          </a:p>
          <a:p>
            <a:pPr algn="l"/>
            <a:r>
              <a:rPr lang="en-GB" b="0" i="0" dirty="0">
                <a:solidFill>
                  <a:srgbClr val="000000"/>
                </a:solidFill>
                <a:effectLst/>
                <a:latin typeface="Gotham"/>
              </a:rPr>
              <a:t>Decision makers could ask themselves the following questions.</a:t>
            </a:r>
          </a:p>
          <a:p>
            <a:pPr algn="l">
              <a:buFont typeface="Arial" panose="020B0604020202020204" pitchFamily="34" charset="0"/>
              <a:buChar char="•"/>
            </a:pPr>
            <a:r>
              <a:rPr lang="en-GB" b="0" i="0" dirty="0">
                <a:solidFill>
                  <a:srgbClr val="000000"/>
                </a:solidFill>
                <a:effectLst/>
                <a:latin typeface="Gotham"/>
              </a:rPr>
              <a:t>What police powers might be required?</a:t>
            </a:r>
          </a:p>
          <a:p>
            <a:pPr algn="l">
              <a:buFont typeface="Arial" panose="020B0604020202020204" pitchFamily="34" charset="0"/>
              <a:buChar char="•"/>
            </a:pPr>
            <a:r>
              <a:rPr lang="en-GB" b="0" i="0" dirty="0">
                <a:solidFill>
                  <a:srgbClr val="000000"/>
                </a:solidFill>
                <a:effectLst/>
                <a:latin typeface="Gotham"/>
              </a:rPr>
              <a:t>Is there any national guidance covering this type of situation?</a:t>
            </a:r>
          </a:p>
          <a:p>
            <a:pPr algn="l">
              <a:buFont typeface="Arial" panose="020B0604020202020204" pitchFamily="34" charset="0"/>
              <a:buChar char="•"/>
            </a:pPr>
            <a:r>
              <a:rPr lang="en-GB" b="0" i="0" dirty="0">
                <a:solidFill>
                  <a:srgbClr val="000000"/>
                </a:solidFill>
                <a:effectLst/>
                <a:latin typeface="Gotham"/>
              </a:rPr>
              <a:t>Do any local organisational policies or guidelines apply?</a:t>
            </a:r>
          </a:p>
          <a:p>
            <a:pPr algn="l">
              <a:buFont typeface="Arial" panose="020B0604020202020204" pitchFamily="34" charset="0"/>
              <a:buChar char="•"/>
            </a:pPr>
            <a:r>
              <a:rPr lang="en-GB" b="0" i="0" dirty="0">
                <a:solidFill>
                  <a:srgbClr val="000000"/>
                </a:solidFill>
                <a:effectLst/>
                <a:latin typeface="Gotham"/>
              </a:rPr>
              <a:t>What legislation might apply?</a:t>
            </a:r>
          </a:p>
          <a:p>
            <a:pPr algn="l">
              <a:buFont typeface="Arial" panose="020B0604020202020204" pitchFamily="34" charset="0"/>
              <a:buChar char="•"/>
            </a:pPr>
            <a:r>
              <a:rPr lang="en-GB" b="0" i="0" dirty="0">
                <a:solidFill>
                  <a:srgbClr val="000000"/>
                </a:solidFill>
                <a:effectLst/>
                <a:latin typeface="Gotham"/>
              </a:rPr>
              <a:t>Is there any research evidence?</a:t>
            </a:r>
          </a:p>
          <a:p>
            <a:pPr algn="l"/>
            <a:r>
              <a:rPr lang="en-GB" b="0" i="0" dirty="0">
                <a:solidFill>
                  <a:srgbClr val="000000"/>
                </a:solidFill>
                <a:effectLst/>
                <a:latin typeface="Gotham"/>
              </a:rPr>
              <a:t>It may be reasonable to act outside policy as long as there is a good rationale for doing so</a:t>
            </a: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20</a:t>
            </a:fld>
            <a:endParaRPr lang="en-GB"/>
          </a:p>
        </p:txBody>
      </p:sp>
    </p:spTree>
    <p:extLst>
      <p:ext uri="{BB962C8B-B14F-4D97-AF65-F5344CB8AC3E}">
        <p14:creationId xmlns:p14="http://schemas.microsoft.com/office/powerpoint/2010/main" val="33500162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Options – identify options and contingencies</a:t>
            </a:r>
          </a:p>
          <a:p>
            <a:pPr algn="l"/>
            <a:r>
              <a:rPr lang="en-GB" b="0" i="0" dirty="0">
                <a:solidFill>
                  <a:srgbClr val="000000"/>
                </a:solidFill>
                <a:effectLst/>
                <a:latin typeface="Gotham"/>
              </a:rPr>
              <a:t>This stage involves considering the different ways to make a particular decision (or resolve a situation) with the least risk of harm.</a:t>
            </a:r>
          </a:p>
          <a:p>
            <a:pPr algn="l"/>
            <a:r>
              <a:rPr lang="en-GB" b="0" i="0" dirty="0">
                <a:solidFill>
                  <a:srgbClr val="000000"/>
                </a:solidFill>
                <a:effectLst/>
                <a:latin typeface="Gotham"/>
              </a:rPr>
              <a:t>Decision makers should consider:</a:t>
            </a:r>
          </a:p>
          <a:p>
            <a:pPr algn="l">
              <a:buFont typeface="Arial" panose="020B0604020202020204" pitchFamily="34" charset="0"/>
              <a:buChar char="•"/>
            </a:pPr>
            <a:r>
              <a:rPr lang="en-GB" b="0" i="0" dirty="0">
                <a:solidFill>
                  <a:srgbClr val="000000"/>
                </a:solidFill>
                <a:effectLst/>
                <a:latin typeface="Gotham"/>
              </a:rPr>
              <a:t>the options that are open</a:t>
            </a:r>
          </a:p>
          <a:p>
            <a:pPr algn="l">
              <a:buFont typeface="Arial" panose="020B0604020202020204" pitchFamily="34" charset="0"/>
              <a:buChar char="•"/>
            </a:pPr>
            <a:r>
              <a:rPr lang="en-GB" b="0" i="0" dirty="0">
                <a:solidFill>
                  <a:srgbClr val="000000"/>
                </a:solidFill>
                <a:effectLst/>
                <a:latin typeface="Gotham"/>
              </a:rPr>
              <a:t>the immediacy of any threat</a:t>
            </a:r>
          </a:p>
          <a:p>
            <a:pPr algn="l">
              <a:buFont typeface="Arial" panose="020B0604020202020204" pitchFamily="34" charset="0"/>
              <a:buChar char="•"/>
            </a:pPr>
            <a:r>
              <a:rPr lang="en-GB" b="0" i="0" dirty="0">
                <a:solidFill>
                  <a:srgbClr val="000000"/>
                </a:solidFill>
                <a:effectLst/>
                <a:latin typeface="Gotham"/>
              </a:rPr>
              <a:t>the limits of information to hand</a:t>
            </a:r>
          </a:p>
          <a:p>
            <a:pPr algn="l">
              <a:buFont typeface="Arial" panose="020B0604020202020204" pitchFamily="34" charset="0"/>
              <a:buChar char="•"/>
            </a:pPr>
            <a:r>
              <a:rPr lang="en-GB" b="0" i="0" dirty="0">
                <a:solidFill>
                  <a:srgbClr val="000000"/>
                </a:solidFill>
                <a:effectLst/>
                <a:latin typeface="Gotham"/>
              </a:rPr>
              <a:t>the amount of time available</a:t>
            </a:r>
          </a:p>
          <a:p>
            <a:pPr algn="l">
              <a:buFont typeface="Arial" panose="020B0604020202020204" pitchFamily="34" charset="0"/>
              <a:buChar char="•"/>
            </a:pPr>
            <a:r>
              <a:rPr lang="en-GB" b="0" i="0" dirty="0">
                <a:solidFill>
                  <a:srgbClr val="000000"/>
                </a:solidFill>
                <a:effectLst/>
                <a:latin typeface="Gotham"/>
              </a:rPr>
              <a:t>the available resources and support</a:t>
            </a:r>
          </a:p>
          <a:p>
            <a:pPr algn="l">
              <a:buFont typeface="Arial" panose="020B0604020202020204" pitchFamily="34" charset="0"/>
              <a:buChar char="•"/>
            </a:pPr>
            <a:r>
              <a:rPr lang="en-GB" b="0" i="0" dirty="0">
                <a:solidFill>
                  <a:srgbClr val="000000"/>
                </a:solidFill>
                <a:effectLst/>
                <a:latin typeface="Gotham"/>
              </a:rPr>
              <a:t>their own knowledge, experience and skills</a:t>
            </a:r>
          </a:p>
          <a:p>
            <a:pPr algn="l">
              <a:buFont typeface="Arial" panose="020B0604020202020204" pitchFamily="34" charset="0"/>
              <a:buChar char="•"/>
            </a:pPr>
            <a:r>
              <a:rPr lang="en-GB" b="0" i="0" dirty="0">
                <a:solidFill>
                  <a:srgbClr val="000000"/>
                </a:solidFill>
                <a:effectLst/>
                <a:latin typeface="Gotham"/>
              </a:rPr>
              <a:t>the impact of potential action on the situation and the public</a:t>
            </a:r>
          </a:p>
          <a:p>
            <a:pPr algn="l">
              <a:buFont typeface="Arial" panose="020B0604020202020204" pitchFamily="34" charset="0"/>
              <a:buChar char="•"/>
            </a:pPr>
            <a:r>
              <a:rPr lang="en-GB" b="0" i="0" dirty="0">
                <a:solidFill>
                  <a:srgbClr val="000000"/>
                </a:solidFill>
                <a:effectLst/>
                <a:latin typeface="Gotham"/>
              </a:rPr>
              <a:t>what action to take if things do not happen as anticipated</a:t>
            </a:r>
          </a:p>
          <a:p>
            <a:pPr algn="l">
              <a:buFont typeface="Arial" panose="020B0604020202020204" pitchFamily="34" charset="0"/>
              <a:buNone/>
            </a:pPr>
            <a:endParaRPr lang="en-GB" b="0" i="0" dirty="0">
              <a:solidFill>
                <a:srgbClr val="000000"/>
              </a:solidFill>
              <a:effectLst/>
              <a:latin typeface="Gotham"/>
            </a:endParaRPr>
          </a:p>
          <a:p>
            <a:pPr algn="l"/>
            <a:r>
              <a:rPr lang="en-GB" b="0" i="0" dirty="0">
                <a:solidFill>
                  <a:srgbClr val="000000"/>
                </a:solidFill>
                <a:effectLst/>
                <a:latin typeface="Gotham"/>
              </a:rPr>
              <a:t>If decision makers have to account for their decisions, will they be able to say they were:</a:t>
            </a:r>
          </a:p>
          <a:p>
            <a:pPr algn="l">
              <a:buFont typeface="Arial" panose="020B0604020202020204" pitchFamily="34" charset="0"/>
              <a:buChar char="•"/>
            </a:pPr>
            <a:r>
              <a:rPr lang="en-GB" b="0" i="0" dirty="0">
                <a:solidFill>
                  <a:srgbClr val="000000"/>
                </a:solidFill>
                <a:effectLst/>
                <a:latin typeface="Gotham"/>
              </a:rPr>
              <a:t>proportionate, legitimate, necessary and ethical?</a:t>
            </a:r>
          </a:p>
          <a:p>
            <a:pPr algn="l">
              <a:buFont typeface="Arial" panose="020B0604020202020204" pitchFamily="34" charset="0"/>
              <a:buChar char="•"/>
            </a:pPr>
            <a:r>
              <a:rPr lang="en-GB" b="0" i="0" dirty="0">
                <a:solidFill>
                  <a:srgbClr val="000000"/>
                </a:solidFill>
                <a:effectLst/>
                <a:latin typeface="Gotham"/>
              </a:rPr>
              <a:t>reasonable in the circumstances facing them at the time?</a:t>
            </a:r>
          </a:p>
          <a:p>
            <a:pPr algn="l"/>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21</a:t>
            </a:fld>
            <a:endParaRPr lang="en-GB"/>
          </a:p>
        </p:txBody>
      </p:sp>
    </p:spTree>
    <p:extLst>
      <p:ext uri="{BB962C8B-B14F-4D97-AF65-F5344CB8AC3E}">
        <p14:creationId xmlns:p14="http://schemas.microsoft.com/office/powerpoint/2010/main" val="39579635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22</a:t>
            </a:fld>
            <a:endParaRPr lang="en-GB"/>
          </a:p>
        </p:txBody>
      </p:sp>
    </p:spTree>
    <p:extLst>
      <p:ext uri="{BB962C8B-B14F-4D97-AF65-F5344CB8AC3E}">
        <p14:creationId xmlns:p14="http://schemas.microsoft.com/office/powerpoint/2010/main" val="10029886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Action and review – take action and review what happened</a:t>
            </a:r>
          </a:p>
          <a:p>
            <a:pPr algn="l"/>
            <a:r>
              <a:rPr lang="en-GB" b="0" i="0" dirty="0">
                <a:solidFill>
                  <a:srgbClr val="000000"/>
                </a:solidFill>
                <a:effectLst/>
                <a:latin typeface="Gotham"/>
              </a:rPr>
              <a:t>This stage has two distinct steps. At the action step, decision makers are required to make and implement appropriate decisions. The review step requires decision makers to review and reflect on what happened once an incident is over.</a:t>
            </a:r>
          </a:p>
          <a:p>
            <a:pPr algn="l"/>
            <a:r>
              <a:rPr lang="en-GB" b="1" i="0" dirty="0">
                <a:solidFill>
                  <a:srgbClr val="2E2C70"/>
                </a:solidFill>
                <a:effectLst/>
                <a:latin typeface="Gotham"/>
              </a:rPr>
              <a:t>Action</a:t>
            </a:r>
          </a:p>
          <a:p>
            <a:pPr algn="l"/>
            <a:r>
              <a:rPr lang="en-GB" b="0" i="0" dirty="0">
                <a:solidFill>
                  <a:srgbClr val="000000"/>
                </a:solidFill>
                <a:effectLst/>
                <a:latin typeface="Gotham"/>
              </a:rPr>
              <a:t>Respond:</a:t>
            </a:r>
          </a:p>
          <a:p>
            <a:pPr algn="l">
              <a:buFont typeface="Arial" panose="020B0604020202020204" pitchFamily="34" charset="0"/>
              <a:buChar char="•"/>
            </a:pPr>
            <a:r>
              <a:rPr lang="en-GB" b="0" i="0" dirty="0">
                <a:solidFill>
                  <a:srgbClr val="000000"/>
                </a:solidFill>
                <a:effectLst/>
                <a:latin typeface="Gotham"/>
              </a:rPr>
              <a:t>Implement the option you have selected.</a:t>
            </a:r>
          </a:p>
          <a:p>
            <a:pPr algn="l">
              <a:buFont typeface="Arial" panose="020B0604020202020204" pitchFamily="34" charset="0"/>
              <a:buChar char="•"/>
            </a:pPr>
            <a:r>
              <a:rPr lang="en-GB" b="0" i="0" dirty="0">
                <a:solidFill>
                  <a:srgbClr val="000000"/>
                </a:solidFill>
                <a:effectLst/>
                <a:latin typeface="Gotham"/>
              </a:rPr>
              <a:t>Does anyone else need to know what you have decided?</a:t>
            </a:r>
          </a:p>
          <a:p>
            <a:pPr algn="l"/>
            <a:r>
              <a:rPr lang="en-GB" b="0" i="0" dirty="0">
                <a:solidFill>
                  <a:srgbClr val="000000"/>
                </a:solidFill>
                <a:effectLst/>
                <a:latin typeface="Gotham"/>
              </a:rPr>
              <a:t>Record:</a:t>
            </a:r>
          </a:p>
          <a:p>
            <a:pPr algn="l">
              <a:buFont typeface="Arial" panose="020B0604020202020204" pitchFamily="34" charset="0"/>
              <a:buChar char="•"/>
            </a:pPr>
            <a:r>
              <a:rPr lang="en-GB" b="0" i="0" dirty="0">
                <a:solidFill>
                  <a:srgbClr val="000000"/>
                </a:solidFill>
                <a:effectLst/>
                <a:latin typeface="Gotham"/>
              </a:rPr>
              <a:t>If you think it is appropriate, record what you did and why.</a:t>
            </a:r>
          </a:p>
          <a:p>
            <a:pPr algn="l"/>
            <a:r>
              <a:rPr lang="en-GB" b="0" i="0" dirty="0">
                <a:solidFill>
                  <a:srgbClr val="000000"/>
                </a:solidFill>
                <a:effectLst/>
                <a:latin typeface="Gotham"/>
              </a:rPr>
              <a:t>Monitor:</a:t>
            </a:r>
          </a:p>
          <a:p>
            <a:pPr algn="l">
              <a:buFont typeface="Arial" panose="020B0604020202020204" pitchFamily="34" charset="0"/>
              <a:buChar char="•"/>
            </a:pPr>
            <a:r>
              <a:rPr lang="en-GB" b="0" i="0" dirty="0">
                <a:solidFill>
                  <a:srgbClr val="000000"/>
                </a:solidFill>
                <a:effectLst/>
                <a:latin typeface="Gotham"/>
              </a:rPr>
              <a:t>What happened as a result of your decision?</a:t>
            </a:r>
          </a:p>
          <a:p>
            <a:pPr algn="l">
              <a:buFont typeface="Arial" panose="020B0604020202020204" pitchFamily="34" charset="0"/>
              <a:buChar char="•"/>
            </a:pPr>
            <a:r>
              <a:rPr lang="en-GB" b="0" i="0" dirty="0">
                <a:solidFill>
                  <a:srgbClr val="000000"/>
                </a:solidFill>
                <a:effectLst/>
                <a:latin typeface="Gotham"/>
              </a:rPr>
              <a:t>Was it what you wanted or expected to happen?</a:t>
            </a:r>
          </a:p>
          <a:p>
            <a:pPr algn="l"/>
            <a:r>
              <a:rPr lang="en-GB" b="0" i="0" dirty="0">
                <a:solidFill>
                  <a:srgbClr val="000000"/>
                </a:solidFill>
                <a:effectLst/>
                <a:latin typeface="Gotham"/>
              </a:rPr>
              <a:t>If the incident is continuing, go through the NDM again as necessary.</a:t>
            </a:r>
          </a:p>
          <a:p>
            <a:pPr algn="l"/>
            <a:r>
              <a:rPr lang="en-GB" b="1" i="0" dirty="0">
                <a:solidFill>
                  <a:srgbClr val="2E2C70"/>
                </a:solidFill>
                <a:effectLst/>
                <a:latin typeface="Gotham"/>
              </a:rPr>
              <a:t>Review</a:t>
            </a:r>
          </a:p>
          <a:p>
            <a:pPr algn="l"/>
            <a:r>
              <a:rPr lang="en-GB" b="0" i="0" dirty="0">
                <a:solidFill>
                  <a:srgbClr val="000000"/>
                </a:solidFill>
                <a:effectLst/>
                <a:latin typeface="Gotham"/>
              </a:rPr>
              <a:t>If the incident is over, review your decisions, using the NDM. What lessons can you take from how things turned out and what might you do differently next time? If appropriate, evaluate the impact of the decision on outcomes.</a:t>
            </a:r>
          </a:p>
          <a:p>
            <a:pPr algn="l"/>
            <a:endParaRPr lang="en-GB" b="0" i="0" dirty="0">
              <a:solidFill>
                <a:srgbClr val="000000"/>
              </a:solidFill>
              <a:effectLst/>
              <a:latin typeface="Gotham"/>
            </a:endParaRPr>
          </a:p>
          <a:p>
            <a:pPr algn="l"/>
            <a:endParaRPr lang="en-GB" b="0" i="0" dirty="0">
              <a:solidFill>
                <a:srgbClr val="000000"/>
              </a:solidFill>
              <a:effectLst/>
              <a:latin typeface="Gotham"/>
            </a:endParaRP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23</a:t>
            </a:fld>
            <a:endParaRPr lang="en-GB"/>
          </a:p>
        </p:txBody>
      </p:sp>
    </p:spTree>
    <p:extLst>
      <p:ext uri="{BB962C8B-B14F-4D97-AF65-F5344CB8AC3E}">
        <p14:creationId xmlns:p14="http://schemas.microsoft.com/office/powerpoint/2010/main" val="4803130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24</a:t>
            </a:fld>
            <a:endParaRPr lang="en-GB"/>
          </a:p>
        </p:txBody>
      </p:sp>
    </p:spTree>
    <p:extLst>
      <p:ext uri="{BB962C8B-B14F-4D97-AF65-F5344CB8AC3E}">
        <p14:creationId xmlns:p14="http://schemas.microsoft.com/office/powerpoint/2010/main" val="11171232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Code of Ethics</a:t>
            </a:r>
          </a:p>
          <a:p>
            <a:pPr algn="l"/>
            <a:r>
              <a:rPr lang="en-GB" b="0" i="0" dirty="0">
                <a:solidFill>
                  <a:srgbClr val="000000"/>
                </a:solidFill>
                <a:effectLst/>
                <a:latin typeface="Gotham"/>
              </a:rPr>
              <a:t>The NDM puts the Code of Ethics at the heart of all police decision making. This distinguishes the NDM from other decision-making models and recognises the need for all police decisions to be consistent with the principles and standards of behaviour set out in the Code.</a:t>
            </a:r>
          </a:p>
          <a:p>
            <a:pPr algn="l"/>
            <a:r>
              <a:rPr lang="en-GB" b="1" i="0" dirty="0">
                <a:solidFill>
                  <a:srgbClr val="2E2C70"/>
                </a:solidFill>
                <a:effectLst/>
                <a:latin typeface="Gotham"/>
              </a:rPr>
              <a:t>Policing principles</a:t>
            </a:r>
          </a:p>
          <a:p>
            <a:pPr algn="l"/>
            <a:r>
              <a:rPr lang="en-GB" b="0" i="0" dirty="0">
                <a:solidFill>
                  <a:srgbClr val="000000"/>
                </a:solidFill>
                <a:effectLst/>
                <a:latin typeface="Gotham"/>
              </a:rPr>
              <a:t>The policing principles originate from the </a:t>
            </a:r>
            <a:r>
              <a:rPr lang="en-GB" b="1" i="0" u="sng" dirty="0">
                <a:solidFill>
                  <a:srgbClr val="2E2C70"/>
                </a:solidFill>
                <a:effectLst/>
                <a:latin typeface="Gotham"/>
                <a:hlinkClick r:id="rId3"/>
              </a:rPr>
              <a:t>Principles of Public Life(opens an external website in the same tab)</a:t>
            </a:r>
            <a:r>
              <a:rPr lang="en-GB" b="0" i="0" dirty="0">
                <a:solidFill>
                  <a:srgbClr val="000000"/>
                </a:solidFill>
                <a:effectLst/>
                <a:latin typeface="Gotham"/>
              </a:rPr>
              <a:t> developed by the Committee on Standards in Public Life in 1995. The Code of Ethics includes the principles of ‘fairness’ and ‘respect’ as research has shown these to be crucial to maintaining and enhancing public confidence in policing.</a:t>
            </a:r>
          </a:p>
          <a:p>
            <a:pPr algn="l">
              <a:buFont typeface="Arial" panose="020B0604020202020204" pitchFamily="34" charset="0"/>
              <a:buChar char="•"/>
            </a:pPr>
            <a:r>
              <a:rPr lang="en-GB" b="0" i="0" dirty="0">
                <a:solidFill>
                  <a:srgbClr val="000000"/>
                </a:solidFill>
                <a:effectLst/>
                <a:latin typeface="Gotham"/>
              </a:rPr>
              <a:t>Accountability – you are answerable for your decisions, actions and omissions.</a:t>
            </a:r>
          </a:p>
          <a:p>
            <a:pPr algn="l">
              <a:buFont typeface="Arial" panose="020B0604020202020204" pitchFamily="34" charset="0"/>
              <a:buChar char="•"/>
            </a:pPr>
            <a:r>
              <a:rPr lang="en-GB" b="0" i="0" dirty="0">
                <a:solidFill>
                  <a:srgbClr val="000000"/>
                </a:solidFill>
                <a:effectLst/>
                <a:latin typeface="Gotham"/>
              </a:rPr>
              <a:t>Fairness – you treat people fairly.</a:t>
            </a:r>
          </a:p>
          <a:p>
            <a:pPr algn="l">
              <a:buFont typeface="Arial" panose="020B0604020202020204" pitchFamily="34" charset="0"/>
              <a:buChar char="•"/>
            </a:pPr>
            <a:r>
              <a:rPr lang="en-GB" b="0" i="0" dirty="0">
                <a:solidFill>
                  <a:srgbClr val="000000"/>
                </a:solidFill>
                <a:effectLst/>
                <a:latin typeface="Gotham"/>
              </a:rPr>
              <a:t>Honesty – you are truthful and trustworthy.</a:t>
            </a:r>
          </a:p>
          <a:p>
            <a:pPr algn="l">
              <a:buFont typeface="Arial" panose="020B0604020202020204" pitchFamily="34" charset="0"/>
              <a:buChar char="•"/>
            </a:pPr>
            <a:r>
              <a:rPr lang="en-GB" b="0" i="0" dirty="0">
                <a:solidFill>
                  <a:srgbClr val="000000"/>
                </a:solidFill>
                <a:effectLst/>
                <a:latin typeface="Gotham"/>
              </a:rPr>
              <a:t>Integrity – you always do the right thing.</a:t>
            </a:r>
          </a:p>
          <a:p>
            <a:pPr algn="l">
              <a:buFont typeface="Arial" panose="020B0604020202020204" pitchFamily="34" charset="0"/>
              <a:buChar char="•"/>
            </a:pPr>
            <a:r>
              <a:rPr lang="en-GB" b="0" i="0" dirty="0">
                <a:solidFill>
                  <a:srgbClr val="000000"/>
                </a:solidFill>
                <a:effectLst/>
                <a:latin typeface="Gotham"/>
              </a:rPr>
              <a:t>Leadership – you lead by good example.</a:t>
            </a:r>
          </a:p>
          <a:p>
            <a:pPr algn="l">
              <a:buFont typeface="Arial" panose="020B0604020202020204" pitchFamily="34" charset="0"/>
              <a:buChar char="•"/>
            </a:pPr>
            <a:r>
              <a:rPr lang="en-GB" b="0" i="0" dirty="0">
                <a:solidFill>
                  <a:srgbClr val="000000"/>
                </a:solidFill>
                <a:effectLst/>
                <a:latin typeface="Gotham"/>
              </a:rPr>
              <a:t>Objectivity – you make choices on evidence and your best professional judgement.</a:t>
            </a:r>
          </a:p>
          <a:p>
            <a:pPr algn="l">
              <a:buFont typeface="Arial" panose="020B0604020202020204" pitchFamily="34" charset="0"/>
              <a:buChar char="•"/>
            </a:pPr>
            <a:r>
              <a:rPr lang="en-GB" b="0" i="0" dirty="0">
                <a:solidFill>
                  <a:srgbClr val="000000"/>
                </a:solidFill>
                <a:effectLst/>
                <a:latin typeface="Gotham"/>
              </a:rPr>
              <a:t>Openness – you are open and transparent in your actions and decisions.</a:t>
            </a:r>
          </a:p>
          <a:p>
            <a:pPr algn="l">
              <a:buFont typeface="Arial" panose="020B0604020202020204" pitchFamily="34" charset="0"/>
              <a:buChar char="•"/>
            </a:pPr>
            <a:r>
              <a:rPr lang="en-GB" b="0" i="0" dirty="0">
                <a:solidFill>
                  <a:srgbClr val="000000"/>
                </a:solidFill>
                <a:effectLst/>
                <a:latin typeface="Gotham"/>
              </a:rPr>
              <a:t>Respect – you treat everyone with respect.</a:t>
            </a:r>
          </a:p>
          <a:p>
            <a:pPr algn="l">
              <a:buFont typeface="Arial" panose="020B0604020202020204" pitchFamily="34" charset="0"/>
              <a:buChar char="•"/>
            </a:pPr>
            <a:r>
              <a:rPr lang="en-GB" b="0" i="0" dirty="0">
                <a:solidFill>
                  <a:srgbClr val="000000"/>
                </a:solidFill>
                <a:effectLst/>
                <a:latin typeface="Gotham"/>
              </a:rPr>
              <a:t>Selflessness – you act in the public interest.</a:t>
            </a:r>
          </a:p>
          <a:p>
            <a:pPr algn="l"/>
            <a:r>
              <a:rPr lang="en-GB" b="1" i="0" dirty="0">
                <a:solidFill>
                  <a:srgbClr val="2E2C70"/>
                </a:solidFill>
                <a:effectLst/>
                <a:latin typeface="Gotham"/>
              </a:rPr>
              <a:t>Standards of professional behaviour</a:t>
            </a:r>
          </a:p>
          <a:p>
            <a:pPr algn="l"/>
            <a:r>
              <a:rPr lang="en-GB" b="0" i="0" dirty="0">
                <a:solidFill>
                  <a:srgbClr val="000000"/>
                </a:solidFill>
                <a:effectLst/>
                <a:latin typeface="Gotham"/>
              </a:rPr>
              <a:t>These standards originate from the </a:t>
            </a:r>
            <a:r>
              <a:rPr lang="en-GB" b="1" i="0" u="sng" dirty="0">
                <a:solidFill>
                  <a:srgbClr val="2E2C70"/>
                </a:solidFill>
                <a:effectLst/>
                <a:latin typeface="Gotham"/>
                <a:hlinkClick r:id="rId4"/>
              </a:rPr>
              <a:t>Police (Conduct) Regulations 2012(opens an external website in the same tab)</a:t>
            </a:r>
            <a:r>
              <a:rPr lang="en-GB" b="0" i="0" dirty="0">
                <a:solidFill>
                  <a:srgbClr val="000000"/>
                </a:solidFill>
                <a:effectLst/>
                <a:latin typeface="Gotham"/>
              </a:rPr>
              <a:t> (for police officers) and the </a:t>
            </a:r>
            <a:r>
              <a:rPr lang="en-GB" b="1" i="0" u="sng" dirty="0">
                <a:solidFill>
                  <a:srgbClr val="2E2C70"/>
                </a:solidFill>
                <a:effectLst/>
                <a:latin typeface="Gotham"/>
                <a:hlinkClick r:id="rId5"/>
              </a:rPr>
              <a:t>Police Staff Council Joint Circular 54(opens an external website in the same tab)</a:t>
            </a:r>
            <a:r>
              <a:rPr lang="en-GB" b="0" i="0" dirty="0">
                <a:solidFill>
                  <a:srgbClr val="000000"/>
                </a:solidFill>
                <a:effectLst/>
                <a:latin typeface="Gotham"/>
              </a:rPr>
              <a:t> (for police staff). They reflect the expectations that the College of Policing and the public have of the behaviour of those working in policing.</a:t>
            </a:r>
          </a:p>
          <a:p>
            <a:pPr algn="l">
              <a:buFont typeface="+mj-lt"/>
              <a:buAutoNum type="arabicPeriod"/>
            </a:pPr>
            <a:r>
              <a:rPr lang="en-GB" b="0" i="0" dirty="0">
                <a:solidFill>
                  <a:srgbClr val="000000"/>
                </a:solidFill>
                <a:effectLst/>
                <a:latin typeface="Gotham"/>
              </a:rPr>
              <a:t>Honesty and integrity — I will be honest and act with integrity at all times, and will not compromise or abuse my position.</a:t>
            </a:r>
          </a:p>
          <a:p>
            <a:pPr algn="l">
              <a:buFont typeface="+mj-lt"/>
              <a:buAutoNum type="arabicPeriod"/>
            </a:pPr>
            <a:r>
              <a:rPr lang="en-GB" b="0" i="0" dirty="0">
                <a:solidFill>
                  <a:srgbClr val="000000"/>
                </a:solidFill>
                <a:effectLst/>
                <a:latin typeface="Gotham"/>
              </a:rPr>
              <a:t>Authority, respect and courtesy — I will act with self-control and tolerance, treating members of the public and colleagues with respect and courtesy. I will use my powers and authority lawfully and proportionately, and will respect the rights of all individuals.</a:t>
            </a:r>
          </a:p>
          <a:p>
            <a:pPr algn="l">
              <a:buFont typeface="+mj-lt"/>
              <a:buAutoNum type="arabicPeriod"/>
            </a:pPr>
            <a:r>
              <a:rPr lang="en-GB" b="0" i="0" dirty="0">
                <a:solidFill>
                  <a:srgbClr val="000000"/>
                </a:solidFill>
                <a:effectLst/>
                <a:latin typeface="Gotham"/>
              </a:rPr>
              <a:t>Equality and diversity — I will act with fairness and impartiality. I will not discriminate unlawfully or unfairly.</a:t>
            </a:r>
          </a:p>
          <a:p>
            <a:pPr algn="l">
              <a:buFont typeface="+mj-lt"/>
              <a:buAutoNum type="arabicPeriod"/>
            </a:pPr>
            <a:r>
              <a:rPr lang="en-GB" b="0" i="0" dirty="0">
                <a:solidFill>
                  <a:srgbClr val="000000"/>
                </a:solidFill>
                <a:effectLst/>
                <a:latin typeface="Gotham"/>
              </a:rPr>
              <a:t>Use of force — I will only use force as part of my role and responsibilities, and only to the extent that it is necessary, proportionate and reasonable in all the circumstances.</a:t>
            </a:r>
          </a:p>
          <a:p>
            <a:pPr algn="l">
              <a:buFont typeface="+mj-lt"/>
              <a:buAutoNum type="arabicPeriod"/>
            </a:pPr>
            <a:r>
              <a:rPr lang="en-GB" b="0" i="0" dirty="0">
                <a:solidFill>
                  <a:srgbClr val="000000"/>
                </a:solidFill>
                <a:effectLst/>
                <a:latin typeface="Gotham"/>
              </a:rPr>
              <a:t>Orders and instructions — I will, as a police officer, give and carry out lawful orders only, and will abide by police regulations. I will give reasonable instructions only, and will follow all reasonable instructions.</a:t>
            </a:r>
          </a:p>
          <a:p>
            <a:pPr algn="l">
              <a:buFont typeface="+mj-lt"/>
              <a:buAutoNum type="arabicPeriod"/>
            </a:pPr>
            <a:r>
              <a:rPr lang="en-GB" b="0" i="0" dirty="0">
                <a:solidFill>
                  <a:srgbClr val="000000"/>
                </a:solidFill>
                <a:effectLst/>
                <a:latin typeface="Gotham"/>
              </a:rPr>
              <a:t>Duties and responsibilities — I will be diligent in the exercise of my duties and responsibilities.</a:t>
            </a:r>
          </a:p>
          <a:p>
            <a:pPr algn="l">
              <a:buFont typeface="+mj-lt"/>
              <a:buAutoNum type="arabicPeriod"/>
            </a:pPr>
            <a:r>
              <a:rPr lang="en-GB" b="0" i="0" dirty="0">
                <a:solidFill>
                  <a:srgbClr val="000000"/>
                </a:solidFill>
                <a:effectLst/>
                <a:latin typeface="Gotham"/>
              </a:rPr>
              <a:t>Confidentiality — I will treat information with respect, and access or disclose it only in the proper course of my duties.</a:t>
            </a:r>
          </a:p>
          <a:p>
            <a:pPr algn="l">
              <a:buFont typeface="+mj-lt"/>
              <a:buAutoNum type="arabicPeriod"/>
            </a:pPr>
            <a:r>
              <a:rPr lang="en-GB" b="0" i="0" dirty="0">
                <a:solidFill>
                  <a:srgbClr val="000000"/>
                </a:solidFill>
                <a:effectLst/>
                <a:latin typeface="Gotham"/>
              </a:rPr>
              <a:t>Fitness for work — I will ensure, when on duty or at work, that I am fit to carry out my responsibilities.</a:t>
            </a:r>
          </a:p>
          <a:p>
            <a:pPr algn="l">
              <a:buFont typeface="+mj-lt"/>
              <a:buAutoNum type="arabicPeriod"/>
            </a:pPr>
            <a:r>
              <a:rPr lang="en-GB" b="0" i="0" dirty="0">
                <a:solidFill>
                  <a:srgbClr val="000000"/>
                </a:solidFill>
                <a:effectLst/>
                <a:latin typeface="Gotham"/>
              </a:rPr>
              <a:t>Conduct — I will behave in a manner, whether on or off duty, which does not bring discredit on the police service or undermine public confidence in policing.</a:t>
            </a:r>
          </a:p>
          <a:p>
            <a:pPr algn="l">
              <a:buFont typeface="+mj-lt"/>
              <a:buAutoNum type="arabicPeriod"/>
            </a:pPr>
            <a:r>
              <a:rPr lang="en-GB" b="0" i="0" dirty="0">
                <a:solidFill>
                  <a:srgbClr val="000000"/>
                </a:solidFill>
                <a:effectLst/>
                <a:latin typeface="Gotham"/>
              </a:rPr>
              <a:t>Challenging and reporting improper behaviour — I will report, challenge or take action against the conduct of colleagues which has fallen below the standards of professional behaviour.</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25</a:t>
            </a:fld>
            <a:endParaRPr lang="en-GB"/>
          </a:p>
        </p:txBody>
      </p:sp>
    </p:spTree>
    <p:extLst>
      <p:ext uri="{BB962C8B-B14F-4D97-AF65-F5344CB8AC3E}">
        <p14:creationId xmlns:p14="http://schemas.microsoft.com/office/powerpoint/2010/main" val="40232126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E2C70"/>
                </a:solidFill>
                <a:effectLst/>
                <a:latin typeface="Gotham"/>
              </a:rPr>
              <a:t>Recording decision making</a:t>
            </a:r>
          </a:p>
          <a:p>
            <a:pPr algn="l"/>
            <a:r>
              <a:rPr lang="en-GB" b="0" i="0" dirty="0">
                <a:solidFill>
                  <a:srgbClr val="000000"/>
                </a:solidFill>
                <a:effectLst/>
                <a:latin typeface="Gotham"/>
              </a:rPr>
              <a:t>Decision makers are accountable for their decisions and must be prepared to provide a rationale for what they did and why. In some circumstances the need to document decisions is prescribed by statute, required by organisational strategies, policies or local practices, or left to the decision maker’s discretion.</a:t>
            </a:r>
          </a:p>
          <a:p>
            <a:pPr algn="l"/>
            <a:r>
              <a:rPr lang="en-GB" b="0" i="0" dirty="0">
                <a:solidFill>
                  <a:srgbClr val="000000"/>
                </a:solidFill>
                <a:effectLst/>
                <a:latin typeface="Gotham"/>
              </a:rPr>
              <a:t>Whatever the circumstances, the police service recognises that it is impossible to record every single decision and that not all decisions need to be recorded. In most instances professional judgement should guide officers on whether or not to record the rationale, as well as the nature and extent of any explanation.</a:t>
            </a:r>
          </a:p>
          <a:p>
            <a:pPr algn="l"/>
            <a:r>
              <a:rPr lang="en-GB" b="0" i="0" dirty="0">
                <a:solidFill>
                  <a:srgbClr val="000000"/>
                </a:solidFill>
                <a:effectLst/>
                <a:latin typeface="Gotham"/>
              </a:rPr>
              <a:t>The record should be proportionate to the seriousness of the situation or incident, particularly if this involves a risk of harm to a person.</a:t>
            </a:r>
          </a:p>
          <a:p>
            <a:pPr algn="l"/>
            <a:r>
              <a:rPr lang="en-GB" b="0" i="0" dirty="0">
                <a:solidFill>
                  <a:srgbClr val="000000"/>
                </a:solidFill>
                <a:effectLst/>
                <a:latin typeface="Gotham"/>
              </a:rPr>
              <a:t>Decision makers may find the mnemonic CIAPOAR provides a useful structure for recording the rationale behind their decisions (for example, brief notes in notebooks against individual letters). Any notes should be proportionate to the situation.</a:t>
            </a:r>
          </a:p>
          <a:p>
            <a:pPr algn="l">
              <a:buFont typeface="Arial" panose="020B0604020202020204" pitchFamily="34" charset="0"/>
              <a:buChar char="•"/>
            </a:pPr>
            <a:r>
              <a:rPr lang="en-GB" b="0" i="0" dirty="0">
                <a:solidFill>
                  <a:srgbClr val="000000"/>
                </a:solidFill>
                <a:effectLst/>
                <a:latin typeface="Gotham"/>
              </a:rPr>
              <a:t>C – the principles and standards of the Code of Ethics considered during decision making.</a:t>
            </a:r>
          </a:p>
          <a:p>
            <a:pPr algn="l">
              <a:buFont typeface="Arial" panose="020B0604020202020204" pitchFamily="34" charset="0"/>
              <a:buChar char="•"/>
            </a:pPr>
            <a:r>
              <a:rPr lang="en-GB" b="0" i="0" dirty="0">
                <a:solidFill>
                  <a:srgbClr val="000000"/>
                </a:solidFill>
                <a:effectLst/>
                <a:latin typeface="Gotham"/>
              </a:rPr>
              <a:t>I – information and intelligence known about the situation.</a:t>
            </a:r>
          </a:p>
          <a:p>
            <a:pPr algn="l">
              <a:buFont typeface="Arial" panose="020B0604020202020204" pitchFamily="34" charset="0"/>
              <a:buChar char="•"/>
            </a:pPr>
            <a:r>
              <a:rPr lang="en-GB" b="0" i="0" dirty="0">
                <a:solidFill>
                  <a:srgbClr val="000000"/>
                </a:solidFill>
                <a:effectLst/>
                <a:latin typeface="Gotham"/>
              </a:rPr>
              <a:t>A – how it was assessed and what the working strategy was.</a:t>
            </a:r>
          </a:p>
          <a:p>
            <a:pPr algn="l">
              <a:buFont typeface="Arial" panose="020B0604020202020204" pitchFamily="34" charset="0"/>
              <a:buChar char="•"/>
            </a:pPr>
            <a:r>
              <a:rPr lang="en-GB" b="0" i="0" dirty="0">
                <a:solidFill>
                  <a:srgbClr val="000000"/>
                </a:solidFill>
                <a:effectLst/>
                <a:latin typeface="Gotham"/>
              </a:rPr>
              <a:t>P – any powers, policies, legislation that applied.</a:t>
            </a:r>
          </a:p>
          <a:p>
            <a:pPr algn="l">
              <a:buFont typeface="Arial" panose="020B0604020202020204" pitchFamily="34" charset="0"/>
              <a:buChar char="•"/>
            </a:pPr>
            <a:r>
              <a:rPr lang="en-GB" b="0" i="0" dirty="0">
                <a:solidFill>
                  <a:srgbClr val="000000"/>
                </a:solidFill>
                <a:effectLst/>
                <a:latin typeface="Gotham"/>
              </a:rPr>
              <a:t>O – the main options considered.</a:t>
            </a:r>
          </a:p>
          <a:p>
            <a:pPr algn="l">
              <a:buFont typeface="Arial" panose="020B0604020202020204" pitchFamily="34" charset="0"/>
              <a:buChar char="•"/>
            </a:pPr>
            <a:r>
              <a:rPr lang="en-GB" b="0" i="0" dirty="0">
                <a:solidFill>
                  <a:srgbClr val="000000"/>
                </a:solidFill>
                <a:effectLst/>
                <a:latin typeface="Gotham"/>
              </a:rPr>
              <a:t>A – the decision made or action taken.</a:t>
            </a:r>
          </a:p>
          <a:p>
            <a:pPr algn="l">
              <a:buFont typeface="Arial" panose="020B0604020202020204" pitchFamily="34" charset="0"/>
              <a:buChar char="•"/>
            </a:pPr>
            <a:r>
              <a:rPr lang="en-GB" b="0" i="0" dirty="0">
                <a:solidFill>
                  <a:srgbClr val="000000"/>
                </a:solidFill>
                <a:effectLst/>
                <a:latin typeface="Gotham"/>
              </a:rPr>
              <a:t>R – the resulting outcome.</a:t>
            </a:r>
          </a:p>
          <a:p>
            <a:pPr algn="l"/>
            <a:r>
              <a:rPr lang="en-GB" b="0" i="0" dirty="0">
                <a:solidFill>
                  <a:srgbClr val="000000"/>
                </a:solidFill>
                <a:effectLst/>
                <a:latin typeface="Gotham"/>
              </a:rPr>
              <a:t>CIAPOAR may also be useful when describing or reviewing a decision.</a:t>
            </a:r>
          </a:p>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26</a:t>
            </a:fld>
            <a:endParaRPr lang="en-GB"/>
          </a:p>
        </p:txBody>
      </p:sp>
    </p:spTree>
    <p:extLst>
      <p:ext uri="{BB962C8B-B14F-4D97-AF65-F5344CB8AC3E}">
        <p14:creationId xmlns:p14="http://schemas.microsoft.com/office/powerpoint/2010/main" val="15154711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Split class into groups of 3 or 4 depending on numbers.</a:t>
            </a:r>
          </a:p>
          <a:p>
            <a:pPr marL="228600" indent="-228600">
              <a:buAutoNum type="arabicPeriod"/>
            </a:pPr>
            <a:r>
              <a:rPr lang="en-GB" dirty="0"/>
              <a:t>Hand out NDM handouts</a:t>
            </a:r>
          </a:p>
          <a:p>
            <a:pPr marL="228600" indent="-228600">
              <a:buAutoNum type="arabicPeriod"/>
            </a:pPr>
            <a:r>
              <a:rPr lang="en-GB" dirty="0"/>
              <a:t>Describe the task – policing incidents, multi-feeds. Use NDM to discuss, make decisions and take action.</a:t>
            </a:r>
          </a:p>
        </p:txBody>
      </p:sp>
      <p:sp>
        <p:nvSpPr>
          <p:cNvPr id="4" name="Slide Number Placeholder 3"/>
          <p:cNvSpPr>
            <a:spLocks noGrp="1"/>
          </p:cNvSpPr>
          <p:nvPr>
            <p:ph type="sldNum" sz="quarter" idx="5"/>
          </p:nvPr>
        </p:nvSpPr>
        <p:spPr/>
        <p:txBody>
          <a:bodyPr/>
          <a:lstStyle/>
          <a:p>
            <a:fld id="{D6C17667-63B7-454F-8589-57A03E2CB4D8}" type="slidenum">
              <a:rPr lang="en-GB" smtClean="0"/>
              <a:t>28</a:t>
            </a:fld>
            <a:endParaRPr lang="en-GB"/>
          </a:p>
        </p:txBody>
      </p:sp>
    </p:spTree>
    <p:extLst>
      <p:ext uri="{BB962C8B-B14F-4D97-AF65-F5344CB8AC3E}">
        <p14:creationId xmlns:p14="http://schemas.microsoft.com/office/powerpoint/2010/main" val="2702879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29</a:t>
            </a:fld>
            <a:endParaRPr lang="en-GB"/>
          </a:p>
        </p:txBody>
      </p:sp>
    </p:spTree>
    <p:extLst>
      <p:ext uri="{BB962C8B-B14F-4D97-AF65-F5344CB8AC3E}">
        <p14:creationId xmlns:p14="http://schemas.microsoft.com/office/powerpoint/2010/main" val="3032061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31</a:t>
            </a:fld>
            <a:endParaRPr lang="en-GB"/>
          </a:p>
        </p:txBody>
      </p:sp>
    </p:spTree>
    <p:extLst>
      <p:ext uri="{BB962C8B-B14F-4D97-AF65-F5344CB8AC3E}">
        <p14:creationId xmlns:p14="http://schemas.microsoft.com/office/powerpoint/2010/main" val="26723463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32</a:t>
            </a:fld>
            <a:endParaRPr lang="en-GB"/>
          </a:p>
        </p:txBody>
      </p:sp>
    </p:spTree>
    <p:extLst>
      <p:ext uri="{BB962C8B-B14F-4D97-AF65-F5344CB8AC3E}">
        <p14:creationId xmlns:p14="http://schemas.microsoft.com/office/powerpoint/2010/main" val="238942843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34</a:t>
            </a:fld>
            <a:endParaRPr lang="en-GB"/>
          </a:p>
        </p:txBody>
      </p:sp>
    </p:spTree>
    <p:extLst>
      <p:ext uri="{BB962C8B-B14F-4D97-AF65-F5344CB8AC3E}">
        <p14:creationId xmlns:p14="http://schemas.microsoft.com/office/powerpoint/2010/main" val="366808625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35</a:t>
            </a:fld>
            <a:endParaRPr lang="en-GB"/>
          </a:p>
        </p:txBody>
      </p:sp>
    </p:spTree>
    <p:extLst>
      <p:ext uri="{BB962C8B-B14F-4D97-AF65-F5344CB8AC3E}">
        <p14:creationId xmlns:p14="http://schemas.microsoft.com/office/powerpoint/2010/main" val="327716820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C17667-63B7-454F-8589-57A03E2CB4D8}" type="slidenum">
              <a:rPr lang="en-GB" smtClean="0"/>
              <a:t>36</a:t>
            </a:fld>
            <a:endParaRPr lang="en-GB"/>
          </a:p>
        </p:txBody>
      </p:sp>
    </p:spTree>
    <p:extLst>
      <p:ext uri="{BB962C8B-B14F-4D97-AF65-F5344CB8AC3E}">
        <p14:creationId xmlns:p14="http://schemas.microsoft.com/office/powerpoint/2010/main" val="17942662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C8887-3A7F-4F83-B929-DBD2630AF3E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E664023-3706-475F-A4F4-7575FE0FA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0C81F5-8FCE-4B83-9E02-A190017F01B4}"/>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0A976445-4F16-4644-84FA-7C0AF6D251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7CA32-F5B9-4027-8D3C-0D0513F5CC9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40199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F3AA-CA9C-4400-B560-E383D7A03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CE0703-76A0-49D8-9FE0-085BAB986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A575E3-9355-4E83-8BE3-31E29C9314C1}"/>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A011D7E0-38CA-4BCF-AADD-CDF8C59511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BE9EBD-6336-49E0-A28B-DDCC3A89F9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33236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C0D3A-9EDB-47FA-8C86-ECFCF193EA8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3D6B477-4AFA-431C-A183-722BE57ADB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D9B629-6E1D-4728-A7AE-C65D467CC5CA}"/>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C9FE8C9C-EEF6-4C40-8FAA-53B2C36E5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16FCC2-26DB-4F34-B98F-4DD221EA0B7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10695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542EF-B8EC-4883-806C-7711D3BBCF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90506-FCFF-47AD-BC5E-9FCCFA05CE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FCC7709-CBA9-4BFF-9C1A-17FFF246B6D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2132579-9417-4942-901C-270B98488C1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81354FFE-F149-48C0-955C-68D7F9D95A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B4AA44-D7F1-4983-BF1A-047ED91C78EA}"/>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95061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A197B-F084-4687-91CE-5020FD22D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AC7824-367F-4C1B-8A90-6EFB5317F2E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61FD43-DA57-468F-8E19-1E45CCD8C4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25DDE8B-0F47-4321-991C-8D9CC959D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8C3BEB-1882-4740-AE9A-E014A6D48F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FC74E0-704D-4CD4-96C0-7201710ADBBB}"/>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8" name="Footer Placeholder 7">
            <a:extLst>
              <a:ext uri="{FF2B5EF4-FFF2-40B4-BE49-F238E27FC236}">
                <a16:creationId xmlns:a16="http://schemas.microsoft.com/office/drawing/2014/main" id="{8D2A101C-DD57-4246-B06A-CD3C480491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F885C5-940E-4EC7-BE13-C8E07086049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346292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99CC5-8C28-45CA-83C7-DFA43A0D20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52CCC7F-1842-46E5-AF77-E4B331FBB43C}"/>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4" name="Footer Placeholder 3">
            <a:extLst>
              <a:ext uri="{FF2B5EF4-FFF2-40B4-BE49-F238E27FC236}">
                <a16:creationId xmlns:a16="http://schemas.microsoft.com/office/drawing/2014/main" id="{1EA7A1D1-5146-42D6-8D39-10CAC3E1D8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B9733D-F68B-4482-93D7-8D5A07C001A7}"/>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2602878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5910E9-089D-4BD7-8819-43C26375B052}"/>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3" name="Footer Placeholder 2">
            <a:extLst>
              <a:ext uri="{FF2B5EF4-FFF2-40B4-BE49-F238E27FC236}">
                <a16:creationId xmlns:a16="http://schemas.microsoft.com/office/drawing/2014/main" id="{BBDF7D82-95E0-4EED-A92A-0EA4CC99D0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ADEAB-38BB-44BA-91A7-D67186A36D2E}"/>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824817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AF11C-F946-452E-ACAF-AB18E40EAC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98B385-BDE5-4A8C-8853-EFCB3F9523B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B1EE82-9F18-4E86-858E-F961BB6526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67E09F-1690-42C5-AAC9-44644784080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8DE86C4B-2176-48BF-A763-435EE7B7D8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165BB2-94D7-4051-9B56-27317FDBEB9B}"/>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204590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00AB-E51C-43B9-B727-EB508AD435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CD2E220-4934-4ACA-8C88-8474CB7835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3C7A5B-3211-444D-8533-B090A88865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D11C8C-042C-4907-8DF5-33C122941600}"/>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6" name="Footer Placeholder 5">
            <a:extLst>
              <a:ext uri="{FF2B5EF4-FFF2-40B4-BE49-F238E27FC236}">
                <a16:creationId xmlns:a16="http://schemas.microsoft.com/office/drawing/2014/main" id="{5ECBC538-C41D-4706-9D53-16FA4114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FFE53C-5206-42B5-91F1-315B85C4FB22}"/>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3976081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90623-50CE-4810-A7D4-D12A10AAFA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45F73B-06A1-468E-9B6D-E1CA2F85CF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88122-899E-4EBB-9559-98E3F108DCA9}"/>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6FB6AF1C-9DB5-4C3A-8A88-614CAE0C0C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D161D2-FC65-45DD-8B03-385AD31F339D}"/>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43595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C817D5-909D-4E3A-9A8D-4D06C01FE3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F1595D-35C4-43BB-A6AC-0CA8D5BCDA3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D10F0-1193-4B27-87DD-0B6B1E02172F}"/>
              </a:ext>
            </a:extLst>
          </p:cNvPr>
          <p:cNvSpPr>
            <a:spLocks noGrp="1"/>
          </p:cNvSpPr>
          <p:nvPr>
            <p:ph type="dt" sz="half" idx="10"/>
          </p:nvPr>
        </p:nvSpPr>
        <p:spPr/>
        <p:txBody>
          <a:body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DE2C90AF-19C4-49E5-8BC7-E72D203C7E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7D96B-2CC3-4036-9B18-04FFD1DE18B3}"/>
              </a:ext>
            </a:extLst>
          </p:cNvPr>
          <p:cNvSpPr>
            <a:spLocks noGrp="1"/>
          </p:cNvSpPr>
          <p:nvPr>
            <p:ph type="sldNum" sz="quarter" idx="12"/>
          </p:nvPr>
        </p:nvSpPr>
        <p:spPr/>
        <p:txBody>
          <a:bodyPr/>
          <a:lstStyle/>
          <a:p>
            <a:fld id="{F3D0EFF8-D514-40D6-B59A-D0858919CD4A}" type="slidenum">
              <a:rPr lang="en-GB" smtClean="0"/>
              <a:t>‹#›</a:t>
            </a:fld>
            <a:endParaRPr lang="en-GB"/>
          </a:p>
        </p:txBody>
      </p:sp>
    </p:spTree>
    <p:extLst>
      <p:ext uri="{BB962C8B-B14F-4D97-AF65-F5344CB8AC3E}">
        <p14:creationId xmlns:p14="http://schemas.microsoft.com/office/powerpoint/2010/main" val="111335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ABD306-B4AF-CE41-972E-FE02417D74A2}"/>
              </a:ext>
            </a:extLst>
          </p:cNvPr>
          <p:cNvPicPr>
            <a:picLocks noChangeAspect="1"/>
          </p:cNvPicPr>
          <p:nvPr userDrawn="1"/>
        </p:nvPicPr>
        <p:blipFill>
          <a:blip r:embed="rId2"/>
          <a:srcRect/>
          <a:stretch/>
        </p:blipFill>
        <p:spPr>
          <a:xfrm>
            <a:off x="-55493" y="-20436"/>
            <a:ext cx="12302986" cy="6898871"/>
          </a:xfrm>
          <a:prstGeom prst="rect">
            <a:avLst/>
          </a:prstGeom>
        </p:spPr>
      </p:pic>
      <p:sp>
        <p:nvSpPr>
          <p:cNvPr id="8" name="Title 1">
            <a:extLst>
              <a:ext uri="{FF2B5EF4-FFF2-40B4-BE49-F238E27FC236}">
                <a16:creationId xmlns:a16="http://schemas.microsoft.com/office/drawing/2014/main" id="{B3289D93-76C5-7E4F-8C05-CEA3E906AD30}"/>
              </a:ext>
            </a:extLst>
          </p:cNvPr>
          <p:cNvSpPr>
            <a:spLocks noGrp="1"/>
          </p:cNvSpPr>
          <p:nvPr>
            <p:ph type="title" hasCustomPrompt="1"/>
          </p:nvPr>
        </p:nvSpPr>
        <p:spPr>
          <a:xfrm>
            <a:off x="328043" y="2337059"/>
            <a:ext cx="7320370" cy="1986968"/>
          </a:xfrm>
        </p:spPr>
        <p:txBody>
          <a:bodyPr/>
          <a:lstStyle>
            <a:lvl1pPr>
              <a:defRPr sz="4800" b="1">
                <a:solidFill>
                  <a:srgbClr val="0D2B67"/>
                </a:solidFill>
                <a:latin typeface="Arial" panose="020B0604020202020204" pitchFamily="34" charset="0"/>
                <a:cs typeface="Arial" panose="020B0604020202020204" pitchFamily="34" charset="0"/>
              </a:defRPr>
            </a:lvl1pPr>
          </a:lstStyle>
          <a:p>
            <a:r>
              <a:rPr lang="en-US" dirty="0"/>
              <a:t>CLICK TO EDIT.</a:t>
            </a:r>
            <a:br>
              <a:rPr lang="en-US" dirty="0"/>
            </a:br>
            <a:r>
              <a:rPr lang="en-US" dirty="0"/>
              <a:t>ARIAL: BOLD. 48 Pt.</a:t>
            </a:r>
            <a:br>
              <a:rPr lang="en-US" dirty="0"/>
            </a:br>
            <a:r>
              <a:rPr lang="en-US" dirty="0"/>
              <a:t>UPPER CASE.</a:t>
            </a:r>
          </a:p>
        </p:txBody>
      </p:sp>
    </p:spTree>
    <p:extLst>
      <p:ext uri="{BB962C8B-B14F-4D97-AF65-F5344CB8AC3E}">
        <p14:creationId xmlns:p14="http://schemas.microsoft.com/office/powerpoint/2010/main" val="2168132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ft Ban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BE6CE30-C533-F246-ABA7-725811840AB9}"/>
              </a:ext>
            </a:extLst>
          </p:cNvPr>
          <p:cNvPicPr>
            <a:picLocks noChangeAspect="1"/>
          </p:cNvPicPr>
          <p:nvPr userDrawn="1"/>
        </p:nvPicPr>
        <p:blipFill>
          <a:blip r:embed="rId2"/>
          <a:srcRect/>
          <a:stretch/>
        </p:blipFill>
        <p:spPr>
          <a:xfrm>
            <a:off x="-39757" y="-45051"/>
            <a:ext cx="12460355" cy="6987114"/>
          </a:xfrm>
          <a:prstGeom prst="rect">
            <a:avLst/>
          </a:prstGeom>
        </p:spPr>
      </p:pic>
      <p:sp>
        <p:nvSpPr>
          <p:cNvPr id="9" name="Title 12">
            <a:extLst>
              <a:ext uri="{FF2B5EF4-FFF2-40B4-BE49-F238E27FC236}">
                <a16:creationId xmlns:a16="http://schemas.microsoft.com/office/drawing/2014/main" id="{1AF672B3-DB79-7245-A6C3-18799E0E07AC}"/>
              </a:ext>
            </a:extLst>
          </p:cNvPr>
          <p:cNvSpPr>
            <a:spLocks noGrp="1"/>
          </p:cNvSpPr>
          <p:nvPr>
            <p:ph type="title" hasCustomPrompt="1"/>
          </p:nvPr>
        </p:nvSpPr>
        <p:spPr>
          <a:xfrm>
            <a:off x="2014916" y="118263"/>
            <a:ext cx="10089259" cy="584775"/>
          </a:xfrm>
        </p:spPr>
        <p:txBody>
          <a:bodyPr anchor="ctr">
            <a:noAutofit/>
          </a:bodyPr>
          <a:lstStyle>
            <a:lvl1pPr>
              <a:defRPr sz="3200" b="1" i="0">
                <a:solidFill>
                  <a:srgbClr val="0D2A67"/>
                </a:solidFill>
                <a:latin typeface="Arial" panose="020B0604020202020204" pitchFamily="34" charset="0"/>
                <a:cs typeface="Arial" panose="020B0604020202020204" pitchFamily="34" charset="0"/>
              </a:defRPr>
            </a:lvl1pPr>
          </a:lstStyle>
          <a:p>
            <a:r>
              <a:rPr lang="en-GB" dirty="0"/>
              <a:t>TITLE – ARIAL: BOLD. 32 Pt.</a:t>
            </a:r>
            <a:endParaRPr lang="en-US" dirty="0"/>
          </a:p>
        </p:txBody>
      </p:sp>
    </p:spTree>
    <p:extLst>
      <p:ext uri="{BB962C8B-B14F-4D97-AF65-F5344CB8AC3E}">
        <p14:creationId xmlns:p14="http://schemas.microsoft.com/office/powerpoint/2010/main" val="23718064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E406B4-9EFF-405D-8067-8BA02C46B5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34EE0D-0B9A-46E1-BFCD-9FBF154BDD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F77703-4D64-4DF4-854F-D6A371CB20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1B1BE9-84C2-4814-A4EE-BEA85BBBDBD2}" type="datetimeFigureOut">
              <a:rPr lang="en-GB" smtClean="0"/>
              <a:t>13/10/2023</a:t>
            </a:fld>
            <a:endParaRPr lang="en-GB"/>
          </a:p>
        </p:txBody>
      </p:sp>
      <p:sp>
        <p:nvSpPr>
          <p:cNvPr id="5" name="Footer Placeholder 4">
            <a:extLst>
              <a:ext uri="{FF2B5EF4-FFF2-40B4-BE49-F238E27FC236}">
                <a16:creationId xmlns:a16="http://schemas.microsoft.com/office/drawing/2014/main" id="{76B0476B-214A-44B8-915A-5E6F7278C4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2756A18-A512-4E63-BB50-EC09883FB8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D0EFF8-D514-40D6-B59A-D0858919CD4A}" type="slidenum">
              <a:rPr lang="en-GB" smtClean="0"/>
              <a:t>‹#›</a:t>
            </a:fld>
            <a:endParaRPr lang="en-GB"/>
          </a:p>
        </p:txBody>
      </p:sp>
    </p:spTree>
    <p:extLst>
      <p:ext uri="{BB962C8B-B14F-4D97-AF65-F5344CB8AC3E}">
        <p14:creationId xmlns:p14="http://schemas.microsoft.com/office/powerpoint/2010/main" val="11403043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13.jpeg"/><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jpeg"/><Relationship Id="rId15" Type="http://schemas.openxmlformats.org/officeDocument/2006/relationships/image" Target="../media/image1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 Id="rId14" Type="http://schemas.openxmlformats.org/officeDocument/2006/relationships/image" Target="../media/image14.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43.pn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42.png"/><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4F567-46D0-4AE6-956F-E2A6EA0E3960}"/>
              </a:ext>
            </a:extLst>
          </p:cNvPr>
          <p:cNvSpPr>
            <a:spLocks noGrp="1"/>
          </p:cNvSpPr>
          <p:nvPr>
            <p:ph type="title"/>
          </p:nvPr>
        </p:nvSpPr>
        <p:spPr/>
        <p:txBody>
          <a:bodyPr>
            <a:normAutofit fontScale="90000"/>
          </a:bodyPr>
          <a:lstStyle/>
          <a:p>
            <a:r>
              <a:rPr lang="en-GB" sz="4000" dirty="0"/>
              <a:t>Evidenced Based Policing and the National Decision Model </a:t>
            </a:r>
            <a:br>
              <a:rPr lang="en-GB" dirty="0"/>
            </a:br>
            <a:endParaRPr lang="en-GB" dirty="0"/>
          </a:p>
        </p:txBody>
      </p:sp>
      <p:sp>
        <p:nvSpPr>
          <p:cNvPr id="4" name="Footer Placeholder 3">
            <a:extLst>
              <a:ext uri="{FF2B5EF4-FFF2-40B4-BE49-F238E27FC236}">
                <a16:creationId xmlns:a16="http://schemas.microsoft.com/office/drawing/2014/main" id="{5BC61EBC-7328-4E20-9F07-E22B6BEF2B0C}"/>
              </a:ext>
            </a:extLst>
          </p:cNvPr>
          <p:cNvSpPr>
            <a:spLocks noGrp="1"/>
          </p:cNvSpPr>
          <p:nvPr>
            <p:ph type="ftr" sz="quarter" idx="4294967295"/>
          </p:nvPr>
        </p:nvSpPr>
        <p:spPr>
          <a:xfrm>
            <a:off x="0" y="6356350"/>
            <a:ext cx="4114800" cy="365125"/>
          </a:xfrm>
        </p:spPr>
        <p:txBody>
          <a:bodyPr/>
          <a:lstStyle/>
          <a:p>
            <a:r>
              <a:rPr lang="en-GB"/>
              <a:t>Leadership Development Team August 2022</a:t>
            </a:r>
          </a:p>
        </p:txBody>
      </p:sp>
      <p:sp>
        <p:nvSpPr>
          <p:cNvPr id="5" name="Slide Number Placeholder 4">
            <a:extLst>
              <a:ext uri="{FF2B5EF4-FFF2-40B4-BE49-F238E27FC236}">
                <a16:creationId xmlns:a16="http://schemas.microsoft.com/office/drawing/2014/main" id="{186F87DB-47A1-4F4E-ADB1-7E30A56FA873}"/>
              </a:ext>
            </a:extLst>
          </p:cNvPr>
          <p:cNvSpPr>
            <a:spLocks noGrp="1"/>
          </p:cNvSpPr>
          <p:nvPr>
            <p:ph type="sldNum" sz="quarter" idx="4294967295"/>
          </p:nvPr>
        </p:nvSpPr>
        <p:spPr>
          <a:xfrm>
            <a:off x="9448800" y="6356350"/>
            <a:ext cx="2743200" cy="365125"/>
          </a:xfrm>
        </p:spPr>
        <p:txBody>
          <a:bodyPr/>
          <a:lstStyle/>
          <a:p>
            <a:fld id="{9A884AFE-040A-4CB2-8D79-544AE56C95DF}" type="slidenum">
              <a:rPr lang="en-GB" smtClean="0"/>
              <a:t>1</a:t>
            </a:fld>
            <a:endParaRPr lang="en-GB"/>
          </a:p>
        </p:txBody>
      </p:sp>
    </p:spTree>
    <p:extLst>
      <p:ext uri="{BB962C8B-B14F-4D97-AF65-F5344CB8AC3E}">
        <p14:creationId xmlns:p14="http://schemas.microsoft.com/office/powerpoint/2010/main" val="2591767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383AA65F-BED5-4AB1-AFEA-B906F0F2D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4720" y="856325"/>
            <a:ext cx="1289690" cy="17187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a:extLst>
              <a:ext uri="{FF2B5EF4-FFF2-40B4-BE49-F238E27FC236}">
                <a16:creationId xmlns:a16="http://schemas.microsoft.com/office/drawing/2014/main" id="{CD917EDA-3963-4253-B5C2-9AAEF785C48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24486" y="2140132"/>
            <a:ext cx="1758756" cy="23438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9" name="Picture 5">
            <a:extLst>
              <a:ext uri="{FF2B5EF4-FFF2-40B4-BE49-F238E27FC236}">
                <a16:creationId xmlns:a16="http://schemas.microsoft.com/office/drawing/2014/main" id="{2CA028FC-D4DC-4A4D-9134-C410DD6F3F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8325" y="4497161"/>
            <a:ext cx="2251558" cy="1689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a:extLst>
              <a:ext uri="{FF2B5EF4-FFF2-40B4-BE49-F238E27FC236}">
                <a16:creationId xmlns:a16="http://schemas.microsoft.com/office/drawing/2014/main" id="{DF6287D7-7624-4819-A711-BE78D3FBF1E3}"/>
              </a:ext>
            </a:extLst>
          </p:cNvPr>
          <p:cNvPicPr>
            <a:picLocks noChangeAspect="1"/>
          </p:cNvPicPr>
          <p:nvPr/>
        </p:nvPicPr>
        <p:blipFill>
          <a:blip r:embed="rId6"/>
          <a:stretch>
            <a:fillRect/>
          </a:stretch>
        </p:blipFill>
        <p:spPr>
          <a:xfrm>
            <a:off x="7711964" y="1042091"/>
            <a:ext cx="1889037" cy="1191795"/>
          </a:xfrm>
          <a:prstGeom prst="rect">
            <a:avLst/>
          </a:prstGeom>
        </p:spPr>
      </p:pic>
      <p:pic>
        <p:nvPicPr>
          <p:cNvPr id="1034" name="Picture 10">
            <a:extLst>
              <a:ext uri="{FF2B5EF4-FFF2-40B4-BE49-F238E27FC236}">
                <a16:creationId xmlns:a16="http://schemas.microsoft.com/office/drawing/2014/main" id="{678D4A35-7DB5-4B2C-88FB-6BAF85EADDC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530705" y="4426756"/>
            <a:ext cx="2251557" cy="1689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0" descr="Tactical Support Group">
            <a:extLst>
              <a:ext uri="{FF2B5EF4-FFF2-40B4-BE49-F238E27FC236}">
                <a16:creationId xmlns:a16="http://schemas.microsoft.com/office/drawing/2014/main" id="{1932243D-6E33-4A6C-A0FC-0AD32DFF94D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66034" y="4541219"/>
            <a:ext cx="2965806" cy="197360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descr="Off Beat">
            <a:extLst>
              <a:ext uri="{FF2B5EF4-FFF2-40B4-BE49-F238E27FC236}">
                <a16:creationId xmlns:a16="http://schemas.microsoft.com/office/drawing/2014/main" id="{EA68EFF7-CB36-4578-800E-BB96DA74FF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873369" y="1926865"/>
            <a:ext cx="2073473" cy="1464747"/>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8" descr="Gwent Police BMW X5 | Seen in Newport, South Wales. | Charles Dawson |  Flickr">
            <a:extLst>
              <a:ext uri="{FF2B5EF4-FFF2-40B4-BE49-F238E27FC236}">
                <a16:creationId xmlns:a16="http://schemas.microsoft.com/office/drawing/2014/main" id="{104CF9FF-242C-40FC-A1EF-379253C167C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266517" y="2510506"/>
            <a:ext cx="2965806" cy="198665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B282B728-50EF-478B-B97E-D35325AC2BD3}"/>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501968" y="3285097"/>
            <a:ext cx="1788041" cy="1341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13">
            <a:extLst>
              <a:ext uri="{FF2B5EF4-FFF2-40B4-BE49-F238E27FC236}">
                <a16:creationId xmlns:a16="http://schemas.microsoft.com/office/drawing/2014/main" id="{FE3C8562-70F7-4AC3-8674-62A050C5FCA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570663" y="1043289"/>
            <a:ext cx="2186184" cy="1638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8" name="Picture 14">
            <a:extLst>
              <a:ext uri="{FF2B5EF4-FFF2-40B4-BE49-F238E27FC236}">
                <a16:creationId xmlns:a16="http://schemas.microsoft.com/office/drawing/2014/main" id="{78305EF1-F7A9-4633-ADFB-79C3689BA13A}"/>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614847" y="4348738"/>
            <a:ext cx="1758756" cy="1319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 name="Picture 14" descr="See the source image">
            <a:extLst>
              <a:ext uri="{FF2B5EF4-FFF2-40B4-BE49-F238E27FC236}">
                <a16:creationId xmlns:a16="http://schemas.microsoft.com/office/drawing/2014/main" id="{6496491E-847D-4BD5-8C9C-51F49008B51F}"/>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121817" y="2277724"/>
            <a:ext cx="3194648" cy="2888927"/>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4">
            <a:extLst>
              <a:ext uri="{FF2B5EF4-FFF2-40B4-BE49-F238E27FC236}">
                <a16:creationId xmlns:a16="http://schemas.microsoft.com/office/drawing/2014/main" id="{AC0AC51D-EEE1-44F9-9299-C2CACBE5B365}"/>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545294" y="1330590"/>
            <a:ext cx="2003659" cy="1501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5">
            <a:extLst>
              <a:ext uri="{FF2B5EF4-FFF2-40B4-BE49-F238E27FC236}">
                <a16:creationId xmlns:a16="http://schemas.microsoft.com/office/drawing/2014/main" id="{0B30C54F-A43C-C16F-7BCD-318D654A0C3D}"/>
              </a:ext>
            </a:extLst>
          </p:cNvPr>
          <p:cNvSpPr>
            <a:spLocks noGrp="1"/>
          </p:cNvSpPr>
          <p:nvPr>
            <p:ph type="title"/>
          </p:nvPr>
        </p:nvSpPr>
        <p:spPr/>
        <p:txBody>
          <a:bodyPr/>
          <a:lstStyle/>
          <a:p>
            <a:pPr algn="ctr"/>
            <a:r>
              <a:rPr lang="en-GB" dirty="0"/>
              <a:t>Paul Jackson – Leadership Lead Gwent Police</a:t>
            </a:r>
          </a:p>
        </p:txBody>
      </p:sp>
    </p:spTree>
    <p:extLst>
      <p:ext uri="{BB962C8B-B14F-4D97-AF65-F5344CB8AC3E}">
        <p14:creationId xmlns:p14="http://schemas.microsoft.com/office/powerpoint/2010/main" val="1328567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26B97-3EE7-4C08-BBB5-0CE34AE8336C}"/>
              </a:ext>
            </a:extLst>
          </p:cNvPr>
          <p:cNvSpPr>
            <a:spLocks noGrp="1"/>
          </p:cNvSpPr>
          <p:nvPr>
            <p:ph type="title"/>
          </p:nvPr>
        </p:nvSpPr>
        <p:spPr/>
        <p:txBody>
          <a:bodyPr/>
          <a:lstStyle/>
          <a:p>
            <a:r>
              <a:rPr lang="en-GB" dirty="0"/>
              <a:t>Aims &amp; Objectives 	</a:t>
            </a:r>
          </a:p>
        </p:txBody>
      </p:sp>
      <p:sp>
        <p:nvSpPr>
          <p:cNvPr id="4" name="TextBox 3">
            <a:extLst>
              <a:ext uri="{FF2B5EF4-FFF2-40B4-BE49-F238E27FC236}">
                <a16:creationId xmlns:a16="http://schemas.microsoft.com/office/drawing/2014/main" id="{81549DD7-76B9-4ECE-9328-903D2F473F77}"/>
              </a:ext>
            </a:extLst>
          </p:cNvPr>
          <p:cNvSpPr txBox="1"/>
          <p:nvPr/>
        </p:nvSpPr>
        <p:spPr>
          <a:xfrm>
            <a:off x="2285999" y="1171575"/>
            <a:ext cx="9344025" cy="461665"/>
          </a:xfrm>
          <a:prstGeom prst="rect">
            <a:avLst/>
          </a:prstGeom>
          <a:noFill/>
        </p:spPr>
        <p:txBody>
          <a:bodyPr wrap="square">
            <a:spAutoFit/>
          </a:bodyPr>
          <a:lstStyle/>
          <a:p>
            <a:r>
              <a:rPr lang="en-GB" sz="2400" dirty="0">
                <a:effectLst/>
                <a:latin typeface="Calibri" panose="020F0502020204030204" pitchFamily="34" charset="0"/>
                <a:ea typeface="Calibri" panose="020F0502020204030204" pitchFamily="34" charset="0"/>
              </a:rPr>
              <a:t> </a:t>
            </a:r>
          </a:p>
        </p:txBody>
      </p:sp>
      <p:sp>
        <p:nvSpPr>
          <p:cNvPr id="3" name="TextBox 2">
            <a:extLst>
              <a:ext uri="{FF2B5EF4-FFF2-40B4-BE49-F238E27FC236}">
                <a16:creationId xmlns:a16="http://schemas.microsoft.com/office/drawing/2014/main" id="{1E8C245F-C82A-2292-0BB6-A0008106E4EF}"/>
              </a:ext>
            </a:extLst>
          </p:cNvPr>
          <p:cNvSpPr txBox="1"/>
          <p:nvPr/>
        </p:nvSpPr>
        <p:spPr>
          <a:xfrm>
            <a:off x="2285999" y="1171575"/>
            <a:ext cx="9071114" cy="3970318"/>
          </a:xfrm>
          <a:prstGeom prst="rect">
            <a:avLst/>
          </a:prstGeom>
          <a:noFill/>
        </p:spPr>
        <p:txBody>
          <a:bodyPr wrap="square" rtlCol="0">
            <a:spAutoFit/>
          </a:bodyPr>
          <a:lstStyle/>
          <a:p>
            <a:pPr marL="742950" indent="-742950">
              <a:buAutoNum type="arabicPeriod"/>
            </a:pPr>
            <a:r>
              <a:rPr lang="en-GB" sz="3600" dirty="0"/>
              <a:t>To understand some key terms and definitions around Evidence Based Policing</a:t>
            </a:r>
          </a:p>
          <a:p>
            <a:pPr marL="742950" indent="-742950">
              <a:buAutoNum type="arabicPeriod"/>
            </a:pPr>
            <a:endParaRPr lang="en-GB" sz="3600" dirty="0"/>
          </a:p>
          <a:p>
            <a:pPr marL="742950" indent="-742950">
              <a:buAutoNum type="arabicPeriod"/>
            </a:pPr>
            <a:r>
              <a:rPr lang="en-GB" sz="3600" dirty="0"/>
              <a:t>To introduce and understand the NDM</a:t>
            </a:r>
          </a:p>
          <a:p>
            <a:pPr marL="742950" indent="-742950">
              <a:buAutoNum type="arabicPeriod"/>
            </a:pPr>
            <a:endParaRPr lang="en-GB" sz="3600" dirty="0"/>
          </a:p>
          <a:p>
            <a:pPr marL="742950" indent="-742950">
              <a:buAutoNum type="arabicPeriod"/>
            </a:pPr>
            <a:r>
              <a:rPr lang="en-GB" sz="3600" dirty="0"/>
              <a:t>To analyse the effectiveness of the NDM by applying it to some policing scenarios.</a:t>
            </a:r>
          </a:p>
        </p:txBody>
      </p:sp>
    </p:spTree>
    <p:extLst>
      <p:ext uri="{BB962C8B-B14F-4D97-AF65-F5344CB8AC3E}">
        <p14:creationId xmlns:p14="http://schemas.microsoft.com/office/powerpoint/2010/main" val="2913737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1A37E3A-F485-A444-99C5-8813281F0D16}"/>
              </a:ext>
            </a:extLst>
          </p:cNvPr>
          <p:cNvPicPr>
            <a:picLocks noChangeAspect="1"/>
          </p:cNvPicPr>
          <p:nvPr/>
        </p:nvPicPr>
        <p:blipFill>
          <a:blip r:embed="rId3"/>
          <a:stretch>
            <a:fillRect/>
          </a:stretch>
        </p:blipFill>
        <p:spPr>
          <a:xfrm>
            <a:off x="3086582" y="457200"/>
            <a:ext cx="6018836" cy="5943600"/>
          </a:xfrm>
          <a:prstGeom prst="rect">
            <a:avLst/>
          </a:prstGeom>
        </p:spPr>
      </p:pic>
    </p:spTree>
    <p:extLst>
      <p:ext uri="{BB962C8B-B14F-4D97-AF65-F5344CB8AC3E}">
        <p14:creationId xmlns:p14="http://schemas.microsoft.com/office/powerpoint/2010/main" val="1253420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0AFD6-AA6D-AD7E-E48F-DF0961EDC6E3}"/>
              </a:ext>
            </a:extLst>
          </p:cNvPr>
          <p:cNvSpPr>
            <a:spLocks noGrp="1"/>
          </p:cNvSpPr>
          <p:nvPr>
            <p:ph type="title"/>
          </p:nvPr>
        </p:nvSpPr>
        <p:spPr/>
        <p:txBody>
          <a:bodyPr/>
          <a:lstStyle/>
          <a:p>
            <a:r>
              <a:rPr lang="en-GB" dirty="0"/>
              <a:t>Critical Thinking</a:t>
            </a:r>
          </a:p>
        </p:txBody>
      </p:sp>
      <p:sp>
        <p:nvSpPr>
          <p:cNvPr id="4" name="TextBox 3">
            <a:extLst>
              <a:ext uri="{FF2B5EF4-FFF2-40B4-BE49-F238E27FC236}">
                <a16:creationId xmlns:a16="http://schemas.microsoft.com/office/drawing/2014/main" id="{4FC6F1F0-48BD-365F-3015-0E9BB01C264B}"/>
              </a:ext>
            </a:extLst>
          </p:cNvPr>
          <p:cNvSpPr txBox="1"/>
          <p:nvPr/>
        </p:nvSpPr>
        <p:spPr>
          <a:xfrm>
            <a:off x="2451652" y="1898852"/>
            <a:ext cx="4850295" cy="2554545"/>
          </a:xfrm>
          <a:prstGeom prst="rect">
            <a:avLst/>
          </a:prstGeom>
          <a:noFill/>
        </p:spPr>
        <p:txBody>
          <a:bodyPr wrap="square">
            <a:spAutoFit/>
          </a:bodyPr>
          <a:lstStyle/>
          <a:p>
            <a:r>
              <a:rPr lang="en-GB" sz="4000" b="0" i="0" dirty="0">
                <a:solidFill>
                  <a:srgbClr val="111111"/>
                </a:solidFill>
                <a:effectLst/>
                <a:latin typeface="+mn-lt"/>
              </a:rPr>
              <a:t>The objective analysis and evaluation of an issue in order to form a judgement</a:t>
            </a:r>
            <a:r>
              <a:rPr lang="en-GB" sz="3200" b="0" i="0" dirty="0">
                <a:solidFill>
                  <a:srgbClr val="111111"/>
                </a:solidFill>
                <a:effectLst/>
                <a:latin typeface="+mn-lt"/>
              </a:rPr>
              <a:t>.</a:t>
            </a:r>
          </a:p>
        </p:txBody>
      </p:sp>
      <p:pic>
        <p:nvPicPr>
          <p:cNvPr id="5" name="Picture 4">
            <a:extLst>
              <a:ext uri="{FF2B5EF4-FFF2-40B4-BE49-F238E27FC236}">
                <a16:creationId xmlns:a16="http://schemas.microsoft.com/office/drawing/2014/main" id="{1992C8D3-F229-047F-C632-C016AB302C65}"/>
              </a:ext>
            </a:extLst>
          </p:cNvPr>
          <p:cNvPicPr>
            <a:picLocks noChangeAspect="1"/>
          </p:cNvPicPr>
          <p:nvPr/>
        </p:nvPicPr>
        <p:blipFill>
          <a:blip r:embed="rId3"/>
          <a:stretch>
            <a:fillRect/>
          </a:stretch>
        </p:blipFill>
        <p:spPr>
          <a:xfrm>
            <a:off x="8051314" y="1898852"/>
            <a:ext cx="2712892" cy="2677196"/>
          </a:xfrm>
          <a:prstGeom prst="rect">
            <a:avLst/>
          </a:prstGeom>
        </p:spPr>
      </p:pic>
    </p:spTree>
    <p:extLst>
      <p:ext uri="{BB962C8B-B14F-4D97-AF65-F5344CB8AC3E}">
        <p14:creationId xmlns:p14="http://schemas.microsoft.com/office/powerpoint/2010/main" val="3514750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B1E046-CF9F-4679-B42B-53FBBD83D8A0}"/>
              </a:ext>
            </a:extLst>
          </p:cNvPr>
          <p:cNvPicPr>
            <a:picLocks noChangeAspect="1"/>
          </p:cNvPicPr>
          <p:nvPr/>
        </p:nvPicPr>
        <p:blipFill>
          <a:blip r:embed="rId3"/>
          <a:stretch>
            <a:fillRect/>
          </a:stretch>
        </p:blipFill>
        <p:spPr>
          <a:xfrm>
            <a:off x="764835" y="643466"/>
            <a:ext cx="10662329" cy="5571067"/>
          </a:xfrm>
          <a:prstGeom prst="rect">
            <a:avLst/>
          </a:prstGeom>
        </p:spPr>
      </p:pic>
    </p:spTree>
    <p:extLst>
      <p:ext uri="{BB962C8B-B14F-4D97-AF65-F5344CB8AC3E}">
        <p14:creationId xmlns:p14="http://schemas.microsoft.com/office/powerpoint/2010/main" val="1359358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56B3F-0187-D6AF-8FCC-CEFED0D25557}"/>
              </a:ext>
            </a:extLst>
          </p:cNvPr>
          <p:cNvSpPr>
            <a:spLocks noGrp="1"/>
          </p:cNvSpPr>
          <p:nvPr>
            <p:ph type="title"/>
          </p:nvPr>
        </p:nvSpPr>
        <p:spPr/>
        <p:txBody>
          <a:bodyPr/>
          <a:lstStyle/>
          <a:p>
            <a:pPr algn="ctr"/>
            <a:r>
              <a:rPr lang="en-GB" dirty="0"/>
              <a:t>Evidence Based Policing EBT</a:t>
            </a:r>
          </a:p>
        </p:txBody>
      </p:sp>
      <p:sp>
        <p:nvSpPr>
          <p:cNvPr id="4" name="TextBox 3">
            <a:extLst>
              <a:ext uri="{FF2B5EF4-FFF2-40B4-BE49-F238E27FC236}">
                <a16:creationId xmlns:a16="http://schemas.microsoft.com/office/drawing/2014/main" id="{82688A15-F4F3-2B32-B557-9E6E2D069395}"/>
              </a:ext>
            </a:extLst>
          </p:cNvPr>
          <p:cNvSpPr txBox="1"/>
          <p:nvPr/>
        </p:nvSpPr>
        <p:spPr>
          <a:xfrm>
            <a:off x="2610678" y="993913"/>
            <a:ext cx="9368989" cy="3539430"/>
          </a:xfrm>
          <a:prstGeom prst="rect">
            <a:avLst/>
          </a:prstGeom>
          <a:noFill/>
        </p:spPr>
        <p:txBody>
          <a:bodyPr wrap="square">
            <a:spAutoFit/>
          </a:bodyPr>
          <a:lstStyle/>
          <a:p>
            <a:r>
              <a:rPr lang="en-GB" sz="3200" b="0" i="0" dirty="0">
                <a:solidFill>
                  <a:srgbClr val="000000"/>
                </a:solidFill>
                <a:effectLst/>
                <a:latin typeface="Gotham"/>
              </a:rPr>
              <a:t>Evidence-based policing (EBP) means that the best available evidence is used to inform and challenge policing policies, practices and decisions.</a:t>
            </a:r>
          </a:p>
          <a:p>
            <a:endParaRPr lang="en-GB" sz="3200" b="0" i="0" dirty="0">
              <a:solidFill>
                <a:srgbClr val="000000"/>
              </a:solidFill>
              <a:effectLst/>
              <a:latin typeface="Gotham"/>
            </a:endParaRPr>
          </a:p>
          <a:p>
            <a:r>
              <a:rPr lang="en-GB" sz="3200" b="0" i="0" dirty="0">
                <a:solidFill>
                  <a:srgbClr val="000000"/>
                </a:solidFill>
                <a:effectLst/>
                <a:latin typeface="Gotham"/>
              </a:rPr>
              <a:t>An EBP approach can be used by everyone in policing. It can be supported by collaboration with academics and other partners. </a:t>
            </a:r>
          </a:p>
        </p:txBody>
      </p:sp>
      <p:pic>
        <p:nvPicPr>
          <p:cNvPr id="5" name="Picture 4">
            <a:extLst>
              <a:ext uri="{FF2B5EF4-FFF2-40B4-BE49-F238E27FC236}">
                <a16:creationId xmlns:a16="http://schemas.microsoft.com/office/drawing/2014/main" id="{3A18F7C6-0FD2-78D8-C648-A92B6EB9AA92}"/>
              </a:ext>
            </a:extLst>
          </p:cNvPr>
          <p:cNvPicPr>
            <a:picLocks noChangeAspect="1"/>
          </p:cNvPicPr>
          <p:nvPr/>
        </p:nvPicPr>
        <p:blipFill>
          <a:blip r:embed="rId3"/>
          <a:stretch>
            <a:fillRect/>
          </a:stretch>
        </p:blipFill>
        <p:spPr>
          <a:xfrm>
            <a:off x="4975410" y="4717449"/>
            <a:ext cx="4168270" cy="1826100"/>
          </a:xfrm>
          <a:prstGeom prst="rect">
            <a:avLst/>
          </a:prstGeom>
        </p:spPr>
      </p:pic>
    </p:spTree>
    <p:extLst>
      <p:ext uri="{BB962C8B-B14F-4D97-AF65-F5344CB8AC3E}">
        <p14:creationId xmlns:p14="http://schemas.microsoft.com/office/powerpoint/2010/main" val="14949408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C7D429FF-E3FA-5A20-44CD-FBF5CB49EFF9}"/>
              </a:ext>
            </a:extLst>
          </p:cNvPr>
          <p:cNvPicPr>
            <a:picLocks noChangeAspect="1"/>
          </p:cNvPicPr>
          <p:nvPr/>
        </p:nvPicPr>
        <p:blipFill rotWithShape="1">
          <a:blip r:embed="rId3"/>
          <a:srcRect t="807" b="20238"/>
          <a:stretch/>
        </p:blipFill>
        <p:spPr>
          <a:xfrm>
            <a:off x="457200" y="457200"/>
            <a:ext cx="11277600" cy="5943600"/>
          </a:xfrm>
          <a:prstGeom prst="rect">
            <a:avLst/>
          </a:prstGeom>
        </p:spPr>
      </p:pic>
    </p:spTree>
    <p:extLst>
      <p:ext uri="{BB962C8B-B14F-4D97-AF65-F5344CB8AC3E}">
        <p14:creationId xmlns:p14="http://schemas.microsoft.com/office/powerpoint/2010/main" val="1851075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32FA7-F1C8-B703-31D9-E659D39BF377}"/>
              </a:ext>
            </a:extLst>
          </p:cNvPr>
          <p:cNvSpPr>
            <a:spLocks noGrp="1"/>
          </p:cNvSpPr>
          <p:nvPr>
            <p:ph type="title"/>
          </p:nvPr>
        </p:nvSpPr>
        <p:spPr/>
        <p:txBody>
          <a:bodyPr/>
          <a:lstStyle/>
          <a:p>
            <a:pPr algn="ctr"/>
            <a:r>
              <a:rPr lang="en-GB" dirty="0"/>
              <a:t>Decision Making</a:t>
            </a:r>
          </a:p>
        </p:txBody>
      </p:sp>
      <p:sp>
        <p:nvSpPr>
          <p:cNvPr id="4" name="TextBox 3">
            <a:extLst>
              <a:ext uri="{FF2B5EF4-FFF2-40B4-BE49-F238E27FC236}">
                <a16:creationId xmlns:a16="http://schemas.microsoft.com/office/drawing/2014/main" id="{5272B38E-E7CF-9273-3D6D-444D8E167DC7}"/>
              </a:ext>
            </a:extLst>
          </p:cNvPr>
          <p:cNvSpPr txBox="1"/>
          <p:nvPr/>
        </p:nvSpPr>
        <p:spPr>
          <a:xfrm rot="10800000" flipV="1">
            <a:off x="3339547" y="4094989"/>
            <a:ext cx="7938051" cy="1122872"/>
          </a:xfrm>
          <a:prstGeom prst="rect">
            <a:avLst/>
          </a:prstGeom>
          <a:noFill/>
        </p:spPr>
        <p:txBody>
          <a:bodyPr wrap="square">
            <a:spAutoFit/>
          </a:bodyPr>
          <a:lstStyle/>
          <a:p>
            <a:pPr lvl="0" algn="ctr">
              <a:lnSpc>
                <a:spcPct val="107000"/>
              </a:lnSpc>
              <a:spcAft>
                <a:spcPts val="800"/>
              </a:spcAft>
            </a:pPr>
            <a:r>
              <a:rPr lang="en-GB" sz="3200" dirty="0">
                <a:solidFill>
                  <a:srgbClr val="000000"/>
                </a:solidFill>
                <a:latin typeface="Calibri" panose="020F0502020204030204" pitchFamily="34" charset="0"/>
                <a:ea typeface="Calibri" panose="020F0502020204030204" pitchFamily="34" charset="0"/>
                <a:cs typeface="Calibri" panose="020F0502020204030204" pitchFamily="34" charset="0"/>
              </a:rPr>
              <a:t>A</a:t>
            </a:r>
            <a:r>
              <a:rPr lang="en-GB" sz="32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choice that you make about something after thinking about several possibilities</a:t>
            </a:r>
            <a:r>
              <a:rPr lang="en-GB" sz="18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45AD73B9-883A-274E-A24F-02A2E68F137F}"/>
              </a:ext>
            </a:extLst>
          </p:cNvPr>
          <p:cNvPicPr>
            <a:picLocks noChangeAspect="1"/>
          </p:cNvPicPr>
          <p:nvPr/>
        </p:nvPicPr>
        <p:blipFill>
          <a:blip r:embed="rId3"/>
          <a:stretch>
            <a:fillRect/>
          </a:stretch>
        </p:blipFill>
        <p:spPr>
          <a:xfrm>
            <a:off x="4934536" y="1279076"/>
            <a:ext cx="4250018" cy="2239874"/>
          </a:xfrm>
          <a:prstGeom prst="rect">
            <a:avLst/>
          </a:prstGeom>
        </p:spPr>
      </p:pic>
    </p:spTree>
    <p:extLst>
      <p:ext uri="{BB962C8B-B14F-4D97-AF65-F5344CB8AC3E}">
        <p14:creationId xmlns:p14="http://schemas.microsoft.com/office/powerpoint/2010/main" val="347212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4156911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0E434E23-8BD9-36DF-6A82-54A79A400582}"/>
              </a:ext>
            </a:extLst>
          </p:cNvPr>
          <p:cNvPicPr>
            <a:picLocks noChangeAspect="1"/>
          </p:cNvPicPr>
          <p:nvPr/>
        </p:nvPicPr>
        <p:blipFill>
          <a:blip r:embed="rId3"/>
          <a:stretch>
            <a:fillRect/>
          </a:stretch>
        </p:blipFill>
        <p:spPr>
          <a:xfrm>
            <a:off x="1263578" y="1712409"/>
            <a:ext cx="9664846" cy="3254999"/>
          </a:xfrm>
          <a:prstGeom prst="rect">
            <a:avLst/>
          </a:prstGeom>
        </p:spPr>
      </p:pic>
    </p:spTree>
    <p:extLst>
      <p:ext uri="{BB962C8B-B14F-4D97-AF65-F5344CB8AC3E}">
        <p14:creationId xmlns:p14="http://schemas.microsoft.com/office/powerpoint/2010/main" val="2857308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72293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190D14-BCF8-848F-510B-48A8B739AD41}"/>
              </a:ext>
            </a:extLst>
          </p:cNvPr>
          <p:cNvPicPr>
            <a:picLocks noChangeAspect="1"/>
          </p:cNvPicPr>
          <p:nvPr/>
        </p:nvPicPr>
        <p:blipFill>
          <a:blip r:embed="rId3"/>
          <a:stretch>
            <a:fillRect/>
          </a:stretch>
        </p:blipFill>
        <p:spPr>
          <a:xfrm>
            <a:off x="1889570" y="643467"/>
            <a:ext cx="2799460" cy="5571066"/>
          </a:xfrm>
          <a:prstGeom prst="rect">
            <a:avLst/>
          </a:prstGeom>
        </p:spPr>
      </p:pic>
      <p:pic>
        <p:nvPicPr>
          <p:cNvPr id="3" name="Picture 2">
            <a:extLst>
              <a:ext uri="{FF2B5EF4-FFF2-40B4-BE49-F238E27FC236}">
                <a16:creationId xmlns:a16="http://schemas.microsoft.com/office/drawing/2014/main" id="{0EFCB94E-D98A-503D-2C76-F8892EDD2972}"/>
              </a:ext>
            </a:extLst>
          </p:cNvPr>
          <p:cNvPicPr>
            <a:picLocks noChangeAspect="1"/>
          </p:cNvPicPr>
          <p:nvPr/>
        </p:nvPicPr>
        <p:blipFill>
          <a:blip r:embed="rId4"/>
          <a:stretch>
            <a:fillRect/>
          </a:stretch>
        </p:blipFill>
        <p:spPr>
          <a:xfrm>
            <a:off x="5647265" y="1060979"/>
            <a:ext cx="5291667" cy="4736041"/>
          </a:xfrm>
          <a:prstGeom prst="rect">
            <a:avLst/>
          </a:prstGeom>
        </p:spPr>
      </p:pic>
    </p:spTree>
    <p:extLst>
      <p:ext uri="{BB962C8B-B14F-4D97-AF65-F5344CB8AC3E}">
        <p14:creationId xmlns:p14="http://schemas.microsoft.com/office/powerpoint/2010/main" val="2037281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Gather Information and Intelligence</a:t>
            </a:r>
          </a:p>
        </p:txBody>
      </p:sp>
    </p:spTree>
    <p:extLst>
      <p:ext uri="{BB962C8B-B14F-4D97-AF65-F5344CB8AC3E}">
        <p14:creationId xmlns:p14="http://schemas.microsoft.com/office/powerpoint/2010/main" val="6734548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ee the source image">
            <a:extLst>
              <a:ext uri="{FF2B5EF4-FFF2-40B4-BE49-F238E27FC236}">
                <a16:creationId xmlns:a16="http://schemas.microsoft.com/office/drawing/2014/main" id="{0EB62CC9-D64C-4D37-9CFE-19E4232E5C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6" r="1" b="10035"/>
          <a:stretch/>
        </p:blipFill>
        <p:spPr bwMode="auto">
          <a:xfrm>
            <a:off x="0" y="-178627"/>
            <a:ext cx="12192001" cy="7215253"/>
          </a:xfrm>
          <a:prstGeom prst="rect">
            <a:avLst/>
          </a:prstGeom>
          <a:noFill/>
          <a:extLst>
            <a:ext uri="{909E8E84-426E-40DD-AFC4-6F175D3DCCD1}">
              <a14:hiddenFill xmlns:a14="http://schemas.microsoft.com/office/drawing/2010/main">
                <a:solidFill>
                  <a:srgbClr val="FFFFFF"/>
                </a:solidFill>
              </a14:hiddenFill>
            </a:ext>
          </a:extLst>
        </p:spPr>
      </p:pic>
      <p:sp>
        <p:nvSpPr>
          <p:cNvPr id="6160" name="Rectangle 6159">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9BE89-A10B-4BAD-9A44-AF64E0D90A31}"/>
              </a:ext>
            </a:extLst>
          </p:cNvPr>
          <p:cNvSpPr>
            <a:spLocks noGrp="1"/>
          </p:cNvSpPr>
          <p:nvPr>
            <p:ph type="title"/>
          </p:nvPr>
        </p:nvSpPr>
        <p:spPr>
          <a:xfrm>
            <a:off x="788085" y="132379"/>
            <a:ext cx="4253250" cy="1515446"/>
          </a:xfrm>
        </p:spPr>
        <p:txBody>
          <a:bodyPr vert="horz" lIns="91440" tIns="45720" rIns="91440" bIns="45720" rtlCol="0" anchor="ctr">
            <a:normAutofit/>
          </a:bodyPr>
          <a:lstStyle/>
          <a:p>
            <a:r>
              <a:rPr lang="en-US" sz="2700" dirty="0">
                <a:solidFill>
                  <a:schemeClr val="bg1"/>
                </a:solidFill>
                <a:latin typeface="+mj-lt"/>
                <a:cs typeface="+mj-cs"/>
              </a:rPr>
              <a:t>NDM S</a:t>
            </a:r>
            <a:r>
              <a:rPr lang="en-US" sz="2700" dirty="0">
                <a:solidFill>
                  <a:schemeClr val="bg1"/>
                </a:solidFill>
                <a:effectLst/>
                <a:latin typeface="+mj-lt"/>
                <a:cs typeface="+mj-cs"/>
              </a:rPr>
              <a:t>cenario 1</a:t>
            </a:r>
            <a:br>
              <a:rPr lang="en-US" sz="2700" dirty="0">
                <a:solidFill>
                  <a:schemeClr val="bg1"/>
                </a:solidFill>
                <a:effectLst/>
                <a:latin typeface="+mj-lt"/>
                <a:cs typeface="+mj-cs"/>
              </a:rPr>
            </a:br>
            <a:r>
              <a:rPr lang="en-US" sz="2700" dirty="0">
                <a:solidFill>
                  <a:schemeClr val="bg1"/>
                </a:solidFill>
                <a:effectLst/>
                <a:latin typeface="+mj-lt"/>
                <a:cs typeface="+mj-cs"/>
              </a:rPr>
              <a:t>MISSING FEMALE</a:t>
            </a:r>
            <a:br>
              <a:rPr lang="en-US" sz="3400" dirty="0">
                <a:solidFill>
                  <a:schemeClr val="bg1"/>
                </a:solidFill>
                <a:effectLst/>
                <a:latin typeface="+mj-lt"/>
                <a:cs typeface="+mj-cs"/>
              </a:rPr>
            </a:br>
            <a:endParaRPr lang="en-US" sz="3400" dirty="0">
              <a:solidFill>
                <a:schemeClr val="bg1"/>
              </a:solidFill>
              <a:latin typeface="+mj-lt"/>
              <a:cs typeface="+mj-cs"/>
            </a:endParaRPr>
          </a:p>
        </p:txBody>
      </p:sp>
      <p:sp>
        <p:nvSpPr>
          <p:cNvPr id="6162" name="Rectangle 6161">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164" name="Group 6163">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616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8"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79"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0"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1"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2"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3"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84"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86" name="Rectangle 6185">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D66058-843B-405E-8E57-8CD43D21072E}"/>
              </a:ext>
            </a:extLst>
          </p:cNvPr>
          <p:cNvSpPr txBox="1"/>
          <p:nvPr/>
        </p:nvSpPr>
        <p:spPr>
          <a:xfrm>
            <a:off x="788085" y="1027920"/>
            <a:ext cx="4253249" cy="5538419"/>
          </a:xfrm>
          <a:prstGeom prst="rect">
            <a:avLst/>
          </a:prstGeom>
        </p:spPr>
        <p:txBody>
          <a:bodyPr vert="horz" lIns="91440" tIns="45720" rIns="91440" bIns="45720" rtlCol="0" anchor="ctr">
            <a:noAutofit/>
          </a:bodyPr>
          <a:lstStyle/>
          <a:p>
            <a:pPr>
              <a:lnSpc>
                <a:spcPct val="90000"/>
              </a:lnSpc>
              <a:spcAft>
                <a:spcPts val="800"/>
              </a:spcAft>
            </a:pPr>
            <a:r>
              <a:rPr lang="en-US" sz="2000" dirty="0">
                <a:solidFill>
                  <a:schemeClr val="bg1"/>
                </a:solidFill>
                <a:effectLst/>
              </a:rPr>
              <a:t>You are dispatched to </a:t>
            </a:r>
            <a:r>
              <a:rPr lang="en-US" sz="2000" dirty="0">
                <a:solidFill>
                  <a:schemeClr val="bg1"/>
                </a:solidFill>
              </a:rPr>
              <a:t>a</a:t>
            </a:r>
            <a:r>
              <a:rPr lang="en-US" sz="2000" dirty="0">
                <a:solidFill>
                  <a:schemeClr val="bg1"/>
                </a:solidFill>
                <a:effectLst/>
              </a:rPr>
              <a:t> </a:t>
            </a:r>
            <a:r>
              <a:rPr lang="en-US" sz="2000" dirty="0">
                <a:solidFill>
                  <a:schemeClr val="bg1"/>
                </a:solidFill>
              </a:rPr>
              <a:t>Missing Person Call.</a:t>
            </a:r>
            <a:endParaRPr lang="en-US" sz="2000" dirty="0">
              <a:solidFill>
                <a:schemeClr val="bg1"/>
              </a:solidFill>
              <a:effectLst/>
            </a:endParaRPr>
          </a:p>
          <a:p>
            <a:pPr>
              <a:lnSpc>
                <a:spcPct val="90000"/>
              </a:lnSpc>
              <a:spcAft>
                <a:spcPts val="800"/>
              </a:spcAft>
            </a:pPr>
            <a:r>
              <a:rPr lang="en-US" sz="2000" dirty="0">
                <a:solidFill>
                  <a:schemeClr val="bg1"/>
                </a:solidFill>
                <a:effectLst/>
              </a:rPr>
              <a:t>It is 1030pm on a Saturday night. </a:t>
            </a:r>
            <a:endParaRPr lang="en-US" sz="2000" dirty="0">
              <a:solidFill>
                <a:schemeClr val="bg1"/>
              </a:solidFill>
            </a:endParaRPr>
          </a:p>
          <a:p>
            <a:pPr>
              <a:lnSpc>
                <a:spcPct val="90000"/>
              </a:lnSpc>
              <a:spcAft>
                <a:spcPts val="800"/>
              </a:spcAft>
            </a:pPr>
            <a:r>
              <a:rPr lang="en-US" sz="2000" dirty="0">
                <a:solidFill>
                  <a:schemeClr val="bg1"/>
                </a:solidFill>
                <a:effectLst/>
              </a:rPr>
              <a:t>Incident Details are:</a:t>
            </a:r>
          </a:p>
          <a:p>
            <a:pPr>
              <a:lnSpc>
                <a:spcPct val="90000"/>
              </a:lnSpc>
              <a:spcAft>
                <a:spcPts val="800"/>
              </a:spcAft>
            </a:pPr>
            <a:r>
              <a:rPr lang="en-US" sz="2000" dirty="0">
                <a:solidFill>
                  <a:schemeClr val="bg1"/>
                </a:solidFill>
                <a:effectLst/>
              </a:rPr>
              <a:t>999 call received from </a:t>
            </a:r>
            <a:r>
              <a:rPr lang="en-US" sz="2000" dirty="0" err="1">
                <a:solidFill>
                  <a:schemeClr val="bg1"/>
                </a:solidFill>
                <a:effectLst/>
              </a:rPr>
              <a:t>Mrs</a:t>
            </a:r>
            <a:r>
              <a:rPr lang="en-US" sz="2000" dirty="0">
                <a:solidFill>
                  <a:schemeClr val="bg1"/>
                </a:solidFill>
                <a:effectLst/>
              </a:rPr>
              <a:t> Lynn Jones stating her daughter Kate Jones is missing. Her address is 24 Orchard Drive, Sandford and the caller states that Kate left the house about 20 minutes ago saying she ‘didn’t care what happened and hated her life.’ Her mother states she was angry and upset and is very worried she might do something stupid.</a:t>
            </a:r>
            <a:endParaRPr lang="en-US" sz="2000" dirty="0">
              <a:solidFill>
                <a:schemeClr val="bg1"/>
              </a:solidFill>
            </a:endParaRPr>
          </a:p>
          <a:p>
            <a:pPr>
              <a:lnSpc>
                <a:spcPct val="90000"/>
              </a:lnSpc>
              <a:spcAft>
                <a:spcPts val="800"/>
              </a:spcAft>
            </a:pPr>
            <a:r>
              <a:rPr lang="en-US" sz="2000" dirty="0">
                <a:solidFill>
                  <a:schemeClr val="bg1"/>
                </a:solidFill>
                <a:effectLst/>
              </a:rPr>
              <a:t>Use NDM to gather information and Intelligence.</a:t>
            </a:r>
          </a:p>
          <a:p>
            <a:pPr>
              <a:lnSpc>
                <a:spcPct val="90000"/>
              </a:lnSpc>
              <a:spcAft>
                <a:spcPts val="800"/>
              </a:spcAft>
            </a:pPr>
            <a:r>
              <a:rPr lang="en-US" sz="2000" dirty="0">
                <a:solidFill>
                  <a:schemeClr val="bg1"/>
                </a:solidFill>
                <a:effectLst/>
              </a:rPr>
              <a:t>What else do you want to know?</a:t>
            </a:r>
          </a:p>
        </p:txBody>
      </p:sp>
    </p:spTree>
    <p:extLst>
      <p:ext uri="{BB962C8B-B14F-4D97-AF65-F5344CB8AC3E}">
        <p14:creationId xmlns:p14="http://schemas.microsoft.com/office/powerpoint/2010/main" val="807100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Assess Threat &amp; Risk,</a:t>
            </a:r>
          </a:p>
          <a:p>
            <a:pPr algn="ctr"/>
            <a:r>
              <a:rPr lang="en-GB" sz="4000" b="1" dirty="0"/>
              <a:t>Develop a Working Strategy</a:t>
            </a:r>
          </a:p>
        </p:txBody>
      </p:sp>
    </p:spTree>
    <p:extLst>
      <p:ext uri="{BB962C8B-B14F-4D97-AF65-F5344CB8AC3E}">
        <p14:creationId xmlns:p14="http://schemas.microsoft.com/office/powerpoint/2010/main" val="22954885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0ED59-B08F-0BC6-F867-BA66664EA338}"/>
              </a:ext>
            </a:extLst>
          </p:cNvPr>
          <p:cNvSpPr>
            <a:spLocks noGrp="1"/>
          </p:cNvSpPr>
          <p:nvPr>
            <p:ph type="title"/>
          </p:nvPr>
        </p:nvSpPr>
        <p:spPr/>
        <p:txBody>
          <a:bodyPr/>
          <a:lstStyle/>
          <a:p>
            <a:pPr algn="ctr"/>
            <a:r>
              <a:rPr lang="en-GB" dirty="0"/>
              <a:t>5 x 5 Risk Matrix</a:t>
            </a:r>
          </a:p>
        </p:txBody>
      </p:sp>
      <p:pic>
        <p:nvPicPr>
          <p:cNvPr id="3" name="Picture 2">
            <a:extLst>
              <a:ext uri="{FF2B5EF4-FFF2-40B4-BE49-F238E27FC236}">
                <a16:creationId xmlns:a16="http://schemas.microsoft.com/office/drawing/2014/main" id="{94478735-61D2-E860-A17F-DCE209831D4E}"/>
              </a:ext>
            </a:extLst>
          </p:cNvPr>
          <p:cNvPicPr>
            <a:picLocks noChangeAspect="1"/>
          </p:cNvPicPr>
          <p:nvPr/>
        </p:nvPicPr>
        <p:blipFill>
          <a:blip r:embed="rId3"/>
          <a:stretch>
            <a:fillRect/>
          </a:stretch>
        </p:blipFill>
        <p:spPr>
          <a:xfrm>
            <a:off x="3261114" y="1112318"/>
            <a:ext cx="7510208" cy="6137375"/>
          </a:xfrm>
          <a:prstGeom prst="rect">
            <a:avLst/>
          </a:prstGeom>
        </p:spPr>
      </p:pic>
    </p:spTree>
    <p:extLst>
      <p:ext uri="{BB962C8B-B14F-4D97-AF65-F5344CB8AC3E}">
        <p14:creationId xmlns:p14="http://schemas.microsoft.com/office/powerpoint/2010/main" val="1186655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See the source image">
            <a:extLst>
              <a:ext uri="{FF2B5EF4-FFF2-40B4-BE49-F238E27FC236}">
                <a16:creationId xmlns:a16="http://schemas.microsoft.com/office/drawing/2014/main" id="{11EE6EFA-FBCF-4620-BC7F-C3093F7AE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548" r="1" b="1"/>
          <a:stretch/>
        </p:blipFill>
        <p:spPr bwMode="auto">
          <a:xfrm>
            <a:off x="603671" y="-1"/>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CC2A6DA-4293-46A6-943A-B7D41C9F91C0}"/>
              </a:ext>
            </a:extLst>
          </p:cNvPr>
          <p:cNvSpPr txBox="1"/>
          <p:nvPr/>
        </p:nvSpPr>
        <p:spPr>
          <a:xfrm>
            <a:off x="603671" y="246885"/>
            <a:ext cx="4437663" cy="6319453"/>
          </a:xfrm>
          <a:prstGeom prst="rect">
            <a:avLst/>
          </a:prstGeom>
        </p:spPr>
        <p:txBody>
          <a:bodyPr vert="horz" lIns="91440" tIns="45720" rIns="91440" bIns="45720" rtlCol="0" anchor="ctr">
            <a:normAutofit/>
          </a:bodyPr>
          <a:lstStyle/>
          <a:p>
            <a:pPr>
              <a:lnSpc>
                <a:spcPct val="90000"/>
              </a:lnSpc>
              <a:spcAft>
                <a:spcPts val="800"/>
              </a:spcAft>
            </a:pPr>
            <a:r>
              <a:rPr lang="en-US" b="1" dirty="0">
                <a:solidFill>
                  <a:schemeClr val="bg1"/>
                </a:solidFill>
                <a:effectLst/>
              </a:rPr>
              <a:t>UPDATE</a:t>
            </a:r>
          </a:p>
          <a:p>
            <a:pPr>
              <a:lnSpc>
                <a:spcPct val="90000"/>
              </a:lnSpc>
              <a:spcAft>
                <a:spcPts val="800"/>
              </a:spcAft>
            </a:pPr>
            <a:r>
              <a:rPr lang="en-US" dirty="0">
                <a:solidFill>
                  <a:schemeClr val="bg1"/>
                </a:solidFill>
                <a:effectLst/>
              </a:rPr>
              <a:t>It is now 1045pm and you have arrived at the address. Lynn states that she has had a massive row with her daughter during which Kate had picked up a knife and threatened her Mum. There are signs of a disturbance on the ground floor. Kate then barricaded herself in her bedroom, which is still locked. </a:t>
            </a:r>
          </a:p>
          <a:p>
            <a:pPr>
              <a:lnSpc>
                <a:spcPct val="90000"/>
              </a:lnSpc>
              <a:spcAft>
                <a:spcPts val="800"/>
              </a:spcAft>
            </a:pPr>
            <a:r>
              <a:rPr lang="en-US" dirty="0">
                <a:solidFill>
                  <a:schemeClr val="bg1"/>
                </a:solidFill>
                <a:effectLst/>
              </a:rPr>
              <a:t>Her Mum heard her climb out of her bedroom window and she has fled across the open common land to the rear of the address which eventually leads to the River </a:t>
            </a:r>
            <a:r>
              <a:rPr lang="en-US" dirty="0">
                <a:solidFill>
                  <a:schemeClr val="bg1"/>
                </a:solidFill>
              </a:rPr>
              <a:t>Sandy</a:t>
            </a:r>
            <a:r>
              <a:rPr lang="en-US" dirty="0">
                <a:solidFill>
                  <a:schemeClr val="bg1"/>
                </a:solidFill>
                <a:effectLst/>
              </a:rPr>
              <a:t>, about ¾ miles away. Mum thinks that Kate has her mobile phone with her, but Kate has not picked up.</a:t>
            </a:r>
          </a:p>
          <a:p>
            <a:pPr>
              <a:lnSpc>
                <a:spcPct val="90000"/>
              </a:lnSpc>
              <a:spcAft>
                <a:spcPts val="800"/>
              </a:spcAft>
            </a:pPr>
            <a:endParaRPr lang="en-US" dirty="0">
              <a:solidFill>
                <a:schemeClr val="bg1"/>
              </a:solidFill>
              <a:effectLst/>
            </a:endParaRPr>
          </a:p>
          <a:p>
            <a:pPr>
              <a:lnSpc>
                <a:spcPct val="90000"/>
              </a:lnSpc>
              <a:spcAft>
                <a:spcPts val="800"/>
              </a:spcAft>
            </a:pPr>
            <a:r>
              <a:rPr lang="en-US" b="1" dirty="0">
                <a:solidFill>
                  <a:schemeClr val="bg1"/>
                </a:solidFill>
              </a:rPr>
              <a:t>TASK</a:t>
            </a:r>
            <a:endParaRPr lang="en-US" b="1" dirty="0">
              <a:solidFill>
                <a:schemeClr val="bg1"/>
              </a:solidFill>
              <a:effectLst/>
            </a:endParaRPr>
          </a:p>
          <a:p>
            <a:pPr marL="342900" lvl="0" indent="-228600">
              <a:lnSpc>
                <a:spcPct val="90000"/>
              </a:lnSpc>
              <a:buFont typeface="Arial" panose="020B0604020202020204" pitchFamily="34" charset="0"/>
              <a:buChar char="•"/>
            </a:pPr>
            <a:r>
              <a:rPr lang="en-US" dirty="0">
                <a:solidFill>
                  <a:schemeClr val="bg1"/>
                </a:solidFill>
                <a:effectLst/>
              </a:rPr>
              <a:t>What </a:t>
            </a:r>
            <a:r>
              <a:rPr lang="en-US" dirty="0">
                <a:solidFill>
                  <a:schemeClr val="bg1"/>
                </a:solidFill>
              </a:rPr>
              <a:t>else do you want to know?</a:t>
            </a:r>
          </a:p>
          <a:p>
            <a:pPr marL="342900" lvl="0" indent="-228600">
              <a:lnSpc>
                <a:spcPct val="90000"/>
              </a:lnSpc>
              <a:buFont typeface="Arial" panose="020B0604020202020204" pitchFamily="34" charset="0"/>
              <a:buChar char="•"/>
            </a:pPr>
            <a:r>
              <a:rPr lang="en-US" dirty="0">
                <a:solidFill>
                  <a:schemeClr val="bg1"/>
                </a:solidFill>
              </a:rPr>
              <a:t>Assess the threat and risk</a:t>
            </a:r>
          </a:p>
          <a:p>
            <a:pPr marL="342900" lvl="0" indent="-228600">
              <a:lnSpc>
                <a:spcPct val="90000"/>
              </a:lnSpc>
              <a:buFont typeface="Arial" panose="020B0604020202020204" pitchFamily="34" charset="0"/>
              <a:buChar char="•"/>
            </a:pPr>
            <a:r>
              <a:rPr lang="en-US" dirty="0">
                <a:solidFill>
                  <a:schemeClr val="bg1"/>
                </a:solidFill>
              </a:rPr>
              <a:t>Develop a working strategy</a:t>
            </a:r>
          </a:p>
          <a:p>
            <a:pPr marL="114300" lvl="0">
              <a:lnSpc>
                <a:spcPct val="90000"/>
              </a:lnSpc>
            </a:pPr>
            <a:endParaRPr lang="en-US" dirty="0">
              <a:solidFill>
                <a:schemeClr val="bg1"/>
              </a:solidFill>
              <a:effectLst/>
            </a:endParaRPr>
          </a:p>
          <a:p>
            <a:pPr marL="114300" lvl="0">
              <a:lnSpc>
                <a:spcPct val="90000"/>
              </a:lnSpc>
            </a:pPr>
            <a:endParaRPr lang="en-US" dirty="0">
              <a:solidFill>
                <a:schemeClr val="bg1"/>
              </a:solidFill>
              <a:effectLst/>
            </a:endParaRPr>
          </a:p>
        </p:txBody>
      </p:sp>
    </p:spTree>
    <p:extLst>
      <p:ext uri="{BB962C8B-B14F-4D97-AF65-F5344CB8AC3E}">
        <p14:creationId xmlns:p14="http://schemas.microsoft.com/office/powerpoint/2010/main" val="13554241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76F75-6D95-1234-7FD9-839DAD7E7BCC}"/>
              </a:ext>
            </a:extLst>
          </p:cNvPr>
          <p:cNvSpPr>
            <a:spLocks noGrp="1"/>
          </p:cNvSpPr>
          <p:nvPr>
            <p:ph type="title"/>
          </p:nvPr>
        </p:nvSpPr>
        <p:spPr/>
        <p:txBody>
          <a:bodyPr/>
          <a:lstStyle/>
          <a:p>
            <a:pPr algn="ctr"/>
            <a:r>
              <a:rPr lang="en-GB" dirty="0"/>
              <a:t>National Decision Model</a:t>
            </a:r>
          </a:p>
        </p:txBody>
      </p:sp>
      <p:pic>
        <p:nvPicPr>
          <p:cNvPr id="3" name="Picture 2">
            <a:extLst>
              <a:ext uri="{FF2B5EF4-FFF2-40B4-BE49-F238E27FC236}">
                <a16:creationId xmlns:a16="http://schemas.microsoft.com/office/drawing/2014/main" id="{1D69B8DC-1CA3-EDC1-65FA-09CD8CB6BC9C}"/>
              </a:ext>
            </a:extLst>
          </p:cNvPr>
          <p:cNvPicPr>
            <a:picLocks noChangeAspect="1"/>
          </p:cNvPicPr>
          <p:nvPr/>
        </p:nvPicPr>
        <p:blipFill>
          <a:blip r:embed="rId3"/>
          <a:stretch>
            <a:fillRect/>
          </a:stretch>
        </p:blipFill>
        <p:spPr>
          <a:xfrm>
            <a:off x="2411345" y="1000654"/>
            <a:ext cx="9296400" cy="5229225"/>
          </a:xfrm>
          <a:prstGeom prst="rect">
            <a:avLst/>
          </a:prstGeom>
        </p:spPr>
      </p:pic>
    </p:spTree>
    <p:extLst>
      <p:ext uri="{BB962C8B-B14F-4D97-AF65-F5344CB8AC3E}">
        <p14:creationId xmlns:p14="http://schemas.microsoft.com/office/powerpoint/2010/main" val="992151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Consider Powers and Policies</a:t>
            </a:r>
          </a:p>
        </p:txBody>
      </p:sp>
    </p:spTree>
    <p:extLst>
      <p:ext uri="{BB962C8B-B14F-4D97-AF65-F5344CB8AC3E}">
        <p14:creationId xmlns:p14="http://schemas.microsoft.com/office/powerpoint/2010/main" val="7210265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Identify Options and Contingencies</a:t>
            </a:r>
          </a:p>
        </p:txBody>
      </p:sp>
    </p:spTree>
    <p:extLst>
      <p:ext uri="{BB962C8B-B14F-4D97-AF65-F5344CB8AC3E}">
        <p14:creationId xmlns:p14="http://schemas.microsoft.com/office/powerpoint/2010/main" val="33531499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74" name="Rectangle 10246">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ee the source image">
            <a:extLst>
              <a:ext uri="{FF2B5EF4-FFF2-40B4-BE49-F238E27FC236}">
                <a16:creationId xmlns:a16="http://schemas.microsoft.com/office/drawing/2014/main" id="{25C0BAA4-9535-451F-AAD7-8B8C859988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093" r="1" b="1"/>
          <a:stretch/>
        </p:blipFill>
        <p:spPr bwMode="auto">
          <a:xfrm>
            <a:off x="-1" y="-1"/>
            <a:ext cx="12420601" cy="6857999"/>
          </a:xfrm>
          <a:prstGeom prst="rect">
            <a:avLst/>
          </a:prstGeom>
          <a:noFill/>
          <a:extLst>
            <a:ext uri="{909E8E84-426E-40DD-AFC4-6F175D3DCCD1}">
              <a14:hiddenFill xmlns:a14="http://schemas.microsoft.com/office/drawing/2010/main">
                <a:solidFill>
                  <a:srgbClr val="FFFFFF"/>
                </a:solidFill>
              </a14:hiddenFill>
            </a:ext>
          </a:extLst>
        </p:spPr>
      </p:pic>
      <p:sp>
        <p:nvSpPr>
          <p:cNvPr id="10276" name="Rectangle 10248">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7" name="Rectangle 10250">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278" name="Group 10252">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0279"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0"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1"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2"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3"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4"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5"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6"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7"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8"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89"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0"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1"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2"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69"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1"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2"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73"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275" name="Rectangle 10274">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81551C6-4944-4728-9868-D2074D4B7B9B}"/>
              </a:ext>
            </a:extLst>
          </p:cNvPr>
          <p:cNvSpPr txBox="1"/>
          <p:nvPr/>
        </p:nvSpPr>
        <p:spPr>
          <a:xfrm>
            <a:off x="914400" y="542925"/>
            <a:ext cx="5982346" cy="6023413"/>
          </a:xfrm>
          <a:prstGeom prst="rect">
            <a:avLst/>
          </a:prstGeom>
        </p:spPr>
        <p:txBody>
          <a:bodyPr vert="horz" lIns="91440" tIns="45720" rIns="91440" bIns="45720" rtlCol="0" anchor="ctr">
            <a:normAutofit fontScale="92500" lnSpcReduction="10000"/>
          </a:bodyPr>
          <a:lstStyle/>
          <a:p>
            <a:pPr>
              <a:lnSpc>
                <a:spcPct val="90000"/>
              </a:lnSpc>
              <a:spcAft>
                <a:spcPts val="800"/>
              </a:spcAft>
            </a:pPr>
            <a:r>
              <a:rPr lang="en-US" sz="2400" dirty="0">
                <a:solidFill>
                  <a:schemeClr val="bg1"/>
                </a:solidFill>
                <a:effectLst/>
              </a:rPr>
              <a:t>You manage to force open the door of the bedroom, it’s a mess inside, Kate is not there, and the window is open. There are blood smears across the window sill. </a:t>
            </a:r>
          </a:p>
          <a:p>
            <a:pPr>
              <a:lnSpc>
                <a:spcPct val="90000"/>
              </a:lnSpc>
              <a:spcAft>
                <a:spcPts val="800"/>
              </a:spcAft>
            </a:pPr>
            <a:r>
              <a:rPr lang="en-US" sz="2400" dirty="0">
                <a:solidFill>
                  <a:schemeClr val="bg1"/>
                </a:solidFill>
                <a:effectLst/>
              </a:rPr>
              <a:t>Control Room has dispatched a General-Purpose dog to attend the scene in order to track over the common land</a:t>
            </a:r>
            <a:r>
              <a:rPr lang="en-US" sz="2400" dirty="0">
                <a:solidFill>
                  <a:schemeClr val="bg1"/>
                </a:solidFill>
              </a:rPr>
              <a:t> – ETA 15 minutes.</a:t>
            </a:r>
            <a:endParaRPr lang="en-US" sz="2400" dirty="0">
              <a:solidFill>
                <a:schemeClr val="bg1"/>
              </a:solidFill>
              <a:effectLst/>
            </a:endParaRPr>
          </a:p>
          <a:p>
            <a:pPr>
              <a:lnSpc>
                <a:spcPct val="90000"/>
              </a:lnSpc>
              <a:spcAft>
                <a:spcPts val="800"/>
              </a:spcAft>
            </a:pPr>
            <a:r>
              <a:rPr lang="en-US" sz="2400" dirty="0">
                <a:solidFill>
                  <a:schemeClr val="bg1"/>
                </a:solidFill>
              </a:rPr>
              <a:t>A colleague </a:t>
            </a:r>
            <a:r>
              <a:rPr lang="en-US" sz="2400" dirty="0">
                <a:solidFill>
                  <a:schemeClr val="bg1"/>
                </a:solidFill>
                <a:effectLst/>
              </a:rPr>
              <a:t>has stated </a:t>
            </a:r>
            <a:r>
              <a:rPr lang="en-US" sz="2400" dirty="0">
                <a:solidFill>
                  <a:schemeClr val="bg1"/>
                </a:solidFill>
              </a:rPr>
              <a:t>they </a:t>
            </a:r>
            <a:r>
              <a:rPr lang="en-US" sz="2400" dirty="0">
                <a:solidFill>
                  <a:schemeClr val="bg1"/>
                </a:solidFill>
                <a:effectLst/>
              </a:rPr>
              <a:t>have been to the address a number of times in the last 6 months, similar types of call, and Kate has previously gone to a friend’s house, and normally turns up back home after a couple of hours. </a:t>
            </a:r>
          </a:p>
          <a:p>
            <a:pPr>
              <a:lnSpc>
                <a:spcPct val="90000"/>
              </a:lnSpc>
              <a:spcAft>
                <a:spcPts val="800"/>
              </a:spcAft>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r>
              <a:rPr lang="en-US" sz="2400" dirty="0">
                <a:solidFill>
                  <a:schemeClr val="bg1"/>
                </a:solidFill>
                <a:effectLst/>
              </a:rPr>
              <a:t>What are your options and contingencies – what are you going to do?</a:t>
            </a:r>
          </a:p>
          <a:p>
            <a:pPr>
              <a:lnSpc>
                <a:spcPct val="90000"/>
              </a:lnSpc>
              <a:spcAft>
                <a:spcPts val="800"/>
              </a:spcAft>
            </a:pPr>
            <a:endParaRPr lang="en-US" dirty="0">
              <a:solidFill>
                <a:schemeClr val="bg1"/>
              </a:solidFill>
            </a:endParaRPr>
          </a:p>
          <a:p>
            <a:pPr>
              <a:lnSpc>
                <a:spcPct val="90000"/>
              </a:lnSpc>
              <a:spcAft>
                <a:spcPts val="800"/>
              </a:spcAft>
            </a:pPr>
            <a:endParaRPr lang="en-US" dirty="0">
              <a:solidFill>
                <a:schemeClr val="bg1"/>
              </a:solidFill>
              <a:effectLst/>
            </a:endParaRPr>
          </a:p>
        </p:txBody>
      </p:sp>
    </p:spTree>
    <p:extLst>
      <p:ext uri="{BB962C8B-B14F-4D97-AF65-F5344CB8AC3E}">
        <p14:creationId xmlns:p14="http://schemas.microsoft.com/office/powerpoint/2010/main" val="1738588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val 2">
            <a:extLst>
              <a:ext uri="{FF2B5EF4-FFF2-40B4-BE49-F238E27FC236}">
                <a16:creationId xmlns:a16="http://schemas.microsoft.com/office/drawing/2014/main" id="{E6D89467-B154-A004-B0DB-911342FBF0E3}"/>
              </a:ext>
            </a:extLst>
          </p:cNvPr>
          <p:cNvSpPr/>
          <p:nvPr/>
        </p:nvSpPr>
        <p:spPr>
          <a:xfrm>
            <a:off x="3420533" y="1422400"/>
            <a:ext cx="7315200" cy="4724400"/>
          </a:xfrm>
          <a:prstGeom prst="ellipse">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b="1" dirty="0"/>
              <a:t>Take Action and Review what happened</a:t>
            </a:r>
          </a:p>
        </p:txBody>
      </p:sp>
    </p:spTree>
    <p:extLst>
      <p:ext uri="{BB962C8B-B14F-4D97-AF65-F5344CB8AC3E}">
        <p14:creationId xmlns:p14="http://schemas.microsoft.com/office/powerpoint/2010/main" val="8191347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50" name="Rectangle 9222">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See the source image">
            <a:extLst>
              <a:ext uri="{FF2B5EF4-FFF2-40B4-BE49-F238E27FC236}">
                <a16:creationId xmlns:a16="http://schemas.microsoft.com/office/drawing/2014/main" id="{961CFD59-BDB5-4165-81B7-8DDCB3F04B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1341"/>
          <a:stretch/>
        </p:blipFill>
        <p:spPr bwMode="auto">
          <a:xfrm>
            <a:off x="603671" y="0"/>
            <a:ext cx="11588329" cy="6857999"/>
          </a:xfrm>
          <a:prstGeom prst="rect">
            <a:avLst/>
          </a:prstGeom>
          <a:noFill/>
          <a:extLst>
            <a:ext uri="{909E8E84-426E-40DD-AFC4-6F175D3DCCD1}">
              <a14:hiddenFill xmlns:a14="http://schemas.microsoft.com/office/drawing/2010/main">
                <a:solidFill>
                  <a:srgbClr val="FFFFFF"/>
                </a:solidFill>
              </a14:hiddenFill>
            </a:ext>
          </a:extLst>
        </p:spPr>
      </p:pic>
      <p:sp>
        <p:nvSpPr>
          <p:cNvPr id="9252" name="Rectangle 9224">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3" name="Rectangle 9226">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254" name="Group 9228">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9255"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6"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7"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8"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59"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0"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1"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2"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3"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4"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5"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6"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7"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3"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8"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5"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69"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7"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49"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51" name="Rectangle 9250">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F72250D-93A2-44BB-82EB-08FC1937714C}"/>
              </a:ext>
            </a:extLst>
          </p:cNvPr>
          <p:cNvSpPr txBox="1"/>
          <p:nvPr/>
        </p:nvSpPr>
        <p:spPr>
          <a:xfrm>
            <a:off x="923925" y="420625"/>
            <a:ext cx="4781550" cy="6145714"/>
          </a:xfrm>
          <a:prstGeom prst="rect">
            <a:avLst/>
          </a:prstGeom>
        </p:spPr>
        <p:txBody>
          <a:bodyPr vert="horz" lIns="91440" tIns="45720" rIns="91440" bIns="45720" rtlCol="0" anchor="ctr">
            <a:normAutofit/>
          </a:bodyPr>
          <a:lstStyle/>
          <a:p>
            <a:pPr>
              <a:lnSpc>
                <a:spcPct val="90000"/>
              </a:lnSpc>
              <a:spcAft>
                <a:spcPts val="800"/>
              </a:spcAft>
            </a:pPr>
            <a:r>
              <a:rPr lang="en-US" sz="2400" dirty="0">
                <a:solidFill>
                  <a:schemeClr val="bg1"/>
                </a:solidFill>
              </a:rPr>
              <a:t>You go with </a:t>
            </a:r>
            <a:r>
              <a:rPr lang="en-US" sz="2400" dirty="0">
                <a:solidFill>
                  <a:schemeClr val="bg1"/>
                </a:solidFill>
                <a:effectLst/>
              </a:rPr>
              <a:t>the dog handler and after 10 minutes tracking you find Kate sitting on a grassy mound texting on her phone. Kate is upset and emotional.</a:t>
            </a:r>
          </a:p>
          <a:p>
            <a:pPr indent="-228600">
              <a:lnSpc>
                <a:spcPct val="90000"/>
              </a:lnSpc>
              <a:spcAft>
                <a:spcPts val="800"/>
              </a:spcAft>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effectLst/>
              </a:rPr>
              <a:t>What </a:t>
            </a:r>
            <a:r>
              <a:rPr lang="en-US" sz="2400" dirty="0">
                <a:solidFill>
                  <a:schemeClr val="bg1"/>
                </a:solidFill>
              </a:rPr>
              <a:t>else do you want to know?</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Does this affect your threat &amp; risk assessment?</a:t>
            </a: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What is your working strategy?</a:t>
            </a:r>
          </a:p>
          <a:p>
            <a:pPr marL="342900" lvl="0" indent="-228600">
              <a:lnSpc>
                <a:spcPct val="90000"/>
              </a:lnSpc>
              <a:buFont typeface="Arial" panose="020B0604020202020204" pitchFamily="34" charset="0"/>
              <a:buChar char="•"/>
            </a:pPr>
            <a:r>
              <a:rPr lang="en-US" sz="2400" dirty="0">
                <a:solidFill>
                  <a:schemeClr val="bg1"/>
                </a:solidFill>
              </a:rPr>
              <a:t>Are you going to take action? What are you going to do?</a:t>
            </a:r>
          </a:p>
          <a:p>
            <a:pPr marL="342900" lvl="0" indent="-228600">
              <a:lnSpc>
                <a:spcPct val="90000"/>
              </a:lnSpc>
              <a:buFont typeface="Arial" panose="020B0604020202020204" pitchFamily="34" charset="0"/>
              <a:buChar char="•"/>
            </a:pPr>
            <a:endParaRPr lang="en-US" sz="2400" dirty="0">
              <a:solidFill>
                <a:schemeClr val="bg1"/>
              </a:solidFill>
              <a:effectLst/>
            </a:endParaRPr>
          </a:p>
          <a:p>
            <a:pPr marL="342900" lvl="0" indent="-228600">
              <a:lnSpc>
                <a:spcPct val="90000"/>
              </a:lnSpc>
              <a:buFont typeface="Arial" panose="020B0604020202020204" pitchFamily="34" charset="0"/>
              <a:buChar char="•"/>
            </a:pPr>
            <a:r>
              <a:rPr lang="en-US" sz="2400" dirty="0">
                <a:solidFill>
                  <a:schemeClr val="bg1"/>
                </a:solidFill>
              </a:rPr>
              <a:t>Review</a:t>
            </a:r>
            <a:endParaRPr lang="en-US" sz="2400" dirty="0">
              <a:solidFill>
                <a:schemeClr val="bg1"/>
              </a:solidFill>
              <a:effectLst/>
            </a:endParaRPr>
          </a:p>
          <a:p>
            <a:pPr marL="342900" lvl="0" indent="-228600">
              <a:lnSpc>
                <a:spcPct val="90000"/>
              </a:lnSpc>
              <a:spcAft>
                <a:spcPts val="800"/>
              </a:spcAft>
              <a:buFont typeface="Arial" panose="020B0604020202020204" pitchFamily="34" charset="0"/>
              <a:buChar char="•"/>
            </a:pPr>
            <a:endParaRPr lang="en-US" sz="2000" dirty="0">
              <a:solidFill>
                <a:schemeClr val="bg1"/>
              </a:solidFill>
              <a:effectLst/>
            </a:endParaRPr>
          </a:p>
          <a:p>
            <a:pPr marL="114300">
              <a:lnSpc>
                <a:spcPct val="90000"/>
              </a:lnSpc>
            </a:pPr>
            <a:endParaRPr lang="en-US" sz="2000" dirty="0">
              <a:solidFill>
                <a:schemeClr val="bg1"/>
              </a:solidFill>
              <a:effectLst/>
            </a:endParaRPr>
          </a:p>
        </p:txBody>
      </p:sp>
    </p:spTree>
    <p:extLst>
      <p:ext uri="{BB962C8B-B14F-4D97-AF65-F5344CB8AC3E}">
        <p14:creationId xmlns:p14="http://schemas.microsoft.com/office/powerpoint/2010/main" val="33346136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4C54C-C44E-C257-102D-9870E22834C6}"/>
              </a:ext>
            </a:extLst>
          </p:cNvPr>
          <p:cNvSpPr>
            <a:spLocks noGrp="1"/>
          </p:cNvSpPr>
          <p:nvPr>
            <p:ph type="title"/>
          </p:nvPr>
        </p:nvSpPr>
        <p:spPr/>
        <p:txBody>
          <a:bodyPr/>
          <a:lstStyle/>
          <a:p>
            <a:pPr algn="ctr"/>
            <a:r>
              <a:rPr lang="en-GB" dirty="0"/>
              <a:t>Code of Ethics</a:t>
            </a:r>
          </a:p>
        </p:txBody>
      </p:sp>
      <p:pic>
        <p:nvPicPr>
          <p:cNvPr id="3" name="Picture 2">
            <a:extLst>
              <a:ext uri="{FF2B5EF4-FFF2-40B4-BE49-F238E27FC236}">
                <a16:creationId xmlns:a16="http://schemas.microsoft.com/office/drawing/2014/main" id="{290E7C62-D5FE-C69B-FADE-6846E3749931}"/>
              </a:ext>
            </a:extLst>
          </p:cNvPr>
          <p:cNvPicPr>
            <a:picLocks noChangeAspect="1"/>
          </p:cNvPicPr>
          <p:nvPr/>
        </p:nvPicPr>
        <p:blipFill>
          <a:blip r:embed="rId3"/>
          <a:stretch>
            <a:fillRect/>
          </a:stretch>
        </p:blipFill>
        <p:spPr>
          <a:xfrm>
            <a:off x="3287100" y="1395097"/>
            <a:ext cx="7785267" cy="4846740"/>
          </a:xfrm>
          <a:prstGeom prst="rect">
            <a:avLst/>
          </a:prstGeom>
        </p:spPr>
      </p:pic>
    </p:spTree>
    <p:extLst>
      <p:ext uri="{BB962C8B-B14F-4D97-AF65-F5344CB8AC3E}">
        <p14:creationId xmlns:p14="http://schemas.microsoft.com/office/powerpoint/2010/main" val="3222255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6F706-EE8D-B053-3B7D-DF0C85FDAA51}"/>
              </a:ext>
            </a:extLst>
          </p:cNvPr>
          <p:cNvSpPr>
            <a:spLocks noGrp="1"/>
          </p:cNvSpPr>
          <p:nvPr>
            <p:ph type="title"/>
          </p:nvPr>
        </p:nvSpPr>
        <p:spPr/>
        <p:txBody>
          <a:bodyPr/>
          <a:lstStyle/>
          <a:p>
            <a:pPr algn="ctr"/>
            <a:r>
              <a:rPr lang="en-GB" dirty="0"/>
              <a:t>C I A P O A R</a:t>
            </a:r>
          </a:p>
        </p:txBody>
      </p:sp>
      <p:pic>
        <p:nvPicPr>
          <p:cNvPr id="3" name="Picture 2">
            <a:extLst>
              <a:ext uri="{FF2B5EF4-FFF2-40B4-BE49-F238E27FC236}">
                <a16:creationId xmlns:a16="http://schemas.microsoft.com/office/drawing/2014/main" id="{3C49AF38-82EE-DC32-3BC2-E9823D3030A7}"/>
              </a:ext>
            </a:extLst>
          </p:cNvPr>
          <p:cNvPicPr>
            <a:picLocks noChangeAspect="1"/>
          </p:cNvPicPr>
          <p:nvPr/>
        </p:nvPicPr>
        <p:blipFill>
          <a:blip r:embed="rId3"/>
          <a:stretch>
            <a:fillRect/>
          </a:stretch>
        </p:blipFill>
        <p:spPr>
          <a:xfrm>
            <a:off x="2410942" y="1185548"/>
            <a:ext cx="9297206" cy="5230821"/>
          </a:xfrm>
          <a:prstGeom prst="rect">
            <a:avLst/>
          </a:prstGeom>
        </p:spPr>
      </p:pic>
    </p:spTree>
    <p:extLst>
      <p:ext uri="{BB962C8B-B14F-4D97-AF65-F5344CB8AC3E}">
        <p14:creationId xmlns:p14="http://schemas.microsoft.com/office/powerpoint/2010/main" val="11463535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descr="A coffee mug with a text&#10;&#10;Description automatically generated">
            <a:extLst>
              <a:ext uri="{FF2B5EF4-FFF2-40B4-BE49-F238E27FC236}">
                <a16:creationId xmlns:a16="http://schemas.microsoft.com/office/drawing/2014/main" id="{BB315D46-D061-B83A-C323-BBD21600FF41}"/>
              </a:ext>
            </a:extLst>
          </p:cNvPr>
          <p:cNvPicPr>
            <a:picLocks noChangeAspect="1"/>
          </p:cNvPicPr>
          <p:nvPr/>
        </p:nvPicPr>
        <p:blipFill rotWithShape="1">
          <a:blip r:embed="rId2"/>
          <a:srcRect t="32363" b="11397"/>
          <a:stretch/>
        </p:blipFill>
        <p:spPr>
          <a:xfrm>
            <a:off x="2445619" y="1286934"/>
            <a:ext cx="7300763" cy="4105949"/>
          </a:xfrm>
          <a:prstGeom prst="rect">
            <a:avLst/>
          </a:prstGeom>
        </p:spPr>
      </p:pic>
    </p:spTree>
    <p:extLst>
      <p:ext uri="{BB962C8B-B14F-4D97-AF65-F5344CB8AC3E}">
        <p14:creationId xmlns:p14="http://schemas.microsoft.com/office/powerpoint/2010/main" val="15143433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AF12D-8DA4-8962-33B4-D492CEA1C079}"/>
              </a:ext>
            </a:extLst>
          </p:cNvPr>
          <p:cNvSpPr>
            <a:spLocks noGrp="1"/>
          </p:cNvSpPr>
          <p:nvPr>
            <p:ph type="title"/>
          </p:nvPr>
        </p:nvSpPr>
        <p:spPr>
          <a:xfrm>
            <a:off x="8643193" y="-543339"/>
            <a:ext cx="3091607" cy="1577009"/>
          </a:xfrm>
        </p:spPr>
        <p:txBody>
          <a:bodyPr vert="horz" lIns="91440" tIns="45720" rIns="91440" bIns="45720" rtlCol="0" anchor="b">
            <a:normAutofit/>
          </a:bodyPr>
          <a:lstStyle/>
          <a:p>
            <a:r>
              <a:rPr lang="en-US" sz="4000" dirty="0">
                <a:solidFill>
                  <a:schemeClr val="tx1"/>
                </a:solidFill>
                <a:latin typeface="+mj-lt"/>
                <a:cs typeface="+mj-cs"/>
              </a:rPr>
              <a:t>GROUP WORK</a:t>
            </a:r>
          </a:p>
        </p:txBody>
      </p:sp>
      <p:pic>
        <p:nvPicPr>
          <p:cNvPr id="5" name="Picture 4">
            <a:extLst>
              <a:ext uri="{FF2B5EF4-FFF2-40B4-BE49-F238E27FC236}">
                <a16:creationId xmlns:a16="http://schemas.microsoft.com/office/drawing/2014/main" id="{9471DF00-D4BB-9487-52C6-AFF70EC1E3F6}"/>
              </a:ext>
            </a:extLst>
          </p:cNvPr>
          <p:cNvPicPr>
            <a:picLocks noChangeAspect="1"/>
          </p:cNvPicPr>
          <p:nvPr/>
        </p:nvPicPr>
        <p:blipFill rotWithShape="1">
          <a:blip r:embed="rId3"/>
          <a:srcRect l="13225" r="17442" b="1"/>
          <a:stretch/>
        </p:blipFill>
        <p:spPr>
          <a:xfrm>
            <a:off x="20" y="431"/>
            <a:ext cx="8115280" cy="6408311"/>
          </a:xfrm>
          <a:prstGeom prst="rect">
            <a:avLst/>
          </a:prstGeom>
        </p:spPr>
      </p:pic>
      <p:sp>
        <p:nvSpPr>
          <p:cNvPr id="4" name="TextBox 3">
            <a:extLst>
              <a:ext uri="{FF2B5EF4-FFF2-40B4-BE49-F238E27FC236}">
                <a16:creationId xmlns:a16="http://schemas.microsoft.com/office/drawing/2014/main" id="{E874CE75-6C6A-1C73-562A-1231FC51522B}"/>
              </a:ext>
            </a:extLst>
          </p:cNvPr>
          <p:cNvSpPr txBox="1"/>
          <p:nvPr/>
        </p:nvSpPr>
        <p:spPr>
          <a:xfrm>
            <a:off x="8643193" y="1033670"/>
            <a:ext cx="2942813" cy="4925003"/>
          </a:xfrm>
          <a:prstGeom prst="rect">
            <a:avLst/>
          </a:prstGeom>
        </p:spPr>
        <p:txBody>
          <a:bodyPr vert="horz" lIns="91440" tIns="45720" rIns="91440" bIns="45720" rtlCol="0">
            <a:noAutofit/>
          </a:bodyPr>
          <a:lstStyle/>
          <a:p>
            <a:pPr marL="457200" indent="-228600">
              <a:lnSpc>
                <a:spcPct val="90000"/>
              </a:lnSpc>
              <a:spcAft>
                <a:spcPts val="600"/>
              </a:spcAft>
              <a:buFont typeface="Arial" panose="020B0604020202020204" pitchFamily="34" charset="0"/>
              <a:buChar char="•"/>
            </a:pPr>
            <a:endParaRPr lang="en-US" sz="2000" dirty="0"/>
          </a:p>
          <a:p>
            <a:pPr marL="457200" indent="-228600">
              <a:lnSpc>
                <a:spcPct val="90000"/>
              </a:lnSpc>
              <a:spcAft>
                <a:spcPts val="600"/>
              </a:spcAft>
              <a:buFont typeface="Arial" panose="020B0604020202020204" pitchFamily="34" charset="0"/>
              <a:buChar char="•"/>
            </a:pPr>
            <a:r>
              <a:rPr lang="en-US" sz="2000" dirty="0"/>
              <a:t>Working in groups </a:t>
            </a:r>
          </a:p>
          <a:p>
            <a:pPr marL="457200" indent="-228600">
              <a:lnSpc>
                <a:spcPct val="90000"/>
              </a:lnSpc>
              <a:spcAft>
                <a:spcPts val="600"/>
              </a:spcAft>
              <a:buFont typeface="Arial" panose="020B0604020202020204" pitchFamily="34" charset="0"/>
              <a:buChar char="•"/>
            </a:pPr>
            <a:r>
              <a:rPr lang="en-US" sz="2000" dirty="0"/>
              <a:t>You will be presented with a series of ‘information feeds’ concerning a policing incident</a:t>
            </a:r>
          </a:p>
          <a:p>
            <a:pPr marL="457200" indent="-228600">
              <a:lnSpc>
                <a:spcPct val="90000"/>
              </a:lnSpc>
              <a:spcAft>
                <a:spcPts val="600"/>
              </a:spcAft>
              <a:buFont typeface="Arial" panose="020B0604020202020204" pitchFamily="34" charset="0"/>
              <a:buChar char="•"/>
            </a:pPr>
            <a:r>
              <a:rPr lang="en-US" sz="2000" dirty="0"/>
              <a:t>Your Task is to use NDM to discuss, make decisions and take action.</a:t>
            </a:r>
          </a:p>
          <a:p>
            <a:pPr marL="457200" indent="-228600">
              <a:lnSpc>
                <a:spcPct val="90000"/>
              </a:lnSpc>
              <a:spcAft>
                <a:spcPts val="600"/>
              </a:spcAft>
              <a:buFont typeface="Arial" panose="020B0604020202020204" pitchFamily="34" charset="0"/>
              <a:buChar char="•"/>
            </a:pPr>
            <a:r>
              <a:rPr lang="en-US" sz="2000" dirty="0"/>
              <a:t>Be prepared to discuss your group decisions with the class</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87912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0" name="Rectangle 207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0CA7FAFE-4D27-4B3F-916F-2D9A6F67B960}"/>
              </a:ext>
            </a:extLst>
          </p:cNvPr>
          <p:cNvPicPr>
            <a:picLocks noChangeAspect="1" noChangeArrowheads="1"/>
          </p:cNvPicPr>
          <p:nvPr/>
        </p:nvPicPr>
        <p:blipFill rotWithShape="1">
          <a:blip r:embed="rId3">
            <a:alphaModFix amt="40000"/>
            <a:extLst>
              <a:ext uri="{28A0092B-C50C-407E-A947-70E740481C1C}">
                <a14:useLocalDpi xmlns:a14="http://schemas.microsoft.com/office/drawing/2010/main" val="0"/>
              </a:ext>
            </a:extLst>
          </a:blip>
          <a:srcRect l="5237" r="8511" b="1"/>
          <a:stretch/>
        </p:blipFill>
        <p:spPr bwMode="auto">
          <a:xfrm>
            <a:off x="-170" y="10"/>
            <a:ext cx="8450317"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CD5C2FF-41B9-4573-8878-79FBCE24DE08}"/>
              </a:ext>
            </a:extLst>
          </p:cNvPr>
          <p:cNvSpPr>
            <a:spLocks noGrp="1"/>
          </p:cNvSpPr>
          <p:nvPr>
            <p:ph type="title"/>
          </p:nvPr>
        </p:nvSpPr>
        <p:spPr>
          <a:xfrm>
            <a:off x="328773" y="184936"/>
            <a:ext cx="4935279" cy="6287783"/>
          </a:xfrm>
        </p:spPr>
        <p:txBody>
          <a:bodyPr vert="horz" lIns="91440" tIns="45720" rIns="91440" bIns="45720" rtlCol="0" anchor="b">
            <a:normAutofit fontScale="90000"/>
          </a:bodyPr>
          <a:lstStyle/>
          <a:p>
            <a:pPr marL="342900" lvl="0" indent="-228600">
              <a:buFont typeface="Arial" panose="020B0604020202020204" pitchFamily="34" charset="0"/>
              <a:buChar char="•"/>
            </a:pPr>
            <a:br>
              <a:rPr lang="en-US" sz="1100" b="0" kern="1200" dirty="0">
                <a:solidFill>
                  <a:srgbClr val="FFFFFF"/>
                </a:solidFill>
                <a:effectLst/>
                <a:latin typeface="+mj-lt"/>
                <a:ea typeface="+mj-ea"/>
                <a:cs typeface="+mj-cs"/>
              </a:rPr>
            </a:br>
            <a:br>
              <a:rPr lang="en-US" sz="1100" b="0" kern="1200" dirty="0">
                <a:solidFill>
                  <a:srgbClr val="FFFFFF"/>
                </a:solidFill>
                <a:latin typeface="+mj-lt"/>
                <a:ea typeface="+mj-ea"/>
                <a:cs typeface="+mj-cs"/>
              </a:rPr>
            </a:br>
            <a:br>
              <a:rPr lang="en-US" sz="1100" b="0" kern="1200" dirty="0">
                <a:solidFill>
                  <a:srgbClr val="FFFFFF"/>
                </a:solidFill>
                <a:latin typeface="+mj-lt"/>
                <a:ea typeface="+mj-ea"/>
                <a:cs typeface="+mj-cs"/>
              </a:rPr>
            </a:br>
            <a:r>
              <a:rPr lang="en-US" sz="2400" dirty="0">
                <a:solidFill>
                  <a:srgbClr val="FFFFFF"/>
                </a:solidFill>
                <a:latin typeface="+mn-lt"/>
                <a:cs typeface="+mj-cs"/>
              </a:rPr>
              <a:t>NDM </a:t>
            </a:r>
            <a:r>
              <a:rPr lang="en-US" sz="2400" kern="1200" dirty="0">
                <a:solidFill>
                  <a:srgbClr val="FFFFFF"/>
                </a:solidFill>
                <a:effectLst/>
                <a:latin typeface="+mn-lt"/>
                <a:cs typeface="+mj-cs"/>
              </a:rPr>
              <a:t>Scenario 2 – ARREST</a:t>
            </a:r>
            <a:br>
              <a:rPr lang="en-US" sz="2400" b="0" kern="1200" dirty="0">
                <a:solidFill>
                  <a:srgbClr val="FFFFFF"/>
                </a:solidFill>
                <a:effectLst/>
                <a:latin typeface="+mn-lt"/>
                <a:cs typeface="+mj-cs"/>
              </a:rPr>
            </a:br>
            <a:br>
              <a:rPr lang="en-US" sz="2400" b="0" dirty="0">
                <a:solidFill>
                  <a:srgbClr val="FFFFFF"/>
                </a:solidFill>
                <a:latin typeface="+mn-lt"/>
                <a:cs typeface="+mj-cs"/>
              </a:rPr>
            </a:br>
            <a:r>
              <a:rPr lang="en-US" sz="2400" b="0" kern="1200" dirty="0">
                <a:solidFill>
                  <a:srgbClr val="FFFFFF"/>
                </a:solidFill>
                <a:effectLst/>
                <a:latin typeface="+mn-lt"/>
                <a:cs typeface="+mj-cs"/>
              </a:rPr>
              <a:t>The time is 0700h on a Tuesday morning. You are at briefing and the Sergeant is briefing an arrest plan for this morning. Address is 17, Dene Grove, </a:t>
            </a:r>
            <a:r>
              <a:rPr lang="en-US" sz="2400" b="0" dirty="0">
                <a:solidFill>
                  <a:srgbClr val="FFFFFF"/>
                </a:solidFill>
                <a:latin typeface="+mn-lt"/>
                <a:cs typeface="+mj-cs"/>
              </a:rPr>
              <a:t>Sandford</a:t>
            </a:r>
            <a:r>
              <a:rPr lang="en-US" sz="2400" b="0" kern="1200" dirty="0">
                <a:solidFill>
                  <a:srgbClr val="FFFFFF"/>
                </a:solidFill>
                <a:effectLst/>
                <a:latin typeface="+mn-lt"/>
                <a:cs typeface="+mj-cs"/>
              </a:rPr>
              <a:t>. The suspect is a male person called Gary Evans, 23 years old, and wanted for a violent assault, the previous day. </a:t>
            </a:r>
            <a:br>
              <a:rPr lang="en-US" sz="2400" b="0" kern="1200" dirty="0">
                <a:solidFill>
                  <a:srgbClr val="FFFFFF"/>
                </a:solidFill>
                <a:effectLst/>
                <a:latin typeface="+mn-lt"/>
                <a:cs typeface="+mj-cs"/>
              </a:rPr>
            </a:br>
            <a:br>
              <a:rPr lang="en-US" sz="2400" b="0" kern="1200" dirty="0">
                <a:solidFill>
                  <a:srgbClr val="FFFFFF"/>
                </a:solidFill>
                <a:effectLst/>
                <a:latin typeface="+mn-lt"/>
                <a:cs typeface="+mj-cs"/>
              </a:rPr>
            </a:br>
            <a:r>
              <a:rPr lang="en-US" sz="2400" b="0" kern="1200" dirty="0">
                <a:solidFill>
                  <a:srgbClr val="FFFFFF"/>
                </a:solidFill>
                <a:effectLst/>
                <a:latin typeface="+mn-lt"/>
                <a:cs typeface="+mj-cs"/>
              </a:rPr>
              <a:t>Use </a:t>
            </a:r>
            <a:r>
              <a:rPr lang="en-US" sz="2400" b="0" dirty="0">
                <a:solidFill>
                  <a:srgbClr val="FFFFFF"/>
                </a:solidFill>
                <a:latin typeface="+mn-lt"/>
                <a:cs typeface="+mj-cs"/>
              </a:rPr>
              <a:t>NDM to gather information and intelligence.</a:t>
            </a:r>
            <a:br>
              <a:rPr lang="en-US" sz="2400" b="0" dirty="0">
                <a:solidFill>
                  <a:srgbClr val="FFFFFF"/>
                </a:solidFill>
                <a:latin typeface="+mn-lt"/>
                <a:cs typeface="+mj-cs"/>
              </a:rPr>
            </a:br>
            <a:br>
              <a:rPr lang="en-US" sz="2400" b="0" dirty="0">
                <a:solidFill>
                  <a:srgbClr val="FFFFFF"/>
                </a:solidFill>
                <a:latin typeface="+mn-lt"/>
                <a:cs typeface="+mj-cs"/>
              </a:rPr>
            </a:br>
            <a:r>
              <a:rPr lang="en-US" sz="2400" b="0" dirty="0">
                <a:solidFill>
                  <a:schemeClr val="bg1"/>
                </a:solidFill>
                <a:latin typeface="+mn-lt"/>
              </a:rPr>
              <a:t>What else do you want to know?</a:t>
            </a:r>
            <a:br>
              <a:rPr lang="en-US" sz="2000" b="0" dirty="0">
                <a:solidFill>
                  <a:schemeClr val="bg1"/>
                </a:solidFill>
                <a:latin typeface="+mn-lt"/>
              </a:rPr>
            </a:br>
            <a:br>
              <a:rPr lang="en-US" sz="2000" b="0" dirty="0">
                <a:solidFill>
                  <a:schemeClr val="bg1"/>
                </a:solidFill>
                <a:latin typeface="+mn-lt"/>
              </a:rPr>
            </a:br>
            <a:br>
              <a:rPr lang="en-US" sz="1100" dirty="0">
                <a:solidFill>
                  <a:schemeClr val="bg1"/>
                </a:solidFill>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br>
              <a:rPr lang="en-US" sz="1100" kern="1200" dirty="0">
                <a:solidFill>
                  <a:srgbClr val="FFFFFF"/>
                </a:solidFill>
                <a:effectLst/>
                <a:latin typeface="+mj-lt"/>
                <a:ea typeface="+mj-ea"/>
                <a:cs typeface="+mj-cs"/>
              </a:rPr>
            </a:br>
            <a:endParaRPr lang="en-US" sz="11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5219582A-D28C-4C2C-A103-61F791E0EF31}"/>
              </a:ext>
            </a:extLst>
          </p:cNvPr>
          <p:cNvPicPr>
            <a:picLocks noChangeAspect="1"/>
          </p:cNvPicPr>
          <p:nvPr/>
        </p:nvPicPr>
        <p:blipFill rotWithShape="1">
          <a:blip r:embed="rId4"/>
          <a:srcRect t="7989" r="2"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76684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A11CAF0-B72B-426B-B214-85F56C1A391D}"/>
              </a:ext>
            </a:extLst>
          </p:cNvPr>
          <p:cNvPicPr>
            <a:picLocks noChangeAspect="1"/>
          </p:cNvPicPr>
          <p:nvPr/>
        </p:nvPicPr>
        <p:blipFill rotWithShape="1">
          <a:blip r:embed="rId2"/>
          <a:srcRect t="17504" r="9093" b="1565"/>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C30129-5848-4214-A9FF-34BA2F33B620}"/>
              </a:ext>
            </a:extLst>
          </p:cNvPr>
          <p:cNvSpPr>
            <a:spLocks noGrp="1"/>
          </p:cNvSpPr>
          <p:nvPr>
            <p:ph type="title"/>
          </p:nvPr>
        </p:nvSpPr>
        <p:spPr>
          <a:xfrm>
            <a:off x="257175" y="342005"/>
            <a:ext cx="4426729" cy="5423363"/>
          </a:xfrm>
        </p:spPr>
        <p:txBody>
          <a:bodyPr vert="horz" lIns="91440" tIns="45720" rIns="91440" bIns="45720" rtlCol="0" anchor="b">
            <a:normAutofit/>
          </a:bodyPr>
          <a:lstStyle/>
          <a:p>
            <a:pPr marL="114300" lvl="0">
              <a:lnSpc>
                <a:spcPct val="90000"/>
              </a:lnSpc>
            </a:pPr>
            <a:r>
              <a:rPr lang="en-GB" sz="2700" dirty="0">
                <a:solidFill>
                  <a:schemeClr val="tx1"/>
                </a:solidFill>
                <a:effectLst/>
                <a:latin typeface="+mn-lt"/>
                <a:ea typeface="Calibri" panose="020F0502020204030204" pitchFamily="34" charset="0"/>
                <a:cs typeface="Times New Roman" panose="02020603050405020304" pitchFamily="18" charset="0"/>
              </a:rPr>
              <a:t>UPDATE:</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The brief plan is to attend the address</a:t>
            </a:r>
            <a:r>
              <a:rPr lang="en-GB" sz="2700" b="0" dirty="0">
                <a:solidFill>
                  <a:schemeClr val="tx1"/>
                </a:solidFill>
                <a:latin typeface="+mn-lt"/>
                <a:ea typeface="Calibri" panose="020F0502020204030204" pitchFamily="34" charset="0"/>
                <a:cs typeface="Times New Roman" panose="02020603050405020304" pitchFamily="18" charset="0"/>
              </a:rPr>
              <a:t>. T</a:t>
            </a:r>
            <a:r>
              <a:rPr lang="en-GB" sz="2700" b="0" dirty="0">
                <a:solidFill>
                  <a:schemeClr val="tx1"/>
                </a:solidFill>
                <a:effectLst/>
                <a:latin typeface="+mn-lt"/>
                <a:ea typeface="Calibri" panose="020F0502020204030204" pitchFamily="34" charset="0"/>
                <a:cs typeface="Times New Roman" panose="02020603050405020304" pitchFamily="18" charset="0"/>
              </a:rPr>
              <a:t>he Sergeant and </a:t>
            </a:r>
            <a:r>
              <a:rPr lang="en-GB" sz="2700" b="0" dirty="0">
                <a:solidFill>
                  <a:schemeClr val="tx1"/>
                </a:solidFill>
                <a:latin typeface="+mn-lt"/>
                <a:ea typeface="Calibri" panose="020F0502020204030204" pitchFamily="34" charset="0"/>
                <a:cs typeface="Times New Roman" panose="02020603050405020304" pitchFamily="18" charset="0"/>
              </a:rPr>
              <a:t>a colleague</a:t>
            </a:r>
            <a:r>
              <a:rPr lang="en-GB" sz="2700" b="0" dirty="0">
                <a:solidFill>
                  <a:schemeClr val="tx1"/>
                </a:solidFill>
                <a:effectLst/>
                <a:latin typeface="+mn-lt"/>
                <a:ea typeface="Calibri" panose="020F0502020204030204" pitchFamily="34" charset="0"/>
                <a:cs typeface="Times New Roman" panose="02020603050405020304" pitchFamily="18" charset="0"/>
              </a:rPr>
              <a:t> will knock the front door and </a:t>
            </a:r>
            <a:r>
              <a:rPr lang="en-GB" sz="2700" b="0" dirty="0">
                <a:solidFill>
                  <a:schemeClr val="tx1"/>
                </a:solidFill>
                <a:latin typeface="+mn-lt"/>
                <a:ea typeface="Calibri" panose="020F0502020204030204" pitchFamily="34" charset="0"/>
                <a:cs typeface="Times New Roman" panose="02020603050405020304" pitchFamily="18" charset="0"/>
              </a:rPr>
              <a:t>another 2 colleagues </a:t>
            </a:r>
            <a:r>
              <a:rPr lang="en-GB" sz="2700" b="0" dirty="0">
                <a:solidFill>
                  <a:schemeClr val="tx1"/>
                </a:solidFill>
                <a:effectLst/>
                <a:latin typeface="+mn-lt"/>
                <a:ea typeface="Calibri" panose="020F0502020204030204" pitchFamily="34" charset="0"/>
                <a:cs typeface="Times New Roman" panose="02020603050405020304" pitchFamily="18" charset="0"/>
              </a:rPr>
              <a:t>will cut off at the rear of the premises.</a:t>
            </a:r>
            <a:br>
              <a:rPr lang="en-GB" sz="2700" b="0" dirty="0">
                <a:solidFill>
                  <a:schemeClr val="tx1"/>
                </a:solidFill>
                <a:effectLst/>
                <a:latin typeface="+mn-lt"/>
                <a:ea typeface="Calibri" panose="020F0502020204030204" pitchFamily="34" charset="0"/>
                <a:cs typeface="Times New Roman" panose="02020603050405020304" pitchFamily="18" charset="0"/>
              </a:rPr>
            </a:b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dirty="0">
                <a:solidFill>
                  <a:schemeClr val="tx1"/>
                </a:solidFill>
                <a:effectLst/>
                <a:latin typeface="+mn-lt"/>
                <a:ea typeface="Calibri" panose="020F0502020204030204" pitchFamily="34" charset="0"/>
                <a:cs typeface="Times New Roman" panose="02020603050405020304" pitchFamily="18" charset="0"/>
              </a:rPr>
              <a:t>TASK:</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GB" sz="2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US" sz="2700" b="0" dirty="0">
                <a:solidFill>
                  <a:schemeClr val="tx1"/>
                </a:solidFill>
                <a:latin typeface="Calibri" panose="020F0502020204030204" pitchFamily="34" charset="0"/>
                <a:cs typeface="Calibri" panose="020F0502020204030204" pitchFamily="34" charset="0"/>
              </a:rPr>
              <a:t>Assess the threat and risk.</a:t>
            </a:r>
            <a:br>
              <a:rPr lang="en-US" sz="2700" b="0" dirty="0">
                <a:solidFill>
                  <a:schemeClr val="tx1"/>
                </a:solidFill>
                <a:latin typeface="Calibri" panose="020F0502020204030204" pitchFamily="34" charset="0"/>
                <a:cs typeface="Calibri" panose="020F0502020204030204" pitchFamily="34" charset="0"/>
              </a:rPr>
            </a:br>
            <a:r>
              <a:rPr lang="en-US" sz="2700" b="0" dirty="0">
                <a:solidFill>
                  <a:schemeClr val="tx1"/>
                </a:solidFill>
                <a:latin typeface="Calibri" panose="020F0502020204030204" pitchFamily="34" charset="0"/>
                <a:cs typeface="Calibri" panose="020F0502020204030204" pitchFamily="34" charset="0"/>
              </a:rPr>
              <a:t>Develop a working strategy.</a:t>
            </a:r>
            <a:br>
              <a:rPr lang="en-US" sz="1800" dirty="0">
                <a:solidFill>
                  <a:schemeClr val="bg1"/>
                </a:solidFill>
              </a:rPr>
            </a:br>
            <a:endParaRPr lang="en-US" sz="1800" b="0" dirty="0">
              <a:solidFill>
                <a:schemeClr val="tx1"/>
              </a:solidFill>
              <a:latin typeface="+mj-lt"/>
              <a:cs typeface="+mj-cs"/>
            </a:endParaRPr>
          </a:p>
        </p:txBody>
      </p:sp>
    </p:spTree>
    <p:extLst>
      <p:ext uri="{BB962C8B-B14F-4D97-AF65-F5344CB8AC3E}">
        <p14:creationId xmlns:p14="http://schemas.microsoft.com/office/powerpoint/2010/main" val="337355807"/>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See the source image">
            <a:extLst>
              <a:ext uri="{FF2B5EF4-FFF2-40B4-BE49-F238E27FC236}">
                <a16:creationId xmlns:a16="http://schemas.microsoft.com/office/drawing/2014/main" id="{80CFCF7A-3B87-4010-9615-4CC59E0A70E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 t="4499" r="28120" b="1"/>
          <a:stretch/>
        </p:blipFill>
        <p:spPr bwMode="auto">
          <a:xfrm>
            <a:off x="4818888" y="1"/>
            <a:ext cx="7373112" cy="6857999"/>
          </a:xfrm>
          <a:prstGeom prst="rect">
            <a:avLst/>
          </a:prstGeom>
          <a:noFill/>
          <a:extLst>
            <a:ext uri="{909E8E84-426E-40DD-AFC4-6F175D3DCCD1}">
              <a14:hiddenFill xmlns:a14="http://schemas.microsoft.com/office/drawing/2010/main">
                <a:solidFill>
                  <a:srgbClr val="FFFFFF"/>
                </a:solidFill>
              </a14:hiddenFill>
            </a:ext>
          </a:extLst>
        </p:spPr>
      </p:pic>
      <p:sp>
        <p:nvSpPr>
          <p:cNvPr id="32" name="Freeform: Shape 27">
            <a:extLst>
              <a:ext uri="{FF2B5EF4-FFF2-40B4-BE49-F238E27FC236}">
                <a16:creationId xmlns:a16="http://schemas.microsoft.com/office/drawing/2014/main" id="{E1223861-A3E8-48E6-8C01-F3C9AD22D3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29">
            <a:extLst>
              <a:ext uri="{FF2B5EF4-FFF2-40B4-BE49-F238E27FC236}">
                <a16:creationId xmlns:a16="http://schemas.microsoft.com/office/drawing/2014/main" id="{CE940727-F42D-4F2B-AF71-DA5D9FABE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34916B0-E906-46B7-B85E-71916E578FA9}"/>
              </a:ext>
            </a:extLst>
          </p:cNvPr>
          <p:cNvSpPr>
            <a:spLocks noGrp="1"/>
          </p:cNvSpPr>
          <p:nvPr>
            <p:ph type="title"/>
          </p:nvPr>
        </p:nvSpPr>
        <p:spPr>
          <a:xfrm>
            <a:off x="804672" y="775632"/>
            <a:ext cx="5291328" cy="5764653"/>
          </a:xfrm>
        </p:spPr>
        <p:txBody>
          <a:bodyPr vert="horz" lIns="91440" tIns="45720" rIns="91440" bIns="45720" rtlCol="0" anchor="b">
            <a:normAutofit fontScale="90000"/>
          </a:bodyPr>
          <a:lstStyle/>
          <a:p>
            <a:pPr marL="114300" lvl="0"/>
            <a:r>
              <a:rPr lang="en-US" sz="2200" dirty="0">
                <a:solidFill>
                  <a:schemeClr val="tx1"/>
                </a:solidFill>
                <a:effectLst/>
                <a:latin typeface="+mn-lt"/>
                <a:cs typeface="+mj-cs"/>
              </a:rPr>
              <a:t>UPDATE:</a:t>
            </a:r>
            <a:br>
              <a:rPr lang="en-US" sz="2200" dirty="0">
                <a:solidFill>
                  <a:schemeClr val="tx1"/>
                </a:solidFill>
                <a:effectLst/>
                <a:latin typeface="+mn-lt"/>
                <a:cs typeface="+mj-cs"/>
              </a:rPr>
            </a:br>
            <a:br>
              <a:rPr lang="en-US" sz="2200" dirty="0">
                <a:solidFill>
                  <a:schemeClr val="tx1"/>
                </a:solidFill>
                <a:effectLst/>
                <a:latin typeface="+mn-lt"/>
                <a:cs typeface="+mj-cs"/>
              </a:rPr>
            </a:br>
            <a:r>
              <a:rPr lang="en-US" sz="2200" b="0" dirty="0">
                <a:solidFill>
                  <a:schemeClr val="tx1"/>
                </a:solidFill>
                <a:effectLst/>
                <a:latin typeface="+mn-lt"/>
                <a:cs typeface="+mj-cs"/>
              </a:rPr>
              <a:t>The time is now 0745h. You have arrived at the address and deployed to your respective positions. On knocking the front door, a male has come out of the back door and is contained in the rear garden. He is agitated and holding a crowbar.</a:t>
            </a:r>
            <a:br>
              <a:rPr lang="en-US" sz="2200" b="0" dirty="0">
                <a:solidFill>
                  <a:schemeClr val="tx1"/>
                </a:solidFill>
                <a:effectLst/>
                <a:latin typeface="+mn-lt"/>
                <a:cs typeface="+mj-cs"/>
              </a:rPr>
            </a:br>
            <a:br>
              <a:rPr lang="en-US" sz="2200" b="0" dirty="0">
                <a:solidFill>
                  <a:schemeClr val="tx1"/>
                </a:solidFill>
                <a:latin typeface="+mn-lt"/>
                <a:cs typeface="+mj-cs"/>
              </a:rPr>
            </a:br>
            <a:r>
              <a:rPr lang="en-GB" sz="2200" b="0" dirty="0">
                <a:solidFill>
                  <a:schemeClr val="tx1"/>
                </a:solidFill>
                <a:latin typeface="+mn-lt"/>
                <a:ea typeface="Calibri" panose="020F0502020204030204" pitchFamily="34" charset="0"/>
                <a:cs typeface="Times New Roman" panose="02020603050405020304" pitchFamily="18" charset="0"/>
              </a:rPr>
              <a:t>Noise and movement suggest there is another  person upstairs in the house. The Sergeant tells you to contain the bottom of the stairs and she goes through the house to the rear garden.</a:t>
            </a:r>
            <a:br>
              <a:rPr lang="en-US" sz="2200" b="0" dirty="0">
                <a:solidFill>
                  <a:schemeClr val="tx1"/>
                </a:solidFill>
                <a:latin typeface="+mn-lt"/>
              </a:rPr>
            </a:br>
            <a:br>
              <a:rPr lang="en-US" sz="2200" b="0" dirty="0">
                <a:solidFill>
                  <a:schemeClr val="tx1"/>
                </a:solidFill>
                <a:latin typeface="+mn-lt"/>
              </a:rPr>
            </a:br>
            <a:r>
              <a:rPr lang="en-US" sz="2200" b="0" dirty="0">
                <a:solidFill>
                  <a:schemeClr val="tx1"/>
                </a:solidFill>
                <a:latin typeface="+mn-lt"/>
              </a:rPr>
              <a:t>What else do you want to know?</a:t>
            </a:r>
            <a:br>
              <a:rPr lang="en-US" sz="2200" b="0" dirty="0">
                <a:solidFill>
                  <a:schemeClr val="tx1"/>
                </a:solidFill>
                <a:latin typeface="+mn-lt"/>
              </a:rPr>
            </a:br>
            <a:r>
              <a:rPr lang="en-US" sz="2200" b="0" dirty="0">
                <a:solidFill>
                  <a:schemeClr val="tx1"/>
                </a:solidFill>
                <a:latin typeface="+mn-lt"/>
              </a:rPr>
              <a:t>Does this affect your threat &amp; risk assessment?</a:t>
            </a:r>
            <a:br>
              <a:rPr lang="en-US" sz="2200" b="0" dirty="0">
                <a:solidFill>
                  <a:schemeClr val="tx1"/>
                </a:solidFill>
                <a:latin typeface="+mn-lt"/>
              </a:rPr>
            </a:br>
            <a:r>
              <a:rPr lang="en-US" sz="2200" b="0" dirty="0">
                <a:solidFill>
                  <a:schemeClr val="tx1"/>
                </a:solidFill>
                <a:latin typeface="+mn-lt"/>
              </a:rPr>
              <a:t>What is your working strategy?</a:t>
            </a:r>
            <a:br>
              <a:rPr lang="en-US" sz="2200" b="0" dirty="0">
                <a:solidFill>
                  <a:schemeClr val="tx1"/>
                </a:solidFill>
                <a:latin typeface="+mn-lt"/>
              </a:rPr>
            </a:br>
            <a:r>
              <a:rPr lang="en-US" sz="2200" b="0" dirty="0">
                <a:solidFill>
                  <a:schemeClr val="tx1"/>
                </a:solidFill>
                <a:latin typeface="+mn-lt"/>
              </a:rPr>
              <a:t>What are your options and contingencies – what are you going to do?</a:t>
            </a:r>
            <a:br>
              <a:rPr lang="en-US" sz="2200" dirty="0">
                <a:solidFill>
                  <a:schemeClr val="bg1"/>
                </a:solidFill>
              </a:rPr>
            </a:br>
            <a:br>
              <a:rPr lang="en-GB" sz="2000" b="0" dirty="0">
                <a:solidFill>
                  <a:schemeClr val="tx1"/>
                </a:solidFill>
                <a:latin typeface="+mn-lt"/>
                <a:ea typeface="Calibri" panose="020F0502020204030204" pitchFamily="34" charset="0"/>
                <a:cs typeface="Times New Roman" panose="02020603050405020304" pitchFamily="18" charset="0"/>
              </a:rPr>
            </a:br>
            <a:br>
              <a:rPr lang="en-US" sz="2000" b="0" dirty="0">
                <a:solidFill>
                  <a:schemeClr val="tx1"/>
                </a:solidFill>
                <a:effectLst/>
                <a:latin typeface="+mn-lt"/>
                <a:cs typeface="+mj-cs"/>
              </a:rPr>
            </a:br>
            <a:br>
              <a:rPr lang="en-US" sz="2000" b="0" dirty="0">
                <a:solidFill>
                  <a:schemeClr val="tx1"/>
                </a:solidFill>
                <a:effectLst/>
                <a:latin typeface="+mn-lt"/>
                <a:cs typeface="+mj-cs"/>
              </a:rPr>
            </a:br>
            <a:br>
              <a:rPr lang="en-US" sz="1400" dirty="0">
                <a:solidFill>
                  <a:schemeClr val="tx1"/>
                </a:solidFill>
                <a:effectLst/>
                <a:latin typeface="+mj-lt"/>
                <a:cs typeface="+mj-cs"/>
              </a:rPr>
            </a:br>
            <a:endParaRPr lang="en-US" sz="1400" dirty="0">
              <a:solidFill>
                <a:schemeClr val="tx1"/>
              </a:solidFill>
              <a:latin typeface="+mj-lt"/>
              <a:cs typeface="+mj-cs"/>
            </a:endParaRPr>
          </a:p>
        </p:txBody>
      </p:sp>
    </p:spTree>
    <p:extLst>
      <p:ext uri="{BB962C8B-B14F-4D97-AF65-F5344CB8AC3E}">
        <p14:creationId xmlns:p14="http://schemas.microsoft.com/office/powerpoint/2010/main" val="14162628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6BFAC2-81F8-453D-8E16-4597978E0D7C}"/>
              </a:ext>
            </a:extLst>
          </p:cNvPr>
          <p:cNvPicPr>
            <a:picLocks noChangeAspect="1"/>
          </p:cNvPicPr>
          <p:nvPr/>
        </p:nvPicPr>
        <p:blipFill rotWithShape="1">
          <a:blip r:embed="rId3"/>
          <a:srcRect t="4808" r="23412" b="4282"/>
          <a:stretch/>
        </p:blipFill>
        <p:spPr>
          <a:xfrm>
            <a:off x="2562726" y="1"/>
            <a:ext cx="9629274" cy="6857999"/>
          </a:xfrm>
          <a:prstGeom prst="rect">
            <a:avLst/>
          </a:prstGeom>
        </p:spPr>
      </p:pic>
      <p:sp>
        <p:nvSpPr>
          <p:cNvPr id="8" name="Freeform: Shape 7">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1D3D98-BDE2-4016-88AA-6BB30AFBC848}"/>
              </a:ext>
            </a:extLst>
          </p:cNvPr>
          <p:cNvSpPr>
            <a:spLocks noGrp="1"/>
          </p:cNvSpPr>
          <p:nvPr>
            <p:ph type="title"/>
          </p:nvPr>
        </p:nvSpPr>
        <p:spPr>
          <a:xfrm>
            <a:off x="433953" y="495946"/>
            <a:ext cx="4249951" cy="5718874"/>
          </a:xfrm>
        </p:spPr>
        <p:txBody>
          <a:bodyPr vert="horz" lIns="91440" tIns="45720" rIns="91440" bIns="45720" rtlCol="0" anchor="b">
            <a:normAutofit fontScale="90000"/>
          </a:bodyPr>
          <a:lstStyle/>
          <a:p>
            <a:pPr marL="114300" lvl="0">
              <a:lnSpc>
                <a:spcPct val="90000"/>
              </a:lnSpc>
            </a:pPr>
            <a:r>
              <a:rPr lang="en-GB" sz="2700" b="0" dirty="0">
                <a:solidFill>
                  <a:schemeClr val="tx1"/>
                </a:solidFill>
                <a:effectLst/>
                <a:latin typeface="+mn-lt"/>
                <a:ea typeface="Calibri" panose="020F0502020204030204" pitchFamily="34" charset="0"/>
                <a:cs typeface="Times New Roman" panose="02020603050405020304" pitchFamily="18" charset="0"/>
              </a:rPr>
              <a:t>A male person comes down the stairs with his hands </a:t>
            </a:r>
            <a:r>
              <a:rPr lang="en-GB" sz="2700" b="0" dirty="0">
                <a:solidFill>
                  <a:schemeClr val="tx1"/>
                </a:solidFill>
                <a:latin typeface="+mn-lt"/>
                <a:ea typeface="Calibri" panose="020F0502020204030204" pitchFamily="34" charset="0"/>
                <a:cs typeface="Times New Roman" panose="02020603050405020304" pitchFamily="18" charset="0"/>
              </a:rPr>
              <a:t>in his pockets </a:t>
            </a:r>
            <a:r>
              <a:rPr lang="en-GB" sz="2700" b="0" dirty="0">
                <a:solidFill>
                  <a:schemeClr val="tx1"/>
                </a:solidFill>
                <a:effectLst/>
                <a:latin typeface="+mn-lt"/>
                <a:ea typeface="Calibri" panose="020F0502020204030204" pitchFamily="34" charset="0"/>
                <a:cs typeface="Times New Roman" panose="02020603050405020304" pitchFamily="18" charset="0"/>
              </a:rPr>
              <a:t>and he looks like the suspect. He is apologising and asking to be arrested.</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GB" sz="2700" b="0" dirty="0">
                <a:solidFill>
                  <a:schemeClr val="tx1"/>
                </a:solidFill>
                <a:effectLst/>
                <a:latin typeface="+mn-lt"/>
                <a:ea typeface="Calibri" panose="020F0502020204030204" pitchFamily="34" charset="0"/>
                <a:cs typeface="Times New Roman" panose="02020603050405020304" pitchFamily="18" charset="0"/>
              </a:rPr>
              <a:t> </a:t>
            </a:r>
            <a:br>
              <a:rPr lang="en-GB" sz="2700" b="0" dirty="0">
                <a:solidFill>
                  <a:schemeClr val="tx1"/>
                </a:solidFill>
                <a:effectLst/>
                <a:latin typeface="+mn-lt"/>
                <a:ea typeface="Calibri" panose="020F0502020204030204" pitchFamily="34" charset="0"/>
                <a:cs typeface="Times New Roman" panose="02020603050405020304" pitchFamily="18" charset="0"/>
              </a:rPr>
            </a:br>
            <a:r>
              <a:rPr lang="en-US" sz="2700" b="0" dirty="0">
                <a:solidFill>
                  <a:schemeClr val="tx1"/>
                </a:solidFill>
                <a:effectLst/>
                <a:latin typeface="+mn-lt"/>
              </a:rPr>
              <a:t>What </a:t>
            </a:r>
            <a:r>
              <a:rPr lang="en-US" sz="2700" b="0" dirty="0">
                <a:solidFill>
                  <a:schemeClr val="tx1"/>
                </a:solidFill>
                <a:latin typeface="+mn-lt"/>
              </a:rPr>
              <a:t>else do you want to know?</a:t>
            </a:r>
            <a:br>
              <a:rPr lang="en-US" sz="2700" b="0" dirty="0">
                <a:solidFill>
                  <a:schemeClr val="tx1"/>
                </a:solidFill>
                <a:effectLst/>
                <a:latin typeface="+mn-lt"/>
              </a:rPr>
            </a:br>
            <a:r>
              <a:rPr lang="en-US" sz="2700" b="0" dirty="0">
                <a:solidFill>
                  <a:schemeClr val="tx1"/>
                </a:solidFill>
                <a:latin typeface="+mn-lt"/>
              </a:rPr>
              <a:t>Does this affect your threat &amp; risk assessment?</a:t>
            </a:r>
            <a:br>
              <a:rPr lang="en-US" sz="2700" b="0" dirty="0">
                <a:solidFill>
                  <a:schemeClr val="tx1"/>
                </a:solidFill>
                <a:effectLst/>
                <a:latin typeface="+mn-lt"/>
              </a:rPr>
            </a:br>
            <a:r>
              <a:rPr lang="en-US" sz="2700" b="0" dirty="0">
                <a:solidFill>
                  <a:schemeClr val="tx1"/>
                </a:solidFill>
                <a:latin typeface="+mn-lt"/>
              </a:rPr>
              <a:t>What is your working strategy?</a:t>
            </a:r>
            <a:br>
              <a:rPr lang="en-US" sz="2700" b="0" dirty="0">
                <a:solidFill>
                  <a:schemeClr val="tx1"/>
                </a:solidFill>
                <a:latin typeface="+mn-lt"/>
              </a:rPr>
            </a:br>
            <a:r>
              <a:rPr lang="en-US" sz="2700" b="0" dirty="0">
                <a:solidFill>
                  <a:schemeClr val="tx1"/>
                </a:solidFill>
                <a:latin typeface="+mn-lt"/>
              </a:rPr>
              <a:t>Are you going to take action? What are you going to do?</a:t>
            </a:r>
            <a:br>
              <a:rPr lang="en-US" sz="2700" b="0" dirty="0">
                <a:solidFill>
                  <a:schemeClr val="tx1"/>
                </a:solidFill>
                <a:latin typeface="+mn-lt"/>
              </a:rPr>
            </a:br>
            <a:br>
              <a:rPr lang="en-US" sz="2700" b="0" dirty="0">
                <a:solidFill>
                  <a:schemeClr val="tx1"/>
                </a:solidFill>
                <a:latin typeface="+mn-lt"/>
              </a:rPr>
            </a:br>
            <a:r>
              <a:rPr lang="en-US" sz="2700" b="0" dirty="0">
                <a:solidFill>
                  <a:schemeClr val="tx1"/>
                </a:solidFill>
                <a:latin typeface="+mn-lt"/>
              </a:rPr>
              <a:t>Review.</a:t>
            </a:r>
            <a:br>
              <a:rPr lang="en-US" sz="1600" dirty="0">
                <a:solidFill>
                  <a:schemeClr val="bg1"/>
                </a:solidFill>
                <a:effectLst/>
              </a:rPr>
            </a:b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dirty="0">
              <a:solidFill>
                <a:schemeClr val="tx1"/>
              </a:solidFill>
              <a:latin typeface="+mj-lt"/>
              <a:cs typeface="+mj-cs"/>
            </a:endParaRPr>
          </a:p>
        </p:txBody>
      </p:sp>
    </p:spTree>
    <p:extLst>
      <p:ext uri="{BB962C8B-B14F-4D97-AF65-F5344CB8AC3E}">
        <p14:creationId xmlns:p14="http://schemas.microsoft.com/office/powerpoint/2010/main" val="418331792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15">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7F2B24C-8077-434A-B8A7-4ED07DEE29C7}"/>
              </a:ext>
            </a:extLst>
          </p:cNvPr>
          <p:cNvSpPr>
            <a:spLocks noGrp="1"/>
          </p:cNvSpPr>
          <p:nvPr>
            <p:ph type="title"/>
          </p:nvPr>
        </p:nvSpPr>
        <p:spPr>
          <a:xfrm>
            <a:off x="195208" y="143838"/>
            <a:ext cx="3739793" cy="7181635"/>
          </a:xfrm>
        </p:spPr>
        <p:txBody>
          <a:bodyPr vert="horz" lIns="91440" tIns="45720" rIns="91440" bIns="45720" rtlCol="0" anchor="t">
            <a:normAutofit/>
          </a:bodyPr>
          <a:lstStyle/>
          <a:p>
            <a:pPr>
              <a:lnSpc>
                <a:spcPct val="107000"/>
              </a:lnSpc>
              <a:spcAft>
                <a:spcPts val="8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NDM </a:t>
            </a:r>
            <a:r>
              <a:rPr lang="en-GB" sz="20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Scenario 3 NEIGHBOURHOOD ISSUE</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 are part of a Neighbourhood Policing Team (NPT) attending a Partnership Meeting to discuss an increase in Anti-social behaviour and Crime in the </a:t>
            </a:r>
            <a: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t>local area</a:t>
            </a: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br>
              <a:rPr lang="en-GB" sz="1800" b="0" dirty="0">
                <a:solidFill>
                  <a:schemeClr val="bg1"/>
                </a:solidFill>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Partner agencies at the meeting include Local Councillors, the Deputy Head from the local high school and a number of representative from the local resident’s association.</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Use NDM to critically analyse the situation and decide what to do.</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1800" b="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br>
              <a:rPr lang="en-GB" sz="1000" dirty="0">
                <a:effectLst/>
                <a:latin typeface="Calibri" panose="020F0502020204030204" pitchFamily="34" charset="0"/>
                <a:ea typeface="Calibri" panose="020F0502020204030204" pitchFamily="34" charset="0"/>
                <a:cs typeface="Times New Roman" panose="02020603050405020304" pitchFamily="18" charset="0"/>
              </a:rPr>
            </a:br>
            <a:endParaRPr lang="en-US" sz="1000" kern="1200" dirty="0">
              <a:solidFill>
                <a:srgbClr val="FFFFFF"/>
              </a:solidFill>
              <a:latin typeface="+mj-lt"/>
              <a:ea typeface="+mj-ea"/>
              <a:cs typeface="+mj-cs"/>
            </a:endParaRPr>
          </a:p>
        </p:txBody>
      </p:sp>
      <p:pic>
        <p:nvPicPr>
          <p:cNvPr id="3" name="Picture 2">
            <a:extLst>
              <a:ext uri="{FF2B5EF4-FFF2-40B4-BE49-F238E27FC236}">
                <a16:creationId xmlns:a16="http://schemas.microsoft.com/office/drawing/2014/main" id="{4815312E-EDF2-4D73-B201-BB0C288DB6CD}"/>
              </a:ext>
            </a:extLst>
          </p:cNvPr>
          <p:cNvPicPr>
            <a:picLocks noChangeAspect="1"/>
          </p:cNvPicPr>
          <p:nvPr/>
        </p:nvPicPr>
        <p:blipFill>
          <a:blip r:embed="rId2"/>
          <a:stretch>
            <a:fillRect/>
          </a:stretch>
        </p:blipFill>
        <p:spPr>
          <a:xfrm>
            <a:off x="4502428" y="1396759"/>
            <a:ext cx="7225748" cy="4064482"/>
          </a:xfrm>
          <a:prstGeom prst="rect">
            <a:avLst/>
          </a:prstGeom>
        </p:spPr>
      </p:pic>
    </p:spTree>
    <p:extLst>
      <p:ext uri="{BB962C8B-B14F-4D97-AF65-F5344CB8AC3E}">
        <p14:creationId xmlns:p14="http://schemas.microsoft.com/office/powerpoint/2010/main" val="391382523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E24771-A1C8-40D8-A73D-4D446EF5757C}"/>
              </a:ext>
            </a:extLst>
          </p:cNvPr>
          <p:cNvPicPr>
            <a:picLocks noChangeAspect="1"/>
          </p:cNvPicPr>
          <p:nvPr/>
        </p:nvPicPr>
        <p:blipFill rotWithShape="1">
          <a:blip r:embed="rId3"/>
          <a:srcRect r="33244"/>
          <a:stretch/>
        </p:blipFill>
        <p:spPr>
          <a:xfrm>
            <a:off x="4038599" y="10"/>
            <a:ext cx="8160026" cy="6875809"/>
          </a:xfrm>
          <a:prstGeom prst="rect">
            <a:avLst/>
          </a:prstGeom>
        </p:spPr>
      </p:pic>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767F030-C2AC-40A3-B6A2-3D4040A813A4}"/>
              </a:ext>
            </a:extLst>
          </p:cNvPr>
          <p:cNvSpPr>
            <a:spLocks noGrp="1"/>
          </p:cNvSpPr>
          <p:nvPr>
            <p:ph type="title"/>
          </p:nvPr>
        </p:nvSpPr>
        <p:spPr>
          <a:xfrm>
            <a:off x="437323" y="119271"/>
            <a:ext cx="3149444" cy="6362520"/>
          </a:xfrm>
        </p:spPr>
        <p:txBody>
          <a:bodyPr vert="horz" lIns="91440" tIns="45720" rIns="91440" bIns="45720" rtlCol="0" anchor="t">
            <a:normAutofit fontScale="90000"/>
          </a:bodyPr>
          <a:lstStyle/>
          <a:p>
            <a:br>
              <a:rPr lang="en-US" sz="1000" b="0" dirty="0">
                <a:solidFill>
                  <a:srgbClr val="FFFFFF"/>
                </a:solidFill>
                <a:effectLst/>
                <a:latin typeface="+mj-lt"/>
                <a:cs typeface="+mj-cs"/>
              </a:rPr>
            </a:br>
            <a:r>
              <a:rPr kumimoji="0" lang="en-US" sz="2000" b="0" i="0" u="none" strike="noStrike" cap="none" spc="0" normalizeH="0" baseline="0" noProof="0" dirty="0">
                <a:ln>
                  <a:noFill/>
                </a:ln>
                <a:solidFill>
                  <a:srgbClr val="FFFFFF"/>
                </a:solidFill>
                <a:effectLst/>
                <a:uLnTx/>
                <a:uFillTx/>
                <a:latin typeface="+mj-lt"/>
                <a:cs typeface="+mj-cs"/>
              </a:rPr>
              <a:t>The meeting has started, and the police are being blamed for </a:t>
            </a:r>
            <a:r>
              <a:rPr lang="en-US" sz="2000" b="0" dirty="0">
                <a:solidFill>
                  <a:srgbClr val="FFFFFF"/>
                </a:solidFill>
                <a:latin typeface="+mj-lt"/>
                <a:cs typeface="+mj-cs"/>
              </a:rPr>
              <a:t>a</a:t>
            </a:r>
            <a:r>
              <a:rPr kumimoji="0" lang="en-US" sz="2000" b="0" i="0" u="none" strike="noStrike" cap="none" spc="0" normalizeH="0" baseline="0" noProof="0" dirty="0">
                <a:ln>
                  <a:noFill/>
                </a:ln>
                <a:solidFill>
                  <a:srgbClr val="FFFFFF"/>
                </a:solidFill>
                <a:effectLst/>
                <a:uLnTx/>
                <a:uFillTx/>
                <a:latin typeface="+mj-lt"/>
                <a:cs typeface="+mj-cs"/>
              </a:rPr>
              <a:t> lack of patrols in the area which the partners claim are causing the issues. </a:t>
            </a:r>
            <a:br>
              <a:rPr kumimoji="0" lang="en-US" sz="2000" b="0" i="0" u="none" strike="noStrike" cap="none" spc="0" normalizeH="0" baseline="0" noProof="0" dirty="0">
                <a:ln>
                  <a:noFill/>
                </a:ln>
                <a:solidFill>
                  <a:srgbClr val="FFFFFF"/>
                </a:solidFill>
                <a:effectLst/>
                <a:uLnTx/>
                <a:uFillTx/>
                <a:latin typeface="+mj-lt"/>
                <a:cs typeface="+mj-cs"/>
              </a:rPr>
            </a:br>
            <a:br>
              <a:rPr kumimoji="0" lang="en-US" sz="2000" b="0" i="0" u="none" strike="noStrike" cap="none" spc="0" normalizeH="0" baseline="0" noProof="0" dirty="0">
                <a:ln>
                  <a:noFill/>
                </a:ln>
                <a:solidFill>
                  <a:srgbClr val="FFFFFF"/>
                </a:solidFill>
                <a:effectLst/>
                <a:uLnTx/>
                <a:uFillTx/>
                <a:latin typeface="+mj-lt"/>
                <a:cs typeface="+mj-cs"/>
              </a:rPr>
            </a:br>
            <a:r>
              <a:rPr kumimoji="0" lang="en-US" sz="2000" b="0" i="0" u="none" strike="noStrike" cap="none" spc="0" normalizeH="0" baseline="0" noProof="0" dirty="0">
                <a:ln>
                  <a:noFill/>
                </a:ln>
                <a:solidFill>
                  <a:srgbClr val="FFFFFF"/>
                </a:solidFill>
                <a:uLnTx/>
                <a:uFillTx/>
                <a:latin typeface="+mj-lt"/>
                <a:cs typeface="+mj-cs"/>
              </a:rPr>
              <a:t>You </a:t>
            </a:r>
            <a:r>
              <a:rPr lang="en-US" sz="2000" b="0" dirty="0">
                <a:solidFill>
                  <a:srgbClr val="FFFFFF"/>
                </a:solidFill>
                <a:effectLst/>
                <a:latin typeface="+mj-lt"/>
                <a:cs typeface="+mj-cs"/>
              </a:rPr>
              <a:t>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a:t>
            </a:r>
            <a:br>
              <a:rPr lang="en-US" sz="2000" b="0" dirty="0">
                <a:solidFill>
                  <a:srgbClr val="FFFFFF"/>
                </a:solidFill>
                <a:effectLst/>
                <a:latin typeface="+mj-lt"/>
                <a:cs typeface="+mj-cs"/>
              </a:rPr>
            </a:br>
            <a:br>
              <a:rPr lang="en-US" sz="2000" b="0" dirty="0">
                <a:solidFill>
                  <a:srgbClr val="FFFFFF"/>
                </a:solidFill>
                <a:effectLst/>
                <a:latin typeface="+mj-lt"/>
                <a:cs typeface="+mj-cs"/>
              </a:rPr>
            </a:br>
            <a:br>
              <a:rPr lang="en-US" sz="2000" b="0" dirty="0">
                <a:solidFill>
                  <a:srgbClr val="FFFFFF"/>
                </a:solidFill>
                <a:effectLst/>
                <a:latin typeface="+mj-lt"/>
                <a:cs typeface="+mj-cs"/>
              </a:rPr>
            </a:br>
            <a:r>
              <a:rPr lang="en-GB" sz="20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US" sz="1000" b="0" dirty="0">
                <a:solidFill>
                  <a:srgbClr val="FFFFFF"/>
                </a:solidFill>
                <a:effectLst/>
                <a:latin typeface="+mj-lt"/>
                <a:cs typeface="+mj-cs"/>
              </a:rPr>
            </a:br>
            <a:br>
              <a:rPr lang="en-US" sz="1000" b="0" dirty="0">
                <a:solidFill>
                  <a:srgbClr val="FFFFFF"/>
                </a:solidFill>
                <a:effectLst/>
                <a:latin typeface="+mj-lt"/>
                <a:cs typeface="+mj-cs"/>
              </a:rPr>
            </a:br>
            <a:br>
              <a:rPr lang="en-US" sz="1000" dirty="0">
                <a:solidFill>
                  <a:srgbClr val="FFFFFF"/>
                </a:solidFill>
                <a:effectLst/>
                <a:latin typeface="+mj-lt"/>
                <a:cs typeface="+mj-cs"/>
              </a:rPr>
            </a:br>
            <a:endParaRPr lang="en-US" sz="1000" b="0" dirty="0">
              <a:solidFill>
                <a:srgbClr val="FFFFFF"/>
              </a:solidFill>
              <a:latin typeface="+mj-lt"/>
              <a:cs typeface="+mj-cs"/>
            </a:endParaRPr>
          </a:p>
        </p:txBody>
      </p:sp>
    </p:spTree>
    <p:extLst>
      <p:ext uri="{BB962C8B-B14F-4D97-AF65-F5344CB8AC3E}">
        <p14:creationId xmlns:p14="http://schemas.microsoft.com/office/powerpoint/2010/main" val="8216572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9" name="Rectangle 7178">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3" name="Freeform: Shape 7182">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6B08E0E-A704-4A63-B29C-8D1ADE508A69}"/>
              </a:ext>
            </a:extLst>
          </p:cNvPr>
          <p:cNvSpPr>
            <a:spLocks noGrp="1"/>
          </p:cNvSpPr>
          <p:nvPr>
            <p:ph type="title"/>
          </p:nvPr>
        </p:nvSpPr>
        <p:spPr>
          <a:xfrm>
            <a:off x="578888" y="628305"/>
            <a:ext cx="2880828" cy="5212288"/>
          </a:xfrm>
        </p:spPr>
        <p:txBody>
          <a:bodyPr vert="horz" lIns="91440" tIns="45720" rIns="91440" bIns="45720" rtlCol="0" anchor="t">
            <a:normAutofit fontScale="90000"/>
          </a:bodyPr>
          <a:lstStyle/>
          <a:p>
            <a:r>
              <a:rPr lang="en-GB" sz="2400" b="0" dirty="0">
                <a:solidFill>
                  <a:schemeClr val="bg1"/>
                </a:solidFill>
                <a:effectLst/>
                <a:latin typeface="+mn-lt"/>
                <a:ea typeface="Calibri" panose="020F0502020204030204" pitchFamily="34" charset="0"/>
                <a:cs typeface="Times New Roman" panose="02020603050405020304" pitchFamily="18" charset="0"/>
              </a:rPr>
              <a:t>The meeting has been going on for </a:t>
            </a:r>
            <a:r>
              <a:rPr lang="en-GB" sz="2400" b="0" dirty="0">
                <a:solidFill>
                  <a:schemeClr val="bg1"/>
                </a:solidFill>
                <a:latin typeface="+mn-lt"/>
                <a:ea typeface="Calibri" panose="020F0502020204030204" pitchFamily="34" charset="0"/>
                <a:cs typeface="Times New Roman" panose="02020603050405020304" pitchFamily="18" charset="0"/>
              </a:rPr>
              <a:t>over </a:t>
            </a:r>
            <a:r>
              <a:rPr lang="en-GB" sz="2400" b="0" dirty="0">
                <a:solidFill>
                  <a:schemeClr val="bg1"/>
                </a:solidFill>
                <a:effectLst/>
                <a:latin typeface="+mn-lt"/>
                <a:ea typeface="Calibri" panose="020F0502020204030204" pitchFamily="34" charset="0"/>
                <a:cs typeface="Times New Roman" panose="02020603050405020304" pitchFamily="18" charset="0"/>
              </a:rPr>
              <a:t>an hour now with the partners arguing about the situation and pointing the finger at each other for not doing enough.</a:t>
            </a:r>
            <a:br>
              <a:rPr lang="en-GB" sz="2400" b="0" dirty="0">
                <a:solidFill>
                  <a:schemeClr val="bg1"/>
                </a:solidFill>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r>
              <a:rPr lang="en-GB" sz="2400" b="0" dirty="0">
                <a:solidFill>
                  <a:schemeClr val="bg1"/>
                </a:solidFill>
                <a:effectLst/>
                <a:latin typeface="+mn-lt"/>
                <a:ea typeface="Calibri" panose="020F0502020204030204" pitchFamily="34" charset="0"/>
                <a:cs typeface="Times New Roman" panose="02020603050405020304" pitchFamily="18" charset="0"/>
              </a:rPr>
              <a:t>Use NDM to critically analyse the situation and decide what to do.</a:t>
            </a:r>
            <a:br>
              <a:rPr lang="en-GB" sz="1600" dirty="0">
                <a:effectLst/>
                <a:latin typeface="Calibri" panose="020F0502020204030204" pitchFamily="34" charset="0"/>
                <a:ea typeface="Calibri" panose="020F0502020204030204" pitchFamily="34" charset="0"/>
                <a:cs typeface="Times New Roman" panose="02020603050405020304" pitchFamily="18" charset="0"/>
              </a:rPr>
            </a:br>
            <a:endParaRPr lang="en-US" sz="1600" b="0" kern="1200" dirty="0">
              <a:solidFill>
                <a:srgbClr val="FFFFFF"/>
              </a:solidFill>
              <a:latin typeface="+mj-lt"/>
              <a:ea typeface="+mj-ea"/>
              <a:cs typeface="+mj-cs"/>
            </a:endParaRPr>
          </a:p>
        </p:txBody>
      </p:sp>
      <p:pic>
        <p:nvPicPr>
          <p:cNvPr id="7170" name="Picture 2" descr="See the source image">
            <a:extLst>
              <a:ext uri="{FF2B5EF4-FFF2-40B4-BE49-F238E27FC236}">
                <a16:creationId xmlns:a16="http://schemas.microsoft.com/office/drawing/2014/main" id="{06811D54-E022-4D3A-84C8-F2DF40962DA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02428" y="1017407"/>
            <a:ext cx="7225748" cy="4823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34266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DE3186-C1E2-1217-BFA1-490322364C73}"/>
              </a:ext>
            </a:extLst>
          </p:cNvPr>
          <p:cNvPicPr>
            <a:picLocks noChangeAspect="1"/>
          </p:cNvPicPr>
          <p:nvPr/>
        </p:nvPicPr>
        <p:blipFill>
          <a:blip r:embed="rId3"/>
          <a:stretch>
            <a:fillRect/>
          </a:stretch>
        </p:blipFill>
        <p:spPr>
          <a:xfrm>
            <a:off x="4743164" y="4320208"/>
            <a:ext cx="2155333" cy="2126974"/>
          </a:xfrm>
          <a:prstGeom prst="rect">
            <a:avLst/>
          </a:prstGeom>
        </p:spPr>
      </p:pic>
      <p:pic>
        <p:nvPicPr>
          <p:cNvPr id="3" name="Picture 2">
            <a:extLst>
              <a:ext uri="{FF2B5EF4-FFF2-40B4-BE49-F238E27FC236}">
                <a16:creationId xmlns:a16="http://schemas.microsoft.com/office/drawing/2014/main" id="{72836B95-6E1A-7F23-6D70-C29D060F8765}"/>
              </a:ext>
            </a:extLst>
          </p:cNvPr>
          <p:cNvPicPr>
            <a:picLocks noChangeAspect="1"/>
          </p:cNvPicPr>
          <p:nvPr/>
        </p:nvPicPr>
        <p:blipFill>
          <a:blip r:embed="rId4"/>
          <a:stretch>
            <a:fillRect/>
          </a:stretch>
        </p:blipFill>
        <p:spPr>
          <a:xfrm>
            <a:off x="8556763" y="1467058"/>
            <a:ext cx="3161212" cy="1381875"/>
          </a:xfrm>
          <a:prstGeom prst="rect">
            <a:avLst/>
          </a:prstGeom>
        </p:spPr>
      </p:pic>
      <p:pic>
        <p:nvPicPr>
          <p:cNvPr id="4" name="Picture 3">
            <a:extLst>
              <a:ext uri="{FF2B5EF4-FFF2-40B4-BE49-F238E27FC236}">
                <a16:creationId xmlns:a16="http://schemas.microsoft.com/office/drawing/2014/main" id="{79487404-3776-2E74-DCD2-D946EEA334BE}"/>
              </a:ext>
            </a:extLst>
          </p:cNvPr>
          <p:cNvPicPr>
            <a:picLocks noChangeAspect="1"/>
          </p:cNvPicPr>
          <p:nvPr/>
        </p:nvPicPr>
        <p:blipFill>
          <a:blip r:embed="rId5"/>
          <a:stretch>
            <a:fillRect/>
          </a:stretch>
        </p:blipFill>
        <p:spPr>
          <a:xfrm>
            <a:off x="144968" y="1467058"/>
            <a:ext cx="2401359" cy="1262606"/>
          </a:xfrm>
          <a:prstGeom prst="rect">
            <a:avLst/>
          </a:prstGeom>
        </p:spPr>
      </p:pic>
      <p:pic>
        <p:nvPicPr>
          <p:cNvPr id="5" name="Picture 4">
            <a:extLst>
              <a:ext uri="{FF2B5EF4-FFF2-40B4-BE49-F238E27FC236}">
                <a16:creationId xmlns:a16="http://schemas.microsoft.com/office/drawing/2014/main" id="{C2601094-2B78-F9F7-8F2D-4150AF5811DE}"/>
              </a:ext>
            </a:extLst>
          </p:cNvPr>
          <p:cNvPicPr>
            <a:picLocks noChangeAspect="1"/>
          </p:cNvPicPr>
          <p:nvPr/>
        </p:nvPicPr>
        <p:blipFill>
          <a:blip r:embed="rId6"/>
          <a:stretch>
            <a:fillRect/>
          </a:stretch>
        </p:blipFill>
        <p:spPr>
          <a:xfrm>
            <a:off x="2782940" y="876496"/>
            <a:ext cx="5537210" cy="3115361"/>
          </a:xfrm>
          <a:prstGeom prst="rect">
            <a:avLst/>
          </a:prstGeom>
        </p:spPr>
      </p:pic>
      <p:pic>
        <p:nvPicPr>
          <p:cNvPr id="6" name="Picture 5">
            <a:extLst>
              <a:ext uri="{FF2B5EF4-FFF2-40B4-BE49-F238E27FC236}">
                <a16:creationId xmlns:a16="http://schemas.microsoft.com/office/drawing/2014/main" id="{5CA8DE4C-A02E-BCF7-64FC-7FE1749C1C60}"/>
              </a:ext>
            </a:extLst>
          </p:cNvPr>
          <p:cNvPicPr>
            <a:picLocks noChangeAspect="1"/>
          </p:cNvPicPr>
          <p:nvPr/>
        </p:nvPicPr>
        <p:blipFill>
          <a:blip r:embed="rId7"/>
          <a:stretch>
            <a:fillRect/>
          </a:stretch>
        </p:blipFill>
        <p:spPr>
          <a:xfrm>
            <a:off x="8635094" y="5685183"/>
            <a:ext cx="3206330" cy="1079559"/>
          </a:xfrm>
          <a:prstGeom prst="rect">
            <a:avLst/>
          </a:prstGeom>
        </p:spPr>
      </p:pic>
    </p:spTree>
    <p:extLst>
      <p:ext uri="{BB962C8B-B14F-4D97-AF65-F5344CB8AC3E}">
        <p14:creationId xmlns:p14="http://schemas.microsoft.com/office/powerpoint/2010/main" val="15623594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F9316-73B7-BE5A-9359-BD49E2CF93AC}"/>
              </a:ext>
            </a:extLst>
          </p:cNvPr>
          <p:cNvPicPr>
            <a:picLocks noChangeAspect="1"/>
          </p:cNvPicPr>
          <p:nvPr/>
        </p:nvPicPr>
        <p:blipFill>
          <a:blip r:embed="rId2"/>
          <a:stretch>
            <a:fillRect/>
          </a:stretch>
        </p:blipFill>
        <p:spPr>
          <a:xfrm>
            <a:off x="4448279" y="1497495"/>
            <a:ext cx="5023789" cy="3664226"/>
          </a:xfrm>
          <a:prstGeom prst="rect">
            <a:avLst/>
          </a:prstGeom>
        </p:spPr>
      </p:pic>
    </p:spTree>
    <p:extLst>
      <p:ext uri="{BB962C8B-B14F-4D97-AF65-F5344CB8AC3E}">
        <p14:creationId xmlns:p14="http://schemas.microsoft.com/office/powerpoint/2010/main" val="302594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4495</Words>
  <Application>Microsoft Office PowerPoint</Application>
  <PresentationFormat>Widescreen</PresentationFormat>
  <Paragraphs>330</Paragraphs>
  <Slides>37</Slides>
  <Notes>32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Gotham</vt:lpstr>
      <vt:lpstr>HK Grotesk</vt:lpstr>
      <vt:lpstr>Arial</vt:lpstr>
      <vt:lpstr>Calibri</vt:lpstr>
      <vt:lpstr>Calibri Light</vt:lpstr>
      <vt:lpstr>Symbol</vt:lpstr>
      <vt:lpstr>Office Theme</vt:lpstr>
      <vt:lpstr>Evidenced Based Policing and the National Decision Model  </vt:lpstr>
      <vt:lpstr>Paul Jackson – Leadership Lead Gwent Police</vt:lpstr>
      <vt:lpstr>Aims &amp; Objectives  </vt:lpstr>
      <vt:lpstr>PowerPoint Presentation</vt:lpstr>
      <vt:lpstr>Critical Thinking</vt:lpstr>
      <vt:lpstr>PowerPoint Presentation</vt:lpstr>
      <vt:lpstr>Evidence Based Policing EBT</vt:lpstr>
      <vt:lpstr>PowerPoint Presentation</vt:lpstr>
      <vt:lpstr>Decision Making</vt:lpstr>
      <vt:lpstr>National Decision Model</vt:lpstr>
      <vt:lpstr>PowerPoint Presentation</vt:lpstr>
      <vt:lpstr>Code of Ethics</vt:lpstr>
      <vt:lpstr>PowerPoint Presentation</vt:lpstr>
      <vt:lpstr>PowerPoint Presentation</vt:lpstr>
      <vt:lpstr>NDM Scenario 1 MISSING FEMALE </vt:lpstr>
      <vt:lpstr>PowerPoint Presentation</vt:lpstr>
      <vt:lpstr>5 x 5 Risk Matrix</vt:lpstr>
      <vt:lpstr>PowerPoint Presentation</vt:lpstr>
      <vt:lpstr>National Decision Model</vt:lpstr>
      <vt:lpstr>PowerPoint Presentation</vt:lpstr>
      <vt:lpstr>PowerPoint Presentation</vt:lpstr>
      <vt:lpstr>PowerPoint Presentation</vt:lpstr>
      <vt:lpstr>PowerPoint Presentation</vt:lpstr>
      <vt:lpstr>PowerPoint Presentation</vt:lpstr>
      <vt:lpstr>Code of Ethics</vt:lpstr>
      <vt:lpstr>C I A P O A R</vt:lpstr>
      <vt:lpstr>PowerPoint Presentation</vt:lpstr>
      <vt:lpstr>GROUP WORK</vt:lpstr>
      <vt:lpstr>   NDM Scenario 2 – ARREST  The time is 0700h on a Tuesday morning. You are at briefing and the Sergeant is briefing an arrest plan for this morning. Address is 17, Dene Grove, Sandford. The suspect is a male person called Gary Evans, 23 years old, and wanted for a violent assault, the previous day.   Use NDM to gather information and intelligence.  What else do you want to know?      </vt:lpstr>
      <vt:lpstr>UPDATE: The brief plan is to attend the address. The Sergeant and a colleague will knock the front door and another 2 colleagues will cut off at the rear of the premises.  TASK: What else do you want to know? Assess the threat and risk. Develop a working strategy. </vt:lpstr>
      <vt:lpstr>UPDATE:  The time is now 0745h. You have arrived at the address and deployed to your respective positions. On knocking the front door, a male has come out of the back door and is contained in the rear garden. He is agitated and holding a crowbar.  Noise and movement suggest there is another  person upstairs in the house. The Sergeant tells you to contain the bottom of the stairs and she goes through the house to the rear garden.  What else do you want to know? Does this affect your threat &amp; risk assessment? What is your working strategy? What are your options and contingencies – what are you going to do?     </vt:lpstr>
      <vt:lpstr>A male person comes down the stairs with his hands in his pockets and he looks like the suspect. He is apologising and asking to be arrested.   What else do you want to know? Does this affect your threat &amp; risk assessment? What is your working strategy? Are you going to take action? What are you going to do?  Review.  </vt:lpstr>
      <vt:lpstr>NDM Scenario 3 NEIGHBOURHOOD ISSUE   You are part of a Neighbourhood Policing Team (NPT) attending a Partnership Meeting to discuss an increase in Anti-social behaviour and Crime in the local area.   Partner agencies at the meeting include Local Councillors, the Deputy Head from the local high school and a number of representative from the local resident’s association.   Use NDM to critically analyse the situation and decide what to do.     </vt:lpstr>
      <vt:lpstr> The meeting has started, and the police are being blamed for a lack of patrols in the area which the partners claim are causing the issues.   You provide evidence to suggest that there are regular patrols and also point to a number of other key factors that may be contributing to the issue. Poor street lighting and a refusal by Council to install CCTV cameras in this area, despite adjacent areas having CCTV put in. In addition, the school used to open its hall 2 nights a week for a youth club, supported by local residents, but has recently stopped doing this.    Use NDM to critically analyse the situation and decide what to do.   </vt:lpstr>
      <vt:lpstr>The meeting has been going on for over an hour now with the partners arguing about the situation and pointing the finger at each other for not doing enough.   Use NDM to critically analyse the situation and decide what to do.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Framework</dc:title>
  <dc:creator>Rowe, Jason</dc:creator>
  <cp:lastModifiedBy>Sadie France</cp:lastModifiedBy>
  <cp:revision>29</cp:revision>
  <dcterms:created xsi:type="dcterms:W3CDTF">2022-08-11T11:11:24Z</dcterms:created>
  <dcterms:modified xsi:type="dcterms:W3CDTF">2023-10-13T06:40:31Z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2acd28b-79a3-4a0f-b0ff-4b75658b1549_Enabled">
    <vt:lpwstr>true</vt:lpwstr>
  </property>
  <property fmtid="{D5CDD505-2E9C-101B-9397-08002B2CF9AE}" pid="3" name="MSIP_Label_f2acd28b-79a3-4a0f-b0ff-4b75658b1549_SetDate">
    <vt:lpwstr>2022-08-11T11:11:24Z</vt:lpwstr>
  </property>
  <property fmtid="{D5CDD505-2E9C-101B-9397-08002B2CF9AE}" pid="4" name="MSIP_Label_f2acd28b-79a3-4a0f-b0ff-4b75658b1549_Method">
    <vt:lpwstr>Standard</vt:lpwstr>
  </property>
  <property fmtid="{D5CDD505-2E9C-101B-9397-08002B2CF9AE}" pid="5" name="MSIP_Label_f2acd28b-79a3-4a0f-b0ff-4b75658b1549_Name">
    <vt:lpwstr>OFFICIAL</vt:lpwstr>
  </property>
  <property fmtid="{D5CDD505-2E9C-101B-9397-08002B2CF9AE}" pid="6" name="MSIP_Label_f2acd28b-79a3-4a0f-b0ff-4b75658b1549_SiteId">
    <vt:lpwstr>e46c8472-ef5d-4b63-bc74-4a60db42c371</vt:lpwstr>
  </property>
  <property fmtid="{D5CDD505-2E9C-101B-9397-08002B2CF9AE}" pid="7" name="MSIP_Label_f2acd28b-79a3-4a0f-b0ff-4b75658b1549_ActionId">
    <vt:lpwstr>cf1cbef2-1c65-484d-ae5e-206577cb786b</vt:lpwstr>
  </property>
  <property fmtid="{D5CDD505-2E9C-101B-9397-08002B2CF9AE}" pid="8" name="MSIP_Label_f2acd28b-79a3-4a0f-b0ff-4b75658b1549_ContentBits">
    <vt:lpwstr>0</vt:lpwstr>
  </property>
</Properties>
</file>