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handoutMasterIdLst>
    <p:handoutMasterId r:id="rId16"/>
  </p:handoutMasterIdLst>
  <p:sldIdLst>
    <p:sldId id="313" r:id="rId2"/>
    <p:sldId id="311" r:id="rId3"/>
    <p:sldId id="314" r:id="rId4"/>
    <p:sldId id="315" r:id="rId5"/>
    <p:sldId id="316" r:id="rId6"/>
    <p:sldId id="312" r:id="rId7"/>
    <p:sldId id="300" r:id="rId8"/>
    <p:sldId id="301" r:id="rId9"/>
    <p:sldId id="302" r:id="rId10"/>
    <p:sldId id="303" r:id="rId11"/>
    <p:sldId id="304" r:id="rId12"/>
    <p:sldId id="268" r:id="rId13"/>
    <p:sldId id="306" r:id="rId14"/>
    <p:sldId id="278" r:id="rId15"/>
  </p:sldIdLst>
  <p:sldSz cx="9144000" cy="6858000" type="screen4x3"/>
  <p:notesSz cx="6858000" cy="9144000"/>
  <p:custDataLst>
    <p:tags r:id="rId17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0" lastIdx="9" clrIdx="0"/>
  <p:cmAuthor id="1" name="V, Sindhuja" initials="VS" lastIdx="7" clrIdx="1"/>
  <p:cmAuthor id="2" name="lw-dlf" initials="Q" lastIdx="4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F0D2"/>
    <a:srgbClr val="CCECFF"/>
    <a:srgbClr val="FFFF99"/>
    <a:srgbClr val="FF3300"/>
    <a:srgbClr val="FFCCCC"/>
    <a:srgbClr val="FF66CC"/>
    <a:srgbClr val="CCCCFF"/>
    <a:srgbClr val="CCFF99"/>
    <a:srgbClr val="9966FF"/>
    <a:srgbClr val="FF99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0155" autoAdjust="0"/>
    <p:restoredTop sz="94590" autoAdjust="0"/>
  </p:normalViewPr>
  <p:slideViewPr>
    <p:cSldViewPr showGuides="1">
      <p:cViewPr varScale="1">
        <p:scale>
          <a:sx n="79" d="100"/>
          <a:sy n="79" d="100"/>
        </p:scale>
        <p:origin x="-102" y="-618"/>
      </p:cViewPr>
      <p:guideLst>
        <p:guide orient="horz" pos="572"/>
        <p:guide orient="horz" pos="3901"/>
        <p:guide pos="2880"/>
        <p:guide pos="5759"/>
        <p:guide pos="5511"/>
        <p:guide pos="32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1507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1508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1509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3F46B535-4DF8-4ECF-9F9F-022717044A3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04709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l">
              <a:defRPr/>
            </a:pPr>
            <a:r>
              <a:rPr lang="en-GB" altLang="en-US" sz="800" dirty="0"/>
              <a:t>Slide </a:t>
            </a:r>
            <a:r>
              <a:rPr lang="en-GB" altLang="en-US" sz="800" dirty="0" smtClean="0"/>
              <a:t>8.</a:t>
            </a:r>
            <a:fld id="{AC078460-10DE-47CE-A288-BF9A97944FAA}" type="slidenum">
              <a:rPr lang="en-GB" altLang="en-US" sz="800" smtClean="0"/>
              <a:pPr algn="l">
                <a:defRPr/>
              </a:pPr>
              <a:t>‹#›</a:t>
            </a:fld>
            <a:endParaRPr lang="en-GB" altLang="en-US" sz="800" dirty="0">
              <a:latin typeface="Times" pitchFamily="18" charset="0"/>
            </a:endParaRPr>
          </a:p>
        </p:txBody>
      </p:sp>
      <p:sp>
        <p:nvSpPr>
          <p:cNvPr id="4" name="Text Box 23"/>
          <p:cNvSpPr txBox="1">
            <a:spLocks noChangeArrowheads="1"/>
          </p:cNvSpPr>
          <p:nvPr userDrawn="1"/>
        </p:nvSpPr>
        <p:spPr bwMode="auto">
          <a:xfrm>
            <a:off x="871386" y="6524627"/>
            <a:ext cx="7978977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>
                <a:cs typeface="Times New Roman" pitchFamily="18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20700" y="2444115"/>
            <a:ext cx="8102600" cy="1969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Chapter 8</a:t>
            </a:r>
          </a:p>
          <a:p>
            <a:pPr algn="ctr" fontAlgn="auto">
              <a:spcBef>
                <a:spcPts val="1200"/>
              </a:spcBef>
              <a:spcAft>
                <a:spcPts val="0"/>
              </a:spcAft>
              <a:defRPr/>
            </a:pPr>
            <a: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Product and service development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and organisation</a:t>
            </a:r>
            <a:endParaRPr lang="en-IN" sz="3600" b="1" kern="0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7"/>
          <p:cNvSpPr>
            <a:spLocks noChangeArrowheads="1"/>
          </p:cNvSpPr>
          <p:nvPr/>
        </p:nvSpPr>
        <p:spPr bwMode="auto">
          <a:xfrm>
            <a:off x="2395907" y="1656594"/>
            <a:ext cx="4869498" cy="3810032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51" name="Rectangle 9"/>
          <p:cNvSpPr>
            <a:spLocks noChangeArrowheads="1"/>
          </p:cNvSpPr>
          <p:nvPr/>
        </p:nvSpPr>
        <p:spPr bwMode="auto">
          <a:xfrm>
            <a:off x="2383461" y="5465070"/>
            <a:ext cx="4891278" cy="385826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52" name="Text Box 10"/>
          <p:cNvSpPr txBox="1">
            <a:spLocks noChangeArrowheads="1"/>
          </p:cNvSpPr>
          <p:nvPr/>
        </p:nvSpPr>
        <p:spPr bwMode="auto">
          <a:xfrm>
            <a:off x="3733852" y="5483739"/>
            <a:ext cx="2075371" cy="329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053" name="Text Box 12"/>
          <p:cNvSpPr txBox="1">
            <a:spLocks noChangeArrowheads="1"/>
          </p:cNvSpPr>
          <p:nvPr/>
        </p:nvSpPr>
        <p:spPr bwMode="auto">
          <a:xfrm>
            <a:off x="2254334" y="5071465"/>
            <a:ext cx="1064133" cy="298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400" dirty="0"/>
              <a:t>Capacity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054" name="Text Box 13"/>
          <p:cNvSpPr txBox="1">
            <a:spLocks noChangeArrowheads="1"/>
          </p:cNvSpPr>
          <p:nvPr/>
        </p:nvSpPr>
        <p:spPr bwMode="auto">
          <a:xfrm>
            <a:off x="3206453" y="4996789"/>
            <a:ext cx="846328" cy="512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400" dirty="0"/>
              <a:t>Supply </a:t>
            </a:r>
            <a:r>
              <a:rPr lang="en-US" sz="1400" dirty="0" smtClean="0"/>
              <a:t>network</a:t>
            </a:r>
            <a:endParaRPr lang="en-US" sz="1000" dirty="0">
              <a:latin typeface="Times New Roman" pitchFamily="18" charset="0"/>
            </a:endParaRPr>
          </a:p>
        </p:txBody>
      </p:sp>
      <p:grpSp>
        <p:nvGrpSpPr>
          <p:cNvPr id="2055" name="Group 66"/>
          <p:cNvGrpSpPr>
            <a:grpSpLocks/>
          </p:cNvGrpSpPr>
          <p:nvPr/>
        </p:nvGrpSpPr>
        <p:grpSpPr bwMode="auto">
          <a:xfrm>
            <a:off x="7252959" y="2075090"/>
            <a:ext cx="1067245" cy="2851691"/>
            <a:chOff x="4562" y="1234"/>
            <a:chExt cx="686" cy="1092"/>
          </a:xfrm>
        </p:grpSpPr>
        <p:sp>
          <p:nvSpPr>
            <p:cNvPr id="2085" name="Rectangle 8"/>
            <p:cNvSpPr>
              <a:spLocks noChangeArrowheads="1"/>
            </p:cNvSpPr>
            <p:nvPr/>
          </p:nvSpPr>
          <p:spPr bwMode="auto">
            <a:xfrm>
              <a:off x="4562" y="1237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086" name="Line 28"/>
            <p:cNvSpPr>
              <a:spLocks noChangeShapeType="1"/>
            </p:cNvSpPr>
            <p:nvPr/>
          </p:nvSpPr>
          <p:spPr bwMode="auto">
            <a:xfrm>
              <a:off x="4571" y="210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87" name="Line 29"/>
            <p:cNvSpPr>
              <a:spLocks noChangeShapeType="1"/>
            </p:cNvSpPr>
            <p:nvPr/>
          </p:nvSpPr>
          <p:spPr bwMode="auto">
            <a:xfrm>
              <a:off x="4571" y="1875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88" name="Line 30"/>
            <p:cNvSpPr>
              <a:spLocks noChangeShapeType="1"/>
            </p:cNvSpPr>
            <p:nvPr/>
          </p:nvSpPr>
          <p:spPr bwMode="auto">
            <a:xfrm>
              <a:off x="4571" y="1650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89" name="Line 31"/>
            <p:cNvSpPr>
              <a:spLocks noChangeShapeType="1"/>
            </p:cNvSpPr>
            <p:nvPr/>
          </p:nvSpPr>
          <p:spPr bwMode="auto">
            <a:xfrm>
              <a:off x="4571" y="14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90" name="Line 32"/>
            <p:cNvSpPr>
              <a:spLocks noChangeShapeType="1"/>
            </p:cNvSpPr>
            <p:nvPr/>
          </p:nvSpPr>
          <p:spPr bwMode="auto">
            <a:xfrm>
              <a:off x="4571" y="1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91" name="Line 33"/>
            <p:cNvSpPr>
              <a:spLocks noChangeShapeType="1"/>
            </p:cNvSpPr>
            <p:nvPr/>
          </p:nvSpPr>
          <p:spPr bwMode="auto">
            <a:xfrm>
              <a:off x="4571" y="2320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92" name="AutoShape 34"/>
            <p:cNvSpPr>
              <a:spLocks noChangeArrowheads="1"/>
            </p:cNvSpPr>
            <p:nvPr/>
          </p:nvSpPr>
          <p:spPr bwMode="auto">
            <a:xfrm rot="5400000">
              <a:off x="4567" y="1643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2056" name="Text Box 35"/>
          <p:cNvSpPr txBox="1">
            <a:spLocks noChangeArrowheads="1"/>
          </p:cNvSpPr>
          <p:nvPr/>
        </p:nvSpPr>
        <p:spPr bwMode="auto">
          <a:xfrm>
            <a:off x="6258835" y="1045183"/>
            <a:ext cx="2047367" cy="239586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/>
            <a:endParaRPr lang="en-GB" sz="1000" dirty="0">
              <a:latin typeface="Times New Roman" pitchFamily="18" charset="0"/>
            </a:endParaRPr>
          </a:p>
        </p:txBody>
      </p:sp>
      <p:sp>
        <p:nvSpPr>
          <p:cNvPr id="2057" name="Text Box 36"/>
          <p:cNvSpPr txBox="1">
            <a:spLocks noChangeArrowheads="1"/>
          </p:cNvSpPr>
          <p:nvPr/>
        </p:nvSpPr>
        <p:spPr bwMode="auto">
          <a:xfrm rot="16200000">
            <a:off x="7082579" y="3351096"/>
            <a:ext cx="2822131" cy="32981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058" name="Rectangle 37"/>
          <p:cNvSpPr>
            <a:spLocks noChangeArrowheads="1"/>
          </p:cNvSpPr>
          <p:nvPr/>
        </p:nvSpPr>
        <p:spPr bwMode="auto">
          <a:xfrm>
            <a:off x="2383461" y="1656594"/>
            <a:ext cx="4869498" cy="38100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59" name="Line 38"/>
          <p:cNvSpPr>
            <a:spLocks noChangeShapeType="1"/>
          </p:cNvSpPr>
          <p:nvPr/>
        </p:nvSpPr>
        <p:spPr bwMode="auto">
          <a:xfrm>
            <a:off x="3181561" y="1656594"/>
            <a:ext cx="0" cy="381003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060" name="Rectangle 39"/>
          <p:cNvSpPr>
            <a:spLocks noChangeArrowheads="1"/>
          </p:cNvSpPr>
          <p:nvPr/>
        </p:nvSpPr>
        <p:spPr bwMode="auto">
          <a:xfrm>
            <a:off x="4065227" y="1656594"/>
            <a:ext cx="958342" cy="38100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61" name="Rectangle 40"/>
          <p:cNvSpPr>
            <a:spLocks noChangeArrowheads="1"/>
          </p:cNvSpPr>
          <p:nvPr/>
        </p:nvSpPr>
        <p:spPr bwMode="auto">
          <a:xfrm>
            <a:off x="5034459" y="1656594"/>
            <a:ext cx="2212277" cy="381003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62" name="AutoShape 41"/>
          <p:cNvSpPr>
            <a:spLocks noChangeArrowheads="1"/>
          </p:cNvSpPr>
          <p:nvPr/>
        </p:nvSpPr>
        <p:spPr bwMode="auto">
          <a:xfrm>
            <a:off x="2399019" y="1264545"/>
            <a:ext cx="4888167" cy="387381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63" name="Text Box 42"/>
          <p:cNvSpPr txBox="1">
            <a:spLocks noChangeArrowheads="1"/>
          </p:cNvSpPr>
          <p:nvPr/>
        </p:nvSpPr>
        <p:spPr bwMode="auto">
          <a:xfrm>
            <a:off x="3993663" y="4989010"/>
            <a:ext cx="1117029" cy="512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400" dirty="0"/>
              <a:t>Process </a:t>
            </a:r>
            <a:r>
              <a:rPr lang="en-US" sz="1400" dirty="0" smtClean="0"/>
              <a:t>technology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064" name="Text Box 43"/>
          <p:cNvSpPr txBox="1">
            <a:spLocks noChangeArrowheads="1"/>
          </p:cNvSpPr>
          <p:nvPr/>
        </p:nvSpPr>
        <p:spPr bwMode="auto">
          <a:xfrm>
            <a:off x="3869203" y="975175"/>
            <a:ext cx="1977358" cy="32981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066" name="Text Box 45"/>
          <p:cNvSpPr txBox="1">
            <a:spLocks noChangeArrowheads="1"/>
          </p:cNvSpPr>
          <p:nvPr/>
        </p:nvSpPr>
        <p:spPr bwMode="auto">
          <a:xfrm>
            <a:off x="4975341" y="4567402"/>
            <a:ext cx="2310289" cy="9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400" dirty="0"/>
              <a:t>Development</a:t>
            </a:r>
          </a:p>
          <a:p>
            <a:pPr algn="ctr"/>
            <a:r>
              <a:rPr lang="en-US" sz="1400" dirty="0"/>
              <a:t>and </a:t>
            </a:r>
            <a:r>
              <a:rPr lang="en-US" sz="1400" dirty="0" smtClean="0"/>
              <a:t>organisation (product </a:t>
            </a:r>
            <a:r>
              <a:rPr lang="en-US" sz="1400" dirty="0"/>
              <a:t>and service development, and </a:t>
            </a:r>
            <a:r>
              <a:rPr lang="en-US" sz="1400" dirty="0" smtClean="0"/>
              <a:t>organisation</a:t>
            </a:r>
            <a:r>
              <a:rPr lang="en-US" sz="1400" dirty="0"/>
              <a:t>)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067" name="Text Box 46"/>
          <p:cNvSpPr txBox="1">
            <a:spLocks noChangeArrowheads="1"/>
          </p:cNvSpPr>
          <p:nvPr/>
        </p:nvSpPr>
        <p:spPr bwMode="auto">
          <a:xfrm>
            <a:off x="5023569" y="2099982"/>
            <a:ext cx="2244947" cy="234525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5000"/>
              </a:spcBef>
              <a:tabLst>
                <a:tab pos="109538" algn="l"/>
              </a:tabLst>
            </a:pPr>
            <a:r>
              <a:rPr lang="en-GB" sz="1200" dirty="0"/>
              <a:t>Issues </a:t>
            </a:r>
            <a:r>
              <a:rPr lang="en-GB" sz="1200" dirty="0" smtClean="0"/>
              <a:t>include:</a:t>
            </a:r>
            <a:endParaRPr lang="en-GB" sz="1200" dirty="0"/>
          </a:p>
          <a:p>
            <a:pPr>
              <a:spcBef>
                <a:spcPct val="55000"/>
              </a:spcBef>
              <a:buFontTx/>
              <a:buChar char="•"/>
              <a:tabLst>
                <a:tab pos="109538" algn="l"/>
              </a:tabLst>
            </a:pPr>
            <a:r>
              <a:rPr lang="en-GB" sz="1200" dirty="0"/>
              <a:t>	Related product and process 	</a:t>
            </a:r>
            <a:r>
              <a:rPr lang="en-GB" sz="1200" dirty="0" smtClean="0"/>
              <a:t>development</a:t>
            </a:r>
            <a:endParaRPr lang="en-GB" sz="1200" dirty="0"/>
          </a:p>
          <a:p>
            <a:pPr>
              <a:spcBef>
                <a:spcPct val="55000"/>
              </a:spcBef>
              <a:buFontTx/>
              <a:buChar char="•"/>
              <a:tabLst>
                <a:tab pos="109538" algn="l"/>
              </a:tabLst>
            </a:pPr>
            <a:r>
              <a:rPr lang="en-GB" sz="1200" dirty="0"/>
              <a:t>	Managing product/service 	development as a </a:t>
            </a:r>
            <a:r>
              <a:rPr lang="en-GB" sz="1200" dirty="0" smtClean="0"/>
              <a:t>process</a:t>
            </a:r>
            <a:endParaRPr lang="en-GB" sz="1200" dirty="0"/>
          </a:p>
          <a:p>
            <a:pPr>
              <a:spcBef>
                <a:spcPct val="55000"/>
              </a:spcBef>
              <a:buFontTx/>
              <a:buChar char="•"/>
              <a:tabLst>
                <a:tab pos="109538" algn="l"/>
              </a:tabLst>
            </a:pPr>
            <a:r>
              <a:rPr lang="en-GB" sz="1200" dirty="0"/>
              <a:t> </a:t>
            </a:r>
            <a:r>
              <a:rPr lang="en-GB" sz="1200" dirty="0" smtClean="0"/>
              <a:t>	Meeting </a:t>
            </a:r>
            <a:r>
              <a:rPr lang="en-GB" sz="1200" dirty="0"/>
              <a:t>market </a:t>
            </a:r>
            <a:r>
              <a:rPr lang="en-GB" sz="1200" dirty="0" smtClean="0"/>
              <a:t>	requirements for </a:t>
            </a:r>
            <a:r>
              <a:rPr lang="en-GB" sz="1200" dirty="0"/>
              <a:t>new </a:t>
            </a:r>
            <a:r>
              <a:rPr lang="en-GB" sz="1200" dirty="0" smtClean="0"/>
              <a:t>	products </a:t>
            </a:r>
            <a:r>
              <a:rPr lang="en-GB" sz="1200" dirty="0"/>
              <a:t>and </a:t>
            </a:r>
            <a:r>
              <a:rPr lang="en-GB" sz="1200" dirty="0" smtClean="0"/>
              <a:t>services</a:t>
            </a:r>
            <a:endParaRPr lang="en-GB" sz="1200" dirty="0"/>
          </a:p>
          <a:p>
            <a:pPr>
              <a:spcBef>
                <a:spcPct val="55000"/>
              </a:spcBef>
              <a:buFontTx/>
              <a:buChar char="•"/>
              <a:tabLst>
                <a:tab pos="109538" algn="l"/>
              </a:tabLst>
            </a:pPr>
            <a:r>
              <a:rPr lang="en-GB" sz="1200" dirty="0"/>
              <a:t> Managing </a:t>
            </a:r>
            <a:r>
              <a:rPr lang="en-GB" sz="1200" dirty="0" smtClean="0"/>
              <a:t>product/service </a:t>
            </a:r>
            <a:r>
              <a:rPr lang="en-GB" sz="1200" dirty="0"/>
              <a:t>	development resources</a:t>
            </a:r>
          </a:p>
        </p:txBody>
      </p:sp>
      <p:grpSp>
        <p:nvGrpSpPr>
          <p:cNvPr id="2068" name="Group 47"/>
          <p:cNvGrpSpPr>
            <a:grpSpLocks/>
          </p:cNvGrpSpPr>
          <p:nvPr/>
        </p:nvGrpSpPr>
        <p:grpSpPr bwMode="auto">
          <a:xfrm>
            <a:off x="485446" y="2079758"/>
            <a:ext cx="1954022" cy="2861024"/>
            <a:chOff x="204" y="1237"/>
            <a:chExt cx="1256" cy="1839"/>
          </a:xfrm>
        </p:grpSpPr>
        <p:sp>
          <p:nvSpPr>
            <p:cNvPr id="2071" name="Rectangle 48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072" name="Text Box 49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2073" name="Text Box 50"/>
            <p:cNvSpPr txBox="1">
              <a:spLocks noChangeArrowheads="1"/>
            </p:cNvSpPr>
            <p:nvPr/>
          </p:nvSpPr>
          <p:spPr bwMode="auto">
            <a:xfrm rot="-5400000">
              <a:off x="-63" y="1978"/>
              <a:ext cx="1090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dirty="0"/>
                <a:t>Performance objectives</a:t>
              </a:r>
            </a:p>
          </p:txBody>
        </p:sp>
        <p:sp>
          <p:nvSpPr>
            <p:cNvPr id="2074" name="Text Box 51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2075" name="Text Box 52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2076" name="Text Box 53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2077" name="Text Box 54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2078" name="Line 55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79" name="Rectangle 56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080" name="Freeform 57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81" name="Freeform 58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82" name="Freeform 59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83" name="Freeform 60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84" name="Freeform 61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069" name="Line 62"/>
          <p:cNvSpPr>
            <a:spLocks noChangeShapeType="1"/>
          </p:cNvSpPr>
          <p:nvPr/>
        </p:nvSpPr>
        <p:spPr bwMode="auto">
          <a:xfrm>
            <a:off x="1177755" y="2079758"/>
            <a:ext cx="614054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070" name="Line 64"/>
          <p:cNvSpPr>
            <a:spLocks noChangeShapeType="1"/>
          </p:cNvSpPr>
          <p:nvPr/>
        </p:nvSpPr>
        <p:spPr bwMode="auto">
          <a:xfrm>
            <a:off x="2378794" y="4926780"/>
            <a:ext cx="261054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5" name="Text Box 8"/>
          <p:cNvSpPr txBox="1">
            <a:spLocks noChangeArrowheads="1"/>
          </p:cNvSpPr>
          <p:nvPr/>
        </p:nvSpPr>
        <p:spPr bwMode="auto">
          <a:xfrm>
            <a:off x="71500" y="81045"/>
            <a:ext cx="9001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GB" sz="2800" b="1" dirty="0" smtClean="0"/>
              <a:t>Product and service development </a:t>
            </a:r>
            <a:br>
              <a:rPr lang="en-GB" sz="2800" b="1" dirty="0" smtClean="0"/>
            </a:br>
            <a:r>
              <a:rPr lang="en-GB" sz="2800" b="1" dirty="0" smtClean="0"/>
              <a:t>and organisation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45"/>
          <p:cNvSpPr txBox="1">
            <a:spLocks noChangeArrowheads="1"/>
          </p:cNvSpPr>
          <p:nvPr/>
        </p:nvSpPr>
        <p:spPr bwMode="auto">
          <a:xfrm>
            <a:off x="179512" y="78532"/>
            <a:ext cx="8784976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GB" sz="2800" b="1" dirty="0" smtClean="0">
                <a:latin typeface="Arial" charset="0"/>
              </a:rPr>
              <a:t>T</a:t>
            </a:r>
            <a:r>
              <a:rPr lang="en-US" sz="2800" b="1" dirty="0" smtClean="0">
                <a:latin typeface="Arial" charset="0"/>
              </a:rPr>
              <a:t>he </a:t>
            </a:r>
            <a:r>
              <a:rPr lang="en-US" sz="2800" b="1" dirty="0">
                <a:latin typeface="Arial" charset="0"/>
              </a:rPr>
              <a:t>relationship between creativity, </a:t>
            </a:r>
            <a:r>
              <a:rPr lang="en-US" sz="2800" b="1" dirty="0" smtClean="0">
                <a:latin typeface="Arial" charset="0"/>
              </a:rPr>
              <a:t>innovation </a:t>
            </a:r>
            <a:r>
              <a:rPr lang="en-US" sz="2800" b="1" dirty="0">
                <a:latin typeface="Arial" charset="0"/>
              </a:rPr>
              <a:t>and design </a:t>
            </a:r>
            <a:endParaRPr lang="en-GB" sz="2800" b="1" dirty="0">
              <a:latin typeface="Arial" charset="0"/>
            </a:endParaRPr>
          </a:p>
        </p:txBody>
      </p:sp>
      <p:grpSp>
        <p:nvGrpSpPr>
          <p:cNvPr id="20" name="Group 19"/>
          <p:cNvGrpSpPr/>
          <p:nvPr/>
        </p:nvGrpSpPr>
        <p:grpSpPr>
          <a:xfrm>
            <a:off x="333374" y="1908174"/>
            <a:ext cx="8703122" cy="3537050"/>
            <a:chOff x="333375" y="1908175"/>
            <a:chExt cx="5975350" cy="1524589"/>
          </a:xfrm>
        </p:grpSpPr>
        <p:sp>
          <p:nvSpPr>
            <p:cNvPr id="3" name="Text Box 10"/>
            <p:cNvSpPr txBox="1">
              <a:spLocks noChangeArrowheads="1"/>
            </p:cNvSpPr>
            <p:nvPr/>
          </p:nvSpPr>
          <p:spPr bwMode="auto">
            <a:xfrm>
              <a:off x="333375" y="2566603"/>
              <a:ext cx="1189038" cy="6126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sz="1800" b="1" dirty="0">
                  <a:latin typeface="Arial" charset="0"/>
                </a:rPr>
                <a:t>Creativity</a:t>
              </a:r>
            </a:p>
            <a:p>
              <a:pPr algn="ctr">
                <a:spcBef>
                  <a:spcPct val="50000"/>
                </a:spcBef>
              </a:pPr>
              <a:r>
                <a:rPr lang="en-US" sz="1800" i="1" dirty="0">
                  <a:latin typeface="Arial" charset="0"/>
                </a:rPr>
                <a:t>The use of imagination or original ideas</a:t>
              </a:r>
            </a:p>
          </p:txBody>
        </p:sp>
        <p:sp>
          <p:nvSpPr>
            <p:cNvPr id="4" name="Text Box 10"/>
            <p:cNvSpPr txBox="1">
              <a:spLocks noChangeArrowheads="1"/>
            </p:cNvSpPr>
            <p:nvPr/>
          </p:nvSpPr>
          <p:spPr bwMode="auto">
            <a:xfrm>
              <a:off x="3141663" y="2566603"/>
              <a:ext cx="1454150" cy="866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sz="1800" b="1" dirty="0">
                  <a:latin typeface="Arial" charset="0"/>
                </a:rPr>
                <a:t>Design</a:t>
              </a:r>
            </a:p>
            <a:p>
              <a:pPr algn="ctr">
                <a:spcBef>
                  <a:spcPct val="50000"/>
                </a:spcBef>
              </a:pPr>
              <a:r>
                <a:rPr lang="en-US" sz="1800" i="1" dirty="0">
                  <a:latin typeface="Arial" charset="0"/>
                </a:rPr>
                <a:t>Defining the looks, arrangement and workings of something</a:t>
              </a:r>
            </a:p>
          </p:txBody>
        </p:sp>
        <p:sp>
          <p:nvSpPr>
            <p:cNvPr id="5" name="Text Box 10"/>
            <p:cNvSpPr txBox="1">
              <a:spLocks noChangeArrowheads="1"/>
            </p:cNvSpPr>
            <p:nvPr/>
          </p:nvSpPr>
          <p:spPr bwMode="auto">
            <a:xfrm>
              <a:off x="1795463" y="2566603"/>
              <a:ext cx="1046162" cy="631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sz="1800" b="1" dirty="0">
                  <a:latin typeface="Arial" charset="0"/>
                </a:rPr>
                <a:t>Innovation</a:t>
              </a:r>
            </a:p>
            <a:p>
              <a:pPr algn="ctr">
                <a:spcBef>
                  <a:spcPct val="50000"/>
                </a:spcBef>
              </a:pPr>
              <a:r>
                <a:rPr lang="en-US" sz="1800" i="1" dirty="0">
                  <a:latin typeface="Arial" charset="0"/>
                </a:rPr>
                <a:t>Doing something new</a:t>
              </a:r>
            </a:p>
          </p:txBody>
        </p:sp>
        <p:sp>
          <p:nvSpPr>
            <p:cNvPr id="6" name="Text Box 10"/>
            <p:cNvSpPr txBox="1">
              <a:spLocks noChangeArrowheads="1"/>
            </p:cNvSpPr>
            <p:nvPr/>
          </p:nvSpPr>
          <p:spPr bwMode="auto">
            <a:xfrm>
              <a:off x="4772025" y="2566603"/>
              <a:ext cx="1536700" cy="8158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sz="1800" b="1" dirty="0">
                  <a:latin typeface="Arial" charset="0"/>
                </a:rPr>
                <a:t>Products and services</a:t>
              </a:r>
            </a:p>
            <a:p>
              <a:pPr algn="ctr">
                <a:spcBef>
                  <a:spcPct val="50000"/>
                </a:spcBef>
              </a:pPr>
              <a:r>
                <a:rPr lang="en-US" sz="1800" i="1" dirty="0">
                  <a:latin typeface="Arial" charset="0"/>
                </a:rPr>
                <a:t>The nature and characteristics of the </a:t>
              </a:r>
              <a:r>
                <a:rPr lang="en-US" sz="1800" i="1" dirty="0" smtClean="0">
                  <a:latin typeface="Arial" charset="0"/>
                </a:rPr>
                <a:t>organisation’s </a:t>
              </a:r>
              <a:r>
                <a:rPr lang="en-US" sz="1800" i="1" dirty="0">
                  <a:latin typeface="Arial" charset="0"/>
                </a:rPr>
                <a:t>offerings </a:t>
              </a:r>
            </a:p>
          </p:txBody>
        </p:sp>
        <p:sp>
          <p:nvSpPr>
            <p:cNvPr id="7" name="Right Arrow 6"/>
            <p:cNvSpPr/>
            <p:nvPr/>
          </p:nvSpPr>
          <p:spPr>
            <a:xfrm>
              <a:off x="1504123" y="2854982"/>
              <a:ext cx="288032" cy="288032"/>
            </a:xfrm>
            <a:prstGeom prst="rightArrow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defRPr/>
              </a:pPr>
              <a:endParaRPr lang="en-US" sz="1800" dirty="0" smtClean="0">
                <a:solidFill>
                  <a:srgbClr val="FFFFFF"/>
                </a:solidFill>
              </a:endParaRPr>
            </a:p>
          </p:txBody>
        </p:sp>
        <p:sp>
          <p:nvSpPr>
            <p:cNvPr id="8" name="Right Arrow 7"/>
            <p:cNvSpPr/>
            <p:nvPr/>
          </p:nvSpPr>
          <p:spPr>
            <a:xfrm>
              <a:off x="2887019" y="2854982"/>
              <a:ext cx="288032" cy="288032"/>
            </a:xfrm>
            <a:prstGeom prst="rightArrow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defRPr/>
              </a:pPr>
              <a:endParaRPr lang="en-US" sz="1800" dirty="0" smtClean="0">
                <a:solidFill>
                  <a:srgbClr val="FFFFFF"/>
                </a:solidFill>
              </a:endParaRPr>
            </a:p>
          </p:txBody>
        </p:sp>
        <p:sp>
          <p:nvSpPr>
            <p:cNvPr id="9" name="Right Arrow 8"/>
            <p:cNvSpPr/>
            <p:nvPr/>
          </p:nvSpPr>
          <p:spPr>
            <a:xfrm>
              <a:off x="4581128" y="2854982"/>
              <a:ext cx="288032" cy="288032"/>
            </a:xfrm>
            <a:prstGeom prst="rightArrow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>
                <a:defRPr/>
              </a:pPr>
              <a:endParaRPr lang="en-US" sz="1800" dirty="0" smtClean="0">
                <a:solidFill>
                  <a:srgbClr val="FFFFFF"/>
                </a:solidFill>
              </a:endParaRPr>
            </a:p>
          </p:txBody>
        </p:sp>
        <p:grpSp>
          <p:nvGrpSpPr>
            <p:cNvPr id="11" name="Group 22"/>
            <p:cNvGrpSpPr>
              <a:grpSpLocks/>
            </p:cNvGrpSpPr>
            <p:nvPr/>
          </p:nvGrpSpPr>
          <p:grpSpPr bwMode="auto">
            <a:xfrm>
              <a:off x="969320" y="1908175"/>
              <a:ext cx="1235972" cy="431800"/>
              <a:chOff x="896429" y="1979712"/>
              <a:chExt cx="1236682" cy="432048"/>
            </a:xfrm>
          </p:grpSpPr>
          <p:sp>
            <p:nvSpPr>
              <p:cNvPr id="12" name="Rounded Rectangular Callout 11"/>
              <p:cNvSpPr/>
              <p:nvPr/>
            </p:nvSpPr>
            <p:spPr>
              <a:xfrm>
                <a:off x="896429" y="1979712"/>
                <a:ext cx="1236426" cy="432048"/>
              </a:xfrm>
              <a:prstGeom prst="wedgeRoundRectCallout">
                <a:avLst>
                  <a:gd name="adj1" fmla="val -7860"/>
                  <a:gd name="adj2" fmla="val 128115"/>
                  <a:gd name="adj3" fmla="val 16667"/>
                </a:avLst>
              </a:prstGeom>
              <a:solidFill>
                <a:schemeClr val="bg1">
                  <a:lumMod val="85000"/>
                </a:schemeClr>
              </a:solidFill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defRPr/>
                </a:pPr>
                <a:endParaRPr lang="en-US" sz="1800" dirty="0" smtClean="0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Text Box 10"/>
              <p:cNvSpPr txBox="1">
                <a:spLocks noChangeArrowheads="1"/>
              </p:cNvSpPr>
              <p:nvPr/>
            </p:nvSpPr>
            <p:spPr bwMode="auto">
              <a:xfrm>
                <a:off x="896430" y="2014502"/>
                <a:ext cx="1236681" cy="2787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sz="1800" i="1" dirty="0">
                    <a:latin typeface="Arial" charset="0"/>
                  </a:rPr>
                  <a:t>Is an essential ingredient of…</a:t>
                </a:r>
              </a:p>
            </p:txBody>
          </p:sp>
        </p:grpSp>
        <p:grpSp>
          <p:nvGrpSpPr>
            <p:cNvPr id="14" name="Group 21"/>
            <p:cNvGrpSpPr>
              <a:grpSpLocks/>
            </p:cNvGrpSpPr>
            <p:nvPr/>
          </p:nvGrpSpPr>
          <p:grpSpPr bwMode="auto">
            <a:xfrm>
              <a:off x="2420938" y="1908175"/>
              <a:ext cx="1655762" cy="431800"/>
              <a:chOff x="2564904" y="1907704"/>
              <a:chExt cx="1656184" cy="432048"/>
            </a:xfrm>
          </p:grpSpPr>
          <p:sp>
            <p:nvSpPr>
              <p:cNvPr id="15" name="Rounded Rectangular Callout 14"/>
              <p:cNvSpPr/>
              <p:nvPr/>
            </p:nvSpPr>
            <p:spPr>
              <a:xfrm>
                <a:off x="2564904" y="1907704"/>
                <a:ext cx="1584176" cy="432048"/>
              </a:xfrm>
              <a:prstGeom prst="wedgeRoundRectCallout">
                <a:avLst>
                  <a:gd name="adj1" fmla="val -14493"/>
                  <a:gd name="adj2" fmla="val 130740"/>
                  <a:gd name="adj3" fmla="val 16667"/>
                </a:avLst>
              </a:prstGeom>
              <a:solidFill>
                <a:schemeClr val="bg1">
                  <a:lumMod val="85000"/>
                </a:schemeClr>
              </a:solidFill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defRPr/>
                </a:pPr>
                <a:endParaRPr lang="en-US" sz="1800" dirty="0" smtClean="0">
                  <a:solidFill>
                    <a:srgbClr val="FFFFFF"/>
                  </a:solidFill>
                </a:endParaRPr>
              </a:p>
            </p:txBody>
          </p:sp>
          <p:sp>
            <p:nvSpPr>
              <p:cNvPr id="16" name="Text Box 10"/>
              <p:cNvSpPr txBox="1">
                <a:spLocks noChangeArrowheads="1"/>
              </p:cNvSpPr>
              <p:nvPr/>
            </p:nvSpPr>
            <p:spPr bwMode="auto">
              <a:xfrm>
                <a:off x="2564904" y="1907704"/>
                <a:ext cx="1656184" cy="4227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sz="1800" i="1" dirty="0">
                    <a:latin typeface="Arial" charset="0"/>
                  </a:rPr>
                  <a:t>That is transformed into a practical proposition by …</a:t>
                </a:r>
              </a:p>
            </p:txBody>
          </p:sp>
        </p:grpSp>
        <p:grpSp>
          <p:nvGrpSpPr>
            <p:cNvPr id="17" name="Group 20"/>
            <p:cNvGrpSpPr>
              <a:grpSpLocks/>
            </p:cNvGrpSpPr>
            <p:nvPr/>
          </p:nvGrpSpPr>
          <p:grpSpPr bwMode="auto">
            <a:xfrm>
              <a:off x="4292600" y="1908175"/>
              <a:ext cx="1368425" cy="431800"/>
              <a:chOff x="4221088" y="1979712"/>
              <a:chExt cx="1368152" cy="432048"/>
            </a:xfrm>
          </p:grpSpPr>
          <p:sp>
            <p:nvSpPr>
              <p:cNvPr id="18" name="Rounded Rectangular Callout 17"/>
              <p:cNvSpPr/>
              <p:nvPr/>
            </p:nvSpPr>
            <p:spPr>
              <a:xfrm>
                <a:off x="4221088" y="1979712"/>
                <a:ext cx="1296144" cy="432048"/>
              </a:xfrm>
              <a:prstGeom prst="wedgeRoundRectCallout">
                <a:avLst>
                  <a:gd name="adj1" fmla="val -17834"/>
                  <a:gd name="adj2" fmla="val 114992"/>
                  <a:gd name="adj3" fmla="val 16667"/>
                </a:avLst>
              </a:prstGeom>
              <a:solidFill>
                <a:schemeClr val="bg1">
                  <a:lumMod val="85000"/>
                </a:schemeClr>
              </a:solidFill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lvl1pPr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 eaLnBrk="1" hangingPunct="1">
                  <a:defRPr/>
                </a:pPr>
                <a:endParaRPr lang="en-US" sz="1800" dirty="0" smtClean="0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Text Box 10"/>
              <p:cNvSpPr txBox="1">
                <a:spLocks noChangeArrowheads="1"/>
              </p:cNvSpPr>
              <p:nvPr/>
            </p:nvSpPr>
            <p:spPr bwMode="auto">
              <a:xfrm>
                <a:off x="4221088" y="1979712"/>
                <a:ext cx="1368152" cy="4227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charset="0"/>
                    <a:ea typeface="ＭＳ Ｐゴシック" charset="0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en-US" sz="1800" i="1" dirty="0">
                    <a:latin typeface="Arial" charset="0"/>
                  </a:rPr>
                  <a:t>That defines the characteristics of…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941168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45"/>
          <p:cNvSpPr txBox="1">
            <a:spLocks noChangeArrowheads="1"/>
          </p:cNvSpPr>
          <p:nvPr/>
        </p:nvSpPr>
        <p:spPr bwMode="auto">
          <a:xfrm>
            <a:off x="1079612" y="510580"/>
            <a:ext cx="698477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GB" sz="2800" b="1" dirty="0" smtClean="0">
                <a:latin typeface="Arial" charset="0"/>
              </a:rPr>
              <a:t>The S-shaped </a:t>
            </a:r>
            <a:r>
              <a:rPr lang="en-GB" sz="2800" b="1" dirty="0">
                <a:latin typeface="Arial" charset="0"/>
              </a:rPr>
              <a:t>curve of innovation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251520" y="1772816"/>
            <a:ext cx="8784976" cy="3988973"/>
            <a:chOff x="899592" y="2204864"/>
            <a:chExt cx="6480175" cy="2381059"/>
          </a:xfrm>
        </p:grpSpPr>
        <p:cxnSp>
          <p:nvCxnSpPr>
            <p:cNvPr id="3" name="Straight Connector 2"/>
            <p:cNvCxnSpPr/>
            <p:nvPr/>
          </p:nvCxnSpPr>
          <p:spPr bwMode="auto">
            <a:xfrm>
              <a:off x="1186929" y="2471564"/>
              <a:ext cx="0" cy="158432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Straight Connector 3"/>
            <p:cNvCxnSpPr/>
            <p:nvPr/>
          </p:nvCxnSpPr>
          <p:spPr bwMode="auto">
            <a:xfrm>
              <a:off x="1186929" y="4055889"/>
              <a:ext cx="2447925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Freeform 4"/>
            <p:cNvSpPr/>
            <p:nvPr/>
          </p:nvSpPr>
          <p:spPr bwMode="auto">
            <a:xfrm>
              <a:off x="1331392" y="2725564"/>
              <a:ext cx="2058987" cy="1268413"/>
            </a:xfrm>
            <a:custGeom>
              <a:avLst/>
              <a:gdLst>
                <a:gd name="connsiteX0" fmla="*/ 2070100 w 2070100"/>
                <a:gd name="connsiteY0" fmla="*/ 0 h 1231900"/>
                <a:gd name="connsiteX1" fmla="*/ 1816100 w 2070100"/>
                <a:gd name="connsiteY1" fmla="*/ 12700 h 1231900"/>
                <a:gd name="connsiteX2" fmla="*/ 1574800 w 2070100"/>
                <a:gd name="connsiteY2" fmla="*/ 76200 h 1231900"/>
                <a:gd name="connsiteX3" fmla="*/ 1308100 w 2070100"/>
                <a:gd name="connsiteY3" fmla="*/ 190500 h 1231900"/>
                <a:gd name="connsiteX4" fmla="*/ 1143000 w 2070100"/>
                <a:gd name="connsiteY4" fmla="*/ 444500 h 1231900"/>
                <a:gd name="connsiteX5" fmla="*/ 1003300 w 2070100"/>
                <a:gd name="connsiteY5" fmla="*/ 749300 h 1231900"/>
                <a:gd name="connsiteX6" fmla="*/ 863600 w 2070100"/>
                <a:gd name="connsiteY6" fmla="*/ 1041400 h 1231900"/>
                <a:gd name="connsiteX7" fmla="*/ 558800 w 2070100"/>
                <a:gd name="connsiteY7" fmla="*/ 1193800 h 1231900"/>
                <a:gd name="connsiteX8" fmla="*/ 254000 w 2070100"/>
                <a:gd name="connsiteY8" fmla="*/ 1206500 h 1231900"/>
                <a:gd name="connsiteX9" fmla="*/ 0 w 2070100"/>
                <a:gd name="connsiteY9" fmla="*/ 1231900 h 1231900"/>
                <a:gd name="connsiteX0" fmla="*/ 2070100 w 2070100"/>
                <a:gd name="connsiteY0" fmla="*/ 0 h 1264022"/>
                <a:gd name="connsiteX1" fmla="*/ 1816100 w 2070100"/>
                <a:gd name="connsiteY1" fmla="*/ 12700 h 1264022"/>
                <a:gd name="connsiteX2" fmla="*/ 1574800 w 2070100"/>
                <a:gd name="connsiteY2" fmla="*/ 76200 h 1264022"/>
                <a:gd name="connsiteX3" fmla="*/ 1308100 w 2070100"/>
                <a:gd name="connsiteY3" fmla="*/ 190500 h 1264022"/>
                <a:gd name="connsiteX4" fmla="*/ 1143000 w 2070100"/>
                <a:gd name="connsiteY4" fmla="*/ 444500 h 1264022"/>
                <a:gd name="connsiteX5" fmla="*/ 1003300 w 2070100"/>
                <a:gd name="connsiteY5" fmla="*/ 749300 h 1264022"/>
                <a:gd name="connsiteX6" fmla="*/ 863600 w 2070100"/>
                <a:gd name="connsiteY6" fmla="*/ 1041400 h 1264022"/>
                <a:gd name="connsiteX7" fmla="*/ 558800 w 2070100"/>
                <a:gd name="connsiteY7" fmla="*/ 1193800 h 1264022"/>
                <a:gd name="connsiteX8" fmla="*/ 299120 w 2070100"/>
                <a:gd name="connsiteY8" fmla="*/ 1257672 h 1264022"/>
                <a:gd name="connsiteX9" fmla="*/ 0 w 2070100"/>
                <a:gd name="connsiteY9" fmla="*/ 1231900 h 1264022"/>
                <a:gd name="connsiteX0" fmla="*/ 2059012 w 2059012"/>
                <a:gd name="connsiteY0" fmla="*/ 0 h 1268317"/>
                <a:gd name="connsiteX1" fmla="*/ 1805012 w 2059012"/>
                <a:gd name="connsiteY1" fmla="*/ 12700 h 1268317"/>
                <a:gd name="connsiteX2" fmla="*/ 1563712 w 2059012"/>
                <a:gd name="connsiteY2" fmla="*/ 76200 h 1268317"/>
                <a:gd name="connsiteX3" fmla="*/ 1297012 w 2059012"/>
                <a:gd name="connsiteY3" fmla="*/ 190500 h 1268317"/>
                <a:gd name="connsiteX4" fmla="*/ 1131912 w 2059012"/>
                <a:gd name="connsiteY4" fmla="*/ 444500 h 1268317"/>
                <a:gd name="connsiteX5" fmla="*/ 992212 w 2059012"/>
                <a:gd name="connsiteY5" fmla="*/ 749300 h 1268317"/>
                <a:gd name="connsiteX6" fmla="*/ 852512 w 2059012"/>
                <a:gd name="connsiteY6" fmla="*/ 1041400 h 1268317"/>
                <a:gd name="connsiteX7" fmla="*/ 547712 w 2059012"/>
                <a:gd name="connsiteY7" fmla="*/ 1193800 h 1268317"/>
                <a:gd name="connsiteX8" fmla="*/ 288032 w 2059012"/>
                <a:gd name="connsiteY8" fmla="*/ 1257672 h 1268317"/>
                <a:gd name="connsiteX9" fmla="*/ 0 w 2059012"/>
                <a:gd name="connsiteY9" fmla="*/ 1257672 h 126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59012" h="1268317">
                  <a:moveTo>
                    <a:pt x="2059012" y="0"/>
                  </a:moveTo>
                  <a:cubicBezTo>
                    <a:pt x="1973287" y="0"/>
                    <a:pt x="1887562" y="0"/>
                    <a:pt x="1805012" y="12700"/>
                  </a:cubicBezTo>
                  <a:cubicBezTo>
                    <a:pt x="1722462" y="25400"/>
                    <a:pt x="1648379" y="46567"/>
                    <a:pt x="1563712" y="76200"/>
                  </a:cubicBezTo>
                  <a:cubicBezTo>
                    <a:pt x="1479045" y="105833"/>
                    <a:pt x="1368979" y="129117"/>
                    <a:pt x="1297012" y="190500"/>
                  </a:cubicBezTo>
                  <a:cubicBezTo>
                    <a:pt x="1225045" y="251883"/>
                    <a:pt x="1182712" y="351367"/>
                    <a:pt x="1131912" y="444500"/>
                  </a:cubicBezTo>
                  <a:cubicBezTo>
                    <a:pt x="1081112" y="537633"/>
                    <a:pt x="1038779" y="649817"/>
                    <a:pt x="992212" y="749300"/>
                  </a:cubicBezTo>
                  <a:cubicBezTo>
                    <a:pt x="945645" y="848783"/>
                    <a:pt x="926595" y="967317"/>
                    <a:pt x="852512" y="1041400"/>
                  </a:cubicBezTo>
                  <a:cubicBezTo>
                    <a:pt x="778429" y="1115483"/>
                    <a:pt x="641792" y="1157755"/>
                    <a:pt x="547712" y="1193800"/>
                  </a:cubicBezTo>
                  <a:cubicBezTo>
                    <a:pt x="453632" y="1229845"/>
                    <a:pt x="379317" y="1247027"/>
                    <a:pt x="288032" y="1257672"/>
                  </a:cubicBezTo>
                  <a:cubicBezTo>
                    <a:pt x="196747" y="1268317"/>
                    <a:pt x="80433" y="1248147"/>
                    <a:pt x="0" y="1257672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 dirty="0"/>
            </a:p>
          </p:txBody>
        </p:sp>
        <p:sp>
          <p:nvSpPr>
            <p:cNvPr id="6" name="TextBox 7"/>
            <p:cNvSpPr txBox="1">
              <a:spLocks noChangeArrowheads="1"/>
            </p:cNvSpPr>
            <p:nvPr/>
          </p:nvSpPr>
          <p:spPr bwMode="auto">
            <a:xfrm rot="16200000">
              <a:off x="600348" y="3099201"/>
              <a:ext cx="936625" cy="2560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Performance</a:t>
              </a:r>
            </a:p>
          </p:txBody>
        </p:sp>
        <p:sp>
          <p:nvSpPr>
            <p:cNvPr id="7" name="TextBox 8"/>
            <p:cNvSpPr txBox="1">
              <a:spLocks noChangeArrowheads="1"/>
            </p:cNvSpPr>
            <p:nvPr/>
          </p:nvSpPr>
          <p:spPr bwMode="auto">
            <a:xfrm>
              <a:off x="2268017" y="4025727"/>
              <a:ext cx="935037" cy="2020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Time</a:t>
              </a:r>
            </a:p>
          </p:txBody>
        </p:sp>
        <p:sp>
          <p:nvSpPr>
            <p:cNvPr id="8" name="TextBox 9"/>
            <p:cNvSpPr txBox="1">
              <a:spLocks noChangeArrowheads="1"/>
            </p:cNvSpPr>
            <p:nvPr/>
          </p:nvSpPr>
          <p:spPr bwMode="auto">
            <a:xfrm>
              <a:off x="1186929" y="3190702"/>
              <a:ext cx="936625" cy="349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Slow introduction</a:t>
              </a:r>
            </a:p>
          </p:txBody>
        </p:sp>
        <p:sp>
          <p:nvSpPr>
            <p:cNvPr id="9" name="TextBox 10"/>
            <p:cNvSpPr txBox="1">
              <a:spLocks noChangeArrowheads="1"/>
            </p:cNvSpPr>
            <p:nvPr/>
          </p:nvSpPr>
          <p:spPr bwMode="auto">
            <a:xfrm>
              <a:off x="2699817" y="3263727"/>
              <a:ext cx="1068049" cy="6430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Obstacles to further development overcome</a:t>
              </a:r>
            </a:p>
          </p:txBody>
        </p:sp>
        <p:sp>
          <p:nvSpPr>
            <p:cNvPr id="10" name="TextBox 11"/>
            <p:cNvSpPr txBox="1">
              <a:spLocks noChangeArrowheads="1"/>
            </p:cNvSpPr>
            <p:nvPr/>
          </p:nvSpPr>
          <p:spPr bwMode="auto">
            <a:xfrm>
              <a:off x="1763192" y="2204864"/>
              <a:ext cx="1081087" cy="6430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Idea approaches its natural limits</a:t>
              </a:r>
            </a:p>
          </p:txBody>
        </p:sp>
        <p:cxnSp>
          <p:nvCxnSpPr>
            <p:cNvPr id="11" name="Straight Arrow Connector 10"/>
            <p:cNvCxnSpPr>
              <a:stCxn id="8" idx="2"/>
            </p:cNvCxnSpPr>
            <p:nvPr/>
          </p:nvCxnSpPr>
          <p:spPr bwMode="auto">
            <a:xfrm flipH="1">
              <a:off x="1547292" y="3539761"/>
              <a:ext cx="107950" cy="371666"/>
            </a:xfrm>
            <a:prstGeom prst="straightConnector1">
              <a:avLst/>
            </a:prstGeom>
            <a:ln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endCxn id="5" idx="1"/>
            </p:cNvCxnSpPr>
            <p:nvPr/>
          </p:nvCxnSpPr>
          <p:spPr bwMode="auto">
            <a:xfrm>
              <a:off x="2699817" y="2543002"/>
              <a:ext cx="436562" cy="195262"/>
            </a:xfrm>
            <a:prstGeom prst="straightConnector1">
              <a:avLst/>
            </a:prstGeom>
            <a:ln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9" idx="1"/>
            </p:cNvCxnSpPr>
            <p:nvPr/>
          </p:nvCxnSpPr>
          <p:spPr bwMode="auto">
            <a:xfrm flipH="1" flipV="1">
              <a:off x="2410894" y="3335164"/>
              <a:ext cx="288923" cy="250065"/>
            </a:xfrm>
            <a:prstGeom prst="straightConnector1">
              <a:avLst/>
            </a:prstGeom>
            <a:ln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 bwMode="auto">
            <a:xfrm>
              <a:off x="4284142" y="2474739"/>
              <a:ext cx="0" cy="158432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 bwMode="auto">
            <a:xfrm>
              <a:off x="4284142" y="4059064"/>
              <a:ext cx="2447925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24"/>
            <p:cNvSpPr txBox="1">
              <a:spLocks noChangeArrowheads="1"/>
            </p:cNvSpPr>
            <p:nvPr/>
          </p:nvSpPr>
          <p:spPr bwMode="auto">
            <a:xfrm rot="16200000">
              <a:off x="3697560" y="3102376"/>
              <a:ext cx="936625" cy="2560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Performance</a:t>
              </a:r>
            </a:p>
          </p:txBody>
        </p:sp>
        <p:sp>
          <p:nvSpPr>
            <p:cNvPr id="17" name="TextBox 25"/>
            <p:cNvSpPr txBox="1">
              <a:spLocks noChangeArrowheads="1"/>
            </p:cNvSpPr>
            <p:nvPr/>
          </p:nvSpPr>
          <p:spPr bwMode="auto">
            <a:xfrm>
              <a:off x="5363642" y="4028902"/>
              <a:ext cx="936625" cy="2020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Time</a:t>
              </a:r>
            </a:p>
          </p:txBody>
        </p:sp>
        <p:sp>
          <p:nvSpPr>
            <p:cNvPr id="18" name="TextBox 28"/>
            <p:cNvSpPr txBox="1">
              <a:spLocks noChangeArrowheads="1"/>
            </p:cNvSpPr>
            <p:nvPr/>
          </p:nvSpPr>
          <p:spPr bwMode="auto">
            <a:xfrm>
              <a:off x="6084367" y="3263727"/>
              <a:ext cx="1295400" cy="6430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Progressive introduction of new innovative ideas</a:t>
              </a:r>
            </a:p>
          </p:txBody>
        </p:sp>
        <p:cxnSp>
          <p:nvCxnSpPr>
            <p:cNvPr id="19" name="Straight Arrow Connector 18"/>
            <p:cNvCxnSpPr>
              <a:stCxn id="18" idx="1"/>
              <a:endCxn id="27" idx="6"/>
            </p:cNvCxnSpPr>
            <p:nvPr/>
          </p:nvCxnSpPr>
          <p:spPr bwMode="auto">
            <a:xfrm flipH="1">
              <a:off x="5107010" y="3585229"/>
              <a:ext cx="977357" cy="32826"/>
            </a:xfrm>
            <a:prstGeom prst="straightConnector1">
              <a:avLst/>
            </a:prstGeom>
            <a:ln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0" name="Group 35"/>
            <p:cNvGrpSpPr>
              <a:grpSpLocks/>
            </p:cNvGrpSpPr>
            <p:nvPr/>
          </p:nvGrpSpPr>
          <p:grpSpPr bwMode="auto">
            <a:xfrm>
              <a:off x="4427017" y="2687464"/>
              <a:ext cx="1873250" cy="1309688"/>
              <a:chOff x="3429000" y="4258568"/>
              <a:chExt cx="1660376" cy="975483"/>
            </a:xfrm>
          </p:grpSpPr>
          <p:sp>
            <p:nvSpPr>
              <p:cNvPr id="26" name="Freeform 25"/>
              <p:cNvSpPr/>
              <p:nvPr/>
            </p:nvSpPr>
            <p:spPr>
              <a:xfrm>
                <a:off x="3429000" y="4932538"/>
                <a:ext cx="575503" cy="301513"/>
              </a:xfrm>
              <a:custGeom>
                <a:avLst/>
                <a:gdLst>
                  <a:gd name="connsiteX0" fmla="*/ 2070100 w 2070100"/>
                  <a:gd name="connsiteY0" fmla="*/ 0 h 1231900"/>
                  <a:gd name="connsiteX1" fmla="*/ 1816100 w 2070100"/>
                  <a:gd name="connsiteY1" fmla="*/ 12700 h 1231900"/>
                  <a:gd name="connsiteX2" fmla="*/ 1574800 w 2070100"/>
                  <a:gd name="connsiteY2" fmla="*/ 76200 h 1231900"/>
                  <a:gd name="connsiteX3" fmla="*/ 1308100 w 2070100"/>
                  <a:gd name="connsiteY3" fmla="*/ 190500 h 1231900"/>
                  <a:gd name="connsiteX4" fmla="*/ 1143000 w 2070100"/>
                  <a:gd name="connsiteY4" fmla="*/ 444500 h 1231900"/>
                  <a:gd name="connsiteX5" fmla="*/ 1003300 w 2070100"/>
                  <a:gd name="connsiteY5" fmla="*/ 749300 h 1231900"/>
                  <a:gd name="connsiteX6" fmla="*/ 863600 w 2070100"/>
                  <a:gd name="connsiteY6" fmla="*/ 1041400 h 1231900"/>
                  <a:gd name="connsiteX7" fmla="*/ 558800 w 2070100"/>
                  <a:gd name="connsiteY7" fmla="*/ 1193800 h 1231900"/>
                  <a:gd name="connsiteX8" fmla="*/ 254000 w 2070100"/>
                  <a:gd name="connsiteY8" fmla="*/ 1206500 h 1231900"/>
                  <a:gd name="connsiteX9" fmla="*/ 0 w 2070100"/>
                  <a:gd name="connsiteY9" fmla="*/ 1231900 h 1231900"/>
                  <a:gd name="connsiteX0" fmla="*/ 2070100 w 2070100"/>
                  <a:gd name="connsiteY0" fmla="*/ 0 h 1264022"/>
                  <a:gd name="connsiteX1" fmla="*/ 1816100 w 2070100"/>
                  <a:gd name="connsiteY1" fmla="*/ 12700 h 1264022"/>
                  <a:gd name="connsiteX2" fmla="*/ 1574800 w 2070100"/>
                  <a:gd name="connsiteY2" fmla="*/ 76200 h 1264022"/>
                  <a:gd name="connsiteX3" fmla="*/ 1308100 w 2070100"/>
                  <a:gd name="connsiteY3" fmla="*/ 190500 h 1264022"/>
                  <a:gd name="connsiteX4" fmla="*/ 1143000 w 2070100"/>
                  <a:gd name="connsiteY4" fmla="*/ 444500 h 1264022"/>
                  <a:gd name="connsiteX5" fmla="*/ 1003300 w 2070100"/>
                  <a:gd name="connsiteY5" fmla="*/ 749300 h 1264022"/>
                  <a:gd name="connsiteX6" fmla="*/ 863600 w 2070100"/>
                  <a:gd name="connsiteY6" fmla="*/ 1041400 h 1264022"/>
                  <a:gd name="connsiteX7" fmla="*/ 558800 w 2070100"/>
                  <a:gd name="connsiteY7" fmla="*/ 1193800 h 1264022"/>
                  <a:gd name="connsiteX8" fmla="*/ 299120 w 2070100"/>
                  <a:gd name="connsiteY8" fmla="*/ 1257672 h 1264022"/>
                  <a:gd name="connsiteX9" fmla="*/ 0 w 2070100"/>
                  <a:gd name="connsiteY9" fmla="*/ 1231900 h 1264022"/>
                  <a:gd name="connsiteX0" fmla="*/ 2059012 w 2059012"/>
                  <a:gd name="connsiteY0" fmla="*/ 0 h 1268317"/>
                  <a:gd name="connsiteX1" fmla="*/ 1805012 w 2059012"/>
                  <a:gd name="connsiteY1" fmla="*/ 12700 h 1268317"/>
                  <a:gd name="connsiteX2" fmla="*/ 1563712 w 2059012"/>
                  <a:gd name="connsiteY2" fmla="*/ 76200 h 1268317"/>
                  <a:gd name="connsiteX3" fmla="*/ 1297012 w 2059012"/>
                  <a:gd name="connsiteY3" fmla="*/ 190500 h 1268317"/>
                  <a:gd name="connsiteX4" fmla="*/ 1131912 w 2059012"/>
                  <a:gd name="connsiteY4" fmla="*/ 444500 h 1268317"/>
                  <a:gd name="connsiteX5" fmla="*/ 992212 w 2059012"/>
                  <a:gd name="connsiteY5" fmla="*/ 749300 h 1268317"/>
                  <a:gd name="connsiteX6" fmla="*/ 852512 w 2059012"/>
                  <a:gd name="connsiteY6" fmla="*/ 1041400 h 1268317"/>
                  <a:gd name="connsiteX7" fmla="*/ 547712 w 2059012"/>
                  <a:gd name="connsiteY7" fmla="*/ 1193800 h 1268317"/>
                  <a:gd name="connsiteX8" fmla="*/ 288032 w 2059012"/>
                  <a:gd name="connsiteY8" fmla="*/ 1257672 h 1268317"/>
                  <a:gd name="connsiteX9" fmla="*/ 0 w 2059012"/>
                  <a:gd name="connsiteY9" fmla="*/ 1257672 h 12683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059012" h="1268317">
                    <a:moveTo>
                      <a:pt x="2059012" y="0"/>
                    </a:moveTo>
                    <a:cubicBezTo>
                      <a:pt x="1973287" y="0"/>
                      <a:pt x="1887562" y="0"/>
                      <a:pt x="1805012" y="12700"/>
                    </a:cubicBezTo>
                    <a:cubicBezTo>
                      <a:pt x="1722462" y="25400"/>
                      <a:pt x="1648379" y="46567"/>
                      <a:pt x="1563712" y="76200"/>
                    </a:cubicBezTo>
                    <a:cubicBezTo>
                      <a:pt x="1479045" y="105833"/>
                      <a:pt x="1368979" y="129117"/>
                      <a:pt x="1297012" y="190500"/>
                    </a:cubicBezTo>
                    <a:cubicBezTo>
                      <a:pt x="1225045" y="251883"/>
                      <a:pt x="1182712" y="351367"/>
                      <a:pt x="1131912" y="444500"/>
                    </a:cubicBezTo>
                    <a:cubicBezTo>
                      <a:pt x="1081112" y="537633"/>
                      <a:pt x="1038779" y="649817"/>
                      <a:pt x="992212" y="749300"/>
                    </a:cubicBezTo>
                    <a:cubicBezTo>
                      <a:pt x="945645" y="848783"/>
                      <a:pt x="926595" y="967317"/>
                      <a:pt x="852512" y="1041400"/>
                    </a:cubicBezTo>
                    <a:cubicBezTo>
                      <a:pt x="778429" y="1115483"/>
                      <a:pt x="641792" y="1157755"/>
                      <a:pt x="547712" y="1193800"/>
                    </a:cubicBezTo>
                    <a:cubicBezTo>
                      <a:pt x="453632" y="1229845"/>
                      <a:pt x="379317" y="1247027"/>
                      <a:pt x="288032" y="1257672"/>
                    </a:cubicBezTo>
                    <a:cubicBezTo>
                      <a:pt x="196747" y="1268317"/>
                      <a:pt x="80433" y="1248147"/>
                      <a:pt x="0" y="1257672"/>
                    </a:cubicBezTo>
                  </a:path>
                </a:pathLst>
              </a:cu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GB" dirty="0"/>
              </a:p>
            </p:txBody>
          </p:sp>
          <p:sp>
            <p:nvSpPr>
              <p:cNvPr id="27" name="Freeform 26"/>
              <p:cNvSpPr/>
              <p:nvPr/>
            </p:nvSpPr>
            <p:spPr>
              <a:xfrm>
                <a:off x="3793438" y="4703152"/>
                <a:ext cx="575504" cy="302695"/>
              </a:xfrm>
              <a:custGeom>
                <a:avLst/>
                <a:gdLst>
                  <a:gd name="connsiteX0" fmla="*/ 2070100 w 2070100"/>
                  <a:gd name="connsiteY0" fmla="*/ 0 h 1231900"/>
                  <a:gd name="connsiteX1" fmla="*/ 1816100 w 2070100"/>
                  <a:gd name="connsiteY1" fmla="*/ 12700 h 1231900"/>
                  <a:gd name="connsiteX2" fmla="*/ 1574800 w 2070100"/>
                  <a:gd name="connsiteY2" fmla="*/ 76200 h 1231900"/>
                  <a:gd name="connsiteX3" fmla="*/ 1308100 w 2070100"/>
                  <a:gd name="connsiteY3" fmla="*/ 190500 h 1231900"/>
                  <a:gd name="connsiteX4" fmla="*/ 1143000 w 2070100"/>
                  <a:gd name="connsiteY4" fmla="*/ 444500 h 1231900"/>
                  <a:gd name="connsiteX5" fmla="*/ 1003300 w 2070100"/>
                  <a:gd name="connsiteY5" fmla="*/ 749300 h 1231900"/>
                  <a:gd name="connsiteX6" fmla="*/ 863600 w 2070100"/>
                  <a:gd name="connsiteY6" fmla="*/ 1041400 h 1231900"/>
                  <a:gd name="connsiteX7" fmla="*/ 558800 w 2070100"/>
                  <a:gd name="connsiteY7" fmla="*/ 1193800 h 1231900"/>
                  <a:gd name="connsiteX8" fmla="*/ 254000 w 2070100"/>
                  <a:gd name="connsiteY8" fmla="*/ 1206500 h 1231900"/>
                  <a:gd name="connsiteX9" fmla="*/ 0 w 2070100"/>
                  <a:gd name="connsiteY9" fmla="*/ 1231900 h 1231900"/>
                  <a:gd name="connsiteX0" fmla="*/ 2070100 w 2070100"/>
                  <a:gd name="connsiteY0" fmla="*/ 0 h 1264022"/>
                  <a:gd name="connsiteX1" fmla="*/ 1816100 w 2070100"/>
                  <a:gd name="connsiteY1" fmla="*/ 12700 h 1264022"/>
                  <a:gd name="connsiteX2" fmla="*/ 1574800 w 2070100"/>
                  <a:gd name="connsiteY2" fmla="*/ 76200 h 1264022"/>
                  <a:gd name="connsiteX3" fmla="*/ 1308100 w 2070100"/>
                  <a:gd name="connsiteY3" fmla="*/ 190500 h 1264022"/>
                  <a:gd name="connsiteX4" fmla="*/ 1143000 w 2070100"/>
                  <a:gd name="connsiteY4" fmla="*/ 444500 h 1264022"/>
                  <a:gd name="connsiteX5" fmla="*/ 1003300 w 2070100"/>
                  <a:gd name="connsiteY5" fmla="*/ 749300 h 1264022"/>
                  <a:gd name="connsiteX6" fmla="*/ 863600 w 2070100"/>
                  <a:gd name="connsiteY6" fmla="*/ 1041400 h 1264022"/>
                  <a:gd name="connsiteX7" fmla="*/ 558800 w 2070100"/>
                  <a:gd name="connsiteY7" fmla="*/ 1193800 h 1264022"/>
                  <a:gd name="connsiteX8" fmla="*/ 299120 w 2070100"/>
                  <a:gd name="connsiteY8" fmla="*/ 1257672 h 1264022"/>
                  <a:gd name="connsiteX9" fmla="*/ 0 w 2070100"/>
                  <a:gd name="connsiteY9" fmla="*/ 1231900 h 1264022"/>
                  <a:gd name="connsiteX0" fmla="*/ 2059012 w 2059012"/>
                  <a:gd name="connsiteY0" fmla="*/ 0 h 1268317"/>
                  <a:gd name="connsiteX1" fmla="*/ 1805012 w 2059012"/>
                  <a:gd name="connsiteY1" fmla="*/ 12700 h 1268317"/>
                  <a:gd name="connsiteX2" fmla="*/ 1563712 w 2059012"/>
                  <a:gd name="connsiteY2" fmla="*/ 76200 h 1268317"/>
                  <a:gd name="connsiteX3" fmla="*/ 1297012 w 2059012"/>
                  <a:gd name="connsiteY3" fmla="*/ 190500 h 1268317"/>
                  <a:gd name="connsiteX4" fmla="*/ 1131912 w 2059012"/>
                  <a:gd name="connsiteY4" fmla="*/ 444500 h 1268317"/>
                  <a:gd name="connsiteX5" fmla="*/ 992212 w 2059012"/>
                  <a:gd name="connsiteY5" fmla="*/ 749300 h 1268317"/>
                  <a:gd name="connsiteX6" fmla="*/ 852512 w 2059012"/>
                  <a:gd name="connsiteY6" fmla="*/ 1041400 h 1268317"/>
                  <a:gd name="connsiteX7" fmla="*/ 547712 w 2059012"/>
                  <a:gd name="connsiteY7" fmla="*/ 1193800 h 1268317"/>
                  <a:gd name="connsiteX8" fmla="*/ 288032 w 2059012"/>
                  <a:gd name="connsiteY8" fmla="*/ 1257672 h 1268317"/>
                  <a:gd name="connsiteX9" fmla="*/ 0 w 2059012"/>
                  <a:gd name="connsiteY9" fmla="*/ 1257672 h 12683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059012" h="1268317">
                    <a:moveTo>
                      <a:pt x="2059012" y="0"/>
                    </a:moveTo>
                    <a:cubicBezTo>
                      <a:pt x="1973287" y="0"/>
                      <a:pt x="1887562" y="0"/>
                      <a:pt x="1805012" y="12700"/>
                    </a:cubicBezTo>
                    <a:cubicBezTo>
                      <a:pt x="1722462" y="25400"/>
                      <a:pt x="1648379" y="46567"/>
                      <a:pt x="1563712" y="76200"/>
                    </a:cubicBezTo>
                    <a:cubicBezTo>
                      <a:pt x="1479045" y="105833"/>
                      <a:pt x="1368979" y="129117"/>
                      <a:pt x="1297012" y="190500"/>
                    </a:cubicBezTo>
                    <a:cubicBezTo>
                      <a:pt x="1225045" y="251883"/>
                      <a:pt x="1182712" y="351367"/>
                      <a:pt x="1131912" y="444500"/>
                    </a:cubicBezTo>
                    <a:cubicBezTo>
                      <a:pt x="1081112" y="537633"/>
                      <a:pt x="1038779" y="649817"/>
                      <a:pt x="992212" y="749300"/>
                    </a:cubicBezTo>
                    <a:cubicBezTo>
                      <a:pt x="945645" y="848783"/>
                      <a:pt x="926595" y="967317"/>
                      <a:pt x="852512" y="1041400"/>
                    </a:cubicBezTo>
                    <a:cubicBezTo>
                      <a:pt x="778429" y="1115483"/>
                      <a:pt x="641792" y="1157755"/>
                      <a:pt x="547712" y="1193800"/>
                    </a:cubicBezTo>
                    <a:cubicBezTo>
                      <a:pt x="453632" y="1229845"/>
                      <a:pt x="379317" y="1247027"/>
                      <a:pt x="288032" y="1257672"/>
                    </a:cubicBezTo>
                    <a:cubicBezTo>
                      <a:pt x="196747" y="1268317"/>
                      <a:pt x="80433" y="1248147"/>
                      <a:pt x="0" y="1257672"/>
                    </a:cubicBezTo>
                  </a:path>
                </a:pathLst>
              </a:cu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GB" dirty="0"/>
              </a:p>
            </p:txBody>
          </p:sp>
          <p:sp>
            <p:nvSpPr>
              <p:cNvPr id="28" name="Freeform 27"/>
              <p:cNvSpPr/>
              <p:nvPr/>
            </p:nvSpPr>
            <p:spPr>
              <a:xfrm>
                <a:off x="4149434" y="4486772"/>
                <a:ext cx="575503" cy="302695"/>
              </a:xfrm>
              <a:custGeom>
                <a:avLst/>
                <a:gdLst>
                  <a:gd name="connsiteX0" fmla="*/ 2070100 w 2070100"/>
                  <a:gd name="connsiteY0" fmla="*/ 0 h 1231900"/>
                  <a:gd name="connsiteX1" fmla="*/ 1816100 w 2070100"/>
                  <a:gd name="connsiteY1" fmla="*/ 12700 h 1231900"/>
                  <a:gd name="connsiteX2" fmla="*/ 1574800 w 2070100"/>
                  <a:gd name="connsiteY2" fmla="*/ 76200 h 1231900"/>
                  <a:gd name="connsiteX3" fmla="*/ 1308100 w 2070100"/>
                  <a:gd name="connsiteY3" fmla="*/ 190500 h 1231900"/>
                  <a:gd name="connsiteX4" fmla="*/ 1143000 w 2070100"/>
                  <a:gd name="connsiteY4" fmla="*/ 444500 h 1231900"/>
                  <a:gd name="connsiteX5" fmla="*/ 1003300 w 2070100"/>
                  <a:gd name="connsiteY5" fmla="*/ 749300 h 1231900"/>
                  <a:gd name="connsiteX6" fmla="*/ 863600 w 2070100"/>
                  <a:gd name="connsiteY6" fmla="*/ 1041400 h 1231900"/>
                  <a:gd name="connsiteX7" fmla="*/ 558800 w 2070100"/>
                  <a:gd name="connsiteY7" fmla="*/ 1193800 h 1231900"/>
                  <a:gd name="connsiteX8" fmla="*/ 254000 w 2070100"/>
                  <a:gd name="connsiteY8" fmla="*/ 1206500 h 1231900"/>
                  <a:gd name="connsiteX9" fmla="*/ 0 w 2070100"/>
                  <a:gd name="connsiteY9" fmla="*/ 1231900 h 1231900"/>
                  <a:gd name="connsiteX0" fmla="*/ 2070100 w 2070100"/>
                  <a:gd name="connsiteY0" fmla="*/ 0 h 1264022"/>
                  <a:gd name="connsiteX1" fmla="*/ 1816100 w 2070100"/>
                  <a:gd name="connsiteY1" fmla="*/ 12700 h 1264022"/>
                  <a:gd name="connsiteX2" fmla="*/ 1574800 w 2070100"/>
                  <a:gd name="connsiteY2" fmla="*/ 76200 h 1264022"/>
                  <a:gd name="connsiteX3" fmla="*/ 1308100 w 2070100"/>
                  <a:gd name="connsiteY3" fmla="*/ 190500 h 1264022"/>
                  <a:gd name="connsiteX4" fmla="*/ 1143000 w 2070100"/>
                  <a:gd name="connsiteY4" fmla="*/ 444500 h 1264022"/>
                  <a:gd name="connsiteX5" fmla="*/ 1003300 w 2070100"/>
                  <a:gd name="connsiteY5" fmla="*/ 749300 h 1264022"/>
                  <a:gd name="connsiteX6" fmla="*/ 863600 w 2070100"/>
                  <a:gd name="connsiteY6" fmla="*/ 1041400 h 1264022"/>
                  <a:gd name="connsiteX7" fmla="*/ 558800 w 2070100"/>
                  <a:gd name="connsiteY7" fmla="*/ 1193800 h 1264022"/>
                  <a:gd name="connsiteX8" fmla="*/ 299120 w 2070100"/>
                  <a:gd name="connsiteY8" fmla="*/ 1257672 h 1264022"/>
                  <a:gd name="connsiteX9" fmla="*/ 0 w 2070100"/>
                  <a:gd name="connsiteY9" fmla="*/ 1231900 h 1264022"/>
                  <a:gd name="connsiteX0" fmla="*/ 2059012 w 2059012"/>
                  <a:gd name="connsiteY0" fmla="*/ 0 h 1268317"/>
                  <a:gd name="connsiteX1" fmla="*/ 1805012 w 2059012"/>
                  <a:gd name="connsiteY1" fmla="*/ 12700 h 1268317"/>
                  <a:gd name="connsiteX2" fmla="*/ 1563712 w 2059012"/>
                  <a:gd name="connsiteY2" fmla="*/ 76200 h 1268317"/>
                  <a:gd name="connsiteX3" fmla="*/ 1297012 w 2059012"/>
                  <a:gd name="connsiteY3" fmla="*/ 190500 h 1268317"/>
                  <a:gd name="connsiteX4" fmla="*/ 1131912 w 2059012"/>
                  <a:gd name="connsiteY4" fmla="*/ 444500 h 1268317"/>
                  <a:gd name="connsiteX5" fmla="*/ 992212 w 2059012"/>
                  <a:gd name="connsiteY5" fmla="*/ 749300 h 1268317"/>
                  <a:gd name="connsiteX6" fmla="*/ 852512 w 2059012"/>
                  <a:gd name="connsiteY6" fmla="*/ 1041400 h 1268317"/>
                  <a:gd name="connsiteX7" fmla="*/ 547712 w 2059012"/>
                  <a:gd name="connsiteY7" fmla="*/ 1193800 h 1268317"/>
                  <a:gd name="connsiteX8" fmla="*/ 288032 w 2059012"/>
                  <a:gd name="connsiteY8" fmla="*/ 1257672 h 1268317"/>
                  <a:gd name="connsiteX9" fmla="*/ 0 w 2059012"/>
                  <a:gd name="connsiteY9" fmla="*/ 1257672 h 12683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059012" h="1268317">
                    <a:moveTo>
                      <a:pt x="2059012" y="0"/>
                    </a:moveTo>
                    <a:cubicBezTo>
                      <a:pt x="1973287" y="0"/>
                      <a:pt x="1887562" y="0"/>
                      <a:pt x="1805012" y="12700"/>
                    </a:cubicBezTo>
                    <a:cubicBezTo>
                      <a:pt x="1722462" y="25400"/>
                      <a:pt x="1648379" y="46567"/>
                      <a:pt x="1563712" y="76200"/>
                    </a:cubicBezTo>
                    <a:cubicBezTo>
                      <a:pt x="1479045" y="105833"/>
                      <a:pt x="1368979" y="129117"/>
                      <a:pt x="1297012" y="190500"/>
                    </a:cubicBezTo>
                    <a:cubicBezTo>
                      <a:pt x="1225045" y="251883"/>
                      <a:pt x="1182712" y="351367"/>
                      <a:pt x="1131912" y="444500"/>
                    </a:cubicBezTo>
                    <a:cubicBezTo>
                      <a:pt x="1081112" y="537633"/>
                      <a:pt x="1038779" y="649817"/>
                      <a:pt x="992212" y="749300"/>
                    </a:cubicBezTo>
                    <a:cubicBezTo>
                      <a:pt x="945645" y="848783"/>
                      <a:pt x="926595" y="967317"/>
                      <a:pt x="852512" y="1041400"/>
                    </a:cubicBezTo>
                    <a:cubicBezTo>
                      <a:pt x="778429" y="1115483"/>
                      <a:pt x="641792" y="1157755"/>
                      <a:pt x="547712" y="1193800"/>
                    </a:cubicBezTo>
                    <a:cubicBezTo>
                      <a:pt x="453632" y="1229845"/>
                      <a:pt x="379317" y="1247027"/>
                      <a:pt x="288032" y="1257672"/>
                    </a:cubicBezTo>
                    <a:cubicBezTo>
                      <a:pt x="196747" y="1268317"/>
                      <a:pt x="80433" y="1248147"/>
                      <a:pt x="0" y="1257672"/>
                    </a:cubicBezTo>
                  </a:path>
                </a:pathLst>
              </a:cu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GB" dirty="0"/>
              </a:p>
            </p:txBody>
          </p:sp>
          <p:sp>
            <p:nvSpPr>
              <p:cNvPr id="29" name="Freeform 28"/>
              <p:cNvSpPr/>
              <p:nvPr/>
            </p:nvSpPr>
            <p:spPr>
              <a:xfrm>
                <a:off x="4513872" y="4258568"/>
                <a:ext cx="575504" cy="301513"/>
              </a:xfrm>
              <a:custGeom>
                <a:avLst/>
                <a:gdLst>
                  <a:gd name="connsiteX0" fmla="*/ 2070100 w 2070100"/>
                  <a:gd name="connsiteY0" fmla="*/ 0 h 1231900"/>
                  <a:gd name="connsiteX1" fmla="*/ 1816100 w 2070100"/>
                  <a:gd name="connsiteY1" fmla="*/ 12700 h 1231900"/>
                  <a:gd name="connsiteX2" fmla="*/ 1574800 w 2070100"/>
                  <a:gd name="connsiteY2" fmla="*/ 76200 h 1231900"/>
                  <a:gd name="connsiteX3" fmla="*/ 1308100 w 2070100"/>
                  <a:gd name="connsiteY3" fmla="*/ 190500 h 1231900"/>
                  <a:gd name="connsiteX4" fmla="*/ 1143000 w 2070100"/>
                  <a:gd name="connsiteY4" fmla="*/ 444500 h 1231900"/>
                  <a:gd name="connsiteX5" fmla="*/ 1003300 w 2070100"/>
                  <a:gd name="connsiteY5" fmla="*/ 749300 h 1231900"/>
                  <a:gd name="connsiteX6" fmla="*/ 863600 w 2070100"/>
                  <a:gd name="connsiteY6" fmla="*/ 1041400 h 1231900"/>
                  <a:gd name="connsiteX7" fmla="*/ 558800 w 2070100"/>
                  <a:gd name="connsiteY7" fmla="*/ 1193800 h 1231900"/>
                  <a:gd name="connsiteX8" fmla="*/ 254000 w 2070100"/>
                  <a:gd name="connsiteY8" fmla="*/ 1206500 h 1231900"/>
                  <a:gd name="connsiteX9" fmla="*/ 0 w 2070100"/>
                  <a:gd name="connsiteY9" fmla="*/ 1231900 h 1231900"/>
                  <a:gd name="connsiteX0" fmla="*/ 2070100 w 2070100"/>
                  <a:gd name="connsiteY0" fmla="*/ 0 h 1264022"/>
                  <a:gd name="connsiteX1" fmla="*/ 1816100 w 2070100"/>
                  <a:gd name="connsiteY1" fmla="*/ 12700 h 1264022"/>
                  <a:gd name="connsiteX2" fmla="*/ 1574800 w 2070100"/>
                  <a:gd name="connsiteY2" fmla="*/ 76200 h 1264022"/>
                  <a:gd name="connsiteX3" fmla="*/ 1308100 w 2070100"/>
                  <a:gd name="connsiteY3" fmla="*/ 190500 h 1264022"/>
                  <a:gd name="connsiteX4" fmla="*/ 1143000 w 2070100"/>
                  <a:gd name="connsiteY4" fmla="*/ 444500 h 1264022"/>
                  <a:gd name="connsiteX5" fmla="*/ 1003300 w 2070100"/>
                  <a:gd name="connsiteY5" fmla="*/ 749300 h 1264022"/>
                  <a:gd name="connsiteX6" fmla="*/ 863600 w 2070100"/>
                  <a:gd name="connsiteY6" fmla="*/ 1041400 h 1264022"/>
                  <a:gd name="connsiteX7" fmla="*/ 558800 w 2070100"/>
                  <a:gd name="connsiteY7" fmla="*/ 1193800 h 1264022"/>
                  <a:gd name="connsiteX8" fmla="*/ 299120 w 2070100"/>
                  <a:gd name="connsiteY8" fmla="*/ 1257672 h 1264022"/>
                  <a:gd name="connsiteX9" fmla="*/ 0 w 2070100"/>
                  <a:gd name="connsiteY9" fmla="*/ 1231900 h 1264022"/>
                  <a:gd name="connsiteX0" fmla="*/ 2059012 w 2059012"/>
                  <a:gd name="connsiteY0" fmla="*/ 0 h 1268317"/>
                  <a:gd name="connsiteX1" fmla="*/ 1805012 w 2059012"/>
                  <a:gd name="connsiteY1" fmla="*/ 12700 h 1268317"/>
                  <a:gd name="connsiteX2" fmla="*/ 1563712 w 2059012"/>
                  <a:gd name="connsiteY2" fmla="*/ 76200 h 1268317"/>
                  <a:gd name="connsiteX3" fmla="*/ 1297012 w 2059012"/>
                  <a:gd name="connsiteY3" fmla="*/ 190500 h 1268317"/>
                  <a:gd name="connsiteX4" fmla="*/ 1131912 w 2059012"/>
                  <a:gd name="connsiteY4" fmla="*/ 444500 h 1268317"/>
                  <a:gd name="connsiteX5" fmla="*/ 992212 w 2059012"/>
                  <a:gd name="connsiteY5" fmla="*/ 749300 h 1268317"/>
                  <a:gd name="connsiteX6" fmla="*/ 852512 w 2059012"/>
                  <a:gd name="connsiteY6" fmla="*/ 1041400 h 1268317"/>
                  <a:gd name="connsiteX7" fmla="*/ 547712 w 2059012"/>
                  <a:gd name="connsiteY7" fmla="*/ 1193800 h 1268317"/>
                  <a:gd name="connsiteX8" fmla="*/ 288032 w 2059012"/>
                  <a:gd name="connsiteY8" fmla="*/ 1257672 h 1268317"/>
                  <a:gd name="connsiteX9" fmla="*/ 0 w 2059012"/>
                  <a:gd name="connsiteY9" fmla="*/ 1257672 h 12683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059012" h="1268317">
                    <a:moveTo>
                      <a:pt x="2059012" y="0"/>
                    </a:moveTo>
                    <a:cubicBezTo>
                      <a:pt x="1973287" y="0"/>
                      <a:pt x="1887562" y="0"/>
                      <a:pt x="1805012" y="12700"/>
                    </a:cubicBezTo>
                    <a:cubicBezTo>
                      <a:pt x="1722462" y="25400"/>
                      <a:pt x="1648379" y="46567"/>
                      <a:pt x="1563712" y="76200"/>
                    </a:cubicBezTo>
                    <a:cubicBezTo>
                      <a:pt x="1479045" y="105833"/>
                      <a:pt x="1368979" y="129117"/>
                      <a:pt x="1297012" y="190500"/>
                    </a:cubicBezTo>
                    <a:cubicBezTo>
                      <a:pt x="1225045" y="251883"/>
                      <a:pt x="1182712" y="351367"/>
                      <a:pt x="1131912" y="444500"/>
                    </a:cubicBezTo>
                    <a:cubicBezTo>
                      <a:pt x="1081112" y="537633"/>
                      <a:pt x="1038779" y="649817"/>
                      <a:pt x="992212" y="749300"/>
                    </a:cubicBezTo>
                    <a:cubicBezTo>
                      <a:pt x="945645" y="848783"/>
                      <a:pt x="926595" y="967317"/>
                      <a:pt x="852512" y="1041400"/>
                    </a:cubicBezTo>
                    <a:cubicBezTo>
                      <a:pt x="778429" y="1115483"/>
                      <a:pt x="641792" y="1157755"/>
                      <a:pt x="547712" y="1193800"/>
                    </a:cubicBezTo>
                    <a:cubicBezTo>
                      <a:pt x="453632" y="1229845"/>
                      <a:pt x="379317" y="1247027"/>
                      <a:pt x="288032" y="1257672"/>
                    </a:cubicBezTo>
                    <a:cubicBezTo>
                      <a:pt x="196747" y="1268317"/>
                      <a:pt x="80433" y="1248147"/>
                      <a:pt x="0" y="1257672"/>
                    </a:cubicBezTo>
                  </a:path>
                </a:pathLst>
              </a:cu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GB" dirty="0"/>
              </a:p>
            </p:txBody>
          </p:sp>
        </p:grpSp>
        <p:cxnSp>
          <p:nvCxnSpPr>
            <p:cNvPr id="21" name="Straight Arrow Connector 20"/>
            <p:cNvCxnSpPr>
              <a:stCxn id="18" idx="1"/>
              <a:endCxn id="28" idx="6"/>
            </p:cNvCxnSpPr>
            <p:nvPr/>
          </p:nvCxnSpPr>
          <p:spPr bwMode="auto">
            <a:xfrm flipH="1" flipV="1">
              <a:off x="5508647" y="3327542"/>
              <a:ext cx="575720" cy="257687"/>
            </a:xfrm>
            <a:prstGeom prst="straightConnector1">
              <a:avLst/>
            </a:prstGeom>
            <a:ln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>
              <a:stCxn id="18" idx="1"/>
              <a:endCxn id="29" idx="7"/>
            </p:cNvCxnSpPr>
            <p:nvPr/>
          </p:nvCxnSpPr>
          <p:spPr bwMode="auto">
            <a:xfrm flipH="1" flipV="1">
              <a:off x="5823694" y="3068493"/>
              <a:ext cx="260673" cy="516736"/>
            </a:xfrm>
            <a:prstGeom prst="straightConnector1">
              <a:avLst/>
            </a:prstGeom>
            <a:ln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46"/>
            <p:cNvSpPr txBox="1">
              <a:spLocks noChangeArrowheads="1"/>
            </p:cNvSpPr>
            <p:nvPr/>
          </p:nvSpPr>
          <p:spPr bwMode="auto">
            <a:xfrm>
              <a:off x="899592" y="4236864"/>
              <a:ext cx="3240087" cy="349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(a) The basic </a:t>
              </a:r>
              <a:r>
                <a:rPr lang="en-GB" sz="1600" dirty="0" smtClean="0">
                  <a:latin typeface="Arial" charset="0"/>
                </a:rPr>
                <a:t>S-shaped </a:t>
              </a:r>
              <a:r>
                <a:rPr lang="en-GB" sz="1600" dirty="0">
                  <a:latin typeface="Arial" charset="0"/>
                </a:rPr>
                <a:t>improvement in performance</a:t>
              </a:r>
            </a:p>
          </p:txBody>
        </p:sp>
        <p:sp>
          <p:nvSpPr>
            <p:cNvPr id="25" name="TextBox 47"/>
            <p:cNvSpPr txBox="1">
              <a:spLocks noChangeArrowheads="1"/>
            </p:cNvSpPr>
            <p:nvPr/>
          </p:nvSpPr>
          <p:spPr bwMode="auto">
            <a:xfrm>
              <a:off x="4139679" y="4224164"/>
              <a:ext cx="3240088" cy="349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(b) Innovation following multiple </a:t>
              </a:r>
              <a:r>
                <a:rPr lang="en-GB" sz="1600" dirty="0" smtClean="0">
                  <a:latin typeface="Arial" charset="0"/>
                </a:rPr>
                <a:t>S-shaped </a:t>
              </a:r>
              <a:r>
                <a:rPr lang="en-GB" sz="1600" dirty="0">
                  <a:latin typeface="Arial" charset="0"/>
                </a:rPr>
                <a:t>curves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063682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5"/>
          <p:cNvSpPr txBox="1">
            <a:spLocks noChangeArrowheads="1"/>
          </p:cNvSpPr>
          <p:nvPr/>
        </p:nvSpPr>
        <p:spPr bwMode="auto">
          <a:xfrm>
            <a:off x="1871700" y="504106"/>
            <a:ext cx="54006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GB" sz="2800" b="1" dirty="0" smtClean="0">
                <a:latin typeface="Arial" charset="0"/>
              </a:rPr>
              <a:t>The Henderson–Clark </a:t>
            </a:r>
            <a:r>
              <a:rPr lang="en-GB" sz="2800" b="1" dirty="0">
                <a:latin typeface="Arial" charset="0"/>
              </a:rPr>
              <a:t>Model</a:t>
            </a:r>
          </a:p>
        </p:txBody>
      </p:sp>
      <p:sp>
        <p:nvSpPr>
          <p:cNvPr id="3" name="Rounded Rectangular Callout 2"/>
          <p:cNvSpPr/>
          <p:nvPr/>
        </p:nvSpPr>
        <p:spPr bwMode="auto">
          <a:xfrm>
            <a:off x="6228184" y="1772816"/>
            <a:ext cx="1357133" cy="519088"/>
          </a:xfrm>
          <a:prstGeom prst="wedgeRoundRectCallout">
            <a:avLst>
              <a:gd name="adj1" fmla="val -51068"/>
              <a:gd name="adj2" fmla="val 87237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>
              <a:solidFill>
                <a:srgbClr val="FFFFFF"/>
              </a:solidFill>
              <a:latin typeface="Times New Roman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Rounded Rectangular Callout 3"/>
          <p:cNvSpPr/>
          <p:nvPr/>
        </p:nvSpPr>
        <p:spPr bwMode="auto">
          <a:xfrm>
            <a:off x="6466670" y="4870427"/>
            <a:ext cx="1566808" cy="523414"/>
          </a:xfrm>
          <a:prstGeom prst="wedgeRoundRectCallout">
            <a:avLst>
              <a:gd name="adj1" fmla="val -54733"/>
              <a:gd name="adj2" fmla="val -92110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>
              <a:solidFill>
                <a:srgbClr val="FFFFFF"/>
              </a:solidFill>
              <a:latin typeface="Times New Roman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5" name="Rounded Rectangular Callout 4"/>
          <p:cNvSpPr/>
          <p:nvPr/>
        </p:nvSpPr>
        <p:spPr bwMode="auto">
          <a:xfrm>
            <a:off x="1259632" y="4869160"/>
            <a:ext cx="1516117" cy="555856"/>
          </a:xfrm>
          <a:prstGeom prst="wedgeRoundRectCallout">
            <a:avLst>
              <a:gd name="adj1" fmla="val 44217"/>
              <a:gd name="adj2" fmla="val -98294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>
              <a:solidFill>
                <a:srgbClr val="FFFFFF"/>
              </a:solidFill>
              <a:latin typeface="Times New Roman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6" name="Rounded Rectangular Callout 5"/>
          <p:cNvSpPr/>
          <p:nvPr/>
        </p:nvSpPr>
        <p:spPr bwMode="auto">
          <a:xfrm>
            <a:off x="1290730" y="1683505"/>
            <a:ext cx="1463123" cy="590462"/>
          </a:xfrm>
          <a:prstGeom prst="wedgeRoundRectCallout">
            <a:avLst>
              <a:gd name="adj1" fmla="val 38720"/>
              <a:gd name="adj2" fmla="val 76930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>
              <a:solidFill>
                <a:srgbClr val="FFFFFF"/>
              </a:solidFill>
              <a:latin typeface="Times New Roman" charset="0"/>
              <a:ea typeface="ＭＳ Ｐゴシック" charset="0"/>
              <a:cs typeface="ＭＳ Ｐゴシック" charset="0"/>
            </a:endParaRPr>
          </a:p>
        </p:txBody>
      </p:sp>
      <p:grpSp>
        <p:nvGrpSpPr>
          <p:cNvPr id="7" name="Group 14"/>
          <p:cNvGrpSpPr>
            <a:grpSpLocks/>
          </p:cNvGrpSpPr>
          <p:nvPr/>
        </p:nvGrpSpPr>
        <p:grpSpPr bwMode="auto">
          <a:xfrm>
            <a:off x="395536" y="1196752"/>
            <a:ext cx="7992889" cy="4268090"/>
            <a:chOff x="287274" y="2844237"/>
            <a:chExt cx="5781270" cy="3623143"/>
          </a:xfrm>
        </p:grpSpPr>
        <p:sp>
          <p:nvSpPr>
            <p:cNvPr id="15" name="TextBox 2"/>
            <p:cNvSpPr txBox="1">
              <a:spLocks noChangeArrowheads="1"/>
            </p:cNvSpPr>
            <p:nvPr/>
          </p:nvSpPr>
          <p:spPr bwMode="auto">
            <a:xfrm>
              <a:off x="2201697" y="2844237"/>
              <a:ext cx="1868544" cy="496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High impact on architectural knowledge</a:t>
              </a:r>
            </a:p>
          </p:txBody>
        </p:sp>
        <p:sp>
          <p:nvSpPr>
            <p:cNvPr id="16" name="TextBox 3"/>
            <p:cNvSpPr txBox="1">
              <a:spLocks noChangeArrowheads="1"/>
            </p:cNvSpPr>
            <p:nvPr/>
          </p:nvSpPr>
          <p:spPr bwMode="auto">
            <a:xfrm>
              <a:off x="2214161" y="5970969"/>
              <a:ext cx="1868544" cy="496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Low impact on architectural knowledge</a:t>
              </a:r>
            </a:p>
          </p:txBody>
        </p:sp>
        <p:sp>
          <p:nvSpPr>
            <p:cNvPr id="17" name="TextBox 4"/>
            <p:cNvSpPr txBox="1">
              <a:spLocks noChangeArrowheads="1"/>
            </p:cNvSpPr>
            <p:nvPr/>
          </p:nvSpPr>
          <p:spPr bwMode="auto">
            <a:xfrm>
              <a:off x="4234479" y="4427984"/>
              <a:ext cx="1834065" cy="496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High impact on component knowledge</a:t>
              </a:r>
            </a:p>
          </p:txBody>
        </p:sp>
        <p:sp>
          <p:nvSpPr>
            <p:cNvPr id="18" name="TextBox 5"/>
            <p:cNvSpPr txBox="1">
              <a:spLocks noChangeArrowheads="1"/>
            </p:cNvSpPr>
            <p:nvPr/>
          </p:nvSpPr>
          <p:spPr bwMode="auto">
            <a:xfrm>
              <a:off x="287274" y="4411664"/>
              <a:ext cx="1628800" cy="496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dirty="0">
                  <a:latin typeface="Arial" charset="0"/>
                </a:rPr>
                <a:t>Low impact on component knowledge</a:t>
              </a:r>
            </a:p>
          </p:txBody>
        </p:sp>
        <p:sp>
          <p:nvSpPr>
            <p:cNvPr id="19" name="TextBox 6"/>
            <p:cNvSpPr txBox="1">
              <a:spLocks noChangeArrowheads="1"/>
            </p:cNvSpPr>
            <p:nvPr/>
          </p:nvSpPr>
          <p:spPr bwMode="auto">
            <a:xfrm>
              <a:off x="3212976" y="3707904"/>
              <a:ext cx="1152128" cy="496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i="1" dirty="0">
                  <a:solidFill>
                    <a:srgbClr val="FF0000"/>
                  </a:solidFill>
                  <a:latin typeface="Arial" charset="0"/>
                </a:rPr>
                <a:t>Radical innovation</a:t>
              </a:r>
            </a:p>
          </p:txBody>
        </p:sp>
        <p:sp>
          <p:nvSpPr>
            <p:cNvPr id="20" name="TextBox 7"/>
            <p:cNvSpPr txBox="1">
              <a:spLocks noChangeArrowheads="1"/>
            </p:cNvSpPr>
            <p:nvPr/>
          </p:nvSpPr>
          <p:spPr bwMode="auto">
            <a:xfrm>
              <a:off x="1916832" y="3707904"/>
              <a:ext cx="1152128" cy="496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i="1" dirty="0">
                  <a:solidFill>
                    <a:srgbClr val="FF0000"/>
                  </a:solidFill>
                  <a:latin typeface="Arial" charset="0"/>
                </a:rPr>
                <a:t>Architectural  innovation</a:t>
              </a:r>
            </a:p>
          </p:txBody>
        </p:sp>
        <p:sp>
          <p:nvSpPr>
            <p:cNvPr id="21" name="TextBox 8"/>
            <p:cNvSpPr txBox="1">
              <a:spLocks noChangeArrowheads="1"/>
            </p:cNvSpPr>
            <p:nvPr/>
          </p:nvSpPr>
          <p:spPr bwMode="auto">
            <a:xfrm>
              <a:off x="3236726" y="5108515"/>
              <a:ext cx="1152128" cy="496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i="1" dirty="0">
                  <a:solidFill>
                    <a:srgbClr val="FF0000"/>
                  </a:solidFill>
                  <a:latin typeface="Arial" charset="0"/>
                </a:rPr>
                <a:t>Modular innovation</a:t>
              </a:r>
            </a:p>
          </p:txBody>
        </p:sp>
        <p:sp>
          <p:nvSpPr>
            <p:cNvPr id="22" name="TextBox 9"/>
            <p:cNvSpPr txBox="1">
              <a:spLocks noChangeArrowheads="1"/>
            </p:cNvSpPr>
            <p:nvPr/>
          </p:nvSpPr>
          <p:spPr bwMode="auto">
            <a:xfrm>
              <a:off x="1904199" y="5108515"/>
              <a:ext cx="1152128" cy="496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GB" sz="1600" i="1" dirty="0">
                  <a:solidFill>
                    <a:srgbClr val="FF0000"/>
                  </a:solidFill>
                  <a:latin typeface="Arial" charset="0"/>
                </a:rPr>
                <a:t>Incremental innovation</a:t>
              </a:r>
            </a:p>
          </p:txBody>
        </p:sp>
        <p:cxnSp>
          <p:nvCxnSpPr>
            <p:cNvPr id="23" name="Straight Arrow Connector 22"/>
            <p:cNvCxnSpPr/>
            <p:nvPr/>
          </p:nvCxnSpPr>
          <p:spPr>
            <a:xfrm flipV="1">
              <a:off x="3140460" y="3275707"/>
              <a:ext cx="0" cy="2664091"/>
            </a:xfrm>
            <a:prstGeom prst="straightConnector1">
              <a:avLst/>
            </a:prstGeom>
            <a:ln w="28575">
              <a:solidFill>
                <a:schemeClr val="tx1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rot="5400000" flipV="1">
              <a:off x="3104628" y="3276240"/>
              <a:ext cx="0" cy="2664862"/>
            </a:xfrm>
            <a:prstGeom prst="straightConnector1">
              <a:avLst/>
            </a:prstGeom>
            <a:ln w="28575">
              <a:solidFill>
                <a:schemeClr val="tx1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Rectangle 16"/>
          <p:cNvSpPr>
            <a:spLocks noChangeArrowheads="1"/>
          </p:cNvSpPr>
          <p:nvPr/>
        </p:nvSpPr>
        <p:spPr bwMode="auto">
          <a:xfrm>
            <a:off x="6018509" y="1852842"/>
            <a:ext cx="177648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 eaLnBrk="1" hangingPunct="1"/>
            <a:r>
              <a:rPr lang="en-GB" b="1" dirty="0">
                <a:latin typeface="Arial" charset="0"/>
              </a:rPr>
              <a:t>Telemedicine</a:t>
            </a:r>
            <a:endParaRPr lang="en-GB" dirty="0">
              <a:latin typeface="Arial" charset="0"/>
            </a:endParaRPr>
          </a:p>
        </p:txBody>
      </p:sp>
      <p:sp>
        <p:nvSpPr>
          <p:cNvPr id="10" name="Rectangle 17"/>
          <p:cNvSpPr>
            <a:spLocks noChangeArrowheads="1"/>
          </p:cNvSpPr>
          <p:nvPr/>
        </p:nvSpPr>
        <p:spPr bwMode="auto">
          <a:xfrm>
            <a:off x="1187624" y="4869160"/>
            <a:ext cx="1543847" cy="584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GB" b="1" dirty="0">
                <a:latin typeface="Arial" charset="0"/>
              </a:rPr>
              <a:t>Walk-in service</a:t>
            </a:r>
            <a:endParaRPr lang="en-GB" dirty="0">
              <a:latin typeface="Arial" charset="0"/>
            </a:endParaRPr>
          </a:p>
        </p:txBody>
      </p:sp>
      <p:sp>
        <p:nvSpPr>
          <p:cNvPr id="11" name="Rectangle 18"/>
          <p:cNvSpPr>
            <a:spLocks noChangeArrowheads="1"/>
          </p:cNvSpPr>
          <p:nvPr/>
        </p:nvSpPr>
        <p:spPr bwMode="auto">
          <a:xfrm>
            <a:off x="1115616" y="1700808"/>
            <a:ext cx="1776484" cy="584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 eaLnBrk="1" hangingPunct="1"/>
            <a:r>
              <a:rPr lang="en-GB" b="1" dirty="0">
                <a:latin typeface="Arial" charset="0"/>
              </a:rPr>
              <a:t>Direct call-up service</a:t>
            </a:r>
            <a:endParaRPr lang="en-GB" dirty="0">
              <a:latin typeface="Arial" charset="0"/>
            </a:endParaRPr>
          </a:p>
        </p:txBody>
      </p:sp>
      <p:sp>
        <p:nvSpPr>
          <p:cNvPr id="12" name="Rectangle 19"/>
          <p:cNvSpPr>
            <a:spLocks noChangeArrowheads="1"/>
          </p:cNvSpPr>
          <p:nvPr/>
        </p:nvSpPr>
        <p:spPr bwMode="auto">
          <a:xfrm>
            <a:off x="6372200" y="5013176"/>
            <a:ext cx="1776484" cy="33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 eaLnBrk="1" hangingPunct="1"/>
            <a:r>
              <a:rPr lang="en-GB" b="1" dirty="0">
                <a:latin typeface="Arial" charset="0"/>
              </a:rPr>
              <a:t>New scanner</a:t>
            </a:r>
            <a:endParaRPr lang="en-GB" dirty="0">
              <a:latin typeface="Arial" charset="0"/>
            </a:endParaRPr>
          </a:p>
        </p:txBody>
      </p:sp>
      <p:sp>
        <p:nvSpPr>
          <p:cNvPr id="25" name="Rounded Rectangular Callout 24"/>
          <p:cNvSpPr/>
          <p:nvPr/>
        </p:nvSpPr>
        <p:spPr bwMode="auto">
          <a:xfrm>
            <a:off x="5724128" y="5805264"/>
            <a:ext cx="1566808" cy="523414"/>
          </a:xfrm>
          <a:prstGeom prst="wedgeRoundRectCallout">
            <a:avLst>
              <a:gd name="adj1" fmla="val -54733"/>
              <a:gd name="adj2" fmla="val -92110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>
              <a:solidFill>
                <a:srgbClr val="FFFFFF"/>
              </a:solidFill>
              <a:latin typeface="Times New Roman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6" name="Rectangle 19"/>
          <p:cNvSpPr>
            <a:spLocks noChangeArrowheads="1"/>
          </p:cNvSpPr>
          <p:nvPr/>
        </p:nvSpPr>
        <p:spPr bwMode="auto">
          <a:xfrm>
            <a:off x="5629658" y="5761831"/>
            <a:ext cx="177648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 eaLnBrk="1" hangingPunct="1"/>
            <a:r>
              <a:rPr lang="en-GB" b="1" dirty="0" smtClean="0"/>
              <a:t>Primary health care example</a:t>
            </a:r>
          </a:p>
        </p:txBody>
      </p:sp>
    </p:spTree>
    <p:extLst>
      <p:ext uri="{BB962C8B-B14F-4D97-AF65-F5344CB8AC3E}">
        <p14:creationId xmlns:p14="http://schemas.microsoft.com/office/powerpoint/2010/main" xmlns="" val="3063682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7"/>
          <p:cNvSpPr>
            <a:spLocks noChangeArrowheads="1"/>
          </p:cNvSpPr>
          <p:nvPr/>
        </p:nvSpPr>
        <p:spPr bwMode="auto">
          <a:xfrm>
            <a:off x="5871430" y="1700808"/>
            <a:ext cx="1580890" cy="838079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5" name="AutoShape 8"/>
          <p:cNvSpPr>
            <a:spLocks noChangeArrowheads="1"/>
          </p:cNvSpPr>
          <p:nvPr/>
        </p:nvSpPr>
        <p:spPr bwMode="auto">
          <a:xfrm>
            <a:off x="2197955" y="1683224"/>
            <a:ext cx="1517650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6" name="Text Box 9"/>
          <p:cNvSpPr txBox="1">
            <a:spLocks noChangeArrowheads="1"/>
          </p:cNvSpPr>
          <p:nvPr/>
        </p:nvSpPr>
        <p:spPr bwMode="auto">
          <a:xfrm>
            <a:off x="5868144" y="1721324"/>
            <a:ext cx="165618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IN" dirty="0" smtClean="0"/>
              <a:t> Increased</a:t>
            </a:r>
          </a:p>
          <a:p>
            <a:r>
              <a:rPr lang="en-IN" dirty="0" smtClean="0"/>
              <a:t>competitiveness </a:t>
            </a:r>
            <a:endParaRPr lang="en-US" dirty="0"/>
          </a:p>
        </p:txBody>
      </p:sp>
      <p:sp>
        <p:nvSpPr>
          <p:cNvPr id="3077" name="Text Box 11"/>
          <p:cNvSpPr txBox="1">
            <a:spLocks noChangeArrowheads="1"/>
          </p:cNvSpPr>
          <p:nvPr/>
        </p:nvSpPr>
        <p:spPr bwMode="auto">
          <a:xfrm>
            <a:off x="2212242" y="1683224"/>
            <a:ext cx="1511300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Rapid technology change</a:t>
            </a:r>
            <a:endParaRPr lang="en-US" dirty="0"/>
          </a:p>
        </p:txBody>
      </p:sp>
      <p:sp>
        <p:nvSpPr>
          <p:cNvPr id="3078" name="Text Box 13"/>
          <p:cNvSpPr txBox="1">
            <a:spLocks noChangeArrowheads="1"/>
          </p:cNvSpPr>
          <p:nvPr/>
        </p:nvSpPr>
        <p:spPr bwMode="auto">
          <a:xfrm>
            <a:off x="0" y="79373"/>
            <a:ext cx="9144000" cy="954107"/>
          </a:xfrm>
          <a:prstGeom prst="rect">
            <a:avLst/>
          </a:prstGeom>
          <a:noFill/>
          <a:ln w="22225">
            <a:noFill/>
            <a:miter lim="800000"/>
            <a:headEnd/>
            <a:tailEnd type="none" w="sm" len="sm"/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The increasing strategic importance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of product </a:t>
            </a:r>
            <a:r>
              <a:rPr lang="en-GB" sz="2800" b="1" dirty="0"/>
              <a:t>and service development</a:t>
            </a:r>
            <a:endParaRPr lang="en-US" sz="2800" b="1" dirty="0"/>
          </a:p>
        </p:txBody>
      </p:sp>
      <p:sp>
        <p:nvSpPr>
          <p:cNvPr id="3079" name="AutoShape 14"/>
          <p:cNvSpPr>
            <a:spLocks noChangeArrowheads="1"/>
          </p:cNvSpPr>
          <p:nvPr/>
        </p:nvSpPr>
        <p:spPr bwMode="auto">
          <a:xfrm>
            <a:off x="111980" y="4262912"/>
            <a:ext cx="1517650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80" name="AutoShape 15"/>
          <p:cNvSpPr>
            <a:spLocks noChangeArrowheads="1"/>
          </p:cNvSpPr>
          <p:nvPr/>
        </p:nvSpPr>
        <p:spPr bwMode="auto">
          <a:xfrm>
            <a:off x="7527192" y="4262912"/>
            <a:ext cx="1517650" cy="830262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81" name="AutoShape 16"/>
          <p:cNvSpPr>
            <a:spLocks noChangeArrowheads="1"/>
          </p:cNvSpPr>
          <p:nvPr/>
        </p:nvSpPr>
        <p:spPr bwMode="auto">
          <a:xfrm>
            <a:off x="7527192" y="2429349"/>
            <a:ext cx="1517650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82" name="AutoShape 17"/>
          <p:cNvSpPr>
            <a:spLocks noChangeArrowheads="1"/>
          </p:cNvSpPr>
          <p:nvPr/>
        </p:nvSpPr>
        <p:spPr bwMode="auto">
          <a:xfrm>
            <a:off x="121505" y="2429349"/>
            <a:ext cx="1517650" cy="830263"/>
          </a:xfrm>
          <a:prstGeom prst="roundRect">
            <a:avLst>
              <a:gd name="adj" fmla="val 26667"/>
            </a:avLst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83" name="Text Box 18"/>
          <p:cNvSpPr txBox="1">
            <a:spLocks noChangeArrowheads="1"/>
          </p:cNvSpPr>
          <p:nvPr/>
        </p:nvSpPr>
        <p:spPr bwMode="auto">
          <a:xfrm>
            <a:off x="7620855" y="2542062"/>
            <a:ext cx="13462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Shortened </a:t>
            </a:r>
            <a:r>
              <a:rPr lang="en-GB" dirty="0" smtClean="0"/>
              <a:t>life cycles</a:t>
            </a:r>
            <a:endParaRPr lang="en-US" dirty="0"/>
          </a:p>
        </p:txBody>
      </p:sp>
      <p:sp>
        <p:nvSpPr>
          <p:cNvPr id="3084" name="Text Box 19"/>
          <p:cNvSpPr txBox="1">
            <a:spLocks noChangeArrowheads="1"/>
          </p:cNvSpPr>
          <p:nvPr/>
        </p:nvSpPr>
        <p:spPr bwMode="auto">
          <a:xfrm>
            <a:off x="7592280" y="4401024"/>
            <a:ext cx="137477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Fragmented markets</a:t>
            </a:r>
            <a:endParaRPr lang="en-US" dirty="0"/>
          </a:p>
        </p:txBody>
      </p:sp>
      <p:sp>
        <p:nvSpPr>
          <p:cNvPr id="3085" name="Text Box 20"/>
          <p:cNvSpPr txBox="1">
            <a:spLocks noChangeArrowheads="1"/>
          </p:cNvSpPr>
          <p:nvPr/>
        </p:nvSpPr>
        <p:spPr bwMode="auto">
          <a:xfrm>
            <a:off x="38955" y="2416649"/>
            <a:ext cx="1657350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Means of building capabilities</a:t>
            </a:r>
            <a:endParaRPr lang="en-US" dirty="0"/>
          </a:p>
        </p:txBody>
      </p:sp>
      <p:sp>
        <p:nvSpPr>
          <p:cNvPr id="3086" name="Text Box 21"/>
          <p:cNvSpPr txBox="1">
            <a:spLocks noChangeArrowheads="1"/>
          </p:cNvSpPr>
          <p:nvPr/>
        </p:nvSpPr>
        <p:spPr bwMode="auto">
          <a:xfrm>
            <a:off x="186592" y="4280374"/>
            <a:ext cx="1379538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Involves all parts of the business</a:t>
            </a:r>
            <a:endParaRPr lang="en-US" dirty="0"/>
          </a:p>
        </p:txBody>
      </p:sp>
      <p:sp>
        <p:nvSpPr>
          <p:cNvPr id="3087" name="AutoShape 22"/>
          <p:cNvSpPr>
            <a:spLocks noChangeArrowheads="1"/>
          </p:cNvSpPr>
          <p:nvPr/>
        </p:nvSpPr>
        <p:spPr bwMode="auto">
          <a:xfrm>
            <a:off x="3517167" y="2729460"/>
            <a:ext cx="2497138" cy="612701"/>
          </a:xfrm>
          <a:prstGeom prst="curvedDownArrow">
            <a:avLst>
              <a:gd name="adj1" fmla="val 48007"/>
              <a:gd name="adj2" fmla="val 117169"/>
              <a:gd name="adj3" fmla="val 35120"/>
            </a:avLst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88" name="Freeform 23"/>
          <p:cNvSpPr>
            <a:spLocks/>
          </p:cNvSpPr>
          <p:nvPr/>
        </p:nvSpPr>
        <p:spPr bwMode="auto">
          <a:xfrm>
            <a:off x="1936017" y="3332637"/>
            <a:ext cx="2317750" cy="941387"/>
          </a:xfrm>
          <a:custGeom>
            <a:avLst/>
            <a:gdLst>
              <a:gd name="T0" fmla="*/ 0 w 1200"/>
              <a:gd name="T1" fmla="*/ 0 h 672"/>
              <a:gd name="T2" fmla="*/ 768 w 1200"/>
              <a:gd name="T3" fmla="*/ 0 h 672"/>
              <a:gd name="T4" fmla="*/ 1200 w 1200"/>
              <a:gd name="T5" fmla="*/ 336 h 672"/>
              <a:gd name="T6" fmla="*/ 792 w 1200"/>
              <a:gd name="T7" fmla="*/ 672 h 672"/>
              <a:gd name="T8" fmla="*/ 0 w 1200"/>
              <a:gd name="T9" fmla="*/ 672 h 672"/>
              <a:gd name="T10" fmla="*/ 0 w 1200"/>
              <a:gd name="T11" fmla="*/ 0 h 6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200"/>
              <a:gd name="T19" fmla="*/ 0 h 672"/>
              <a:gd name="T20" fmla="*/ 1200 w 1200"/>
              <a:gd name="T21" fmla="*/ 672 h 6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89" name="Text Box 24"/>
          <p:cNvSpPr txBox="1">
            <a:spLocks noChangeArrowheads="1"/>
          </p:cNvSpPr>
          <p:nvPr/>
        </p:nvSpPr>
        <p:spPr bwMode="auto">
          <a:xfrm>
            <a:off x="1910617" y="3521549"/>
            <a:ext cx="1816100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 smtClean="0"/>
              <a:t>OPERATIONS RESOURCES</a:t>
            </a:r>
            <a:endParaRPr lang="en-US" sz="1800" dirty="0"/>
          </a:p>
        </p:txBody>
      </p:sp>
      <p:sp>
        <p:nvSpPr>
          <p:cNvPr id="3090" name="Freeform 25"/>
          <p:cNvSpPr>
            <a:spLocks/>
          </p:cNvSpPr>
          <p:nvPr/>
        </p:nvSpPr>
        <p:spPr bwMode="auto">
          <a:xfrm rot="10800000" flipV="1">
            <a:off x="4947503" y="3332637"/>
            <a:ext cx="2441600" cy="939800"/>
          </a:xfrm>
          <a:custGeom>
            <a:avLst/>
            <a:gdLst>
              <a:gd name="T0" fmla="*/ 0 w 1200"/>
              <a:gd name="T1" fmla="*/ 0 h 672"/>
              <a:gd name="T2" fmla="*/ 768 w 1200"/>
              <a:gd name="T3" fmla="*/ 0 h 672"/>
              <a:gd name="T4" fmla="*/ 1200 w 1200"/>
              <a:gd name="T5" fmla="*/ 336 h 672"/>
              <a:gd name="T6" fmla="*/ 792 w 1200"/>
              <a:gd name="T7" fmla="*/ 672 h 672"/>
              <a:gd name="T8" fmla="*/ 0 w 1200"/>
              <a:gd name="T9" fmla="*/ 672 h 672"/>
              <a:gd name="T10" fmla="*/ 0 w 1200"/>
              <a:gd name="T11" fmla="*/ 0 h 6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200"/>
              <a:gd name="T19" fmla="*/ 0 h 672"/>
              <a:gd name="T20" fmla="*/ 1200 w 1200"/>
              <a:gd name="T21" fmla="*/ 672 h 6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91" name="Text Box 26"/>
          <p:cNvSpPr txBox="1">
            <a:spLocks noChangeArrowheads="1"/>
          </p:cNvSpPr>
          <p:nvPr/>
        </p:nvSpPr>
        <p:spPr bwMode="auto">
          <a:xfrm rot="10800000" flipV="1">
            <a:off x="5318980" y="3473020"/>
            <a:ext cx="2151062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 smtClean="0"/>
              <a:t>MARKET REQUIREMENTS</a:t>
            </a:r>
            <a:endParaRPr lang="en-US" sz="1800" dirty="0"/>
          </a:p>
        </p:txBody>
      </p:sp>
      <p:sp>
        <p:nvSpPr>
          <p:cNvPr id="3093" name="AutoShape 28"/>
          <p:cNvSpPr>
            <a:spLocks noChangeArrowheads="1"/>
          </p:cNvSpPr>
          <p:nvPr/>
        </p:nvSpPr>
        <p:spPr bwMode="auto">
          <a:xfrm flipH="1" flipV="1">
            <a:off x="3307790" y="4174011"/>
            <a:ext cx="2497138" cy="643681"/>
          </a:xfrm>
          <a:prstGeom prst="curvedDownArrow">
            <a:avLst>
              <a:gd name="adj1" fmla="val 48007"/>
              <a:gd name="adj2" fmla="val 117170"/>
              <a:gd name="adj3" fmla="val 35120"/>
            </a:avLst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94" name="Text Box 29"/>
          <p:cNvSpPr txBox="1">
            <a:spLocks noChangeArrowheads="1"/>
          </p:cNvSpPr>
          <p:nvPr/>
        </p:nvSpPr>
        <p:spPr bwMode="auto">
          <a:xfrm>
            <a:off x="3664452" y="3415869"/>
            <a:ext cx="1727200" cy="8255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med"/>
            <a:tailEnd type="none" w="sm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Product and service development</a:t>
            </a:r>
            <a:endParaRPr lang="en-US" dirty="0"/>
          </a:p>
        </p:txBody>
      </p:sp>
      <p:sp>
        <p:nvSpPr>
          <p:cNvPr id="3095" name="Freeform 30"/>
          <p:cNvSpPr>
            <a:spLocks/>
          </p:cNvSpPr>
          <p:nvPr/>
        </p:nvSpPr>
        <p:spPr bwMode="auto">
          <a:xfrm>
            <a:off x="1623280" y="3148487"/>
            <a:ext cx="769937" cy="322262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096" name="Freeform 31"/>
          <p:cNvSpPr>
            <a:spLocks/>
          </p:cNvSpPr>
          <p:nvPr/>
        </p:nvSpPr>
        <p:spPr bwMode="auto">
          <a:xfrm>
            <a:off x="1623280" y="4089874"/>
            <a:ext cx="790575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097" name="Freeform 33"/>
          <p:cNvSpPr>
            <a:spLocks/>
          </p:cNvSpPr>
          <p:nvPr/>
        </p:nvSpPr>
        <p:spPr bwMode="auto">
          <a:xfrm rot="10800000">
            <a:off x="2974242" y="2500787"/>
            <a:ext cx="1588" cy="825500"/>
          </a:xfrm>
          <a:custGeom>
            <a:avLst/>
            <a:gdLst>
              <a:gd name="T0" fmla="*/ 0 w 1"/>
              <a:gd name="T1" fmla="*/ 520 h 520"/>
              <a:gd name="T2" fmla="*/ 0 w 1"/>
              <a:gd name="T3" fmla="*/ 0 h 520"/>
              <a:gd name="T4" fmla="*/ 0 60000 65536"/>
              <a:gd name="T5" fmla="*/ 0 60000 65536"/>
              <a:gd name="T6" fmla="*/ 0 w 1"/>
              <a:gd name="T7" fmla="*/ 0 h 520"/>
              <a:gd name="T8" fmla="*/ 1 w 1"/>
              <a:gd name="T9" fmla="*/ 520 h 52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520">
                <a:moveTo>
                  <a:pt x="0" y="520"/>
                </a:moveTo>
                <a:lnTo>
                  <a:pt x="0" y="0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098" name="Freeform 35"/>
          <p:cNvSpPr>
            <a:spLocks/>
          </p:cNvSpPr>
          <p:nvPr/>
        </p:nvSpPr>
        <p:spPr bwMode="auto">
          <a:xfrm>
            <a:off x="6601680" y="2557937"/>
            <a:ext cx="1587" cy="760412"/>
          </a:xfrm>
          <a:custGeom>
            <a:avLst/>
            <a:gdLst>
              <a:gd name="T0" fmla="*/ 0 w 1"/>
              <a:gd name="T1" fmla="*/ 0 h 479"/>
              <a:gd name="T2" fmla="*/ 0 w 1"/>
              <a:gd name="T3" fmla="*/ 479 h 479"/>
              <a:gd name="T4" fmla="*/ 0 60000 65536"/>
              <a:gd name="T5" fmla="*/ 0 60000 65536"/>
              <a:gd name="T6" fmla="*/ 0 w 1"/>
              <a:gd name="T7" fmla="*/ 0 h 479"/>
              <a:gd name="T8" fmla="*/ 1 w 1"/>
              <a:gd name="T9" fmla="*/ 479 h 479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479">
                <a:moveTo>
                  <a:pt x="0" y="0"/>
                </a:moveTo>
                <a:lnTo>
                  <a:pt x="0" y="479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099" name="Freeform 36"/>
          <p:cNvSpPr>
            <a:spLocks/>
          </p:cNvSpPr>
          <p:nvPr/>
        </p:nvSpPr>
        <p:spPr bwMode="auto">
          <a:xfrm flipH="1">
            <a:off x="6735030" y="4089874"/>
            <a:ext cx="790575" cy="498475"/>
          </a:xfrm>
          <a:custGeom>
            <a:avLst/>
            <a:gdLst>
              <a:gd name="T0" fmla="*/ 0 w 460"/>
              <a:gd name="T1" fmla="*/ 178 h 178"/>
              <a:gd name="T2" fmla="*/ 460 w 460"/>
              <a:gd name="T3" fmla="*/ 0 h 178"/>
              <a:gd name="T4" fmla="*/ 0 60000 65536"/>
              <a:gd name="T5" fmla="*/ 0 60000 65536"/>
              <a:gd name="T6" fmla="*/ 0 w 460"/>
              <a:gd name="T7" fmla="*/ 0 h 178"/>
              <a:gd name="T8" fmla="*/ 460 w 460"/>
              <a:gd name="T9" fmla="*/ 178 h 17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60" h="178">
                <a:moveTo>
                  <a:pt x="0" y="178"/>
                </a:moveTo>
                <a:lnTo>
                  <a:pt x="460" y="0"/>
                </a:ln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100" name="Freeform 37"/>
          <p:cNvSpPr>
            <a:spLocks/>
          </p:cNvSpPr>
          <p:nvPr/>
        </p:nvSpPr>
        <p:spPr bwMode="auto">
          <a:xfrm flipH="1">
            <a:off x="6803292" y="3127849"/>
            <a:ext cx="769938" cy="322263"/>
          </a:xfrm>
          <a:custGeom>
            <a:avLst/>
            <a:gdLst>
              <a:gd name="T0" fmla="*/ 0 w 432"/>
              <a:gd name="T1" fmla="*/ 0 h 112"/>
              <a:gd name="T2" fmla="*/ 432 w 432"/>
              <a:gd name="T3" fmla="*/ 112 h 112"/>
              <a:gd name="T4" fmla="*/ 0 60000 65536"/>
              <a:gd name="T5" fmla="*/ 0 60000 65536"/>
              <a:gd name="T6" fmla="*/ 0 w 432"/>
              <a:gd name="T7" fmla="*/ 0 h 112"/>
              <a:gd name="T8" fmla="*/ 432 w 432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2" h="112">
                <a:moveTo>
                  <a:pt x="0" y="0"/>
                </a:moveTo>
                <a:lnTo>
                  <a:pt x="432" y="112"/>
                </a:lnTo>
              </a:path>
            </a:pathLst>
          </a:custGeom>
          <a:noFill/>
          <a:ln w="38100">
            <a:solidFill>
              <a:srgbClr val="800080"/>
            </a:solidFill>
            <a:round/>
            <a:headEnd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5" name="Text Box 10"/>
          <p:cNvSpPr txBox="1">
            <a:spLocks noChangeArrowheads="1"/>
          </p:cNvSpPr>
          <p:nvPr/>
        </p:nvSpPr>
        <p:spPr bwMode="auto">
          <a:xfrm>
            <a:off x="0" y="134216"/>
            <a:ext cx="9144000" cy="892552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600" b="1" dirty="0"/>
              <a:t>The link between product/service and process development can be closer in service industries</a:t>
            </a:r>
            <a:endParaRPr lang="en-US" sz="2600" b="1" dirty="0"/>
          </a:p>
        </p:txBody>
      </p:sp>
      <p:sp>
        <p:nvSpPr>
          <p:cNvPr id="6146" name="Rectangle 32"/>
          <p:cNvSpPr>
            <a:spLocks noChangeArrowheads="1"/>
          </p:cNvSpPr>
          <p:nvPr/>
        </p:nvSpPr>
        <p:spPr bwMode="auto">
          <a:xfrm>
            <a:off x="2721626" y="1825624"/>
            <a:ext cx="3965639" cy="326612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med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47" name="Text Box 2"/>
          <p:cNvSpPr txBox="1">
            <a:spLocks noChangeArrowheads="1"/>
          </p:cNvSpPr>
          <p:nvPr/>
        </p:nvSpPr>
        <p:spPr bwMode="auto">
          <a:xfrm>
            <a:off x="1953958" y="1760044"/>
            <a:ext cx="799814" cy="43088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‘Pioneer’ </a:t>
            </a:r>
            <a:r>
              <a:rPr lang="en-US" sz="1100" dirty="0" smtClean="0"/>
              <a:t>process</a:t>
            </a:r>
            <a:endParaRPr lang="en-US" sz="1100" dirty="0"/>
          </a:p>
        </p:txBody>
      </p:sp>
      <p:sp>
        <p:nvSpPr>
          <p:cNvPr id="6148" name="Text Box 3"/>
          <p:cNvSpPr txBox="1">
            <a:spLocks noChangeArrowheads="1"/>
          </p:cNvSpPr>
          <p:nvPr/>
        </p:nvSpPr>
        <p:spPr bwMode="auto">
          <a:xfrm>
            <a:off x="1656921" y="2568860"/>
            <a:ext cx="1143144" cy="43088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Developments to </a:t>
            </a:r>
            <a:r>
              <a:rPr lang="en-US" sz="1100" dirty="0" smtClean="0"/>
              <a:t>process</a:t>
            </a:r>
            <a:endParaRPr lang="en-US" sz="1100" dirty="0"/>
          </a:p>
        </p:txBody>
      </p:sp>
      <p:sp>
        <p:nvSpPr>
          <p:cNvPr id="6149" name="Text Box 4"/>
          <p:cNvSpPr txBox="1">
            <a:spLocks noChangeArrowheads="1"/>
          </p:cNvSpPr>
          <p:nvPr/>
        </p:nvSpPr>
        <p:spPr bwMode="auto">
          <a:xfrm>
            <a:off x="1780365" y="3654138"/>
            <a:ext cx="973408" cy="43088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Extension to </a:t>
            </a:r>
            <a:r>
              <a:rPr lang="en-US" sz="1100" dirty="0" smtClean="0"/>
              <a:t>processes</a:t>
            </a:r>
            <a:endParaRPr lang="en-US" sz="1100" dirty="0"/>
          </a:p>
        </p:txBody>
      </p:sp>
      <p:sp>
        <p:nvSpPr>
          <p:cNvPr id="6150" name="Text Box 5"/>
          <p:cNvSpPr txBox="1">
            <a:spLocks noChangeArrowheads="1"/>
          </p:cNvSpPr>
          <p:nvPr/>
        </p:nvSpPr>
        <p:spPr bwMode="auto">
          <a:xfrm>
            <a:off x="1718643" y="4541391"/>
            <a:ext cx="1081421" cy="43088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 Modifications to </a:t>
            </a:r>
            <a:r>
              <a:rPr lang="en-US" sz="1100" dirty="0" smtClean="0"/>
              <a:t>process</a:t>
            </a:r>
            <a:endParaRPr lang="en-US" sz="1100" dirty="0"/>
          </a:p>
        </p:txBody>
      </p:sp>
      <p:sp>
        <p:nvSpPr>
          <p:cNvPr id="6151" name="Text Box 6"/>
          <p:cNvSpPr txBox="1">
            <a:spLocks noChangeArrowheads="1"/>
          </p:cNvSpPr>
          <p:nvPr/>
        </p:nvSpPr>
        <p:spPr bwMode="auto">
          <a:xfrm>
            <a:off x="2335863" y="5080173"/>
            <a:ext cx="1351455" cy="43088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Modification to </a:t>
            </a:r>
            <a:r>
              <a:rPr lang="en-GB" sz="1100" dirty="0" smtClean="0"/>
              <a:t>product</a:t>
            </a:r>
            <a:r>
              <a:rPr lang="en-US" sz="1100" dirty="0" smtClean="0"/>
              <a:t>/service</a:t>
            </a:r>
            <a:endParaRPr lang="en-US" sz="1100" dirty="0"/>
          </a:p>
        </p:txBody>
      </p:sp>
      <p:sp>
        <p:nvSpPr>
          <p:cNvPr id="6152" name="Text Box 7"/>
          <p:cNvSpPr txBox="1">
            <a:spLocks noChangeArrowheads="1"/>
          </p:cNvSpPr>
          <p:nvPr/>
        </p:nvSpPr>
        <p:spPr bwMode="auto">
          <a:xfrm>
            <a:off x="3520154" y="5086602"/>
            <a:ext cx="1355313" cy="43088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Extension to </a:t>
            </a:r>
            <a:r>
              <a:rPr lang="en-US" sz="1100" dirty="0" smtClean="0"/>
              <a:t>product/service</a:t>
            </a:r>
            <a:endParaRPr lang="en-US" sz="1100" dirty="0"/>
          </a:p>
        </p:txBody>
      </p:sp>
      <p:sp>
        <p:nvSpPr>
          <p:cNvPr id="6153" name="Text Box 8"/>
          <p:cNvSpPr txBox="1">
            <a:spLocks noChangeArrowheads="1"/>
          </p:cNvSpPr>
          <p:nvPr/>
        </p:nvSpPr>
        <p:spPr bwMode="auto">
          <a:xfrm>
            <a:off x="4705731" y="5076315"/>
            <a:ext cx="1356598" cy="43088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Development of </a:t>
            </a:r>
            <a:r>
              <a:rPr lang="en-GB" sz="1100" dirty="0"/>
              <a:t>p</a:t>
            </a:r>
            <a:r>
              <a:rPr lang="en-US" sz="1100" dirty="0"/>
              <a:t>roduct/</a:t>
            </a:r>
            <a:r>
              <a:rPr lang="en-GB" sz="1100" dirty="0"/>
              <a:t>s</a:t>
            </a:r>
            <a:r>
              <a:rPr lang="en-US" sz="1100" dirty="0"/>
              <a:t>ervice</a:t>
            </a:r>
          </a:p>
        </p:txBody>
      </p:sp>
      <p:sp>
        <p:nvSpPr>
          <p:cNvPr id="6154" name="Text Box 9"/>
          <p:cNvSpPr txBox="1">
            <a:spLocks noChangeArrowheads="1"/>
          </p:cNvSpPr>
          <p:nvPr/>
        </p:nvSpPr>
        <p:spPr bwMode="auto">
          <a:xfrm>
            <a:off x="5855304" y="5076315"/>
            <a:ext cx="1356598" cy="43088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‘Pioneer’ </a:t>
            </a:r>
          </a:p>
          <a:p>
            <a:pPr algn="ctr"/>
            <a:r>
              <a:rPr lang="en-US" sz="1100" dirty="0" smtClean="0"/>
              <a:t>product/service</a:t>
            </a:r>
            <a:endParaRPr lang="en-US" sz="1100" dirty="0"/>
          </a:p>
        </p:txBody>
      </p:sp>
      <p:sp>
        <p:nvSpPr>
          <p:cNvPr id="6156" name="Line 11"/>
          <p:cNvSpPr>
            <a:spLocks noChangeShapeType="1"/>
          </p:cNvSpPr>
          <p:nvPr/>
        </p:nvSpPr>
        <p:spPr bwMode="auto">
          <a:xfrm flipV="1">
            <a:off x="2720340" y="1784476"/>
            <a:ext cx="0" cy="330727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med" len="lg"/>
            <a:tailEnd type="stealth" w="med" len="lg"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57" name="Line 12"/>
          <p:cNvSpPr>
            <a:spLocks noChangeShapeType="1"/>
          </p:cNvSpPr>
          <p:nvPr/>
        </p:nvSpPr>
        <p:spPr bwMode="auto">
          <a:xfrm>
            <a:off x="2720340" y="5091746"/>
            <a:ext cx="3977211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med" len="lg"/>
            <a:tailEnd type="stealth" w="med" len="lg"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58" name="Line 13"/>
          <p:cNvSpPr>
            <a:spLocks noChangeShapeType="1"/>
          </p:cNvSpPr>
          <p:nvPr/>
        </p:nvSpPr>
        <p:spPr bwMode="auto">
          <a:xfrm flipV="1">
            <a:off x="6685979" y="1138967"/>
            <a:ext cx="0" cy="4006786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med" len="lg"/>
            <a:tailEnd type="none" w="med" len="lg"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59" name="Line 14"/>
          <p:cNvSpPr>
            <a:spLocks noChangeShapeType="1"/>
          </p:cNvSpPr>
          <p:nvPr/>
        </p:nvSpPr>
        <p:spPr bwMode="auto">
          <a:xfrm>
            <a:off x="2720340" y="1802478"/>
            <a:ext cx="4845178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med" len="lg"/>
            <a:tailEnd type="none" w="med" len="lg"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60" name="Text Box 15"/>
          <p:cNvSpPr txBox="1">
            <a:spLocks noChangeArrowheads="1"/>
          </p:cNvSpPr>
          <p:nvPr/>
        </p:nvSpPr>
        <p:spPr bwMode="auto">
          <a:xfrm rot="16200000">
            <a:off x="318968" y="3239217"/>
            <a:ext cx="2535746" cy="30777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Degree of </a:t>
            </a:r>
            <a:r>
              <a:rPr lang="en-GB" sz="1400" dirty="0"/>
              <a:t>p</a:t>
            </a:r>
            <a:r>
              <a:rPr lang="en-US" sz="1400" dirty="0"/>
              <a:t>rocess </a:t>
            </a:r>
            <a:r>
              <a:rPr lang="en-GB" sz="1400" dirty="0"/>
              <a:t>c</a:t>
            </a:r>
            <a:r>
              <a:rPr lang="en-US" sz="1400" dirty="0"/>
              <a:t>hange</a:t>
            </a:r>
          </a:p>
        </p:txBody>
      </p:sp>
      <p:sp>
        <p:nvSpPr>
          <p:cNvPr id="6161" name="Text Box 16"/>
          <p:cNvSpPr txBox="1">
            <a:spLocks noChangeArrowheads="1"/>
          </p:cNvSpPr>
          <p:nvPr/>
        </p:nvSpPr>
        <p:spPr bwMode="auto">
          <a:xfrm>
            <a:off x="6647403" y="1078530"/>
            <a:ext cx="1058275" cy="600164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Research and </a:t>
            </a:r>
            <a:r>
              <a:rPr lang="en-GB" sz="1100" dirty="0"/>
              <a:t>a</a:t>
            </a:r>
            <a:r>
              <a:rPr lang="en-US" sz="1100" dirty="0"/>
              <a:t>dvanced </a:t>
            </a:r>
            <a:r>
              <a:rPr lang="en-GB" sz="1100" dirty="0"/>
              <a:t>d</a:t>
            </a:r>
            <a:r>
              <a:rPr lang="en-US" sz="1100" dirty="0"/>
              <a:t>evelopment</a:t>
            </a:r>
          </a:p>
        </p:txBody>
      </p:sp>
      <p:sp>
        <p:nvSpPr>
          <p:cNvPr id="6162" name="Freeform 17"/>
          <p:cNvSpPr>
            <a:spLocks/>
          </p:cNvSpPr>
          <p:nvPr/>
        </p:nvSpPr>
        <p:spPr bwMode="auto">
          <a:xfrm>
            <a:off x="5287710" y="2060938"/>
            <a:ext cx="1166530" cy="1001034"/>
          </a:xfrm>
          <a:custGeom>
            <a:avLst/>
            <a:gdLst>
              <a:gd name="T0" fmla="*/ 120 w 613"/>
              <a:gd name="T1" fmla="*/ 157 h 545"/>
              <a:gd name="T2" fmla="*/ 354 w 613"/>
              <a:gd name="T3" fmla="*/ 21 h 545"/>
              <a:gd name="T4" fmla="*/ 576 w 613"/>
              <a:gd name="T5" fmla="*/ 33 h 545"/>
              <a:gd name="T6" fmla="*/ 576 w 613"/>
              <a:gd name="T7" fmla="*/ 165 h 545"/>
              <a:gd name="T8" fmla="*/ 540 w 613"/>
              <a:gd name="T9" fmla="*/ 267 h 545"/>
              <a:gd name="T10" fmla="*/ 456 w 613"/>
              <a:gd name="T11" fmla="*/ 349 h 545"/>
              <a:gd name="T12" fmla="*/ 378 w 613"/>
              <a:gd name="T13" fmla="*/ 507 h 545"/>
              <a:gd name="T14" fmla="*/ 60 w 613"/>
              <a:gd name="T15" fmla="*/ 501 h 545"/>
              <a:gd name="T16" fmla="*/ 18 w 613"/>
              <a:gd name="T17" fmla="*/ 243 h 545"/>
              <a:gd name="T18" fmla="*/ 120 w 613"/>
              <a:gd name="T19" fmla="*/ 157 h 545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13"/>
              <a:gd name="T31" fmla="*/ 0 h 545"/>
              <a:gd name="T32" fmla="*/ 613 w 613"/>
              <a:gd name="T33" fmla="*/ 545 h 545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13" h="545">
                <a:moveTo>
                  <a:pt x="120" y="157"/>
                </a:moveTo>
                <a:cubicBezTo>
                  <a:pt x="157" y="114"/>
                  <a:pt x="278" y="42"/>
                  <a:pt x="354" y="21"/>
                </a:cubicBezTo>
                <a:cubicBezTo>
                  <a:pt x="430" y="0"/>
                  <a:pt x="539" y="9"/>
                  <a:pt x="576" y="33"/>
                </a:cubicBezTo>
                <a:cubicBezTo>
                  <a:pt x="613" y="57"/>
                  <a:pt x="582" y="126"/>
                  <a:pt x="576" y="165"/>
                </a:cubicBezTo>
                <a:cubicBezTo>
                  <a:pt x="570" y="204"/>
                  <a:pt x="560" y="236"/>
                  <a:pt x="540" y="267"/>
                </a:cubicBezTo>
                <a:cubicBezTo>
                  <a:pt x="520" y="298"/>
                  <a:pt x="483" y="309"/>
                  <a:pt x="456" y="349"/>
                </a:cubicBezTo>
                <a:cubicBezTo>
                  <a:pt x="429" y="389"/>
                  <a:pt x="444" y="482"/>
                  <a:pt x="378" y="507"/>
                </a:cubicBezTo>
                <a:cubicBezTo>
                  <a:pt x="312" y="532"/>
                  <a:pt x="120" y="545"/>
                  <a:pt x="60" y="501"/>
                </a:cubicBezTo>
                <a:cubicBezTo>
                  <a:pt x="0" y="457"/>
                  <a:pt x="8" y="300"/>
                  <a:pt x="18" y="243"/>
                </a:cubicBezTo>
                <a:cubicBezTo>
                  <a:pt x="28" y="186"/>
                  <a:pt x="99" y="175"/>
                  <a:pt x="120" y="157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63" name="Arc 18"/>
          <p:cNvSpPr>
            <a:spLocks/>
          </p:cNvSpPr>
          <p:nvPr/>
        </p:nvSpPr>
        <p:spPr bwMode="auto">
          <a:xfrm rot="9965797">
            <a:off x="5293376" y="1481009"/>
            <a:ext cx="1631776" cy="1802797"/>
          </a:xfrm>
          <a:custGeom>
            <a:avLst/>
            <a:gdLst>
              <a:gd name="T0" fmla="*/ 541287 w 21575"/>
              <a:gd name="T1" fmla="*/ 0 h 20808"/>
              <a:gd name="T2" fmla="*/ 2014538 w 21575"/>
              <a:gd name="T3" fmla="*/ 2114648 h 20808"/>
              <a:gd name="T4" fmla="*/ 0 w 21575"/>
              <a:gd name="T5" fmla="*/ 2225675 h 20808"/>
              <a:gd name="T6" fmla="*/ 0 60000 65536"/>
              <a:gd name="T7" fmla="*/ 0 60000 65536"/>
              <a:gd name="T8" fmla="*/ 0 60000 65536"/>
              <a:gd name="T9" fmla="*/ 0 w 21575"/>
              <a:gd name="T10" fmla="*/ 0 h 20808"/>
              <a:gd name="T11" fmla="*/ 21575 w 21575"/>
              <a:gd name="T12" fmla="*/ 20808 h 2080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575" h="20808" fill="none" extrusionOk="0">
                <a:moveTo>
                  <a:pt x="5796" y="0"/>
                </a:moveTo>
                <a:cubicBezTo>
                  <a:pt x="14768" y="2499"/>
                  <a:pt x="21127" y="10467"/>
                  <a:pt x="21575" y="19769"/>
                </a:cubicBezTo>
              </a:path>
              <a:path w="21575" h="20808" stroke="0" extrusionOk="0">
                <a:moveTo>
                  <a:pt x="5796" y="0"/>
                </a:moveTo>
                <a:cubicBezTo>
                  <a:pt x="14768" y="2499"/>
                  <a:pt x="21127" y="10467"/>
                  <a:pt x="21575" y="19769"/>
                </a:cubicBezTo>
                <a:lnTo>
                  <a:pt x="0" y="20808"/>
                </a:lnTo>
                <a:close/>
              </a:path>
            </a:pathLst>
          </a:custGeom>
          <a:noFill/>
          <a:ln w="34925">
            <a:solidFill>
              <a:srgbClr val="800080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64" name="Arc 19"/>
          <p:cNvSpPr>
            <a:spLocks/>
          </p:cNvSpPr>
          <p:nvPr/>
        </p:nvSpPr>
        <p:spPr bwMode="auto">
          <a:xfrm rot="10829469">
            <a:off x="4282678" y="1763902"/>
            <a:ext cx="2418732" cy="2261853"/>
          </a:xfrm>
          <a:custGeom>
            <a:avLst/>
            <a:gdLst>
              <a:gd name="T0" fmla="*/ 0 w 21595"/>
              <a:gd name="T1" fmla="*/ 0 h 21600"/>
              <a:gd name="T2" fmla="*/ 2986088 w 21595"/>
              <a:gd name="T3" fmla="*/ 2732168 h 21600"/>
              <a:gd name="T4" fmla="*/ 0 w 21595"/>
              <a:gd name="T5" fmla="*/ 2792412 h 21600"/>
              <a:gd name="T6" fmla="*/ 0 60000 65536"/>
              <a:gd name="T7" fmla="*/ 0 60000 65536"/>
              <a:gd name="T8" fmla="*/ 0 60000 65536"/>
              <a:gd name="T9" fmla="*/ 0 w 21595"/>
              <a:gd name="T10" fmla="*/ 0 h 21600"/>
              <a:gd name="T11" fmla="*/ 21595 w 21595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595" h="21600" fill="none" extrusionOk="0">
                <a:moveTo>
                  <a:pt x="-1" y="0"/>
                </a:moveTo>
                <a:cubicBezTo>
                  <a:pt x="11747" y="0"/>
                  <a:pt x="21341" y="9388"/>
                  <a:pt x="21594" y="21134"/>
                </a:cubicBezTo>
              </a:path>
              <a:path w="21595" h="21600" stroke="0" extrusionOk="0">
                <a:moveTo>
                  <a:pt x="-1" y="0"/>
                </a:moveTo>
                <a:cubicBezTo>
                  <a:pt x="11747" y="0"/>
                  <a:pt x="21341" y="9388"/>
                  <a:pt x="21594" y="21134"/>
                </a:cubicBezTo>
                <a:lnTo>
                  <a:pt x="0" y="21600"/>
                </a:lnTo>
                <a:close/>
              </a:path>
            </a:pathLst>
          </a:custGeom>
          <a:noFill/>
          <a:ln w="34925">
            <a:solidFill>
              <a:srgbClr val="800080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65" name="Arc 20"/>
          <p:cNvSpPr>
            <a:spLocks/>
          </p:cNvSpPr>
          <p:nvPr/>
        </p:nvSpPr>
        <p:spPr bwMode="auto">
          <a:xfrm rot="10725072">
            <a:off x="3422428" y="1784476"/>
            <a:ext cx="3273838" cy="3096387"/>
          </a:xfrm>
          <a:custGeom>
            <a:avLst/>
            <a:gdLst>
              <a:gd name="T0" fmla="*/ 74099 w 21600"/>
              <a:gd name="T1" fmla="*/ 0 h 21955"/>
              <a:gd name="T2" fmla="*/ 4041214 w 21600"/>
              <a:gd name="T3" fmla="*/ 3822700 h 21955"/>
              <a:gd name="T4" fmla="*/ 0 w 21600"/>
              <a:gd name="T5" fmla="*/ 3760193 h 21955"/>
              <a:gd name="T6" fmla="*/ 0 60000 65536"/>
              <a:gd name="T7" fmla="*/ 0 60000 65536"/>
              <a:gd name="T8" fmla="*/ 0 60000 65536"/>
              <a:gd name="T9" fmla="*/ 0 w 21600"/>
              <a:gd name="T10" fmla="*/ 0 h 21955"/>
              <a:gd name="T11" fmla="*/ 21600 w 21600"/>
              <a:gd name="T12" fmla="*/ 21955 h 2195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955" fill="none" extrusionOk="0">
                <a:moveTo>
                  <a:pt x="396" y="-1"/>
                </a:moveTo>
                <a:cubicBezTo>
                  <a:pt x="12169" y="215"/>
                  <a:pt x="21600" y="9821"/>
                  <a:pt x="21600" y="21596"/>
                </a:cubicBezTo>
                <a:cubicBezTo>
                  <a:pt x="21600" y="21715"/>
                  <a:pt x="21599" y="21835"/>
                  <a:pt x="21597" y="21955"/>
                </a:cubicBezTo>
              </a:path>
              <a:path w="21600" h="21955" stroke="0" extrusionOk="0">
                <a:moveTo>
                  <a:pt x="396" y="-1"/>
                </a:moveTo>
                <a:cubicBezTo>
                  <a:pt x="12169" y="215"/>
                  <a:pt x="21600" y="9821"/>
                  <a:pt x="21600" y="21596"/>
                </a:cubicBezTo>
                <a:cubicBezTo>
                  <a:pt x="21600" y="21715"/>
                  <a:pt x="21599" y="21835"/>
                  <a:pt x="21597" y="21955"/>
                </a:cubicBezTo>
                <a:lnTo>
                  <a:pt x="0" y="21596"/>
                </a:lnTo>
                <a:close/>
              </a:path>
            </a:pathLst>
          </a:custGeom>
          <a:noFill/>
          <a:ln w="34925">
            <a:solidFill>
              <a:srgbClr val="800080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66" name="Text Box 21"/>
          <p:cNvSpPr txBox="1">
            <a:spLocks noChangeArrowheads="1"/>
          </p:cNvSpPr>
          <p:nvPr/>
        </p:nvSpPr>
        <p:spPr bwMode="auto">
          <a:xfrm>
            <a:off x="5421964" y="2247391"/>
            <a:ext cx="792099" cy="646331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Internet banking service</a:t>
            </a:r>
          </a:p>
        </p:txBody>
      </p:sp>
      <p:sp>
        <p:nvSpPr>
          <p:cNvPr id="6167" name="Freeform 22"/>
          <p:cNvSpPr>
            <a:spLocks/>
          </p:cNvSpPr>
          <p:nvPr/>
        </p:nvSpPr>
        <p:spPr bwMode="auto">
          <a:xfrm>
            <a:off x="4157765" y="3144496"/>
            <a:ext cx="1188272" cy="967352"/>
          </a:xfrm>
          <a:custGeom>
            <a:avLst/>
            <a:gdLst>
              <a:gd name="T0" fmla="*/ 120 w 680"/>
              <a:gd name="T1" fmla="*/ 157 h 545"/>
              <a:gd name="T2" fmla="*/ 354 w 680"/>
              <a:gd name="T3" fmla="*/ 21 h 545"/>
              <a:gd name="T4" fmla="*/ 576 w 680"/>
              <a:gd name="T5" fmla="*/ 33 h 545"/>
              <a:gd name="T6" fmla="*/ 673 w 680"/>
              <a:gd name="T7" fmla="*/ 149 h 545"/>
              <a:gd name="T8" fmla="*/ 619 w 680"/>
              <a:gd name="T9" fmla="*/ 293 h 545"/>
              <a:gd name="T10" fmla="*/ 517 w 680"/>
              <a:gd name="T11" fmla="*/ 383 h 545"/>
              <a:gd name="T12" fmla="*/ 378 w 680"/>
              <a:gd name="T13" fmla="*/ 507 h 545"/>
              <a:gd name="T14" fmla="*/ 60 w 680"/>
              <a:gd name="T15" fmla="*/ 501 h 545"/>
              <a:gd name="T16" fmla="*/ 18 w 680"/>
              <a:gd name="T17" fmla="*/ 243 h 545"/>
              <a:gd name="T18" fmla="*/ 120 w 680"/>
              <a:gd name="T19" fmla="*/ 157 h 545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80"/>
              <a:gd name="T31" fmla="*/ 0 h 545"/>
              <a:gd name="T32" fmla="*/ 680 w 680"/>
              <a:gd name="T33" fmla="*/ 545 h 545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80" h="545">
                <a:moveTo>
                  <a:pt x="120" y="157"/>
                </a:moveTo>
                <a:cubicBezTo>
                  <a:pt x="157" y="114"/>
                  <a:pt x="278" y="42"/>
                  <a:pt x="354" y="21"/>
                </a:cubicBezTo>
                <a:cubicBezTo>
                  <a:pt x="430" y="0"/>
                  <a:pt x="523" y="12"/>
                  <a:pt x="576" y="33"/>
                </a:cubicBezTo>
                <a:cubicBezTo>
                  <a:pt x="629" y="54"/>
                  <a:pt x="666" y="106"/>
                  <a:pt x="673" y="149"/>
                </a:cubicBezTo>
                <a:cubicBezTo>
                  <a:pt x="680" y="192"/>
                  <a:pt x="645" y="254"/>
                  <a:pt x="619" y="293"/>
                </a:cubicBezTo>
                <a:cubicBezTo>
                  <a:pt x="593" y="332"/>
                  <a:pt x="557" y="347"/>
                  <a:pt x="517" y="383"/>
                </a:cubicBezTo>
                <a:cubicBezTo>
                  <a:pt x="477" y="419"/>
                  <a:pt x="454" y="487"/>
                  <a:pt x="378" y="507"/>
                </a:cubicBezTo>
                <a:cubicBezTo>
                  <a:pt x="302" y="527"/>
                  <a:pt x="120" y="545"/>
                  <a:pt x="60" y="501"/>
                </a:cubicBezTo>
                <a:cubicBezTo>
                  <a:pt x="0" y="457"/>
                  <a:pt x="8" y="300"/>
                  <a:pt x="18" y="243"/>
                </a:cubicBezTo>
                <a:cubicBezTo>
                  <a:pt x="28" y="186"/>
                  <a:pt x="99" y="175"/>
                  <a:pt x="120" y="157"/>
                </a:cubicBezTo>
                <a:close/>
              </a:path>
            </a:pathLst>
          </a:cu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68" name="Text Box 23"/>
          <p:cNvSpPr txBox="1">
            <a:spLocks noChangeArrowheads="1"/>
          </p:cNvSpPr>
          <p:nvPr/>
        </p:nvSpPr>
        <p:spPr bwMode="auto">
          <a:xfrm>
            <a:off x="4255675" y="3210511"/>
            <a:ext cx="911685" cy="646331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 smtClean="0"/>
              <a:t>Call cent</a:t>
            </a:r>
            <a:r>
              <a:rPr lang="en-GB" sz="1200" dirty="0" smtClean="0"/>
              <a:t>re</a:t>
            </a:r>
            <a:r>
              <a:rPr lang="en-US" sz="1200" dirty="0" smtClean="0"/>
              <a:t> </a:t>
            </a:r>
            <a:r>
              <a:rPr lang="en-US" sz="1200" dirty="0"/>
              <a:t>banking service</a:t>
            </a:r>
          </a:p>
        </p:txBody>
      </p:sp>
      <p:sp>
        <p:nvSpPr>
          <p:cNvPr id="6169" name="Freeform 24"/>
          <p:cNvSpPr>
            <a:spLocks/>
          </p:cNvSpPr>
          <p:nvPr/>
        </p:nvSpPr>
        <p:spPr bwMode="auto">
          <a:xfrm>
            <a:off x="2874645" y="4182631"/>
            <a:ext cx="1188209" cy="920767"/>
          </a:xfrm>
          <a:custGeom>
            <a:avLst/>
            <a:gdLst>
              <a:gd name="T0" fmla="*/ 190 w 733"/>
              <a:gd name="T1" fmla="*/ 216 h 624"/>
              <a:gd name="T2" fmla="*/ 319 w 733"/>
              <a:gd name="T3" fmla="*/ 28 h 624"/>
              <a:gd name="T4" fmla="*/ 673 w 733"/>
              <a:gd name="T5" fmla="*/ 46 h 624"/>
              <a:gd name="T6" fmla="*/ 679 w 733"/>
              <a:gd name="T7" fmla="*/ 292 h 624"/>
              <a:gd name="T8" fmla="*/ 673 w 733"/>
              <a:gd name="T9" fmla="*/ 400 h 624"/>
              <a:gd name="T10" fmla="*/ 529 w 733"/>
              <a:gd name="T11" fmla="*/ 472 h 624"/>
              <a:gd name="T12" fmla="*/ 333 w 733"/>
              <a:gd name="T13" fmla="*/ 523 h 624"/>
              <a:gd name="T14" fmla="*/ 37 w 733"/>
              <a:gd name="T15" fmla="*/ 599 h 624"/>
              <a:gd name="T16" fmla="*/ 113 w 733"/>
              <a:gd name="T17" fmla="*/ 371 h 624"/>
              <a:gd name="T18" fmla="*/ 190 w 733"/>
              <a:gd name="T19" fmla="*/ 216 h 62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733"/>
              <a:gd name="T31" fmla="*/ 0 h 624"/>
              <a:gd name="T32" fmla="*/ 733 w 733"/>
              <a:gd name="T33" fmla="*/ 624 h 62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733" h="624">
                <a:moveTo>
                  <a:pt x="190" y="216"/>
                </a:moveTo>
                <a:cubicBezTo>
                  <a:pt x="224" y="159"/>
                  <a:pt x="239" y="56"/>
                  <a:pt x="319" y="28"/>
                </a:cubicBezTo>
                <a:cubicBezTo>
                  <a:pt x="399" y="0"/>
                  <a:pt x="613" y="2"/>
                  <a:pt x="673" y="46"/>
                </a:cubicBezTo>
                <a:cubicBezTo>
                  <a:pt x="733" y="90"/>
                  <a:pt x="679" y="233"/>
                  <a:pt x="679" y="292"/>
                </a:cubicBezTo>
                <a:cubicBezTo>
                  <a:pt x="679" y="351"/>
                  <a:pt x="698" y="370"/>
                  <a:pt x="673" y="400"/>
                </a:cubicBezTo>
                <a:cubicBezTo>
                  <a:pt x="648" y="430"/>
                  <a:pt x="586" y="452"/>
                  <a:pt x="529" y="472"/>
                </a:cubicBezTo>
                <a:cubicBezTo>
                  <a:pt x="472" y="492"/>
                  <a:pt x="415" y="502"/>
                  <a:pt x="333" y="523"/>
                </a:cubicBezTo>
                <a:cubicBezTo>
                  <a:pt x="251" y="544"/>
                  <a:pt x="73" y="624"/>
                  <a:pt x="37" y="599"/>
                </a:cubicBezTo>
                <a:cubicBezTo>
                  <a:pt x="0" y="573"/>
                  <a:pt x="87" y="434"/>
                  <a:pt x="113" y="371"/>
                </a:cubicBezTo>
                <a:cubicBezTo>
                  <a:pt x="138" y="308"/>
                  <a:pt x="173" y="248"/>
                  <a:pt x="190" y="216"/>
                </a:cubicBezTo>
                <a:close/>
              </a:path>
            </a:pathLst>
          </a:cu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70" name="Text Box 25"/>
          <p:cNvSpPr txBox="1">
            <a:spLocks noChangeArrowheads="1"/>
          </p:cNvSpPr>
          <p:nvPr/>
        </p:nvSpPr>
        <p:spPr bwMode="auto">
          <a:xfrm>
            <a:off x="3081671" y="4234067"/>
            <a:ext cx="922857" cy="646331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Branch banking service</a:t>
            </a:r>
          </a:p>
        </p:txBody>
      </p:sp>
      <p:sp>
        <p:nvSpPr>
          <p:cNvPr id="6171" name="Freeform 26"/>
          <p:cNvSpPr>
            <a:spLocks/>
          </p:cNvSpPr>
          <p:nvPr/>
        </p:nvSpPr>
        <p:spPr bwMode="auto">
          <a:xfrm>
            <a:off x="2720340" y="1784476"/>
            <a:ext cx="3977211" cy="3307270"/>
          </a:xfrm>
          <a:custGeom>
            <a:avLst/>
            <a:gdLst>
              <a:gd name="T0" fmla="*/ 0 w 3804"/>
              <a:gd name="T1" fmla="*/ 2292 h 2292"/>
              <a:gd name="T2" fmla="*/ 3804 w 3804"/>
              <a:gd name="T3" fmla="*/ 0 h 2292"/>
              <a:gd name="T4" fmla="*/ 0 60000 65536"/>
              <a:gd name="T5" fmla="*/ 0 60000 65536"/>
              <a:gd name="T6" fmla="*/ 0 w 3804"/>
              <a:gd name="T7" fmla="*/ 0 h 2292"/>
              <a:gd name="T8" fmla="*/ 3804 w 3804"/>
              <a:gd name="T9" fmla="*/ 2292 h 229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804" h="2292">
                <a:moveTo>
                  <a:pt x="0" y="2292"/>
                </a:moveTo>
                <a:lnTo>
                  <a:pt x="3804" y="0"/>
                </a:lnTo>
              </a:path>
            </a:pathLst>
          </a:custGeom>
          <a:noFill/>
          <a:ln w="22225" cap="flat" cmpd="sng">
            <a:solidFill>
              <a:srgbClr val="800080"/>
            </a:solidFill>
            <a:prstDash val="dash"/>
            <a:round/>
            <a:headEnd type="none" w="med" len="lg"/>
            <a:tailEnd type="none" w="med" len="lg"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6172" name="Line 27"/>
          <p:cNvSpPr>
            <a:spLocks noChangeShapeType="1"/>
          </p:cNvSpPr>
          <p:nvPr/>
        </p:nvSpPr>
        <p:spPr bwMode="auto">
          <a:xfrm flipV="1">
            <a:off x="4642723" y="3123071"/>
            <a:ext cx="1481328" cy="1543050"/>
          </a:xfrm>
          <a:prstGeom prst="line">
            <a:avLst/>
          </a:prstGeom>
          <a:noFill/>
          <a:ln w="31750">
            <a:solidFill>
              <a:srgbClr val="FF3300"/>
            </a:solidFill>
            <a:round/>
            <a:headEnd type="none" w="sm" len="sm"/>
            <a:tailEnd type="triangle" w="lg" len="med"/>
          </a:ln>
        </p:spPr>
        <p:txBody>
          <a:bodyPr/>
          <a:lstStyle/>
          <a:p>
            <a:endParaRPr lang="en-GB" sz="1200" dirty="0"/>
          </a:p>
        </p:txBody>
      </p:sp>
      <p:sp>
        <p:nvSpPr>
          <p:cNvPr id="6173" name="Line 28"/>
          <p:cNvSpPr>
            <a:spLocks noChangeShapeType="1"/>
          </p:cNvSpPr>
          <p:nvPr/>
        </p:nvSpPr>
        <p:spPr bwMode="auto">
          <a:xfrm flipV="1">
            <a:off x="3593449" y="2071225"/>
            <a:ext cx="1481328" cy="1543050"/>
          </a:xfrm>
          <a:prstGeom prst="line">
            <a:avLst/>
          </a:prstGeom>
          <a:noFill/>
          <a:ln w="31750">
            <a:solidFill>
              <a:srgbClr val="FF3300"/>
            </a:solidFill>
            <a:round/>
            <a:headEnd type="none" w="sm" len="sm"/>
            <a:tailEnd type="triangle" w="lg" len="med"/>
          </a:ln>
        </p:spPr>
        <p:txBody>
          <a:bodyPr/>
          <a:lstStyle/>
          <a:p>
            <a:endParaRPr lang="en-GB" sz="1200" dirty="0"/>
          </a:p>
        </p:txBody>
      </p:sp>
      <p:sp>
        <p:nvSpPr>
          <p:cNvPr id="6174" name="Text Box 29"/>
          <p:cNvSpPr txBox="1">
            <a:spLocks noChangeArrowheads="1"/>
          </p:cNvSpPr>
          <p:nvPr/>
        </p:nvSpPr>
        <p:spPr bwMode="auto">
          <a:xfrm rot="18805119">
            <a:off x="3441716" y="2459914"/>
            <a:ext cx="1851660" cy="261610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sz="1100" dirty="0"/>
              <a:t>Increasing difficulty</a:t>
            </a:r>
            <a:endParaRPr lang="en-US" sz="1100" dirty="0"/>
          </a:p>
        </p:txBody>
      </p:sp>
      <p:sp>
        <p:nvSpPr>
          <p:cNvPr id="6175" name="Text Box 30"/>
          <p:cNvSpPr txBox="1">
            <a:spLocks noChangeArrowheads="1"/>
          </p:cNvSpPr>
          <p:nvPr/>
        </p:nvSpPr>
        <p:spPr bwMode="auto">
          <a:xfrm rot="18805119">
            <a:off x="4559142" y="3489900"/>
            <a:ext cx="1851660" cy="261610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sz="1100" dirty="0"/>
              <a:t>Increasing difficulty</a:t>
            </a:r>
            <a:endParaRPr lang="en-US" sz="1100" dirty="0"/>
          </a:p>
        </p:txBody>
      </p:sp>
      <p:sp>
        <p:nvSpPr>
          <p:cNvPr id="6176" name="Text Box 31"/>
          <p:cNvSpPr txBox="1">
            <a:spLocks noChangeArrowheads="1"/>
          </p:cNvSpPr>
          <p:nvPr/>
        </p:nvSpPr>
        <p:spPr bwMode="auto">
          <a:xfrm>
            <a:off x="3207686" y="5506279"/>
            <a:ext cx="3012806" cy="307777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Degree of </a:t>
            </a:r>
            <a:r>
              <a:rPr lang="en-US" sz="1400" dirty="0" smtClean="0"/>
              <a:t>product</a:t>
            </a:r>
            <a:r>
              <a:rPr lang="en-GB" sz="1400" dirty="0" smtClean="0"/>
              <a:t>/service</a:t>
            </a:r>
            <a:r>
              <a:rPr lang="en-US" sz="1400" dirty="0" smtClean="0"/>
              <a:t> </a:t>
            </a:r>
            <a:r>
              <a:rPr lang="en-GB" sz="1400" dirty="0" smtClean="0"/>
              <a:t>change</a:t>
            </a:r>
            <a:endParaRPr 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2700063" y="1806182"/>
            <a:ext cx="4665756" cy="13143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 type="none" w="sm" len="med"/>
            <a:tailEnd type="none" w="sm" len="lg"/>
          </a:ln>
        </p:spPr>
        <p:txBody>
          <a:bodyPr wrap="none" anchor="ctr"/>
          <a:lstStyle/>
          <a:p>
            <a:endParaRPr lang="en-GB" sz="1100" dirty="0"/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1237907" y="1928948"/>
            <a:ext cx="1453942" cy="282574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 type="none" w="sm" len="med"/>
            <a:tailEnd type="none" w="sm" len="lg"/>
          </a:ln>
        </p:spPr>
        <p:txBody>
          <a:bodyPr wrap="none" anchor="ctr"/>
          <a:lstStyle/>
          <a:p>
            <a:endParaRPr lang="en-GB" sz="1100" dirty="0"/>
          </a:p>
        </p:txBody>
      </p:sp>
      <p:grpSp>
        <p:nvGrpSpPr>
          <p:cNvPr id="8210" name="Group 23"/>
          <p:cNvGrpSpPr>
            <a:grpSpLocks/>
          </p:cNvGrpSpPr>
          <p:nvPr/>
        </p:nvGrpSpPr>
        <p:grpSpPr bwMode="auto">
          <a:xfrm>
            <a:off x="2700063" y="1806182"/>
            <a:ext cx="4665756" cy="4205753"/>
            <a:chOff x="1461" y="1097"/>
            <a:chExt cx="3170" cy="2901"/>
          </a:xfrm>
          <a:solidFill>
            <a:schemeClr val="bg1">
              <a:lumMod val="95000"/>
            </a:schemeClr>
          </a:solidFill>
        </p:grpSpPr>
        <p:sp>
          <p:nvSpPr>
            <p:cNvPr id="8220" name="Rectangle 24"/>
            <p:cNvSpPr>
              <a:spLocks noChangeArrowheads="1"/>
            </p:cNvSpPr>
            <p:nvPr/>
          </p:nvSpPr>
          <p:spPr bwMode="auto">
            <a:xfrm>
              <a:off x="1461" y="1097"/>
              <a:ext cx="793" cy="2901"/>
            </a:xfrm>
            <a:prstGeom prst="rect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100" dirty="0"/>
            </a:p>
          </p:txBody>
        </p:sp>
        <p:sp>
          <p:nvSpPr>
            <p:cNvPr id="8221" name="Rectangle 25"/>
            <p:cNvSpPr>
              <a:spLocks noChangeArrowheads="1"/>
            </p:cNvSpPr>
            <p:nvPr/>
          </p:nvSpPr>
          <p:spPr bwMode="auto">
            <a:xfrm>
              <a:off x="2256" y="1097"/>
              <a:ext cx="793" cy="2901"/>
            </a:xfrm>
            <a:prstGeom prst="rect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100" dirty="0"/>
            </a:p>
          </p:txBody>
        </p:sp>
        <p:sp>
          <p:nvSpPr>
            <p:cNvPr id="8222" name="Rectangle 26"/>
            <p:cNvSpPr>
              <a:spLocks noChangeArrowheads="1"/>
            </p:cNvSpPr>
            <p:nvPr/>
          </p:nvSpPr>
          <p:spPr bwMode="auto">
            <a:xfrm>
              <a:off x="3044" y="1097"/>
              <a:ext cx="793" cy="2901"/>
            </a:xfrm>
            <a:prstGeom prst="rect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100" dirty="0"/>
            </a:p>
          </p:txBody>
        </p:sp>
        <p:sp>
          <p:nvSpPr>
            <p:cNvPr id="8223" name="Rectangle 27"/>
            <p:cNvSpPr>
              <a:spLocks noChangeArrowheads="1"/>
            </p:cNvSpPr>
            <p:nvPr/>
          </p:nvSpPr>
          <p:spPr bwMode="auto">
            <a:xfrm>
              <a:off x="3838" y="1097"/>
              <a:ext cx="793" cy="2901"/>
            </a:xfrm>
            <a:prstGeom prst="rect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100" dirty="0"/>
            </a:p>
          </p:txBody>
        </p:sp>
      </p:grpSp>
      <p:sp>
        <p:nvSpPr>
          <p:cNvPr id="8213" name="AutoShape 30"/>
          <p:cNvSpPr>
            <a:spLocks noChangeArrowheads="1"/>
          </p:cNvSpPr>
          <p:nvPr/>
        </p:nvSpPr>
        <p:spPr bwMode="auto">
          <a:xfrm rot="5400000">
            <a:off x="6270571" y="3202624"/>
            <a:ext cx="2820264" cy="290241"/>
          </a:xfrm>
          <a:prstGeom prst="triangl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100" dirty="0"/>
          </a:p>
        </p:txBody>
      </p:sp>
      <p:sp>
        <p:nvSpPr>
          <p:cNvPr id="8215" name="AutoShape 32"/>
          <p:cNvSpPr>
            <a:spLocks noChangeArrowheads="1"/>
          </p:cNvSpPr>
          <p:nvPr/>
        </p:nvSpPr>
        <p:spPr bwMode="auto">
          <a:xfrm>
            <a:off x="2704171" y="1346178"/>
            <a:ext cx="4661648" cy="413456"/>
          </a:xfrm>
          <a:prstGeom prst="triangl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100" dirty="0"/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2700063" y="1937612"/>
            <a:ext cx="4665756" cy="282574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 type="none" w="sm" len="med"/>
            <a:tailEnd type="none" w="sm" len="lg"/>
          </a:ln>
        </p:spPr>
        <p:txBody>
          <a:bodyPr wrap="none" anchor="ctr"/>
          <a:lstStyle/>
          <a:p>
            <a:endParaRPr lang="en-GB" sz="1100" dirty="0"/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700063" y="4763352"/>
            <a:ext cx="4665756" cy="124858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 type="none" w="sm" len="med"/>
            <a:tailEnd type="none" w="sm" len="lg"/>
          </a:ln>
        </p:spPr>
        <p:txBody>
          <a:bodyPr wrap="none" anchor="ctr"/>
          <a:lstStyle/>
          <a:p>
            <a:endParaRPr lang="en-GB" sz="1100" dirty="0"/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7365819" y="1937612"/>
            <a:ext cx="65715" cy="2825740"/>
          </a:xfrm>
          <a:prstGeom prst="rect">
            <a:avLst/>
          </a:prstGeom>
          <a:solidFill>
            <a:srgbClr val="C0C0C0"/>
          </a:solidFill>
          <a:ln w="25400">
            <a:solidFill>
              <a:schemeClr val="tx1"/>
            </a:solidFill>
            <a:miter lim="800000"/>
            <a:headEnd type="none" w="sm" len="med"/>
            <a:tailEnd type="none" w="sm" len="lg"/>
          </a:ln>
        </p:spPr>
        <p:txBody>
          <a:bodyPr wrap="none" anchor="ctr"/>
          <a:lstStyle/>
          <a:p>
            <a:endParaRPr lang="en-GB" sz="1100" dirty="0"/>
          </a:p>
        </p:txBody>
      </p:sp>
      <p:sp>
        <p:nvSpPr>
          <p:cNvPr id="8199" name="Freeform 7"/>
          <p:cNvSpPr>
            <a:spLocks/>
          </p:cNvSpPr>
          <p:nvPr/>
        </p:nvSpPr>
        <p:spPr bwMode="auto">
          <a:xfrm>
            <a:off x="2782207" y="1880111"/>
            <a:ext cx="4534326" cy="2809312"/>
          </a:xfrm>
          <a:custGeom>
            <a:avLst/>
            <a:gdLst>
              <a:gd name="T0" fmla="*/ 279 w 1571"/>
              <a:gd name="T1" fmla="*/ 1052 h 1070"/>
              <a:gd name="T2" fmla="*/ 123 w 1571"/>
              <a:gd name="T3" fmla="*/ 1046 h 1070"/>
              <a:gd name="T4" fmla="*/ 69 w 1571"/>
              <a:gd name="T5" fmla="*/ 908 h 1070"/>
              <a:gd name="T6" fmla="*/ 3 w 1571"/>
              <a:gd name="T7" fmla="*/ 746 h 1070"/>
              <a:gd name="T8" fmla="*/ 87 w 1571"/>
              <a:gd name="T9" fmla="*/ 332 h 1070"/>
              <a:gd name="T10" fmla="*/ 423 w 1571"/>
              <a:gd name="T11" fmla="*/ 44 h 1070"/>
              <a:gd name="T12" fmla="*/ 687 w 1571"/>
              <a:gd name="T13" fmla="*/ 68 h 1070"/>
              <a:gd name="T14" fmla="*/ 1011 w 1571"/>
              <a:gd name="T15" fmla="*/ 62 h 1070"/>
              <a:gd name="T16" fmla="*/ 1413 w 1571"/>
              <a:gd name="T17" fmla="*/ 230 h 1070"/>
              <a:gd name="T18" fmla="*/ 1569 w 1571"/>
              <a:gd name="T19" fmla="*/ 536 h 1070"/>
              <a:gd name="T20" fmla="*/ 1425 w 1571"/>
              <a:gd name="T21" fmla="*/ 794 h 1070"/>
              <a:gd name="T22" fmla="*/ 1335 w 1571"/>
              <a:gd name="T23" fmla="*/ 1004 h 1070"/>
              <a:gd name="T24" fmla="*/ 855 w 1571"/>
              <a:gd name="T25" fmla="*/ 1052 h 1070"/>
              <a:gd name="T26" fmla="*/ 501 w 1571"/>
              <a:gd name="T27" fmla="*/ 1016 h 1070"/>
              <a:gd name="T28" fmla="*/ 279 w 1571"/>
              <a:gd name="T29" fmla="*/ 1052 h 107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1571"/>
              <a:gd name="T46" fmla="*/ 0 h 1070"/>
              <a:gd name="T47" fmla="*/ 1571 w 1571"/>
              <a:gd name="T48" fmla="*/ 1070 h 1070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1571" h="1070">
                <a:moveTo>
                  <a:pt x="279" y="1052"/>
                </a:moveTo>
                <a:cubicBezTo>
                  <a:pt x="216" y="1057"/>
                  <a:pt x="158" y="1070"/>
                  <a:pt x="123" y="1046"/>
                </a:cubicBezTo>
                <a:cubicBezTo>
                  <a:pt x="88" y="1022"/>
                  <a:pt x="89" y="958"/>
                  <a:pt x="69" y="908"/>
                </a:cubicBezTo>
                <a:cubicBezTo>
                  <a:pt x="49" y="858"/>
                  <a:pt x="0" y="842"/>
                  <a:pt x="3" y="746"/>
                </a:cubicBezTo>
                <a:cubicBezTo>
                  <a:pt x="6" y="650"/>
                  <a:pt x="17" y="449"/>
                  <a:pt x="87" y="332"/>
                </a:cubicBezTo>
                <a:cubicBezTo>
                  <a:pt x="157" y="215"/>
                  <a:pt x="323" y="88"/>
                  <a:pt x="423" y="44"/>
                </a:cubicBezTo>
                <a:cubicBezTo>
                  <a:pt x="523" y="0"/>
                  <a:pt x="589" y="65"/>
                  <a:pt x="687" y="68"/>
                </a:cubicBezTo>
                <a:cubicBezTo>
                  <a:pt x="785" y="71"/>
                  <a:pt x="890" y="35"/>
                  <a:pt x="1011" y="62"/>
                </a:cubicBezTo>
                <a:cubicBezTo>
                  <a:pt x="1132" y="89"/>
                  <a:pt x="1320" y="151"/>
                  <a:pt x="1413" y="230"/>
                </a:cubicBezTo>
                <a:cubicBezTo>
                  <a:pt x="1506" y="309"/>
                  <a:pt x="1567" y="442"/>
                  <a:pt x="1569" y="536"/>
                </a:cubicBezTo>
                <a:cubicBezTo>
                  <a:pt x="1571" y="630"/>
                  <a:pt x="1464" y="716"/>
                  <a:pt x="1425" y="794"/>
                </a:cubicBezTo>
                <a:cubicBezTo>
                  <a:pt x="1386" y="872"/>
                  <a:pt x="1430" y="961"/>
                  <a:pt x="1335" y="1004"/>
                </a:cubicBezTo>
                <a:cubicBezTo>
                  <a:pt x="1240" y="1047"/>
                  <a:pt x="994" y="1050"/>
                  <a:pt x="855" y="1052"/>
                </a:cubicBezTo>
                <a:cubicBezTo>
                  <a:pt x="716" y="1054"/>
                  <a:pt x="597" y="1016"/>
                  <a:pt x="501" y="1016"/>
                </a:cubicBezTo>
                <a:cubicBezTo>
                  <a:pt x="405" y="1016"/>
                  <a:pt x="325" y="1045"/>
                  <a:pt x="279" y="1052"/>
                </a:cubicBezTo>
                <a:close/>
              </a:path>
            </a:pathLst>
          </a:cu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1100" dirty="0"/>
          </a:p>
        </p:txBody>
      </p:sp>
      <p:sp>
        <p:nvSpPr>
          <p:cNvPr id="51208" name="Text Box 8"/>
          <p:cNvSpPr txBox="1">
            <a:spLocks noChangeArrowheads="1"/>
          </p:cNvSpPr>
          <p:nvPr/>
        </p:nvSpPr>
        <p:spPr bwMode="auto">
          <a:xfrm>
            <a:off x="1209158" y="1937612"/>
            <a:ext cx="1501858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 b="1" dirty="0" smtClean="0"/>
              <a:t>Quality</a:t>
            </a:r>
            <a:r>
              <a:rPr lang="en-US" sz="1000" dirty="0" smtClean="0"/>
              <a:t> </a:t>
            </a:r>
            <a:r>
              <a:rPr lang="en-US" sz="1000" i="1" dirty="0" smtClean="0"/>
              <a:t>– </a:t>
            </a:r>
            <a:r>
              <a:rPr lang="en-US" sz="1000" dirty="0" smtClean="0"/>
              <a:t>error-free </a:t>
            </a:r>
            <a:r>
              <a:rPr lang="en-US" sz="1000" dirty="0"/>
              <a:t>designs </a:t>
            </a:r>
            <a:r>
              <a:rPr lang="en-US" sz="1000" dirty="0" smtClean="0"/>
              <a:t>that fulfil market </a:t>
            </a:r>
            <a:r>
              <a:rPr lang="en-US" sz="1000" dirty="0"/>
              <a:t>requirements</a:t>
            </a:r>
            <a:endParaRPr lang="en-US" sz="1000" b="1" dirty="0"/>
          </a:p>
        </p:txBody>
      </p:sp>
      <p:sp>
        <p:nvSpPr>
          <p:cNvPr id="51209" name="Text Box 9"/>
          <p:cNvSpPr txBox="1">
            <a:spLocks noChangeArrowheads="1"/>
          </p:cNvSpPr>
          <p:nvPr/>
        </p:nvSpPr>
        <p:spPr bwMode="auto">
          <a:xfrm>
            <a:off x="1200942" y="2504403"/>
            <a:ext cx="1501858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 b="1" dirty="0" smtClean="0"/>
              <a:t>Speed </a:t>
            </a:r>
            <a:r>
              <a:rPr lang="en-US" sz="1000" i="1" dirty="0" smtClean="0"/>
              <a:t>–</a:t>
            </a:r>
            <a:r>
              <a:rPr lang="en-US" sz="1000" b="1" i="1" dirty="0" smtClean="0"/>
              <a:t> </a:t>
            </a:r>
            <a:r>
              <a:rPr lang="en-US" sz="1000" dirty="0" smtClean="0"/>
              <a:t>fast </a:t>
            </a:r>
            <a:r>
              <a:rPr lang="en-US" sz="1000" dirty="0"/>
              <a:t>development from concept to launch</a:t>
            </a:r>
            <a:endParaRPr lang="en-US" sz="1000" b="1" dirty="0"/>
          </a:p>
        </p:txBody>
      </p:sp>
      <p:sp>
        <p:nvSpPr>
          <p:cNvPr id="51210" name="Text Box 10"/>
          <p:cNvSpPr txBox="1">
            <a:spLocks noChangeArrowheads="1"/>
          </p:cNvSpPr>
          <p:nvPr/>
        </p:nvSpPr>
        <p:spPr bwMode="auto">
          <a:xfrm>
            <a:off x="1200942" y="3086254"/>
            <a:ext cx="1501858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 b="1" dirty="0" smtClean="0"/>
              <a:t>Dependability </a:t>
            </a:r>
            <a:r>
              <a:rPr lang="en-US" sz="1000" i="1" dirty="0" smtClean="0"/>
              <a:t>–</a:t>
            </a:r>
            <a:r>
              <a:rPr lang="en-US" sz="1000" b="1" i="1" dirty="0" smtClean="0"/>
              <a:t> </a:t>
            </a:r>
            <a:r>
              <a:rPr lang="en-US" sz="1000" dirty="0" smtClean="0"/>
              <a:t>designs </a:t>
            </a:r>
            <a:r>
              <a:rPr lang="en-US" sz="1000" dirty="0"/>
              <a:t>delivered to schedule</a:t>
            </a:r>
            <a:endParaRPr lang="en-US" sz="1000" b="1" dirty="0"/>
          </a:p>
        </p:txBody>
      </p:sp>
      <p:sp>
        <p:nvSpPr>
          <p:cNvPr id="51211" name="Text Box 11"/>
          <p:cNvSpPr txBox="1">
            <a:spLocks noChangeArrowheads="1"/>
          </p:cNvSpPr>
          <p:nvPr/>
        </p:nvSpPr>
        <p:spPr bwMode="auto">
          <a:xfrm>
            <a:off x="1205050" y="3646199"/>
            <a:ext cx="150185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 b="1" dirty="0" smtClean="0"/>
              <a:t>Flexibility </a:t>
            </a:r>
            <a:r>
              <a:rPr lang="en-US" sz="1000" i="1" dirty="0" smtClean="0"/>
              <a:t>–</a:t>
            </a:r>
            <a:r>
              <a:rPr lang="en-US" sz="1000" b="1" i="1" dirty="0" smtClean="0"/>
              <a:t> </a:t>
            </a:r>
            <a:r>
              <a:rPr lang="en-US" sz="1000" dirty="0" smtClean="0"/>
              <a:t>designs that </a:t>
            </a:r>
            <a:r>
              <a:rPr lang="en-US" sz="1000" dirty="0"/>
              <a:t>include latest ideas</a:t>
            </a:r>
          </a:p>
        </p:txBody>
      </p:sp>
      <p:sp>
        <p:nvSpPr>
          <p:cNvPr id="51212" name="Text Box 12"/>
          <p:cNvSpPr txBox="1">
            <a:spLocks noChangeArrowheads="1"/>
          </p:cNvSpPr>
          <p:nvPr/>
        </p:nvSpPr>
        <p:spPr bwMode="auto">
          <a:xfrm>
            <a:off x="1163977" y="4192454"/>
            <a:ext cx="163602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 b="1" dirty="0"/>
              <a:t>Cost </a:t>
            </a:r>
            <a:r>
              <a:rPr lang="en-US" sz="1000" i="1" dirty="0" smtClean="0"/>
              <a:t>– </a:t>
            </a:r>
            <a:r>
              <a:rPr lang="en-US" sz="1000" dirty="0" smtClean="0"/>
              <a:t>designs </a:t>
            </a:r>
            <a:r>
              <a:rPr lang="en-US" sz="1000" dirty="0"/>
              <a:t>produced without consuming excessive cost</a:t>
            </a:r>
          </a:p>
        </p:txBody>
      </p:sp>
      <p:grpSp>
        <p:nvGrpSpPr>
          <p:cNvPr id="8205" name="Group 13"/>
          <p:cNvGrpSpPr>
            <a:grpSpLocks/>
          </p:cNvGrpSpPr>
          <p:nvPr/>
        </p:nvGrpSpPr>
        <p:grpSpPr bwMode="auto">
          <a:xfrm>
            <a:off x="1254336" y="1937612"/>
            <a:ext cx="6184044" cy="2823002"/>
            <a:chOff x="528" y="1008"/>
            <a:chExt cx="2880" cy="1440"/>
          </a:xfrm>
        </p:grpSpPr>
        <p:sp>
          <p:nvSpPr>
            <p:cNvPr id="8224" name="Rectangle 14"/>
            <p:cNvSpPr>
              <a:spLocks noChangeArrowheads="1"/>
            </p:cNvSpPr>
            <p:nvPr/>
          </p:nvSpPr>
          <p:spPr bwMode="auto">
            <a:xfrm>
              <a:off x="528" y="1008"/>
              <a:ext cx="2880" cy="28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100" dirty="0"/>
            </a:p>
          </p:txBody>
        </p:sp>
        <p:sp>
          <p:nvSpPr>
            <p:cNvPr id="8225" name="Rectangle 15"/>
            <p:cNvSpPr>
              <a:spLocks noChangeArrowheads="1"/>
            </p:cNvSpPr>
            <p:nvPr/>
          </p:nvSpPr>
          <p:spPr bwMode="auto">
            <a:xfrm>
              <a:off x="528" y="1296"/>
              <a:ext cx="2880" cy="28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100" dirty="0"/>
            </a:p>
          </p:txBody>
        </p:sp>
        <p:sp>
          <p:nvSpPr>
            <p:cNvPr id="8226" name="Rectangle 16"/>
            <p:cNvSpPr>
              <a:spLocks noChangeArrowheads="1"/>
            </p:cNvSpPr>
            <p:nvPr/>
          </p:nvSpPr>
          <p:spPr bwMode="auto">
            <a:xfrm>
              <a:off x="528" y="1584"/>
              <a:ext cx="2880" cy="28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100" dirty="0"/>
            </a:p>
          </p:txBody>
        </p:sp>
        <p:sp>
          <p:nvSpPr>
            <p:cNvPr id="8227" name="Rectangle 17"/>
            <p:cNvSpPr>
              <a:spLocks noChangeArrowheads="1"/>
            </p:cNvSpPr>
            <p:nvPr/>
          </p:nvSpPr>
          <p:spPr bwMode="auto">
            <a:xfrm>
              <a:off x="528" y="1872"/>
              <a:ext cx="2880" cy="28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100" dirty="0"/>
            </a:p>
          </p:txBody>
        </p:sp>
        <p:sp>
          <p:nvSpPr>
            <p:cNvPr id="8228" name="Rectangle 18"/>
            <p:cNvSpPr>
              <a:spLocks noChangeArrowheads="1"/>
            </p:cNvSpPr>
            <p:nvPr/>
          </p:nvSpPr>
          <p:spPr bwMode="auto">
            <a:xfrm>
              <a:off x="528" y="2160"/>
              <a:ext cx="2880" cy="28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100" dirty="0"/>
            </a:p>
          </p:txBody>
        </p:sp>
      </p:grpSp>
      <p:sp>
        <p:nvSpPr>
          <p:cNvPr id="51219" name="Text Box 19"/>
          <p:cNvSpPr txBox="1">
            <a:spLocks noChangeArrowheads="1"/>
          </p:cNvSpPr>
          <p:nvPr/>
        </p:nvSpPr>
        <p:spPr bwMode="auto">
          <a:xfrm>
            <a:off x="2717861" y="4753769"/>
            <a:ext cx="1140426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 b="1" dirty="0" smtClean="0"/>
              <a:t>Capacity </a:t>
            </a:r>
            <a:r>
              <a:rPr lang="en-US" sz="1000" dirty="0" smtClean="0"/>
              <a:t>– amount </a:t>
            </a:r>
            <a:r>
              <a:rPr lang="en-US" sz="1000" dirty="0"/>
              <a:t>of development resource matched to demand over time</a:t>
            </a:r>
          </a:p>
        </p:txBody>
      </p:sp>
      <p:sp>
        <p:nvSpPr>
          <p:cNvPr id="51220" name="Text Box 20"/>
          <p:cNvSpPr txBox="1">
            <a:spLocks noChangeArrowheads="1"/>
          </p:cNvSpPr>
          <p:nvPr/>
        </p:nvSpPr>
        <p:spPr bwMode="auto">
          <a:xfrm>
            <a:off x="3850073" y="4759245"/>
            <a:ext cx="116917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 b="1" dirty="0"/>
              <a:t>Supply </a:t>
            </a:r>
            <a:r>
              <a:rPr lang="en-US" sz="1000" b="1" dirty="0" smtClean="0"/>
              <a:t>network </a:t>
            </a:r>
            <a:r>
              <a:rPr lang="en-US" sz="1000" dirty="0" smtClean="0"/>
              <a:t>–</a:t>
            </a:r>
            <a:r>
              <a:rPr lang="en-US" sz="1000" b="1" dirty="0" smtClean="0"/>
              <a:t> </a:t>
            </a:r>
            <a:r>
              <a:rPr lang="en-US" sz="1000" dirty="0" smtClean="0"/>
              <a:t>relationships </a:t>
            </a:r>
            <a:r>
              <a:rPr lang="en-US" sz="1000" dirty="0"/>
              <a:t>with outside sources of development knowledge</a:t>
            </a:r>
          </a:p>
        </p:txBody>
      </p:sp>
      <p:sp>
        <p:nvSpPr>
          <p:cNvPr id="51221" name="Text Box 21"/>
          <p:cNvSpPr txBox="1">
            <a:spLocks noChangeArrowheads="1"/>
          </p:cNvSpPr>
          <p:nvPr/>
        </p:nvSpPr>
        <p:spPr bwMode="auto">
          <a:xfrm>
            <a:off x="5056216" y="4759245"/>
            <a:ext cx="1137688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 b="1" dirty="0"/>
              <a:t>Process </a:t>
            </a:r>
            <a:r>
              <a:rPr lang="en-US" sz="1000" b="1" dirty="0" smtClean="0"/>
              <a:t>technology</a:t>
            </a:r>
            <a:r>
              <a:rPr lang="en-US" sz="1000" dirty="0" smtClean="0"/>
              <a:t> –</a:t>
            </a:r>
            <a:r>
              <a:rPr lang="en-US" sz="1000" b="1" dirty="0" smtClean="0"/>
              <a:t> </a:t>
            </a:r>
            <a:r>
              <a:rPr lang="en-US" sz="1000" dirty="0" smtClean="0"/>
              <a:t>provision </a:t>
            </a:r>
            <a:r>
              <a:rPr lang="en-US" sz="1000" dirty="0"/>
              <a:t>of design technology (CAD), expert </a:t>
            </a:r>
            <a:r>
              <a:rPr lang="en-US" sz="1000" dirty="0" smtClean="0"/>
              <a:t>systems </a:t>
            </a:r>
            <a:r>
              <a:rPr lang="en-US" sz="1000" dirty="0"/>
              <a:t>etc.</a:t>
            </a:r>
          </a:p>
        </p:txBody>
      </p:sp>
      <p:sp>
        <p:nvSpPr>
          <p:cNvPr id="51222" name="Text Box 22"/>
          <p:cNvSpPr txBox="1">
            <a:spLocks noChangeArrowheads="1"/>
          </p:cNvSpPr>
          <p:nvPr/>
        </p:nvSpPr>
        <p:spPr bwMode="auto">
          <a:xfrm>
            <a:off x="6180213" y="4759245"/>
            <a:ext cx="1300607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 b="1" dirty="0"/>
              <a:t>Development and </a:t>
            </a:r>
            <a:r>
              <a:rPr lang="en-US" sz="1000" b="1" dirty="0" smtClean="0"/>
              <a:t>organisation </a:t>
            </a:r>
            <a:r>
              <a:rPr lang="en-US" sz="1000" dirty="0" smtClean="0"/>
              <a:t>–</a:t>
            </a:r>
            <a:r>
              <a:rPr lang="en-US" sz="1000" b="1" dirty="0" smtClean="0"/>
              <a:t> </a:t>
            </a:r>
            <a:r>
              <a:rPr lang="en-US" sz="1000" dirty="0" smtClean="0"/>
              <a:t>organisation </a:t>
            </a:r>
            <a:r>
              <a:rPr lang="en-US" sz="1000" dirty="0"/>
              <a:t>of development resources and improvement </a:t>
            </a:r>
            <a:r>
              <a:rPr lang="en-US" sz="1000" dirty="0" smtClean="0"/>
              <a:t>strategy</a:t>
            </a:r>
            <a:endParaRPr lang="en-US" sz="1000" dirty="0"/>
          </a:p>
        </p:txBody>
      </p:sp>
      <p:sp>
        <p:nvSpPr>
          <p:cNvPr id="8211" name="Rectangle 28"/>
          <p:cNvSpPr>
            <a:spLocks noChangeArrowheads="1"/>
          </p:cNvSpPr>
          <p:nvPr/>
        </p:nvSpPr>
        <p:spPr bwMode="auto">
          <a:xfrm>
            <a:off x="936714" y="1937612"/>
            <a:ext cx="299825" cy="2825740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100" dirty="0"/>
          </a:p>
        </p:txBody>
      </p:sp>
      <p:sp>
        <p:nvSpPr>
          <p:cNvPr id="8212" name="Text Box 29"/>
          <p:cNvSpPr txBox="1">
            <a:spLocks noChangeArrowheads="1"/>
          </p:cNvSpPr>
          <p:nvPr/>
        </p:nvSpPr>
        <p:spPr bwMode="auto">
          <a:xfrm rot="16200000">
            <a:off x="-62015" y="3195718"/>
            <a:ext cx="2257580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Performance </a:t>
            </a:r>
            <a:r>
              <a:rPr lang="en-US" sz="1100" dirty="0" smtClean="0"/>
              <a:t>objectives</a:t>
            </a:r>
            <a:endParaRPr lang="en-US" sz="1100" dirty="0"/>
          </a:p>
        </p:txBody>
      </p:sp>
      <p:sp>
        <p:nvSpPr>
          <p:cNvPr id="8214" name="Text Box 31"/>
          <p:cNvSpPr txBox="1">
            <a:spLocks noChangeArrowheads="1"/>
          </p:cNvSpPr>
          <p:nvPr/>
        </p:nvSpPr>
        <p:spPr bwMode="auto">
          <a:xfrm rot="16200000">
            <a:off x="7039983" y="3303188"/>
            <a:ext cx="2072757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Market </a:t>
            </a:r>
            <a:r>
              <a:rPr lang="en-US" sz="1100" dirty="0" smtClean="0"/>
              <a:t>competitiveness</a:t>
            </a:r>
            <a:endParaRPr lang="en-US" sz="1100" dirty="0"/>
          </a:p>
        </p:txBody>
      </p:sp>
      <p:sp>
        <p:nvSpPr>
          <p:cNvPr id="8216" name="Text Box 33"/>
          <p:cNvSpPr txBox="1">
            <a:spLocks noChangeArrowheads="1"/>
          </p:cNvSpPr>
          <p:nvPr/>
        </p:nvSpPr>
        <p:spPr bwMode="auto">
          <a:xfrm>
            <a:off x="4082814" y="1099747"/>
            <a:ext cx="1885196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Resource </a:t>
            </a:r>
            <a:r>
              <a:rPr lang="en-US" sz="1100" dirty="0" smtClean="0"/>
              <a:t>usage</a:t>
            </a:r>
            <a:endParaRPr lang="en-US" sz="1100" dirty="0"/>
          </a:p>
        </p:txBody>
      </p:sp>
      <p:sp>
        <p:nvSpPr>
          <p:cNvPr id="8217" name="Text Box 34"/>
          <p:cNvSpPr txBox="1">
            <a:spLocks noChangeArrowheads="1"/>
          </p:cNvSpPr>
          <p:nvPr/>
        </p:nvSpPr>
        <p:spPr bwMode="auto">
          <a:xfrm>
            <a:off x="3422927" y="2850775"/>
            <a:ext cx="3220029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dirty="0">
                <a:solidFill>
                  <a:srgbClr val="FF0000"/>
                </a:solidFill>
              </a:rPr>
              <a:t>Operations strategy for the product and service development operations</a:t>
            </a:r>
          </a:p>
        </p:txBody>
      </p:sp>
      <p:sp>
        <p:nvSpPr>
          <p:cNvPr id="8218" name="Rectangle 35"/>
          <p:cNvSpPr>
            <a:spLocks noChangeArrowheads="1"/>
          </p:cNvSpPr>
          <p:nvPr/>
        </p:nvSpPr>
        <p:spPr bwMode="auto">
          <a:xfrm rot="16200000">
            <a:off x="4907672" y="3802957"/>
            <a:ext cx="250538" cy="4665756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100" dirty="0"/>
          </a:p>
        </p:txBody>
      </p:sp>
      <p:sp>
        <p:nvSpPr>
          <p:cNvPr id="8219" name="Text Box 36"/>
          <p:cNvSpPr txBox="1">
            <a:spLocks noChangeArrowheads="1"/>
          </p:cNvSpPr>
          <p:nvPr/>
        </p:nvSpPr>
        <p:spPr bwMode="auto">
          <a:xfrm>
            <a:off x="4066385" y="5984554"/>
            <a:ext cx="1833172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100" dirty="0"/>
              <a:t>Decision areas</a:t>
            </a:r>
          </a:p>
        </p:txBody>
      </p:sp>
      <p:sp>
        <p:nvSpPr>
          <p:cNvPr id="37" name="Text Box 34"/>
          <p:cNvSpPr txBox="1">
            <a:spLocks noChangeArrowheads="1"/>
          </p:cNvSpPr>
          <p:nvPr/>
        </p:nvSpPr>
        <p:spPr bwMode="auto">
          <a:xfrm>
            <a:off x="0" y="75467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800" b="1" dirty="0"/>
              <a:t>Operations strategy </a:t>
            </a:r>
            <a:r>
              <a:rPr lang="en-US" sz="2800" b="1" dirty="0" smtClean="0"/>
              <a:t>analysis for product and service development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1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1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1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1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1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1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1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51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8" grpId="0"/>
      <p:bldP spid="51209" grpId="0"/>
      <p:bldP spid="51210" grpId="0"/>
      <p:bldP spid="51211" grpId="0"/>
      <p:bldP spid="51212" grpId="0"/>
      <p:bldP spid="51219" grpId="0"/>
      <p:bldP spid="51220" grpId="0"/>
      <p:bldP spid="51221" grpId="0"/>
      <p:bldP spid="512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3"/>
          <p:cNvGrpSpPr>
            <a:grpSpLocks/>
          </p:cNvGrpSpPr>
          <p:nvPr/>
        </p:nvGrpSpPr>
        <p:grpSpPr bwMode="auto">
          <a:xfrm>
            <a:off x="2549525" y="1036512"/>
            <a:ext cx="4038600" cy="609600"/>
            <a:chOff x="1606" y="574"/>
            <a:chExt cx="2544" cy="384"/>
          </a:xfrm>
        </p:grpSpPr>
        <p:sp>
          <p:nvSpPr>
            <p:cNvPr id="9241" name="Rectangle 3"/>
            <p:cNvSpPr>
              <a:spLocks noChangeArrowheads="1"/>
            </p:cNvSpPr>
            <p:nvPr/>
          </p:nvSpPr>
          <p:spPr bwMode="auto">
            <a:xfrm>
              <a:off x="1606" y="574"/>
              <a:ext cx="2544" cy="38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242" name="Text Box 4"/>
            <p:cNvSpPr txBox="1">
              <a:spLocks noChangeArrowheads="1"/>
            </p:cNvSpPr>
            <p:nvPr/>
          </p:nvSpPr>
          <p:spPr bwMode="auto">
            <a:xfrm>
              <a:off x="1668" y="638"/>
              <a:ext cx="2400" cy="231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</a:pPr>
              <a:r>
                <a:rPr lang="en-GB" sz="1800" dirty="0"/>
                <a:t>Concept generation</a:t>
              </a:r>
              <a:endParaRPr lang="en-US" sz="1800" dirty="0"/>
            </a:p>
          </p:txBody>
        </p:sp>
      </p:grpSp>
      <p:grpSp>
        <p:nvGrpSpPr>
          <p:cNvPr id="3" name="Group 34"/>
          <p:cNvGrpSpPr>
            <a:grpSpLocks/>
          </p:cNvGrpSpPr>
          <p:nvPr/>
        </p:nvGrpSpPr>
        <p:grpSpPr bwMode="auto">
          <a:xfrm>
            <a:off x="2549525" y="1655637"/>
            <a:ext cx="4038600" cy="904875"/>
            <a:chOff x="1606" y="964"/>
            <a:chExt cx="2544" cy="570"/>
          </a:xfrm>
        </p:grpSpPr>
        <p:sp>
          <p:nvSpPr>
            <p:cNvPr id="9238" name="Rectangle 6"/>
            <p:cNvSpPr>
              <a:spLocks noChangeArrowheads="1"/>
            </p:cNvSpPr>
            <p:nvPr/>
          </p:nvSpPr>
          <p:spPr bwMode="auto">
            <a:xfrm>
              <a:off x="1606" y="1150"/>
              <a:ext cx="2544" cy="38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239" name="Text Box 7"/>
            <p:cNvSpPr txBox="1">
              <a:spLocks noChangeArrowheads="1"/>
            </p:cNvSpPr>
            <p:nvPr/>
          </p:nvSpPr>
          <p:spPr bwMode="auto">
            <a:xfrm>
              <a:off x="1684" y="1222"/>
              <a:ext cx="2400" cy="231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</a:pPr>
              <a:r>
                <a:rPr lang="en-GB" sz="1800" dirty="0"/>
                <a:t>Concept screening</a:t>
              </a:r>
              <a:endParaRPr lang="en-US" sz="1800" dirty="0"/>
            </a:p>
          </p:txBody>
        </p:sp>
        <p:cxnSp>
          <p:nvCxnSpPr>
            <p:cNvPr id="9240" name="AutoShape 20"/>
            <p:cNvCxnSpPr>
              <a:cxnSpLocks noChangeShapeType="1"/>
              <a:stCxn id="9241" idx="2"/>
              <a:endCxn id="9238" idx="0"/>
            </p:cNvCxnSpPr>
            <p:nvPr/>
          </p:nvCxnSpPr>
          <p:spPr bwMode="auto">
            <a:xfrm>
              <a:off x="2878" y="964"/>
              <a:ext cx="0" cy="186"/>
            </a:xfrm>
            <a:prstGeom prst="straightConnector1">
              <a:avLst/>
            </a:prstGeom>
            <a:noFill/>
            <a:ln w="34925">
              <a:solidFill>
                <a:srgbClr val="800080"/>
              </a:solidFill>
              <a:round/>
              <a:headEnd type="none" w="sm" len="sm"/>
              <a:tailEnd type="triangle" w="lg" len="med"/>
            </a:ln>
          </p:spPr>
        </p:cxnSp>
      </p:grpSp>
      <p:grpSp>
        <p:nvGrpSpPr>
          <p:cNvPr id="4" name="Group 35"/>
          <p:cNvGrpSpPr>
            <a:grpSpLocks/>
          </p:cNvGrpSpPr>
          <p:nvPr/>
        </p:nvGrpSpPr>
        <p:grpSpPr bwMode="auto">
          <a:xfrm>
            <a:off x="2549525" y="2570037"/>
            <a:ext cx="4038600" cy="904875"/>
            <a:chOff x="1606" y="1540"/>
            <a:chExt cx="2544" cy="570"/>
          </a:xfrm>
        </p:grpSpPr>
        <p:sp>
          <p:nvSpPr>
            <p:cNvPr id="9235" name="Rectangle 9"/>
            <p:cNvSpPr>
              <a:spLocks noChangeArrowheads="1"/>
            </p:cNvSpPr>
            <p:nvPr/>
          </p:nvSpPr>
          <p:spPr bwMode="auto">
            <a:xfrm>
              <a:off x="1606" y="1726"/>
              <a:ext cx="2544" cy="38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236" name="Text Box 10"/>
            <p:cNvSpPr txBox="1">
              <a:spLocks noChangeArrowheads="1"/>
            </p:cNvSpPr>
            <p:nvPr/>
          </p:nvSpPr>
          <p:spPr bwMode="auto">
            <a:xfrm>
              <a:off x="1676" y="1798"/>
              <a:ext cx="2400" cy="231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</a:pPr>
              <a:r>
                <a:rPr lang="en-GB" sz="1800" dirty="0"/>
                <a:t>Preliminary design</a:t>
              </a:r>
              <a:endParaRPr lang="en-US" sz="1800" dirty="0"/>
            </a:p>
          </p:txBody>
        </p:sp>
        <p:cxnSp>
          <p:nvCxnSpPr>
            <p:cNvPr id="9237" name="AutoShape 21"/>
            <p:cNvCxnSpPr>
              <a:cxnSpLocks noChangeShapeType="1"/>
              <a:stCxn id="9238" idx="2"/>
              <a:endCxn id="9235" idx="0"/>
            </p:cNvCxnSpPr>
            <p:nvPr/>
          </p:nvCxnSpPr>
          <p:spPr bwMode="auto">
            <a:xfrm>
              <a:off x="2878" y="1540"/>
              <a:ext cx="0" cy="186"/>
            </a:xfrm>
            <a:prstGeom prst="straightConnector1">
              <a:avLst/>
            </a:prstGeom>
            <a:noFill/>
            <a:ln w="34925">
              <a:solidFill>
                <a:srgbClr val="800080"/>
              </a:solidFill>
              <a:round/>
              <a:headEnd type="none" w="sm" len="sm"/>
              <a:tailEnd type="triangle" w="lg" len="med"/>
            </a:ln>
          </p:spPr>
        </p:cxnSp>
      </p:grpSp>
      <p:grpSp>
        <p:nvGrpSpPr>
          <p:cNvPr id="5" name="Group 36"/>
          <p:cNvGrpSpPr>
            <a:grpSpLocks/>
          </p:cNvGrpSpPr>
          <p:nvPr/>
        </p:nvGrpSpPr>
        <p:grpSpPr bwMode="auto">
          <a:xfrm>
            <a:off x="2365375" y="3484437"/>
            <a:ext cx="4379913" cy="904875"/>
            <a:chOff x="1490" y="2116"/>
            <a:chExt cx="2759" cy="570"/>
          </a:xfrm>
        </p:grpSpPr>
        <p:sp>
          <p:nvSpPr>
            <p:cNvPr id="9232" name="Rectangle 12"/>
            <p:cNvSpPr>
              <a:spLocks noChangeArrowheads="1"/>
            </p:cNvSpPr>
            <p:nvPr/>
          </p:nvSpPr>
          <p:spPr bwMode="auto">
            <a:xfrm>
              <a:off x="1606" y="2302"/>
              <a:ext cx="2544" cy="38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233" name="Text Box 13"/>
            <p:cNvSpPr txBox="1">
              <a:spLocks noChangeArrowheads="1"/>
            </p:cNvSpPr>
            <p:nvPr/>
          </p:nvSpPr>
          <p:spPr bwMode="auto">
            <a:xfrm>
              <a:off x="1490" y="2385"/>
              <a:ext cx="2759" cy="231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</a:pPr>
              <a:r>
                <a:rPr lang="en-GB" sz="1800" dirty="0"/>
                <a:t>Design evaluation and improvement</a:t>
              </a:r>
              <a:endParaRPr lang="en-US" sz="1800" dirty="0"/>
            </a:p>
          </p:txBody>
        </p:sp>
        <p:cxnSp>
          <p:nvCxnSpPr>
            <p:cNvPr id="9234" name="AutoShape 22"/>
            <p:cNvCxnSpPr>
              <a:cxnSpLocks noChangeShapeType="1"/>
              <a:stCxn id="9235" idx="2"/>
              <a:endCxn id="9232" idx="0"/>
            </p:cNvCxnSpPr>
            <p:nvPr/>
          </p:nvCxnSpPr>
          <p:spPr bwMode="auto">
            <a:xfrm>
              <a:off x="2878" y="2116"/>
              <a:ext cx="0" cy="186"/>
            </a:xfrm>
            <a:prstGeom prst="straightConnector1">
              <a:avLst/>
            </a:prstGeom>
            <a:noFill/>
            <a:ln w="34925">
              <a:solidFill>
                <a:srgbClr val="800080"/>
              </a:solidFill>
              <a:round/>
              <a:headEnd type="none" w="sm" len="sm"/>
              <a:tailEnd type="triangle" w="lg" len="med"/>
            </a:ln>
          </p:spPr>
        </p:cxnSp>
      </p:grpSp>
      <p:grpSp>
        <p:nvGrpSpPr>
          <p:cNvPr id="6" name="Group 37"/>
          <p:cNvGrpSpPr>
            <a:grpSpLocks/>
          </p:cNvGrpSpPr>
          <p:nvPr/>
        </p:nvGrpSpPr>
        <p:grpSpPr bwMode="auto">
          <a:xfrm>
            <a:off x="2549525" y="4398837"/>
            <a:ext cx="4038600" cy="904875"/>
            <a:chOff x="1606" y="2692"/>
            <a:chExt cx="2544" cy="570"/>
          </a:xfrm>
        </p:grpSpPr>
        <p:sp>
          <p:nvSpPr>
            <p:cNvPr id="9229" name="Rectangle 15"/>
            <p:cNvSpPr>
              <a:spLocks noChangeArrowheads="1"/>
            </p:cNvSpPr>
            <p:nvPr/>
          </p:nvSpPr>
          <p:spPr bwMode="auto">
            <a:xfrm>
              <a:off x="1606" y="2878"/>
              <a:ext cx="2544" cy="38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230" name="Text Box 16"/>
            <p:cNvSpPr txBox="1">
              <a:spLocks noChangeArrowheads="1"/>
            </p:cNvSpPr>
            <p:nvPr/>
          </p:nvSpPr>
          <p:spPr bwMode="auto">
            <a:xfrm>
              <a:off x="1684" y="2942"/>
              <a:ext cx="2400" cy="231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</a:pPr>
              <a:r>
                <a:rPr lang="en-GB" sz="1800" dirty="0"/>
                <a:t>Prototyping and final design</a:t>
              </a:r>
              <a:endParaRPr lang="en-US" sz="1800" dirty="0"/>
            </a:p>
          </p:txBody>
        </p:sp>
        <p:cxnSp>
          <p:nvCxnSpPr>
            <p:cNvPr id="9231" name="AutoShape 23"/>
            <p:cNvCxnSpPr>
              <a:cxnSpLocks noChangeShapeType="1"/>
              <a:stCxn id="9232" idx="2"/>
              <a:endCxn id="9229" idx="0"/>
            </p:cNvCxnSpPr>
            <p:nvPr/>
          </p:nvCxnSpPr>
          <p:spPr bwMode="auto">
            <a:xfrm>
              <a:off x="2878" y="2692"/>
              <a:ext cx="0" cy="186"/>
            </a:xfrm>
            <a:prstGeom prst="straightConnector1">
              <a:avLst/>
            </a:prstGeom>
            <a:noFill/>
            <a:ln w="34925">
              <a:solidFill>
                <a:srgbClr val="800080"/>
              </a:solidFill>
              <a:round/>
              <a:headEnd type="none" w="sm" len="sm"/>
              <a:tailEnd type="triangle" w="lg" len="med"/>
            </a:ln>
          </p:spPr>
        </p:cxnSp>
      </p:grpSp>
      <p:grpSp>
        <p:nvGrpSpPr>
          <p:cNvPr id="7" name="Group 38"/>
          <p:cNvGrpSpPr>
            <a:grpSpLocks/>
          </p:cNvGrpSpPr>
          <p:nvPr/>
        </p:nvGrpSpPr>
        <p:grpSpPr bwMode="auto">
          <a:xfrm>
            <a:off x="2549525" y="5313237"/>
            <a:ext cx="4038600" cy="904875"/>
            <a:chOff x="1606" y="3268"/>
            <a:chExt cx="2544" cy="570"/>
          </a:xfrm>
        </p:grpSpPr>
        <p:sp>
          <p:nvSpPr>
            <p:cNvPr id="9226" name="Rectangle 18"/>
            <p:cNvSpPr>
              <a:spLocks noChangeArrowheads="1"/>
            </p:cNvSpPr>
            <p:nvPr/>
          </p:nvSpPr>
          <p:spPr bwMode="auto">
            <a:xfrm>
              <a:off x="1606" y="3454"/>
              <a:ext cx="2544" cy="38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227" name="Text Box 19"/>
            <p:cNvSpPr txBox="1">
              <a:spLocks noChangeArrowheads="1"/>
            </p:cNvSpPr>
            <p:nvPr/>
          </p:nvSpPr>
          <p:spPr bwMode="auto">
            <a:xfrm>
              <a:off x="1676" y="3502"/>
              <a:ext cx="2400" cy="231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</a:pPr>
              <a:r>
                <a:rPr lang="en-GB" sz="1800" dirty="0"/>
                <a:t>Developing the operations process</a:t>
              </a:r>
              <a:endParaRPr lang="en-US" sz="1800" dirty="0"/>
            </a:p>
          </p:txBody>
        </p:sp>
        <p:cxnSp>
          <p:nvCxnSpPr>
            <p:cNvPr id="9228" name="AutoShape 24"/>
            <p:cNvCxnSpPr>
              <a:cxnSpLocks noChangeShapeType="1"/>
              <a:stCxn id="9229" idx="2"/>
              <a:endCxn id="9226" idx="0"/>
            </p:cNvCxnSpPr>
            <p:nvPr/>
          </p:nvCxnSpPr>
          <p:spPr bwMode="auto">
            <a:xfrm>
              <a:off x="2878" y="3268"/>
              <a:ext cx="0" cy="186"/>
            </a:xfrm>
            <a:prstGeom prst="straightConnector1">
              <a:avLst/>
            </a:prstGeom>
            <a:noFill/>
            <a:ln w="34925">
              <a:solidFill>
                <a:srgbClr val="800080"/>
              </a:solidFill>
              <a:round/>
              <a:headEnd type="none" w="sm" len="sm"/>
              <a:tailEnd type="triangle" w="lg" len="med"/>
            </a:ln>
          </p:spPr>
        </p:cxnSp>
      </p:grpSp>
      <p:sp>
        <p:nvSpPr>
          <p:cNvPr id="9224" name="Text Box 25"/>
          <p:cNvSpPr txBox="1">
            <a:spLocks noChangeArrowheads="1"/>
          </p:cNvSpPr>
          <p:nvPr/>
        </p:nvSpPr>
        <p:spPr bwMode="auto">
          <a:xfrm>
            <a:off x="2819400" y="6200775"/>
            <a:ext cx="3429000" cy="336550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endParaRPr lang="en-GB" b="1" dirty="0"/>
          </a:p>
        </p:txBody>
      </p:sp>
      <p:sp>
        <p:nvSpPr>
          <p:cNvPr id="9225" name="Text Box 26"/>
          <p:cNvSpPr txBox="1">
            <a:spLocks noChangeArrowheads="1"/>
          </p:cNvSpPr>
          <p:nvPr/>
        </p:nvSpPr>
        <p:spPr bwMode="auto">
          <a:xfrm>
            <a:off x="0" y="79618"/>
            <a:ext cx="9144000" cy="954107"/>
          </a:xfrm>
          <a:prstGeom prst="rect">
            <a:avLst/>
          </a:prstGeom>
          <a:noFill/>
          <a:ln w="3175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2800" b="1" dirty="0"/>
              <a:t>A typical ‘stage model’ of the product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and </a:t>
            </a:r>
            <a:r>
              <a:rPr lang="en-GB" sz="2800" b="1" dirty="0"/>
              <a:t>service development process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ChangeArrowheads="1"/>
          </p:cNvSpPr>
          <p:nvPr/>
        </p:nvSpPr>
        <p:spPr bwMode="auto">
          <a:xfrm rot="16200000">
            <a:off x="2995613" y="2760489"/>
            <a:ext cx="1668462" cy="1828800"/>
          </a:xfrm>
          <a:custGeom>
            <a:avLst/>
            <a:gdLst>
              <a:gd name="T0" fmla="*/ 1316000 w 21600"/>
              <a:gd name="T1" fmla="*/ 914400 h 21600"/>
              <a:gd name="T2" fmla="*/ 834231 w 21600"/>
              <a:gd name="T3" fmla="*/ 1828800 h 21600"/>
              <a:gd name="T4" fmla="*/ 352463 w 21600"/>
              <a:gd name="T5" fmla="*/ 914400 h 21600"/>
              <a:gd name="T6" fmla="*/ 834231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6363 w 21600"/>
              <a:gd name="T13" fmla="*/ 6363 h 21600"/>
              <a:gd name="T14" fmla="*/ 15237 w 21600"/>
              <a:gd name="T15" fmla="*/ 1523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9125" y="21600"/>
                </a:lnTo>
                <a:lnTo>
                  <a:pt x="12475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99CCFF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43" name="Oval 3"/>
          <p:cNvSpPr>
            <a:spLocks noChangeArrowheads="1"/>
          </p:cNvSpPr>
          <p:nvPr/>
        </p:nvSpPr>
        <p:spPr bwMode="auto">
          <a:xfrm>
            <a:off x="2699544" y="2840658"/>
            <a:ext cx="406400" cy="1668462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 type="none" w="sm" len="sm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44" name="Oval 4"/>
          <p:cNvSpPr>
            <a:spLocks noChangeArrowheads="1"/>
          </p:cNvSpPr>
          <p:nvPr/>
        </p:nvSpPr>
        <p:spPr bwMode="auto">
          <a:xfrm>
            <a:off x="2594769" y="2931145"/>
            <a:ext cx="212725" cy="185738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45" name="Oval 5"/>
          <p:cNvSpPr>
            <a:spLocks noChangeArrowheads="1"/>
          </p:cNvSpPr>
          <p:nvPr/>
        </p:nvSpPr>
        <p:spPr bwMode="auto">
          <a:xfrm>
            <a:off x="2853532" y="3116883"/>
            <a:ext cx="214312" cy="185737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46" name="Oval 6"/>
          <p:cNvSpPr>
            <a:spLocks noChangeArrowheads="1"/>
          </p:cNvSpPr>
          <p:nvPr/>
        </p:nvSpPr>
        <p:spPr bwMode="auto">
          <a:xfrm>
            <a:off x="2745582" y="3431208"/>
            <a:ext cx="212725" cy="18415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47" name="Oval 7"/>
          <p:cNvSpPr>
            <a:spLocks noChangeArrowheads="1"/>
          </p:cNvSpPr>
          <p:nvPr/>
        </p:nvSpPr>
        <p:spPr bwMode="auto">
          <a:xfrm>
            <a:off x="2594769" y="3212133"/>
            <a:ext cx="212725" cy="18415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48" name="Oval 8"/>
          <p:cNvSpPr>
            <a:spLocks noChangeArrowheads="1"/>
          </p:cNvSpPr>
          <p:nvPr/>
        </p:nvSpPr>
        <p:spPr bwMode="auto">
          <a:xfrm>
            <a:off x="2867819" y="3672508"/>
            <a:ext cx="212725" cy="187325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49" name="Oval 9"/>
          <p:cNvSpPr>
            <a:spLocks noChangeArrowheads="1"/>
          </p:cNvSpPr>
          <p:nvPr/>
        </p:nvSpPr>
        <p:spPr bwMode="auto">
          <a:xfrm>
            <a:off x="2594769" y="3767758"/>
            <a:ext cx="212725" cy="185737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50" name="Oval 10"/>
          <p:cNvSpPr>
            <a:spLocks noChangeArrowheads="1"/>
          </p:cNvSpPr>
          <p:nvPr/>
        </p:nvSpPr>
        <p:spPr bwMode="auto">
          <a:xfrm>
            <a:off x="2807494" y="3953495"/>
            <a:ext cx="212725" cy="18415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51" name="Oval 11"/>
          <p:cNvSpPr>
            <a:spLocks noChangeArrowheads="1"/>
          </p:cNvSpPr>
          <p:nvPr/>
        </p:nvSpPr>
        <p:spPr bwMode="auto">
          <a:xfrm>
            <a:off x="2699544" y="4229720"/>
            <a:ext cx="215900" cy="185738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1534319" y="2213595"/>
            <a:ext cx="2971800" cy="641350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Many concepts enter the development process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5623719" y="2816845"/>
            <a:ext cx="1985963" cy="641350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One ‘best’ design emerges</a:t>
            </a:r>
          </a:p>
        </p:txBody>
      </p:sp>
      <p:sp>
        <p:nvSpPr>
          <p:cNvPr id="10254" name="Freeform 14"/>
          <p:cNvSpPr>
            <a:spLocks/>
          </p:cNvSpPr>
          <p:nvPr/>
        </p:nvSpPr>
        <p:spPr bwMode="auto">
          <a:xfrm>
            <a:off x="4745832" y="3542333"/>
            <a:ext cx="1785937" cy="260350"/>
          </a:xfrm>
          <a:custGeom>
            <a:avLst/>
            <a:gdLst>
              <a:gd name="T0" fmla="*/ 1275 w 1275"/>
              <a:gd name="T1" fmla="*/ 237 h 237"/>
              <a:gd name="T2" fmla="*/ 0 w 1275"/>
              <a:gd name="T3" fmla="*/ 234 h 237"/>
              <a:gd name="T4" fmla="*/ 0 w 1275"/>
              <a:gd name="T5" fmla="*/ 0 h 237"/>
              <a:gd name="T6" fmla="*/ 1272 w 1275"/>
              <a:gd name="T7" fmla="*/ 0 h 237"/>
              <a:gd name="T8" fmla="*/ 0 60000 65536"/>
              <a:gd name="T9" fmla="*/ 0 60000 65536"/>
              <a:gd name="T10" fmla="*/ 0 60000 65536"/>
              <a:gd name="T11" fmla="*/ 0 60000 65536"/>
              <a:gd name="T12" fmla="*/ 0 w 1275"/>
              <a:gd name="T13" fmla="*/ 0 h 237"/>
              <a:gd name="T14" fmla="*/ 1275 w 1275"/>
              <a:gd name="T15" fmla="*/ 237 h 23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275" h="237">
                <a:moveTo>
                  <a:pt x="1275" y="237"/>
                </a:moveTo>
                <a:lnTo>
                  <a:pt x="0" y="234"/>
                </a:lnTo>
                <a:lnTo>
                  <a:pt x="0" y="0"/>
                </a:lnTo>
                <a:lnTo>
                  <a:pt x="1272" y="0"/>
                </a:lnTo>
              </a:path>
            </a:pathLst>
          </a:custGeom>
          <a:solidFill>
            <a:srgbClr val="99CCFF"/>
          </a:solidFill>
          <a:ln w="9525" cap="flat" cmpd="sng">
            <a:solidFill>
              <a:schemeClr val="tx1"/>
            </a:solidFill>
            <a:prstDash val="solid"/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55" name="Oval 15"/>
          <p:cNvSpPr>
            <a:spLocks noChangeArrowheads="1"/>
          </p:cNvSpPr>
          <p:nvPr/>
        </p:nvSpPr>
        <p:spPr bwMode="auto">
          <a:xfrm>
            <a:off x="6426994" y="3547095"/>
            <a:ext cx="212725" cy="250825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 type="none" w="sm" len="sm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56" name="Oval 16"/>
          <p:cNvSpPr>
            <a:spLocks noChangeArrowheads="1"/>
          </p:cNvSpPr>
          <p:nvPr/>
        </p:nvSpPr>
        <p:spPr bwMode="auto">
          <a:xfrm>
            <a:off x="6595269" y="3577258"/>
            <a:ext cx="214313" cy="185737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57" name="Text Box 45"/>
          <p:cNvSpPr txBox="1">
            <a:spLocks noChangeArrowheads="1"/>
          </p:cNvSpPr>
          <p:nvPr/>
        </p:nvSpPr>
        <p:spPr bwMode="auto">
          <a:xfrm>
            <a:off x="773832" y="504720"/>
            <a:ext cx="7596336" cy="523220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2800" b="1" dirty="0"/>
              <a:t>The </a:t>
            </a:r>
            <a:r>
              <a:rPr lang="en-GB" sz="2800" b="1" dirty="0" smtClean="0"/>
              <a:t>idealised </a:t>
            </a:r>
            <a:r>
              <a:rPr lang="en-GB" sz="2800" b="1" dirty="0"/>
              <a:t>development funnel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reeform 17"/>
          <p:cNvSpPr>
            <a:spLocks/>
          </p:cNvSpPr>
          <p:nvPr/>
        </p:nvSpPr>
        <p:spPr bwMode="auto">
          <a:xfrm>
            <a:off x="2876550" y="2092920"/>
            <a:ext cx="5067300" cy="2168525"/>
          </a:xfrm>
          <a:custGeom>
            <a:avLst/>
            <a:gdLst>
              <a:gd name="T0" fmla="*/ 158 w 1702"/>
              <a:gd name="T1" fmla="*/ 0 h 828"/>
              <a:gd name="T2" fmla="*/ 0 w 1702"/>
              <a:gd name="T3" fmla="*/ 396 h 828"/>
              <a:gd name="T4" fmla="*/ 158 w 1702"/>
              <a:gd name="T5" fmla="*/ 828 h 828"/>
              <a:gd name="T6" fmla="*/ 297 w 1702"/>
              <a:gd name="T7" fmla="*/ 565 h 828"/>
              <a:gd name="T8" fmla="*/ 805 w 1702"/>
              <a:gd name="T9" fmla="*/ 565 h 828"/>
              <a:gd name="T10" fmla="*/ 958 w 1702"/>
              <a:gd name="T11" fmla="*/ 458 h 828"/>
              <a:gd name="T12" fmla="*/ 1702 w 1702"/>
              <a:gd name="T13" fmla="*/ 460 h 828"/>
              <a:gd name="T14" fmla="*/ 1690 w 1702"/>
              <a:gd name="T15" fmla="*/ 352 h 828"/>
              <a:gd name="T16" fmla="*/ 958 w 1702"/>
              <a:gd name="T17" fmla="*/ 351 h 828"/>
              <a:gd name="T18" fmla="*/ 819 w 1702"/>
              <a:gd name="T19" fmla="*/ 251 h 828"/>
              <a:gd name="T20" fmla="*/ 819 w 1702"/>
              <a:gd name="T21" fmla="*/ 101 h 828"/>
              <a:gd name="T22" fmla="*/ 369 w 1702"/>
              <a:gd name="T23" fmla="*/ 101 h 828"/>
              <a:gd name="T24" fmla="*/ 369 w 1702"/>
              <a:gd name="T25" fmla="*/ 270 h 828"/>
              <a:gd name="T26" fmla="*/ 302 w 1702"/>
              <a:gd name="T27" fmla="*/ 245 h 828"/>
              <a:gd name="T28" fmla="*/ 158 w 1702"/>
              <a:gd name="T29" fmla="*/ 0 h 828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1702"/>
              <a:gd name="T46" fmla="*/ 0 h 828"/>
              <a:gd name="T47" fmla="*/ 1702 w 1702"/>
              <a:gd name="T48" fmla="*/ 828 h 828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1702" h="828">
                <a:moveTo>
                  <a:pt x="158" y="0"/>
                </a:moveTo>
                <a:lnTo>
                  <a:pt x="0" y="396"/>
                </a:lnTo>
                <a:lnTo>
                  <a:pt x="158" y="828"/>
                </a:lnTo>
                <a:lnTo>
                  <a:pt x="297" y="565"/>
                </a:lnTo>
                <a:lnTo>
                  <a:pt x="805" y="565"/>
                </a:lnTo>
                <a:lnTo>
                  <a:pt x="958" y="458"/>
                </a:lnTo>
                <a:lnTo>
                  <a:pt x="1702" y="460"/>
                </a:lnTo>
                <a:lnTo>
                  <a:pt x="1690" y="352"/>
                </a:lnTo>
                <a:lnTo>
                  <a:pt x="958" y="351"/>
                </a:lnTo>
                <a:lnTo>
                  <a:pt x="819" y="251"/>
                </a:lnTo>
                <a:lnTo>
                  <a:pt x="819" y="101"/>
                </a:lnTo>
                <a:lnTo>
                  <a:pt x="369" y="101"/>
                </a:lnTo>
                <a:lnTo>
                  <a:pt x="369" y="270"/>
                </a:lnTo>
                <a:lnTo>
                  <a:pt x="302" y="245"/>
                </a:lnTo>
                <a:lnTo>
                  <a:pt x="158" y="0"/>
                </a:lnTo>
                <a:close/>
              </a:path>
            </a:pathLst>
          </a:custGeom>
          <a:solidFill>
            <a:srgbClr val="99CCFF"/>
          </a:solidFill>
          <a:ln w="317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67" name="Oval 18"/>
          <p:cNvSpPr>
            <a:spLocks noChangeArrowheads="1"/>
          </p:cNvSpPr>
          <p:nvPr/>
        </p:nvSpPr>
        <p:spPr bwMode="auto">
          <a:xfrm>
            <a:off x="2838450" y="3024783"/>
            <a:ext cx="242888" cy="304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68" name="Oval 19"/>
          <p:cNvSpPr>
            <a:spLocks noChangeArrowheads="1"/>
          </p:cNvSpPr>
          <p:nvPr/>
        </p:nvSpPr>
        <p:spPr bwMode="auto">
          <a:xfrm>
            <a:off x="2482850" y="3080345"/>
            <a:ext cx="182563" cy="182563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69" name="Oval 20"/>
          <p:cNvSpPr>
            <a:spLocks noChangeArrowheads="1"/>
          </p:cNvSpPr>
          <p:nvPr/>
        </p:nvSpPr>
        <p:spPr bwMode="auto">
          <a:xfrm>
            <a:off x="3960813" y="2786658"/>
            <a:ext cx="182562" cy="182562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0" name="Oval 21"/>
          <p:cNvSpPr>
            <a:spLocks noChangeArrowheads="1"/>
          </p:cNvSpPr>
          <p:nvPr/>
        </p:nvSpPr>
        <p:spPr bwMode="auto">
          <a:xfrm>
            <a:off x="3975100" y="3064470"/>
            <a:ext cx="182563" cy="182563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1" name="Oval 22"/>
          <p:cNvSpPr>
            <a:spLocks noChangeArrowheads="1"/>
          </p:cNvSpPr>
          <p:nvPr/>
        </p:nvSpPr>
        <p:spPr bwMode="auto">
          <a:xfrm>
            <a:off x="3975100" y="3329583"/>
            <a:ext cx="182563" cy="182562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2" name="Rectangle 23"/>
          <p:cNvSpPr>
            <a:spLocks noChangeArrowheads="1"/>
          </p:cNvSpPr>
          <p:nvPr/>
        </p:nvSpPr>
        <p:spPr bwMode="auto">
          <a:xfrm>
            <a:off x="4324350" y="2545358"/>
            <a:ext cx="622300" cy="3048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3" name="Line 24"/>
          <p:cNvSpPr>
            <a:spLocks noChangeShapeType="1"/>
          </p:cNvSpPr>
          <p:nvPr/>
        </p:nvSpPr>
        <p:spPr bwMode="auto">
          <a:xfrm flipV="1">
            <a:off x="5137150" y="2434233"/>
            <a:ext cx="0" cy="201612"/>
          </a:xfrm>
          <a:prstGeom prst="line">
            <a:avLst/>
          </a:prstGeom>
          <a:noFill/>
          <a:ln w="31750">
            <a:solidFill>
              <a:srgbClr val="0000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4" name="Freeform 25"/>
          <p:cNvSpPr>
            <a:spLocks/>
          </p:cNvSpPr>
          <p:nvPr/>
        </p:nvSpPr>
        <p:spPr bwMode="auto">
          <a:xfrm>
            <a:off x="4089400" y="2429470"/>
            <a:ext cx="1046163" cy="3175"/>
          </a:xfrm>
          <a:custGeom>
            <a:avLst/>
            <a:gdLst>
              <a:gd name="T0" fmla="*/ 438 w 438"/>
              <a:gd name="T1" fmla="*/ 0 h 1"/>
              <a:gd name="T2" fmla="*/ 0 w 438"/>
              <a:gd name="T3" fmla="*/ 0 h 1"/>
              <a:gd name="T4" fmla="*/ 0 60000 65536"/>
              <a:gd name="T5" fmla="*/ 0 60000 65536"/>
              <a:gd name="T6" fmla="*/ 0 w 438"/>
              <a:gd name="T7" fmla="*/ 0 h 1"/>
              <a:gd name="T8" fmla="*/ 438 w 438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8" h="1">
                <a:moveTo>
                  <a:pt x="438" y="0"/>
                </a:moveTo>
                <a:lnTo>
                  <a:pt x="0" y="0"/>
                </a:lnTo>
              </a:path>
            </a:pathLst>
          </a:custGeom>
          <a:noFill/>
          <a:ln w="31750">
            <a:solidFill>
              <a:srgbClr val="0000CC"/>
            </a:solidFill>
            <a:round/>
            <a:headEnd type="none" w="med" len="med"/>
            <a:tailEnd type="none" w="med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5" name="Line 26"/>
          <p:cNvSpPr>
            <a:spLocks noChangeShapeType="1"/>
          </p:cNvSpPr>
          <p:nvPr/>
        </p:nvSpPr>
        <p:spPr bwMode="auto">
          <a:xfrm>
            <a:off x="4092575" y="2429470"/>
            <a:ext cx="0" cy="288925"/>
          </a:xfrm>
          <a:prstGeom prst="line">
            <a:avLst/>
          </a:prstGeom>
          <a:noFill/>
          <a:ln w="25400">
            <a:solidFill>
              <a:srgbClr val="0000CC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6" name="Rectangle 27"/>
          <p:cNvSpPr>
            <a:spLocks noChangeArrowheads="1"/>
          </p:cNvSpPr>
          <p:nvPr/>
        </p:nvSpPr>
        <p:spPr bwMode="auto">
          <a:xfrm>
            <a:off x="4610100" y="2758083"/>
            <a:ext cx="133350" cy="947737"/>
          </a:xfrm>
          <a:prstGeom prst="rect">
            <a:avLst/>
          </a:prstGeom>
          <a:solidFill>
            <a:srgbClr val="0000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7" name="Oval 28"/>
          <p:cNvSpPr>
            <a:spLocks noChangeArrowheads="1"/>
          </p:cNvSpPr>
          <p:nvPr/>
        </p:nvSpPr>
        <p:spPr bwMode="auto">
          <a:xfrm>
            <a:off x="7777163" y="3013670"/>
            <a:ext cx="268287" cy="274638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8" name="Line 29"/>
          <p:cNvSpPr>
            <a:spLocks noChangeShapeType="1"/>
          </p:cNvSpPr>
          <p:nvPr/>
        </p:nvSpPr>
        <p:spPr bwMode="auto">
          <a:xfrm>
            <a:off x="2559050" y="2564408"/>
            <a:ext cx="0" cy="423862"/>
          </a:xfrm>
          <a:prstGeom prst="line">
            <a:avLst/>
          </a:prstGeom>
          <a:noFill/>
          <a:ln w="31750">
            <a:solidFill>
              <a:srgbClr val="0000CC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9" name="Text Box 30"/>
          <p:cNvSpPr txBox="1">
            <a:spLocks noChangeArrowheads="1"/>
          </p:cNvSpPr>
          <p:nvPr/>
        </p:nvSpPr>
        <p:spPr bwMode="auto">
          <a:xfrm>
            <a:off x="1692275" y="1700808"/>
            <a:ext cx="1631950" cy="91598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Customer’s original specification</a:t>
            </a:r>
          </a:p>
        </p:txBody>
      </p:sp>
      <p:sp>
        <p:nvSpPr>
          <p:cNvPr id="11280" name="Text Box 31"/>
          <p:cNvSpPr txBox="1">
            <a:spLocks noChangeArrowheads="1"/>
          </p:cNvSpPr>
          <p:nvPr/>
        </p:nvSpPr>
        <p:spPr bwMode="auto">
          <a:xfrm>
            <a:off x="3790950" y="1700808"/>
            <a:ext cx="1662113" cy="6413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One recycle (sometimes)</a:t>
            </a:r>
          </a:p>
        </p:txBody>
      </p:sp>
      <p:sp>
        <p:nvSpPr>
          <p:cNvPr id="11281" name="Line 32"/>
          <p:cNvSpPr>
            <a:spLocks noChangeShapeType="1"/>
          </p:cNvSpPr>
          <p:nvPr/>
        </p:nvSpPr>
        <p:spPr bwMode="auto">
          <a:xfrm flipH="1">
            <a:off x="4795838" y="2445345"/>
            <a:ext cx="1346200" cy="704850"/>
          </a:xfrm>
          <a:prstGeom prst="line">
            <a:avLst/>
          </a:prstGeom>
          <a:noFill/>
          <a:ln w="31750">
            <a:solidFill>
              <a:srgbClr val="0000CC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82" name="Text Box 33"/>
          <p:cNvSpPr txBox="1">
            <a:spLocks noChangeArrowheads="1"/>
          </p:cNvSpPr>
          <p:nvPr/>
        </p:nvSpPr>
        <p:spPr bwMode="auto">
          <a:xfrm>
            <a:off x="6080125" y="2099270"/>
            <a:ext cx="1584325" cy="91598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Discussions with customer</a:t>
            </a:r>
          </a:p>
        </p:txBody>
      </p:sp>
      <p:sp>
        <p:nvSpPr>
          <p:cNvPr id="11283" name="Line 34"/>
          <p:cNvSpPr>
            <a:spLocks noChangeShapeType="1"/>
          </p:cNvSpPr>
          <p:nvPr/>
        </p:nvSpPr>
        <p:spPr bwMode="auto">
          <a:xfrm flipV="1">
            <a:off x="2678113" y="3994745"/>
            <a:ext cx="403225" cy="403225"/>
          </a:xfrm>
          <a:prstGeom prst="line">
            <a:avLst/>
          </a:prstGeom>
          <a:noFill/>
          <a:ln w="31750">
            <a:solidFill>
              <a:srgbClr val="0000CC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84" name="Line 35"/>
          <p:cNvSpPr>
            <a:spLocks noChangeShapeType="1"/>
          </p:cNvSpPr>
          <p:nvPr/>
        </p:nvSpPr>
        <p:spPr bwMode="auto">
          <a:xfrm flipH="1" flipV="1">
            <a:off x="3684588" y="3991570"/>
            <a:ext cx="401637" cy="406400"/>
          </a:xfrm>
          <a:prstGeom prst="line">
            <a:avLst/>
          </a:prstGeom>
          <a:noFill/>
          <a:ln w="31750">
            <a:solidFill>
              <a:srgbClr val="0000CC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85" name="Text Box 36"/>
          <p:cNvSpPr txBox="1">
            <a:spLocks noChangeArrowheads="1"/>
          </p:cNvSpPr>
          <p:nvPr/>
        </p:nvSpPr>
        <p:spPr bwMode="auto">
          <a:xfrm>
            <a:off x="2066925" y="4313833"/>
            <a:ext cx="1349375" cy="91598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Expansion of original idea</a:t>
            </a:r>
          </a:p>
        </p:txBody>
      </p:sp>
      <p:sp>
        <p:nvSpPr>
          <p:cNvPr id="11286" name="Text Box 37"/>
          <p:cNvSpPr txBox="1">
            <a:spLocks noChangeArrowheads="1"/>
          </p:cNvSpPr>
          <p:nvPr/>
        </p:nvSpPr>
        <p:spPr bwMode="auto">
          <a:xfrm>
            <a:off x="3513138" y="4313833"/>
            <a:ext cx="1590675" cy="91598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Narrowing of options for customer </a:t>
            </a:r>
          </a:p>
        </p:txBody>
      </p:sp>
      <p:sp>
        <p:nvSpPr>
          <p:cNvPr id="11287" name="Line 38"/>
          <p:cNvSpPr>
            <a:spLocks noChangeShapeType="1"/>
          </p:cNvSpPr>
          <p:nvPr/>
        </p:nvSpPr>
        <p:spPr bwMode="auto">
          <a:xfrm flipV="1">
            <a:off x="5991225" y="3288308"/>
            <a:ext cx="0" cy="706437"/>
          </a:xfrm>
          <a:prstGeom prst="line">
            <a:avLst/>
          </a:prstGeom>
          <a:noFill/>
          <a:ln w="31750">
            <a:solidFill>
              <a:srgbClr val="0000CC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88" name="Text Box 39"/>
          <p:cNvSpPr txBox="1">
            <a:spLocks noChangeArrowheads="1"/>
          </p:cNvSpPr>
          <p:nvPr/>
        </p:nvSpPr>
        <p:spPr bwMode="auto">
          <a:xfrm>
            <a:off x="5091113" y="3897908"/>
            <a:ext cx="1706562" cy="11906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Mutually agreed development specification</a:t>
            </a:r>
          </a:p>
        </p:txBody>
      </p:sp>
      <p:sp>
        <p:nvSpPr>
          <p:cNvPr id="11289" name="Text Box 40"/>
          <p:cNvSpPr txBox="1">
            <a:spLocks noChangeArrowheads="1"/>
          </p:cNvSpPr>
          <p:nvPr/>
        </p:nvSpPr>
        <p:spPr bwMode="auto">
          <a:xfrm>
            <a:off x="6064250" y="3262908"/>
            <a:ext cx="1854200" cy="6413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Development of agreed design</a:t>
            </a:r>
          </a:p>
        </p:txBody>
      </p:sp>
      <p:sp>
        <p:nvSpPr>
          <p:cNvPr id="11290" name="Line 41"/>
          <p:cNvSpPr>
            <a:spLocks noChangeShapeType="1"/>
          </p:cNvSpPr>
          <p:nvPr/>
        </p:nvSpPr>
        <p:spPr bwMode="auto">
          <a:xfrm>
            <a:off x="5683250" y="3240683"/>
            <a:ext cx="2151063" cy="0"/>
          </a:xfrm>
          <a:prstGeom prst="line">
            <a:avLst/>
          </a:prstGeom>
          <a:noFill/>
          <a:ln w="31750">
            <a:solidFill>
              <a:srgbClr val="0000CC"/>
            </a:solidFill>
            <a:round/>
            <a:headEnd type="stealth" w="sm" len="med"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91" name="Oval 42"/>
          <p:cNvSpPr>
            <a:spLocks noChangeArrowheads="1"/>
          </p:cNvSpPr>
          <p:nvPr/>
        </p:nvSpPr>
        <p:spPr bwMode="auto">
          <a:xfrm>
            <a:off x="5854700" y="3061295"/>
            <a:ext cx="182563" cy="182563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92" name="Text Box 45"/>
          <p:cNvSpPr txBox="1">
            <a:spLocks noChangeArrowheads="1"/>
          </p:cNvSpPr>
          <p:nvPr/>
        </p:nvSpPr>
        <p:spPr bwMode="auto">
          <a:xfrm>
            <a:off x="683569" y="502407"/>
            <a:ext cx="7776864" cy="523220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IN" sz="2800" b="1" dirty="0" smtClean="0"/>
              <a:t>The development funnel for one company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30" name="Text Box 76"/>
          <p:cNvSpPr txBox="1">
            <a:spLocks noChangeArrowheads="1"/>
          </p:cNvSpPr>
          <p:nvPr/>
        </p:nvSpPr>
        <p:spPr bwMode="auto">
          <a:xfrm>
            <a:off x="1" y="180925"/>
            <a:ext cx="9143999" cy="1200329"/>
          </a:xfrm>
          <a:prstGeom prst="rect">
            <a:avLst/>
          </a:prstGeom>
          <a:noFill/>
          <a:ln w="9525">
            <a:noFill/>
            <a:miter lim="800000"/>
            <a:headEnd type="none" w="sm" len="med"/>
            <a:tailEnd type="none" w="sm" len="med"/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/>
              <a:t>Sequential </a:t>
            </a:r>
            <a:r>
              <a:rPr lang="en-US" sz="2400" b="1" dirty="0"/>
              <a:t>arrangement of the stages in the </a:t>
            </a:r>
            <a:r>
              <a:rPr lang="en-US" sz="2400" b="1" dirty="0" smtClean="0"/>
              <a:t/>
            </a:r>
            <a:br>
              <a:rPr lang="en-US" sz="2400" b="1" dirty="0" smtClean="0"/>
            </a:br>
            <a:r>
              <a:rPr lang="en-US" sz="2400" b="1" dirty="0" smtClean="0"/>
              <a:t>development activity and simultaneous </a:t>
            </a:r>
            <a:r>
              <a:rPr lang="en-US" sz="2400" b="1" dirty="0"/>
              <a:t>arrangement </a:t>
            </a:r>
            <a:r>
              <a:rPr lang="en-US" sz="2400" b="1" dirty="0" smtClean="0"/>
              <a:t/>
            </a:r>
            <a:br>
              <a:rPr lang="en-US" sz="2400" b="1" dirty="0" smtClean="0"/>
            </a:br>
            <a:r>
              <a:rPr lang="en-US" sz="2400" b="1" dirty="0" smtClean="0"/>
              <a:t>of </a:t>
            </a:r>
            <a:r>
              <a:rPr lang="en-US" sz="2400" b="1" dirty="0"/>
              <a:t>the stages in the development activity</a:t>
            </a:r>
          </a:p>
        </p:txBody>
      </p:sp>
      <p:sp>
        <p:nvSpPr>
          <p:cNvPr id="12290" name="Rectangle 3"/>
          <p:cNvSpPr>
            <a:spLocks noChangeArrowheads="1"/>
          </p:cNvSpPr>
          <p:nvPr/>
        </p:nvSpPr>
        <p:spPr bwMode="auto">
          <a:xfrm>
            <a:off x="954593" y="1631000"/>
            <a:ext cx="1827085" cy="4381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291" name="Rectangle 18"/>
          <p:cNvSpPr>
            <a:spLocks noChangeArrowheads="1"/>
          </p:cNvSpPr>
          <p:nvPr/>
        </p:nvSpPr>
        <p:spPr bwMode="auto">
          <a:xfrm>
            <a:off x="4610224" y="3079816"/>
            <a:ext cx="1828546" cy="43669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292" name="Rectangle 54"/>
          <p:cNvSpPr>
            <a:spLocks noChangeArrowheads="1"/>
          </p:cNvSpPr>
          <p:nvPr/>
        </p:nvSpPr>
        <p:spPr bwMode="auto">
          <a:xfrm>
            <a:off x="2873942" y="4848358"/>
            <a:ext cx="1828546" cy="438150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293" name="Text Box 53"/>
          <p:cNvSpPr txBox="1">
            <a:spLocks noChangeArrowheads="1"/>
          </p:cNvSpPr>
          <p:nvPr/>
        </p:nvSpPr>
        <p:spPr bwMode="auto">
          <a:xfrm>
            <a:off x="2996624" y="4822069"/>
            <a:ext cx="1584642" cy="474663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Third stage in the design activity</a:t>
            </a:r>
          </a:p>
        </p:txBody>
      </p:sp>
      <p:sp>
        <p:nvSpPr>
          <p:cNvPr id="12294" name="Rectangle 7"/>
          <p:cNvSpPr>
            <a:spLocks noChangeArrowheads="1"/>
          </p:cNvSpPr>
          <p:nvPr/>
        </p:nvSpPr>
        <p:spPr bwMode="auto">
          <a:xfrm>
            <a:off x="2781678" y="2356869"/>
            <a:ext cx="1828546" cy="4381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295" name="Text Box 17"/>
          <p:cNvSpPr txBox="1">
            <a:spLocks noChangeArrowheads="1"/>
          </p:cNvSpPr>
          <p:nvPr/>
        </p:nvSpPr>
        <p:spPr bwMode="auto">
          <a:xfrm>
            <a:off x="4731446" y="3054988"/>
            <a:ext cx="1586103" cy="476123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Third stage in the design activity</a:t>
            </a:r>
          </a:p>
        </p:txBody>
      </p:sp>
      <p:sp>
        <p:nvSpPr>
          <p:cNvPr id="12296" name="Rectangle 23"/>
          <p:cNvSpPr>
            <a:spLocks noChangeArrowheads="1"/>
          </p:cNvSpPr>
          <p:nvPr/>
        </p:nvSpPr>
        <p:spPr bwMode="auto">
          <a:xfrm>
            <a:off x="6438769" y="3814448"/>
            <a:ext cx="1828546" cy="43961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297" name="Rectangle 29"/>
          <p:cNvSpPr>
            <a:spLocks noChangeArrowheads="1"/>
          </p:cNvSpPr>
          <p:nvPr/>
        </p:nvSpPr>
        <p:spPr bwMode="auto">
          <a:xfrm>
            <a:off x="1000121" y="3401003"/>
            <a:ext cx="1828546" cy="438150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00" name="Text Box 2"/>
          <p:cNvSpPr txBox="1">
            <a:spLocks noChangeArrowheads="1"/>
          </p:cNvSpPr>
          <p:nvPr/>
        </p:nvSpPr>
        <p:spPr bwMode="auto">
          <a:xfrm>
            <a:off x="970658" y="1591567"/>
            <a:ext cx="1752600" cy="474662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First stage in the design activity</a:t>
            </a:r>
          </a:p>
        </p:txBody>
      </p:sp>
      <p:sp>
        <p:nvSpPr>
          <p:cNvPr id="12301" name="Text Box 6"/>
          <p:cNvSpPr txBox="1">
            <a:spLocks noChangeArrowheads="1"/>
          </p:cNvSpPr>
          <p:nvPr/>
        </p:nvSpPr>
        <p:spPr bwMode="auto">
          <a:xfrm>
            <a:off x="2721798" y="2333501"/>
            <a:ext cx="1843151" cy="477583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Second stage in the design activity</a:t>
            </a:r>
          </a:p>
        </p:txBody>
      </p:sp>
      <p:sp>
        <p:nvSpPr>
          <p:cNvPr id="12302" name="Line 12"/>
          <p:cNvSpPr>
            <a:spLocks noChangeShapeType="1"/>
          </p:cNvSpPr>
          <p:nvPr/>
        </p:nvSpPr>
        <p:spPr bwMode="auto">
          <a:xfrm>
            <a:off x="2781678" y="2054545"/>
            <a:ext cx="0" cy="314008"/>
          </a:xfrm>
          <a:prstGeom prst="line">
            <a:avLst/>
          </a:prstGeom>
          <a:noFill/>
          <a:ln w="22225">
            <a:solidFill>
              <a:srgbClr val="800080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03" name="Line 19"/>
          <p:cNvSpPr>
            <a:spLocks noChangeShapeType="1"/>
          </p:cNvSpPr>
          <p:nvPr/>
        </p:nvSpPr>
        <p:spPr bwMode="auto">
          <a:xfrm>
            <a:off x="4610224" y="2777493"/>
            <a:ext cx="0" cy="314007"/>
          </a:xfrm>
          <a:prstGeom prst="line">
            <a:avLst/>
          </a:prstGeom>
          <a:noFill/>
          <a:ln w="22225">
            <a:solidFill>
              <a:srgbClr val="800080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04" name="Text Box 22"/>
          <p:cNvSpPr txBox="1">
            <a:spLocks noChangeArrowheads="1"/>
          </p:cNvSpPr>
          <p:nvPr/>
        </p:nvSpPr>
        <p:spPr bwMode="auto">
          <a:xfrm>
            <a:off x="6460677" y="3789619"/>
            <a:ext cx="1721929" cy="474663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Fourth stage in the design activity</a:t>
            </a:r>
          </a:p>
        </p:txBody>
      </p:sp>
      <p:sp>
        <p:nvSpPr>
          <p:cNvPr id="12305" name="Line 24"/>
          <p:cNvSpPr>
            <a:spLocks noChangeShapeType="1"/>
          </p:cNvSpPr>
          <p:nvPr/>
        </p:nvSpPr>
        <p:spPr bwMode="auto">
          <a:xfrm>
            <a:off x="6438769" y="3510664"/>
            <a:ext cx="0" cy="316928"/>
          </a:xfrm>
          <a:prstGeom prst="line">
            <a:avLst/>
          </a:prstGeom>
          <a:noFill/>
          <a:ln w="22225">
            <a:solidFill>
              <a:srgbClr val="800080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07" name="Text Box 28"/>
          <p:cNvSpPr txBox="1">
            <a:spLocks noChangeArrowheads="1"/>
          </p:cNvSpPr>
          <p:nvPr/>
        </p:nvSpPr>
        <p:spPr bwMode="auto">
          <a:xfrm>
            <a:off x="1122803" y="3367411"/>
            <a:ext cx="1584643" cy="476123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First stage in the design activity</a:t>
            </a:r>
          </a:p>
        </p:txBody>
      </p:sp>
      <p:sp>
        <p:nvSpPr>
          <p:cNvPr id="12309" name="Text Box 39"/>
          <p:cNvSpPr txBox="1">
            <a:spLocks noChangeArrowheads="1"/>
          </p:cNvSpPr>
          <p:nvPr/>
        </p:nvSpPr>
        <p:spPr bwMode="auto">
          <a:xfrm>
            <a:off x="1955287" y="4106424"/>
            <a:ext cx="1786192" cy="474663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Second stage in the design activity</a:t>
            </a:r>
          </a:p>
        </p:txBody>
      </p:sp>
      <p:sp>
        <p:nvSpPr>
          <p:cNvPr id="12310" name="Line 42"/>
          <p:cNvSpPr>
            <a:spLocks noChangeShapeType="1"/>
          </p:cNvSpPr>
          <p:nvPr/>
        </p:nvSpPr>
        <p:spPr bwMode="auto">
          <a:xfrm>
            <a:off x="2082351" y="3827469"/>
            <a:ext cx="0" cy="316928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11" name="Line 45"/>
          <p:cNvSpPr>
            <a:spLocks noChangeShapeType="1"/>
          </p:cNvSpPr>
          <p:nvPr/>
        </p:nvSpPr>
        <p:spPr bwMode="auto">
          <a:xfrm>
            <a:off x="2279518" y="3827469"/>
            <a:ext cx="0" cy="316928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12" name="Line 47"/>
          <p:cNvSpPr>
            <a:spLocks noChangeShapeType="1"/>
          </p:cNvSpPr>
          <p:nvPr/>
        </p:nvSpPr>
        <p:spPr bwMode="auto">
          <a:xfrm>
            <a:off x="2483988" y="3837692"/>
            <a:ext cx="0" cy="315468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13" name="Line 49"/>
          <p:cNvSpPr>
            <a:spLocks noChangeShapeType="1"/>
          </p:cNvSpPr>
          <p:nvPr/>
        </p:nvSpPr>
        <p:spPr bwMode="auto">
          <a:xfrm>
            <a:off x="2685537" y="3831850"/>
            <a:ext cx="0" cy="314008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14" name="Line 55"/>
          <p:cNvSpPr>
            <a:spLocks noChangeShapeType="1"/>
          </p:cNvSpPr>
          <p:nvPr/>
        </p:nvSpPr>
        <p:spPr bwMode="auto">
          <a:xfrm>
            <a:off x="3021452" y="4543114"/>
            <a:ext cx="0" cy="316928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15" name="Line 56"/>
          <p:cNvSpPr>
            <a:spLocks noChangeShapeType="1"/>
          </p:cNvSpPr>
          <p:nvPr/>
        </p:nvSpPr>
        <p:spPr bwMode="auto">
          <a:xfrm>
            <a:off x="3218620" y="4543114"/>
            <a:ext cx="0" cy="316928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16" name="Line 57"/>
          <p:cNvSpPr>
            <a:spLocks noChangeShapeType="1"/>
          </p:cNvSpPr>
          <p:nvPr/>
        </p:nvSpPr>
        <p:spPr bwMode="auto">
          <a:xfrm>
            <a:off x="3423090" y="4553337"/>
            <a:ext cx="0" cy="316929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17" name="Line 58"/>
          <p:cNvSpPr>
            <a:spLocks noChangeShapeType="1"/>
          </p:cNvSpPr>
          <p:nvPr/>
        </p:nvSpPr>
        <p:spPr bwMode="auto">
          <a:xfrm>
            <a:off x="3626099" y="4548956"/>
            <a:ext cx="0" cy="314007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18" name="Text Box 63"/>
          <p:cNvSpPr txBox="1">
            <a:spLocks noChangeArrowheads="1"/>
          </p:cNvSpPr>
          <p:nvPr/>
        </p:nvSpPr>
        <p:spPr bwMode="auto">
          <a:xfrm>
            <a:off x="3874384" y="5540635"/>
            <a:ext cx="1705864" cy="474663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Fourth stage in the design activity</a:t>
            </a:r>
          </a:p>
        </p:txBody>
      </p:sp>
      <p:sp>
        <p:nvSpPr>
          <p:cNvPr id="12319" name="Line 65"/>
          <p:cNvSpPr>
            <a:spLocks noChangeShapeType="1"/>
          </p:cNvSpPr>
          <p:nvPr/>
        </p:nvSpPr>
        <p:spPr bwMode="auto">
          <a:xfrm>
            <a:off x="3950330" y="5266061"/>
            <a:ext cx="0" cy="316929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20" name="Line 66"/>
          <p:cNvSpPr>
            <a:spLocks noChangeShapeType="1"/>
          </p:cNvSpPr>
          <p:nvPr/>
        </p:nvSpPr>
        <p:spPr bwMode="auto">
          <a:xfrm>
            <a:off x="4148958" y="5266061"/>
            <a:ext cx="0" cy="316929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21" name="Line 67"/>
          <p:cNvSpPr>
            <a:spLocks noChangeShapeType="1"/>
          </p:cNvSpPr>
          <p:nvPr/>
        </p:nvSpPr>
        <p:spPr bwMode="auto">
          <a:xfrm>
            <a:off x="4351968" y="5276285"/>
            <a:ext cx="0" cy="316928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22" name="Line 68"/>
          <p:cNvSpPr>
            <a:spLocks noChangeShapeType="1"/>
          </p:cNvSpPr>
          <p:nvPr/>
        </p:nvSpPr>
        <p:spPr bwMode="auto">
          <a:xfrm>
            <a:off x="4556438" y="5271903"/>
            <a:ext cx="0" cy="314008"/>
          </a:xfrm>
          <a:prstGeom prst="line">
            <a:avLst/>
          </a:prstGeom>
          <a:noFill/>
          <a:ln w="22225">
            <a:solidFill>
              <a:srgbClr val="993366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23" name="Line 69"/>
          <p:cNvSpPr>
            <a:spLocks noChangeShapeType="1"/>
          </p:cNvSpPr>
          <p:nvPr/>
        </p:nvSpPr>
        <p:spPr bwMode="auto">
          <a:xfrm>
            <a:off x="5813675" y="5356736"/>
            <a:ext cx="0" cy="314007"/>
          </a:xfrm>
          <a:prstGeom prst="line">
            <a:avLst/>
          </a:prstGeom>
          <a:noFill/>
          <a:ln w="31750">
            <a:solidFill>
              <a:srgbClr val="800080"/>
            </a:solidFill>
            <a:round/>
            <a:headEnd type="triangle" w="lg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24" name="Text Box 70"/>
          <p:cNvSpPr txBox="1">
            <a:spLocks noChangeArrowheads="1"/>
          </p:cNvSpPr>
          <p:nvPr/>
        </p:nvSpPr>
        <p:spPr bwMode="auto">
          <a:xfrm>
            <a:off x="5819517" y="5269106"/>
            <a:ext cx="1707325" cy="476123"/>
          </a:xfrm>
          <a:prstGeom prst="rect">
            <a:avLst/>
          </a:prstGeom>
          <a:noFill/>
          <a:ln w="9525">
            <a:noFill/>
            <a:miter lim="800000"/>
            <a:headEnd type="none" w="sm" len="med"/>
            <a:tailEnd type="none" w="sm" len="med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200" dirty="0"/>
              <a:t>Communication between stages</a:t>
            </a:r>
          </a:p>
        </p:txBody>
      </p:sp>
      <p:sp>
        <p:nvSpPr>
          <p:cNvPr id="12325" name="Line 71"/>
          <p:cNvSpPr>
            <a:spLocks noChangeShapeType="1"/>
          </p:cNvSpPr>
          <p:nvPr/>
        </p:nvSpPr>
        <p:spPr bwMode="auto">
          <a:xfrm flipV="1">
            <a:off x="5569773" y="4270124"/>
            <a:ext cx="0" cy="877760"/>
          </a:xfrm>
          <a:prstGeom prst="line">
            <a:avLst/>
          </a:prstGeom>
          <a:noFill/>
          <a:ln w="31750">
            <a:solidFill>
              <a:srgbClr val="800080"/>
            </a:solidFill>
            <a:prstDash val="dash"/>
            <a:round/>
            <a:headEnd type="none" w="sm" len="med"/>
            <a:tailEnd type="none" w="sm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26" name="Line 72"/>
          <p:cNvSpPr>
            <a:spLocks noChangeShapeType="1"/>
          </p:cNvSpPr>
          <p:nvPr/>
        </p:nvSpPr>
        <p:spPr bwMode="auto">
          <a:xfrm flipV="1">
            <a:off x="8251250" y="4270124"/>
            <a:ext cx="16065" cy="1053020"/>
          </a:xfrm>
          <a:prstGeom prst="line">
            <a:avLst/>
          </a:prstGeom>
          <a:noFill/>
          <a:ln w="31750">
            <a:solidFill>
              <a:srgbClr val="800080"/>
            </a:solidFill>
            <a:prstDash val="dash"/>
            <a:round/>
            <a:headEnd type="none" w="sm" len="med"/>
            <a:tailEnd type="none" w="sm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27" name="Text Box 73"/>
          <p:cNvSpPr txBox="1">
            <a:spLocks noChangeArrowheads="1"/>
          </p:cNvSpPr>
          <p:nvPr/>
        </p:nvSpPr>
        <p:spPr bwMode="auto">
          <a:xfrm>
            <a:off x="5981633" y="4579750"/>
            <a:ext cx="1828546" cy="474662"/>
          </a:xfrm>
          <a:prstGeom prst="rect">
            <a:avLst/>
          </a:prstGeom>
          <a:noFill/>
          <a:ln w="9525">
            <a:noFill/>
            <a:miter lim="800000"/>
            <a:headEnd type="none" w="sm" len="med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Development time compression</a:t>
            </a:r>
          </a:p>
        </p:txBody>
      </p:sp>
      <p:sp>
        <p:nvSpPr>
          <p:cNvPr id="12328" name="Line 74"/>
          <p:cNvSpPr>
            <a:spLocks noChangeShapeType="1"/>
          </p:cNvSpPr>
          <p:nvPr/>
        </p:nvSpPr>
        <p:spPr bwMode="auto">
          <a:xfrm flipH="1">
            <a:off x="5569773" y="4795904"/>
            <a:ext cx="731710" cy="0"/>
          </a:xfrm>
          <a:prstGeom prst="line">
            <a:avLst/>
          </a:prstGeom>
          <a:noFill/>
          <a:ln w="31750">
            <a:solidFill>
              <a:srgbClr val="993366"/>
            </a:solidFill>
            <a:round/>
            <a:headEnd type="none" w="sm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2329" name="Line 75"/>
          <p:cNvSpPr>
            <a:spLocks noChangeShapeType="1"/>
          </p:cNvSpPr>
          <p:nvPr/>
        </p:nvSpPr>
        <p:spPr bwMode="auto">
          <a:xfrm rot="10800000" flipH="1">
            <a:off x="7504934" y="4795904"/>
            <a:ext cx="731711" cy="0"/>
          </a:xfrm>
          <a:prstGeom prst="line">
            <a:avLst/>
          </a:prstGeom>
          <a:noFill/>
          <a:ln w="31750">
            <a:solidFill>
              <a:srgbClr val="993366"/>
            </a:solidFill>
            <a:round/>
            <a:headEnd type="none" w="sm" len="med"/>
            <a:tailEnd type="triangle" w="lg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43" name="TextBox 42"/>
          <p:cNvSpPr txBox="1"/>
          <p:nvPr/>
        </p:nvSpPr>
        <p:spPr>
          <a:xfrm>
            <a:off x="5672167" y="2155046"/>
            <a:ext cx="2119915" cy="651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 smtClean="0">
                <a:solidFill>
                  <a:srgbClr val="FF0000"/>
                </a:solidFill>
              </a:rPr>
              <a:t>Sequential arrangement</a:t>
            </a:r>
            <a:endParaRPr lang="en-GB" sz="1800" dirty="0"/>
          </a:p>
        </p:txBody>
      </p:sp>
      <p:sp>
        <p:nvSpPr>
          <p:cNvPr id="44" name="TextBox 43"/>
          <p:cNvSpPr txBox="1"/>
          <p:nvPr/>
        </p:nvSpPr>
        <p:spPr>
          <a:xfrm>
            <a:off x="876686" y="5334919"/>
            <a:ext cx="1953829" cy="651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 smtClean="0">
                <a:solidFill>
                  <a:srgbClr val="FF0000"/>
                </a:solidFill>
              </a:rPr>
              <a:t>Simultaneous arrangement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 Box 2"/>
          <p:cNvSpPr txBox="1">
            <a:spLocks noChangeArrowheads="1"/>
          </p:cNvSpPr>
          <p:nvPr/>
        </p:nvSpPr>
        <p:spPr bwMode="auto">
          <a:xfrm>
            <a:off x="1498669" y="1027175"/>
            <a:ext cx="3200400" cy="1015663"/>
          </a:xfrm>
          <a:prstGeom prst="rect">
            <a:avLst/>
          </a:prstGeom>
          <a:noFill/>
          <a:ln w="28575">
            <a:noFill/>
            <a:miter lim="800000"/>
            <a:headEnd type="none" w="med" len="lg"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 smtClean="0"/>
              <a:t>Development need is confirmed </a:t>
            </a:r>
            <a:r>
              <a:rPr lang="en-GB" sz="2000" dirty="0"/>
              <a:t>only </a:t>
            </a:r>
            <a:r>
              <a:rPr lang="en-GB" sz="2000" dirty="0" smtClean="0"/>
              <a:t>for </a:t>
            </a:r>
            <a:r>
              <a:rPr lang="en-GB" sz="2000" dirty="0"/>
              <a:t>the </a:t>
            </a:r>
            <a:r>
              <a:rPr lang="en-GB" sz="2000" dirty="0" smtClean="0"/>
              <a:t>short term</a:t>
            </a:r>
            <a:endParaRPr lang="en-US" sz="2000" dirty="0"/>
          </a:p>
        </p:txBody>
      </p:sp>
      <p:grpSp>
        <p:nvGrpSpPr>
          <p:cNvPr id="2" name="Group 14"/>
          <p:cNvGrpSpPr>
            <a:grpSpLocks/>
          </p:cNvGrpSpPr>
          <p:nvPr/>
        </p:nvGrpSpPr>
        <p:grpSpPr bwMode="auto">
          <a:xfrm>
            <a:off x="4638744" y="1298638"/>
            <a:ext cx="3352800" cy="2651125"/>
            <a:chOff x="2880" y="997"/>
            <a:chExt cx="2112" cy="1670"/>
          </a:xfrm>
        </p:grpSpPr>
        <p:sp>
          <p:nvSpPr>
            <p:cNvPr id="14348" name="Text Box 3"/>
            <p:cNvSpPr txBox="1">
              <a:spLocks noChangeArrowheads="1"/>
            </p:cNvSpPr>
            <p:nvPr/>
          </p:nvSpPr>
          <p:spPr bwMode="auto">
            <a:xfrm>
              <a:off x="3408" y="1639"/>
              <a:ext cx="1584" cy="1028"/>
            </a:xfrm>
            <a:prstGeom prst="rect">
              <a:avLst/>
            </a:prstGeom>
            <a:noFill/>
            <a:ln w="28575">
              <a:noFill/>
              <a:miter lim="800000"/>
              <a:headEnd type="none" w="med" len="lg"/>
              <a:tailEnd type="none" w="med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So, there is reluctance </a:t>
              </a:r>
              <a:r>
                <a:rPr lang="en-US" sz="2000" dirty="0"/>
                <a:t>to invest in long-term development resources</a:t>
              </a:r>
            </a:p>
          </p:txBody>
        </p:sp>
        <p:sp>
          <p:nvSpPr>
            <p:cNvPr id="14349" name="Freeform 6"/>
            <p:cNvSpPr>
              <a:spLocks/>
            </p:cNvSpPr>
            <p:nvPr/>
          </p:nvSpPr>
          <p:spPr bwMode="auto">
            <a:xfrm>
              <a:off x="2880" y="997"/>
              <a:ext cx="1060" cy="635"/>
            </a:xfrm>
            <a:custGeom>
              <a:avLst/>
              <a:gdLst>
                <a:gd name="T0" fmla="*/ 0 w 1060"/>
                <a:gd name="T1" fmla="*/ 0 h 635"/>
                <a:gd name="T2" fmla="*/ 284 w 1060"/>
                <a:gd name="T3" fmla="*/ 27 h 635"/>
                <a:gd name="T4" fmla="*/ 568 w 1060"/>
                <a:gd name="T5" fmla="*/ 139 h 635"/>
                <a:gd name="T6" fmla="*/ 808 w 1060"/>
                <a:gd name="T7" fmla="*/ 311 h 635"/>
                <a:gd name="T8" fmla="*/ 1060 w 1060"/>
                <a:gd name="T9" fmla="*/ 635 h 6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060"/>
                <a:gd name="T16" fmla="*/ 0 h 635"/>
                <a:gd name="T17" fmla="*/ 1060 w 1060"/>
                <a:gd name="T18" fmla="*/ 635 h 63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060" h="635">
                  <a:moveTo>
                    <a:pt x="0" y="0"/>
                  </a:moveTo>
                  <a:cubicBezTo>
                    <a:pt x="47" y="4"/>
                    <a:pt x="190" y="4"/>
                    <a:pt x="284" y="27"/>
                  </a:cubicBezTo>
                  <a:cubicBezTo>
                    <a:pt x="378" y="50"/>
                    <a:pt x="481" y="92"/>
                    <a:pt x="568" y="139"/>
                  </a:cubicBezTo>
                  <a:cubicBezTo>
                    <a:pt x="655" y="186"/>
                    <a:pt x="726" y="228"/>
                    <a:pt x="808" y="311"/>
                  </a:cubicBezTo>
                  <a:cubicBezTo>
                    <a:pt x="890" y="394"/>
                    <a:pt x="1008" y="567"/>
                    <a:pt x="1060" y="635"/>
                  </a:cubicBezTo>
                </a:path>
              </a:pathLst>
            </a:custGeom>
            <a:noFill/>
            <a:ln w="28575" cap="flat" cmpd="sng">
              <a:solidFill>
                <a:srgbClr val="800080"/>
              </a:solidFill>
              <a:prstDash val="solid"/>
              <a:round/>
              <a:headEnd type="none" w="med" len="lg"/>
              <a:tailEnd type="stealth" w="med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3" name="Group 15"/>
          <p:cNvGrpSpPr>
            <a:grpSpLocks/>
          </p:cNvGrpSpPr>
          <p:nvPr/>
        </p:nvGrpSpPr>
        <p:grpSpPr bwMode="auto">
          <a:xfrm>
            <a:off x="3897382" y="3225864"/>
            <a:ext cx="3730625" cy="3341688"/>
            <a:chOff x="2413" y="2211"/>
            <a:chExt cx="2350" cy="2105"/>
          </a:xfrm>
        </p:grpSpPr>
        <p:sp>
          <p:nvSpPr>
            <p:cNvPr id="14346" name="Text Box 4"/>
            <p:cNvSpPr txBox="1">
              <a:spLocks noChangeArrowheads="1"/>
            </p:cNvSpPr>
            <p:nvPr/>
          </p:nvSpPr>
          <p:spPr bwMode="auto">
            <a:xfrm>
              <a:off x="2413" y="3095"/>
              <a:ext cx="1334" cy="1221"/>
            </a:xfrm>
            <a:prstGeom prst="rect">
              <a:avLst/>
            </a:prstGeom>
            <a:noFill/>
            <a:ln w="28575">
              <a:noFill/>
              <a:miter lim="800000"/>
              <a:headEnd type="none" w="med" len="lg"/>
              <a:tailEnd type="none" w="med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So, </a:t>
              </a:r>
              <a:r>
                <a:rPr lang="en-GB" sz="2000" dirty="0"/>
                <a:t>in the </a:t>
              </a:r>
              <a:r>
                <a:rPr lang="en-US" sz="2000" dirty="0" smtClean="0"/>
                <a:t>short term </a:t>
              </a:r>
              <a:r>
                <a:rPr lang="en-GB" sz="2000" dirty="0"/>
                <a:t>the </a:t>
              </a:r>
              <a:r>
                <a:rPr lang="en-US" sz="2000" dirty="0"/>
                <a:t>project runs into </a:t>
              </a:r>
              <a:r>
                <a:rPr lang="en-US" sz="2000" dirty="0" smtClean="0"/>
                <a:t>problems because it is under-resourced</a:t>
              </a:r>
              <a:endParaRPr lang="en-US" sz="2000" dirty="0"/>
            </a:p>
          </p:txBody>
        </p:sp>
        <p:sp>
          <p:nvSpPr>
            <p:cNvPr id="14347" name="Freeform 7"/>
            <p:cNvSpPr>
              <a:spLocks/>
            </p:cNvSpPr>
            <p:nvPr/>
          </p:nvSpPr>
          <p:spPr bwMode="auto">
            <a:xfrm>
              <a:off x="3648" y="2211"/>
              <a:ext cx="1115" cy="1389"/>
            </a:xfrm>
            <a:custGeom>
              <a:avLst/>
              <a:gdLst>
                <a:gd name="T0" fmla="*/ 924 w 1115"/>
                <a:gd name="T1" fmla="*/ 0 h 1389"/>
                <a:gd name="T2" fmla="*/ 1062 w 1115"/>
                <a:gd name="T3" fmla="*/ 246 h 1389"/>
                <a:gd name="T4" fmla="*/ 1074 w 1115"/>
                <a:gd name="T5" fmla="*/ 600 h 1389"/>
                <a:gd name="T6" fmla="*/ 816 w 1115"/>
                <a:gd name="T7" fmla="*/ 981 h 1389"/>
                <a:gd name="T8" fmla="*/ 432 w 1115"/>
                <a:gd name="T9" fmla="*/ 1233 h 1389"/>
                <a:gd name="T10" fmla="*/ 0 w 1115"/>
                <a:gd name="T11" fmla="*/ 1389 h 138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15"/>
                <a:gd name="T19" fmla="*/ 0 h 1389"/>
                <a:gd name="T20" fmla="*/ 1115 w 1115"/>
                <a:gd name="T21" fmla="*/ 1389 h 138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15" h="1389">
                  <a:moveTo>
                    <a:pt x="924" y="0"/>
                  </a:moveTo>
                  <a:cubicBezTo>
                    <a:pt x="946" y="41"/>
                    <a:pt x="1037" y="146"/>
                    <a:pt x="1062" y="246"/>
                  </a:cubicBezTo>
                  <a:cubicBezTo>
                    <a:pt x="1087" y="346"/>
                    <a:pt x="1115" y="478"/>
                    <a:pt x="1074" y="600"/>
                  </a:cubicBezTo>
                  <a:cubicBezTo>
                    <a:pt x="1033" y="722"/>
                    <a:pt x="923" y="876"/>
                    <a:pt x="816" y="981"/>
                  </a:cubicBezTo>
                  <a:cubicBezTo>
                    <a:pt x="709" y="1086"/>
                    <a:pt x="568" y="1165"/>
                    <a:pt x="432" y="1233"/>
                  </a:cubicBezTo>
                  <a:cubicBezTo>
                    <a:pt x="296" y="1301"/>
                    <a:pt x="90" y="1357"/>
                    <a:pt x="0" y="1389"/>
                  </a:cubicBezTo>
                </a:path>
              </a:pathLst>
            </a:custGeom>
            <a:noFill/>
            <a:ln w="28575" cap="flat" cmpd="sng">
              <a:solidFill>
                <a:srgbClr val="800080"/>
              </a:solidFill>
              <a:prstDash val="solid"/>
              <a:round/>
              <a:headEnd type="none" w="med" len="lg"/>
              <a:tailEnd type="triangle" w="lg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56329" name="Freeform 9"/>
          <p:cNvSpPr>
            <a:spLocks/>
          </p:cNvSpPr>
          <p:nvPr/>
        </p:nvSpPr>
        <p:spPr bwMode="auto">
          <a:xfrm>
            <a:off x="1870144" y="2282888"/>
            <a:ext cx="3683000" cy="1781175"/>
          </a:xfrm>
          <a:custGeom>
            <a:avLst/>
            <a:gdLst>
              <a:gd name="T0" fmla="*/ 22 w 2320"/>
              <a:gd name="T1" fmla="*/ 1122 h 1122"/>
              <a:gd name="T2" fmla="*/ 40 w 2320"/>
              <a:gd name="T3" fmla="*/ 864 h 1122"/>
              <a:gd name="T4" fmla="*/ 262 w 2320"/>
              <a:gd name="T5" fmla="*/ 516 h 1122"/>
              <a:gd name="T6" fmla="*/ 862 w 2320"/>
              <a:gd name="T7" fmla="*/ 162 h 1122"/>
              <a:gd name="T8" fmla="*/ 1606 w 2320"/>
              <a:gd name="T9" fmla="*/ 18 h 1122"/>
              <a:gd name="T10" fmla="*/ 2320 w 2320"/>
              <a:gd name="T11" fmla="*/ 52 h 112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320"/>
              <a:gd name="T19" fmla="*/ 0 h 1122"/>
              <a:gd name="T20" fmla="*/ 2320 w 2320"/>
              <a:gd name="T21" fmla="*/ 1122 h 112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320" h="1122">
                <a:moveTo>
                  <a:pt x="22" y="1122"/>
                </a:moveTo>
                <a:cubicBezTo>
                  <a:pt x="25" y="1080"/>
                  <a:pt x="0" y="965"/>
                  <a:pt x="40" y="864"/>
                </a:cubicBezTo>
                <a:cubicBezTo>
                  <a:pt x="80" y="763"/>
                  <a:pt x="125" y="633"/>
                  <a:pt x="262" y="516"/>
                </a:cubicBezTo>
                <a:cubicBezTo>
                  <a:pt x="399" y="399"/>
                  <a:pt x="638" y="245"/>
                  <a:pt x="862" y="162"/>
                </a:cubicBezTo>
                <a:cubicBezTo>
                  <a:pt x="1086" y="79"/>
                  <a:pt x="1363" y="36"/>
                  <a:pt x="1606" y="18"/>
                </a:cubicBezTo>
                <a:cubicBezTo>
                  <a:pt x="1849" y="0"/>
                  <a:pt x="2171" y="45"/>
                  <a:pt x="2320" y="52"/>
                </a:cubicBezTo>
              </a:path>
            </a:pathLst>
          </a:custGeom>
          <a:noFill/>
          <a:ln w="28575" cap="flat" cmpd="sng">
            <a:solidFill>
              <a:srgbClr val="800080"/>
            </a:solidFill>
            <a:prstDash val="solid"/>
            <a:round/>
            <a:headEnd type="none" w="med" len="lg"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4342" name="Text Box 10"/>
          <p:cNvSpPr txBox="1">
            <a:spLocks noChangeArrowheads="1"/>
          </p:cNvSpPr>
          <p:nvPr/>
        </p:nvSpPr>
        <p:spPr bwMode="auto">
          <a:xfrm>
            <a:off x="0" y="81045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2800" b="1" dirty="0"/>
              <a:t>The ‘vicious cycle’ of under resourcing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development </a:t>
            </a:r>
            <a:r>
              <a:rPr lang="en-GB" sz="2800" b="1" dirty="0"/>
              <a:t>capacity</a:t>
            </a:r>
            <a:endParaRPr lang="en-US" sz="2800" b="1" dirty="0"/>
          </a:p>
        </p:txBody>
      </p:sp>
      <p:grpSp>
        <p:nvGrpSpPr>
          <p:cNvPr id="4" name="Group 16"/>
          <p:cNvGrpSpPr>
            <a:grpSpLocks/>
          </p:cNvGrpSpPr>
          <p:nvPr/>
        </p:nvGrpSpPr>
        <p:grpSpPr bwMode="auto">
          <a:xfrm>
            <a:off x="981144" y="4041840"/>
            <a:ext cx="3009900" cy="1631951"/>
            <a:chOff x="576" y="2725"/>
            <a:chExt cx="1896" cy="1028"/>
          </a:xfrm>
        </p:grpSpPr>
        <p:sp>
          <p:nvSpPr>
            <p:cNvPr id="14344" name="Text Box 5"/>
            <p:cNvSpPr txBox="1">
              <a:spLocks noChangeArrowheads="1"/>
            </p:cNvSpPr>
            <p:nvPr/>
          </p:nvSpPr>
          <p:spPr bwMode="auto">
            <a:xfrm>
              <a:off x="576" y="2725"/>
              <a:ext cx="1488" cy="1028"/>
            </a:xfrm>
            <a:prstGeom prst="rect">
              <a:avLst/>
            </a:prstGeom>
            <a:noFill/>
            <a:ln w="28575">
              <a:noFill/>
              <a:miter lim="800000"/>
              <a:headEnd type="none" w="med" len="lg"/>
              <a:tailEnd type="none" w="med" len="lg"/>
            </a:ln>
          </p:spPr>
          <p:txBody>
            <a:bodyPr>
              <a:spAutoFit/>
            </a:bodyPr>
            <a:lstStyle/>
            <a:p>
              <a:r>
                <a:rPr lang="en-IN" sz="2000" dirty="0" smtClean="0"/>
                <a:t>So, problems in the development</a:t>
              </a:r>
            </a:p>
            <a:p>
              <a:r>
                <a:rPr lang="en-IN" sz="2000" dirty="0" smtClean="0"/>
                <a:t>project result in lost business</a:t>
              </a:r>
            </a:p>
            <a:p>
              <a:r>
                <a:rPr lang="en-IN" sz="2000" dirty="0" smtClean="0"/>
                <a:t>opportunities</a:t>
              </a:r>
              <a:endParaRPr lang="en-US" sz="2000" dirty="0"/>
            </a:p>
          </p:txBody>
        </p:sp>
        <p:sp>
          <p:nvSpPr>
            <p:cNvPr id="14345" name="Freeform 13"/>
            <p:cNvSpPr>
              <a:spLocks/>
            </p:cNvSpPr>
            <p:nvPr/>
          </p:nvSpPr>
          <p:spPr bwMode="auto">
            <a:xfrm>
              <a:off x="1613" y="3382"/>
              <a:ext cx="859" cy="245"/>
            </a:xfrm>
            <a:custGeom>
              <a:avLst/>
              <a:gdLst>
                <a:gd name="T0" fmla="*/ 1140 w 1140"/>
                <a:gd name="T1" fmla="*/ 540 h 540"/>
                <a:gd name="T2" fmla="*/ 792 w 1140"/>
                <a:gd name="T3" fmla="*/ 474 h 540"/>
                <a:gd name="T4" fmla="*/ 462 w 1140"/>
                <a:gd name="T5" fmla="*/ 342 h 540"/>
                <a:gd name="T6" fmla="*/ 198 w 1140"/>
                <a:gd name="T7" fmla="*/ 198 h 540"/>
                <a:gd name="T8" fmla="*/ 0 w 1140"/>
                <a:gd name="T9" fmla="*/ 0 h 5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40"/>
                <a:gd name="T16" fmla="*/ 0 h 540"/>
                <a:gd name="T17" fmla="*/ 1140 w 1140"/>
                <a:gd name="T18" fmla="*/ 540 h 54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40" h="540">
                  <a:moveTo>
                    <a:pt x="1140" y="540"/>
                  </a:moveTo>
                  <a:cubicBezTo>
                    <a:pt x="1082" y="529"/>
                    <a:pt x="905" y="507"/>
                    <a:pt x="792" y="474"/>
                  </a:cubicBezTo>
                  <a:cubicBezTo>
                    <a:pt x="679" y="441"/>
                    <a:pt x="561" y="388"/>
                    <a:pt x="462" y="342"/>
                  </a:cubicBezTo>
                  <a:cubicBezTo>
                    <a:pt x="363" y="296"/>
                    <a:pt x="275" y="255"/>
                    <a:pt x="198" y="198"/>
                  </a:cubicBezTo>
                  <a:cubicBezTo>
                    <a:pt x="121" y="141"/>
                    <a:pt x="41" y="41"/>
                    <a:pt x="0" y="0"/>
                  </a:cubicBezTo>
                </a:path>
              </a:pathLst>
            </a:custGeom>
            <a:noFill/>
            <a:ln w="28575" cap="flat" cmpd="sng">
              <a:solidFill>
                <a:srgbClr val="800080"/>
              </a:solidFill>
              <a:prstDash val="solid"/>
              <a:round/>
              <a:headEnd type="none" w="sm" len="med"/>
              <a:tailEnd type="triangle" w="lg" len="med"/>
            </a:ln>
          </p:spPr>
          <p:txBody>
            <a:bodyPr/>
            <a:lstStyle/>
            <a:p>
              <a:endParaRPr lang="en-GB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56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/>
      <p:bldP spid="5632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47"/>
          <p:cNvGrpSpPr>
            <a:grpSpLocks/>
          </p:cNvGrpSpPr>
          <p:nvPr/>
        </p:nvGrpSpPr>
        <p:grpSpPr bwMode="auto">
          <a:xfrm>
            <a:off x="3019425" y="3056727"/>
            <a:ext cx="2259013" cy="671512"/>
            <a:chOff x="1902" y="1723"/>
            <a:chExt cx="1423" cy="423"/>
          </a:xfrm>
        </p:grpSpPr>
        <p:sp>
          <p:nvSpPr>
            <p:cNvPr id="15494" name="Freeform 4"/>
            <p:cNvSpPr>
              <a:spLocks/>
            </p:cNvSpPr>
            <p:nvPr/>
          </p:nvSpPr>
          <p:spPr bwMode="auto">
            <a:xfrm>
              <a:off x="1962" y="1723"/>
              <a:ext cx="1363" cy="423"/>
            </a:xfrm>
            <a:custGeom>
              <a:avLst/>
              <a:gdLst>
                <a:gd name="T0" fmla="*/ 0 w 1673"/>
                <a:gd name="T1" fmla="*/ 235 h 1193"/>
                <a:gd name="T2" fmla="*/ 158 w 1673"/>
                <a:gd name="T3" fmla="*/ 123 h 1193"/>
                <a:gd name="T4" fmla="*/ 300 w 1673"/>
                <a:gd name="T5" fmla="*/ 57 h 1193"/>
                <a:gd name="T6" fmla="*/ 521 w 1673"/>
                <a:gd name="T7" fmla="*/ 0 h 1193"/>
                <a:gd name="T8" fmla="*/ 796 w 1673"/>
                <a:gd name="T9" fmla="*/ 0 h 1193"/>
                <a:gd name="T10" fmla="*/ 1041 w 1673"/>
                <a:gd name="T11" fmla="*/ 33 h 1193"/>
                <a:gd name="T12" fmla="*/ 1254 w 1673"/>
                <a:gd name="T13" fmla="*/ 97 h 1193"/>
                <a:gd name="T14" fmla="*/ 1428 w 1673"/>
                <a:gd name="T15" fmla="*/ 195 h 1193"/>
                <a:gd name="T16" fmla="*/ 1569 w 1673"/>
                <a:gd name="T17" fmla="*/ 325 h 1193"/>
                <a:gd name="T18" fmla="*/ 1657 w 1673"/>
                <a:gd name="T19" fmla="*/ 471 h 1193"/>
                <a:gd name="T20" fmla="*/ 1672 w 1673"/>
                <a:gd name="T21" fmla="*/ 608 h 1193"/>
                <a:gd name="T22" fmla="*/ 1633 w 1673"/>
                <a:gd name="T23" fmla="*/ 747 h 1193"/>
                <a:gd name="T24" fmla="*/ 1507 w 1673"/>
                <a:gd name="T25" fmla="*/ 924 h 1193"/>
                <a:gd name="T26" fmla="*/ 1349 w 1673"/>
                <a:gd name="T27" fmla="*/ 1046 h 1193"/>
                <a:gd name="T28" fmla="*/ 1200 w 1673"/>
                <a:gd name="T29" fmla="*/ 1111 h 1193"/>
                <a:gd name="T30" fmla="*/ 978 w 1673"/>
                <a:gd name="T31" fmla="*/ 1168 h 1193"/>
                <a:gd name="T32" fmla="*/ 757 w 1673"/>
                <a:gd name="T33" fmla="*/ 1192 h 1193"/>
                <a:gd name="T34" fmla="*/ 512 w 1673"/>
                <a:gd name="T35" fmla="*/ 1175 h 1193"/>
                <a:gd name="T36" fmla="*/ 291 w 1673"/>
                <a:gd name="T37" fmla="*/ 1135 h 1193"/>
                <a:gd name="T38" fmla="*/ 173 w 1673"/>
                <a:gd name="T39" fmla="*/ 1079 h 1193"/>
                <a:gd name="T40" fmla="*/ 20 w 1673"/>
                <a:gd name="T41" fmla="*/ 994 h 119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673"/>
                <a:gd name="T64" fmla="*/ 0 h 1193"/>
                <a:gd name="T65" fmla="*/ 1673 w 1673"/>
                <a:gd name="T66" fmla="*/ 1193 h 1193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673" h="1193">
                  <a:moveTo>
                    <a:pt x="0" y="235"/>
                  </a:moveTo>
                  <a:lnTo>
                    <a:pt x="158" y="123"/>
                  </a:lnTo>
                  <a:lnTo>
                    <a:pt x="300" y="57"/>
                  </a:lnTo>
                  <a:lnTo>
                    <a:pt x="521" y="0"/>
                  </a:lnTo>
                  <a:lnTo>
                    <a:pt x="796" y="0"/>
                  </a:lnTo>
                  <a:lnTo>
                    <a:pt x="1041" y="33"/>
                  </a:lnTo>
                  <a:lnTo>
                    <a:pt x="1254" y="97"/>
                  </a:lnTo>
                  <a:lnTo>
                    <a:pt x="1428" y="195"/>
                  </a:lnTo>
                  <a:lnTo>
                    <a:pt x="1569" y="325"/>
                  </a:lnTo>
                  <a:lnTo>
                    <a:pt x="1657" y="471"/>
                  </a:lnTo>
                  <a:lnTo>
                    <a:pt x="1672" y="608"/>
                  </a:lnTo>
                  <a:lnTo>
                    <a:pt x="1633" y="747"/>
                  </a:lnTo>
                  <a:lnTo>
                    <a:pt x="1507" y="924"/>
                  </a:lnTo>
                  <a:lnTo>
                    <a:pt x="1349" y="1046"/>
                  </a:lnTo>
                  <a:lnTo>
                    <a:pt x="1200" y="1111"/>
                  </a:lnTo>
                  <a:lnTo>
                    <a:pt x="978" y="1168"/>
                  </a:lnTo>
                  <a:lnTo>
                    <a:pt x="757" y="1192"/>
                  </a:lnTo>
                  <a:lnTo>
                    <a:pt x="512" y="1175"/>
                  </a:lnTo>
                  <a:lnTo>
                    <a:pt x="291" y="1135"/>
                  </a:lnTo>
                  <a:lnTo>
                    <a:pt x="173" y="1079"/>
                  </a:lnTo>
                  <a:lnTo>
                    <a:pt x="20" y="994"/>
                  </a:lnTo>
                </a:path>
              </a:pathLst>
            </a:custGeom>
            <a:noFill/>
            <a:ln w="50800" cap="rnd" cmpd="sng">
              <a:solidFill>
                <a:srgbClr val="FF3300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495" name="Rectangle 5"/>
            <p:cNvSpPr>
              <a:spLocks noChangeArrowheads="1"/>
            </p:cNvSpPr>
            <p:nvPr/>
          </p:nvSpPr>
          <p:spPr bwMode="auto">
            <a:xfrm>
              <a:off x="1902" y="1767"/>
              <a:ext cx="1341" cy="36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 anchorCtr="1">
              <a:spAutoFit/>
            </a:bodyPr>
            <a:lstStyle/>
            <a:p>
              <a:pPr algn="ctr" defTabSz="762000">
                <a:spcAft>
                  <a:spcPct val="67000"/>
                </a:spcAft>
              </a:pPr>
              <a:r>
                <a:rPr lang="en-GB" dirty="0"/>
                <a:t>Increasing project orientation</a:t>
              </a:r>
              <a:endParaRPr lang="en-US" dirty="0"/>
            </a:p>
          </p:txBody>
        </p:sp>
      </p:grpSp>
      <p:sp>
        <p:nvSpPr>
          <p:cNvPr id="15363" name="Rectangle 6"/>
          <p:cNvSpPr>
            <a:spLocks noChangeArrowheads="1"/>
          </p:cNvSpPr>
          <p:nvPr/>
        </p:nvSpPr>
        <p:spPr bwMode="auto">
          <a:xfrm>
            <a:off x="583728" y="394575"/>
            <a:ext cx="7976545" cy="52065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2800" b="1" dirty="0"/>
              <a:t>Organisation structures for </a:t>
            </a:r>
            <a:r>
              <a:rPr lang="en-US" sz="2800" b="1" dirty="0" smtClean="0"/>
              <a:t>design </a:t>
            </a:r>
            <a:r>
              <a:rPr lang="en-US" sz="2800" b="1" dirty="0"/>
              <a:t>processes</a:t>
            </a:r>
          </a:p>
        </p:txBody>
      </p:sp>
      <p:grpSp>
        <p:nvGrpSpPr>
          <p:cNvPr id="3" name="Group 139"/>
          <p:cNvGrpSpPr>
            <a:grpSpLocks/>
          </p:cNvGrpSpPr>
          <p:nvPr/>
        </p:nvGrpSpPr>
        <p:grpSpPr bwMode="auto">
          <a:xfrm>
            <a:off x="395288" y="1548602"/>
            <a:ext cx="1960562" cy="1941512"/>
            <a:chOff x="249" y="773"/>
            <a:chExt cx="1235" cy="1223"/>
          </a:xfrm>
        </p:grpSpPr>
        <p:sp>
          <p:nvSpPr>
            <p:cNvPr id="15483" name="Rectangle 2"/>
            <p:cNvSpPr>
              <a:spLocks noChangeArrowheads="1"/>
            </p:cNvSpPr>
            <p:nvPr/>
          </p:nvSpPr>
          <p:spPr bwMode="auto">
            <a:xfrm>
              <a:off x="249" y="1632"/>
              <a:ext cx="1133" cy="36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>
                <a:spcAft>
                  <a:spcPct val="67000"/>
                </a:spcAft>
              </a:pPr>
              <a:r>
                <a:rPr lang="en-GB" dirty="0"/>
                <a:t>Pure functional </a:t>
              </a:r>
              <a:r>
                <a:rPr lang="en-GB" dirty="0" smtClean="0"/>
                <a:t>organisation</a:t>
              </a:r>
              <a:endParaRPr lang="en-US" dirty="0"/>
            </a:p>
          </p:txBody>
        </p:sp>
        <p:grpSp>
          <p:nvGrpSpPr>
            <p:cNvPr id="15484" name="Group 8"/>
            <p:cNvGrpSpPr>
              <a:grpSpLocks/>
            </p:cNvGrpSpPr>
            <p:nvPr/>
          </p:nvGrpSpPr>
          <p:grpSpPr bwMode="auto">
            <a:xfrm>
              <a:off x="545" y="773"/>
              <a:ext cx="626" cy="126"/>
              <a:chOff x="2515" y="738"/>
              <a:chExt cx="610" cy="106"/>
            </a:xfrm>
          </p:grpSpPr>
          <p:sp>
            <p:nvSpPr>
              <p:cNvPr id="15492" name="Freeform 9"/>
              <p:cNvSpPr>
                <a:spLocks/>
              </p:cNvSpPr>
              <p:nvPr/>
            </p:nvSpPr>
            <p:spPr bwMode="auto">
              <a:xfrm>
                <a:off x="2515" y="742"/>
                <a:ext cx="610" cy="102"/>
              </a:xfrm>
              <a:custGeom>
                <a:avLst/>
                <a:gdLst>
                  <a:gd name="T0" fmla="*/ 0 w 610"/>
                  <a:gd name="T1" fmla="*/ 101 h 102"/>
                  <a:gd name="T2" fmla="*/ 0 w 610"/>
                  <a:gd name="T3" fmla="*/ 0 h 102"/>
                  <a:gd name="T4" fmla="*/ 609 w 610"/>
                  <a:gd name="T5" fmla="*/ 0 h 102"/>
                  <a:gd name="T6" fmla="*/ 609 w 610"/>
                  <a:gd name="T7" fmla="*/ 95 h 102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610"/>
                  <a:gd name="T13" fmla="*/ 0 h 102"/>
                  <a:gd name="T14" fmla="*/ 610 w 610"/>
                  <a:gd name="T15" fmla="*/ 102 h 102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610" h="102">
                    <a:moveTo>
                      <a:pt x="0" y="101"/>
                    </a:moveTo>
                    <a:lnTo>
                      <a:pt x="0" y="0"/>
                    </a:lnTo>
                    <a:lnTo>
                      <a:pt x="609" y="0"/>
                    </a:lnTo>
                    <a:lnTo>
                      <a:pt x="609" y="95"/>
                    </a:lnTo>
                  </a:path>
                </a:pathLst>
              </a:custGeom>
              <a:noFill/>
              <a:ln w="28575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5493" name="Line 10"/>
              <p:cNvSpPr>
                <a:spLocks noChangeShapeType="1"/>
              </p:cNvSpPr>
              <p:nvPr/>
            </p:nvSpPr>
            <p:spPr bwMode="auto">
              <a:xfrm flipV="1">
                <a:off x="2832" y="738"/>
                <a:ext cx="0" cy="103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15485" name="Rectangle 11"/>
            <p:cNvSpPr>
              <a:spLocks noChangeArrowheads="1"/>
            </p:cNvSpPr>
            <p:nvPr/>
          </p:nvSpPr>
          <p:spPr bwMode="auto">
            <a:xfrm>
              <a:off x="411" y="899"/>
              <a:ext cx="250" cy="718"/>
            </a:xfrm>
            <a:prstGeom prst="rect">
              <a:avLst/>
            </a:prstGeom>
            <a:solidFill>
              <a:srgbClr val="99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86" name="Rectangle 12"/>
            <p:cNvSpPr>
              <a:spLocks noChangeArrowheads="1"/>
            </p:cNvSpPr>
            <p:nvPr/>
          </p:nvSpPr>
          <p:spPr bwMode="auto">
            <a:xfrm>
              <a:off x="733" y="899"/>
              <a:ext cx="249" cy="718"/>
            </a:xfrm>
            <a:prstGeom prst="rect">
              <a:avLst/>
            </a:prstGeom>
            <a:solidFill>
              <a:srgbClr val="FF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87" name="Rectangle 13"/>
            <p:cNvSpPr>
              <a:spLocks noChangeArrowheads="1"/>
            </p:cNvSpPr>
            <p:nvPr/>
          </p:nvSpPr>
          <p:spPr bwMode="auto">
            <a:xfrm>
              <a:off x="1061" y="899"/>
              <a:ext cx="250" cy="718"/>
            </a:xfrm>
            <a:prstGeom prst="rect">
              <a:avLst/>
            </a:prstGeom>
            <a:solidFill>
              <a:srgbClr val="FF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88" name="Rectangle 14"/>
            <p:cNvSpPr>
              <a:spLocks noChangeArrowheads="1"/>
            </p:cNvSpPr>
            <p:nvPr/>
          </p:nvSpPr>
          <p:spPr bwMode="auto">
            <a:xfrm>
              <a:off x="411" y="899"/>
              <a:ext cx="250" cy="718"/>
            </a:xfrm>
            <a:prstGeom prst="rect">
              <a:avLst/>
            </a:prstGeom>
            <a:solidFill>
              <a:srgbClr val="FF00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89" name="Rectangle 15"/>
            <p:cNvSpPr>
              <a:spLocks noChangeArrowheads="1"/>
            </p:cNvSpPr>
            <p:nvPr/>
          </p:nvSpPr>
          <p:spPr bwMode="auto">
            <a:xfrm>
              <a:off x="382" y="888"/>
              <a:ext cx="466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90" name="Rectangle 16"/>
            <p:cNvSpPr>
              <a:spLocks noChangeArrowheads="1"/>
            </p:cNvSpPr>
            <p:nvPr/>
          </p:nvSpPr>
          <p:spPr bwMode="auto">
            <a:xfrm>
              <a:off x="702" y="892"/>
              <a:ext cx="464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91" name="Rectangle 17"/>
            <p:cNvSpPr>
              <a:spLocks noChangeArrowheads="1"/>
            </p:cNvSpPr>
            <p:nvPr/>
          </p:nvSpPr>
          <p:spPr bwMode="auto">
            <a:xfrm>
              <a:off x="1020" y="898"/>
              <a:ext cx="464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</p:grpSp>
      <p:grpSp>
        <p:nvGrpSpPr>
          <p:cNvPr id="5" name="Group 141"/>
          <p:cNvGrpSpPr>
            <a:grpSpLocks/>
          </p:cNvGrpSpPr>
          <p:nvPr/>
        </p:nvGrpSpPr>
        <p:grpSpPr bwMode="auto">
          <a:xfrm>
            <a:off x="4881563" y="1013614"/>
            <a:ext cx="2273300" cy="1339850"/>
            <a:chOff x="3075" y="436"/>
            <a:chExt cx="1432" cy="844"/>
          </a:xfrm>
        </p:grpSpPr>
        <p:sp>
          <p:nvSpPr>
            <p:cNvPr id="15466" name="Rectangle 19"/>
            <p:cNvSpPr>
              <a:spLocks noChangeArrowheads="1"/>
            </p:cNvSpPr>
            <p:nvPr/>
          </p:nvSpPr>
          <p:spPr bwMode="auto">
            <a:xfrm>
              <a:off x="3137" y="722"/>
              <a:ext cx="1249" cy="143"/>
            </a:xfrm>
            <a:prstGeom prst="rect">
              <a:avLst/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67" name="Rectangle 20"/>
            <p:cNvSpPr>
              <a:spLocks noChangeArrowheads="1"/>
            </p:cNvSpPr>
            <p:nvPr/>
          </p:nvSpPr>
          <p:spPr bwMode="auto">
            <a:xfrm>
              <a:off x="3075" y="879"/>
              <a:ext cx="378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US" dirty="0"/>
                <a:t>P.M.</a:t>
              </a:r>
            </a:p>
          </p:txBody>
        </p:sp>
        <p:sp>
          <p:nvSpPr>
            <p:cNvPr id="15468" name="Rectangle 21"/>
            <p:cNvSpPr>
              <a:spLocks noChangeArrowheads="1"/>
            </p:cNvSpPr>
            <p:nvPr/>
          </p:nvSpPr>
          <p:spPr bwMode="auto">
            <a:xfrm>
              <a:off x="3142" y="897"/>
              <a:ext cx="1250" cy="144"/>
            </a:xfrm>
            <a:prstGeom prst="rect">
              <a:avLst/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69" name="Rectangle 22"/>
            <p:cNvSpPr>
              <a:spLocks noChangeArrowheads="1"/>
            </p:cNvSpPr>
            <p:nvPr/>
          </p:nvSpPr>
          <p:spPr bwMode="auto">
            <a:xfrm>
              <a:off x="3141" y="1083"/>
              <a:ext cx="1250" cy="144"/>
            </a:xfrm>
            <a:prstGeom prst="rect">
              <a:avLst/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70" name="Text Box 23"/>
            <p:cNvSpPr txBox="1">
              <a:spLocks noChangeArrowheads="1"/>
            </p:cNvSpPr>
            <p:nvPr/>
          </p:nvSpPr>
          <p:spPr bwMode="auto">
            <a:xfrm>
              <a:off x="3075" y="695"/>
              <a:ext cx="41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471" name="Text Box 24"/>
            <p:cNvSpPr txBox="1">
              <a:spLocks noChangeArrowheads="1"/>
            </p:cNvSpPr>
            <p:nvPr/>
          </p:nvSpPr>
          <p:spPr bwMode="auto">
            <a:xfrm>
              <a:off x="3092" y="875"/>
              <a:ext cx="41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472" name="Text Box 25"/>
            <p:cNvSpPr txBox="1">
              <a:spLocks noChangeArrowheads="1"/>
            </p:cNvSpPr>
            <p:nvPr/>
          </p:nvSpPr>
          <p:spPr bwMode="auto">
            <a:xfrm>
              <a:off x="3089" y="1063"/>
              <a:ext cx="41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grpSp>
          <p:nvGrpSpPr>
            <p:cNvPr id="15473" name="Group 26"/>
            <p:cNvGrpSpPr>
              <a:grpSpLocks/>
            </p:cNvGrpSpPr>
            <p:nvPr/>
          </p:nvGrpSpPr>
          <p:grpSpPr bwMode="auto">
            <a:xfrm>
              <a:off x="3567" y="436"/>
              <a:ext cx="625" cy="126"/>
              <a:chOff x="2515" y="738"/>
              <a:chExt cx="610" cy="106"/>
            </a:xfrm>
          </p:grpSpPr>
          <p:sp>
            <p:nvSpPr>
              <p:cNvPr id="15481" name="Freeform 27"/>
              <p:cNvSpPr>
                <a:spLocks/>
              </p:cNvSpPr>
              <p:nvPr/>
            </p:nvSpPr>
            <p:spPr bwMode="auto">
              <a:xfrm>
                <a:off x="2515" y="742"/>
                <a:ext cx="610" cy="102"/>
              </a:xfrm>
              <a:custGeom>
                <a:avLst/>
                <a:gdLst>
                  <a:gd name="T0" fmla="*/ 0 w 610"/>
                  <a:gd name="T1" fmla="*/ 101 h 102"/>
                  <a:gd name="T2" fmla="*/ 0 w 610"/>
                  <a:gd name="T3" fmla="*/ 0 h 102"/>
                  <a:gd name="T4" fmla="*/ 609 w 610"/>
                  <a:gd name="T5" fmla="*/ 0 h 102"/>
                  <a:gd name="T6" fmla="*/ 609 w 610"/>
                  <a:gd name="T7" fmla="*/ 95 h 102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610"/>
                  <a:gd name="T13" fmla="*/ 0 h 102"/>
                  <a:gd name="T14" fmla="*/ 610 w 610"/>
                  <a:gd name="T15" fmla="*/ 102 h 102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610" h="102">
                    <a:moveTo>
                      <a:pt x="0" y="101"/>
                    </a:moveTo>
                    <a:lnTo>
                      <a:pt x="0" y="0"/>
                    </a:lnTo>
                    <a:lnTo>
                      <a:pt x="609" y="0"/>
                    </a:lnTo>
                    <a:lnTo>
                      <a:pt x="609" y="95"/>
                    </a:lnTo>
                  </a:path>
                </a:pathLst>
              </a:custGeom>
              <a:noFill/>
              <a:ln w="28575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5482" name="Line 28"/>
              <p:cNvSpPr>
                <a:spLocks noChangeShapeType="1"/>
              </p:cNvSpPr>
              <p:nvPr/>
            </p:nvSpPr>
            <p:spPr bwMode="auto">
              <a:xfrm flipV="1">
                <a:off x="2832" y="738"/>
                <a:ext cx="0" cy="103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15474" name="Rectangle 29"/>
            <p:cNvSpPr>
              <a:spLocks noChangeArrowheads="1"/>
            </p:cNvSpPr>
            <p:nvPr/>
          </p:nvSpPr>
          <p:spPr bwMode="auto">
            <a:xfrm>
              <a:off x="3433" y="562"/>
              <a:ext cx="250" cy="718"/>
            </a:xfrm>
            <a:prstGeom prst="rect">
              <a:avLst/>
            </a:prstGeom>
            <a:solidFill>
              <a:srgbClr val="99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75" name="Rectangle 30"/>
            <p:cNvSpPr>
              <a:spLocks noChangeArrowheads="1"/>
            </p:cNvSpPr>
            <p:nvPr/>
          </p:nvSpPr>
          <p:spPr bwMode="auto">
            <a:xfrm>
              <a:off x="3755" y="562"/>
              <a:ext cx="250" cy="718"/>
            </a:xfrm>
            <a:prstGeom prst="rect">
              <a:avLst/>
            </a:prstGeom>
            <a:solidFill>
              <a:srgbClr val="FF66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76" name="Rectangle 31"/>
            <p:cNvSpPr>
              <a:spLocks noChangeArrowheads="1"/>
            </p:cNvSpPr>
            <p:nvPr/>
          </p:nvSpPr>
          <p:spPr bwMode="auto">
            <a:xfrm>
              <a:off x="4083" y="562"/>
              <a:ext cx="251" cy="718"/>
            </a:xfrm>
            <a:prstGeom prst="rect">
              <a:avLst/>
            </a:prstGeom>
            <a:solidFill>
              <a:srgbClr val="FF66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77" name="Rectangle 32"/>
            <p:cNvSpPr>
              <a:spLocks noChangeArrowheads="1"/>
            </p:cNvSpPr>
            <p:nvPr/>
          </p:nvSpPr>
          <p:spPr bwMode="auto">
            <a:xfrm>
              <a:off x="3433" y="562"/>
              <a:ext cx="250" cy="718"/>
            </a:xfrm>
            <a:prstGeom prst="rect">
              <a:avLst/>
            </a:prstGeom>
            <a:solidFill>
              <a:srgbClr val="FF66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78" name="Rectangle 33"/>
            <p:cNvSpPr>
              <a:spLocks noChangeArrowheads="1"/>
            </p:cNvSpPr>
            <p:nvPr/>
          </p:nvSpPr>
          <p:spPr bwMode="auto">
            <a:xfrm>
              <a:off x="3404" y="549"/>
              <a:ext cx="465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79" name="Rectangle 34"/>
            <p:cNvSpPr>
              <a:spLocks noChangeArrowheads="1"/>
            </p:cNvSpPr>
            <p:nvPr/>
          </p:nvSpPr>
          <p:spPr bwMode="auto">
            <a:xfrm>
              <a:off x="3724" y="554"/>
              <a:ext cx="465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80" name="Rectangle 35"/>
            <p:cNvSpPr>
              <a:spLocks noChangeArrowheads="1"/>
            </p:cNvSpPr>
            <p:nvPr/>
          </p:nvSpPr>
          <p:spPr bwMode="auto">
            <a:xfrm>
              <a:off x="4043" y="559"/>
              <a:ext cx="464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</p:grpSp>
      <p:grpSp>
        <p:nvGrpSpPr>
          <p:cNvPr id="7" name="Group 145"/>
          <p:cNvGrpSpPr>
            <a:grpSpLocks/>
          </p:cNvGrpSpPr>
          <p:nvPr/>
        </p:nvGrpSpPr>
        <p:grpSpPr bwMode="auto">
          <a:xfrm>
            <a:off x="2579688" y="4271164"/>
            <a:ext cx="2287587" cy="1339850"/>
            <a:chOff x="1625" y="2488"/>
            <a:chExt cx="1441" cy="844"/>
          </a:xfrm>
        </p:grpSpPr>
        <p:grpSp>
          <p:nvGrpSpPr>
            <p:cNvPr id="15450" name="Group 103"/>
            <p:cNvGrpSpPr>
              <a:grpSpLocks/>
            </p:cNvGrpSpPr>
            <p:nvPr/>
          </p:nvGrpSpPr>
          <p:grpSpPr bwMode="auto">
            <a:xfrm>
              <a:off x="2118" y="2488"/>
              <a:ext cx="625" cy="126"/>
              <a:chOff x="2515" y="738"/>
              <a:chExt cx="610" cy="106"/>
            </a:xfrm>
          </p:grpSpPr>
          <p:sp>
            <p:nvSpPr>
              <p:cNvPr id="15464" name="Freeform 104"/>
              <p:cNvSpPr>
                <a:spLocks/>
              </p:cNvSpPr>
              <p:nvPr/>
            </p:nvSpPr>
            <p:spPr bwMode="auto">
              <a:xfrm>
                <a:off x="2515" y="742"/>
                <a:ext cx="610" cy="102"/>
              </a:xfrm>
              <a:custGeom>
                <a:avLst/>
                <a:gdLst>
                  <a:gd name="T0" fmla="*/ 0 w 610"/>
                  <a:gd name="T1" fmla="*/ 101 h 102"/>
                  <a:gd name="T2" fmla="*/ 0 w 610"/>
                  <a:gd name="T3" fmla="*/ 0 h 102"/>
                  <a:gd name="T4" fmla="*/ 609 w 610"/>
                  <a:gd name="T5" fmla="*/ 0 h 102"/>
                  <a:gd name="T6" fmla="*/ 609 w 610"/>
                  <a:gd name="T7" fmla="*/ 95 h 102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610"/>
                  <a:gd name="T13" fmla="*/ 0 h 102"/>
                  <a:gd name="T14" fmla="*/ 610 w 610"/>
                  <a:gd name="T15" fmla="*/ 102 h 102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610" h="102">
                    <a:moveTo>
                      <a:pt x="0" y="101"/>
                    </a:moveTo>
                    <a:lnTo>
                      <a:pt x="0" y="0"/>
                    </a:lnTo>
                    <a:lnTo>
                      <a:pt x="609" y="0"/>
                    </a:lnTo>
                    <a:lnTo>
                      <a:pt x="609" y="95"/>
                    </a:lnTo>
                  </a:path>
                </a:pathLst>
              </a:custGeom>
              <a:noFill/>
              <a:ln w="28575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5465" name="Line 105"/>
              <p:cNvSpPr>
                <a:spLocks noChangeShapeType="1"/>
              </p:cNvSpPr>
              <p:nvPr/>
            </p:nvSpPr>
            <p:spPr bwMode="auto">
              <a:xfrm flipV="1">
                <a:off x="2832" y="738"/>
                <a:ext cx="0" cy="103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15451" name="Rectangle 107"/>
            <p:cNvSpPr>
              <a:spLocks noChangeArrowheads="1"/>
            </p:cNvSpPr>
            <p:nvPr/>
          </p:nvSpPr>
          <p:spPr bwMode="auto">
            <a:xfrm>
              <a:off x="2305" y="2614"/>
              <a:ext cx="250" cy="718"/>
            </a:xfrm>
            <a:prstGeom prst="rect">
              <a:avLst/>
            </a:prstGeom>
            <a:solidFill>
              <a:srgbClr val="FFCCCC"/>
            </a:solidFill>
            <a:ln w="12700" cap="rnd">
              <a:solidFill>
                <a:schemeClr val="tx1"/>
              </a:solidFill>
              <a:prstDash val="sysDot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52" name="Rectangle 108"/>
            <p:cNvSpPr>
              <a:spLocks noChangeArrowheads="1"/>
            </p:cNvSpPr>
            <p:nvPr/>
          </p:nvSpPr>
          <p:spPr bwMode="auto">
            <a:xfrm>
              <a:off x="2634" y="2614"/>
              <a:ext cx="250" cy="718"/>
            </a:xfrm>
            <a:prstGeom prst="rect">
              <a:avLst/>
            </a:prstGeom>
            <a:solidFill>
              <a:srgbClr val="FFCCCC"/>
            </a:solidFill>
            <a:ln w="12700" cap="rnd">
              <a:solidFill>
                <a:schemeClr val="tx1"/>
              </a:solidFill>
              <a:prstDash val="sysDot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53" name="Rectangle 109"/>
            <p:cNvSpPr>
              <a:spLocks noChangeArrowheads="1"/>
            </p:cNvSpPr>
            <p:nvPr/>
          </p:nvSpPr>
          <p:spPr bwMode="auto">
            <a:xfrm>
              <a:off x="1984" y="2613"/>
              <a:ext cx="251" cy="718"/>
            </a:xfrm>
            <a:prstGeom prst="rect">
              <a:avLst/>
            </a:prstGeom>
            <a:solidFill>
              <a:srgbClr val="FFCCCC"/>
            </a:solidFill>
            <a:ln w="12700" cap="rnd">
              <a:solidFill>
                <a:schemeClr val="tx1"/>
              </a:solidFill>
              <a:prstDash val="sysDot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54" name="Rectangle 110"/>
            <p:cNvSpPr>
              <a:spLocks noChangeArrowheads="1"/>
            </p:cNvSpPr>
            <p:nvPr/>
          </p:nvSpPr>
          <p:spPr bwMode="auto">
            <a:xfrm>
              <a:off x="1963" y="2587"/>
              <a:ext cx="463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55" name="Rectangle 111"/>
            <p:cNvSpPr>
              <a:spLocks noChangeArrowheads="1"/>
            </p:cNvSpPr>
            <p:nvPr/>
          </p:nvSpPr>
          <p:spPr bwMode="auto">
            <a:xfrm>
              <a:off x="2282" y="2591"/>
              <a:ext cx="465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56" name="Rectangle 112"/>
            <p:cNvSpPr>
              <a:spLocks noChangeArrowheads="1"/>
            </p:cNvSpPr>
            <p:nvPr/>
          </p:nvSpPr>
          <p:spPr bwMode="auto">
            <a:xfrm>
              <a:off x="2601" y="2597"/>
              <a:ext cx="465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57" name="Rectangle 113"/>
            <p:cNvSpPr>
              <a:spLocks noChangeArrowheads="1"/>
            </p:cNvSpPr>
            <p:nvPr/>
          </p:nvSpPr>
          <p:spPr bwMode="auto">
            <a:xfrm>
              <a:off x="1688" y="2774"/>
              <a:ext cx="1250" cy="145"/>
            </a:xfrm>
            <a:prstGeom prst="rect">
              <a:avLst/>
            </a:prstGeom>
            <a:solidFill>
              <a:srgbClr val="33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58" name="Rectangle 114"/>
            <p:cNvSpPr>
              <a:spLocks noChangeArrowheads="1"/>
            </p:cNvSpPr>
            <p:nvPr/>
          </p:nvSpPr>
          <p:spPr bwMode="auto">
            <a:xfrm>
              <a:off x="1625" y="2933"/>
              <a:ext cx="378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US" dirty="0"/>
                <a:t>P.M.</a:t>
              </a:r>
            </a:p>
          </p:txBody>
        </p:sp>
        <p:sp>
          <p:nvSpPr>
            <p:cNvPr id="15459" name="Rectangle 115"/>
            <p:cNvSpPr>
              <a:spLocks noChangeArrowheads="1"/>
            </p:cNvSpPr>
            <p:nvPr/>
          </p:nvSpPr>
          <p:spPr bwMode="auto">
            <a:xfrm>
              <a:off x="1693" y="2951"/>
              <a:ext cx="1249" cy="142"/>
            </a:xfrm>
            <a:prstGeom prst="rect">
              <a:avLst/>
            </a:prstGeom>
            <a:solidFill>
              <a:srgbClr val="33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60" name="Rectangle 116"/>
            <p:cNvSpPr>
              <a:spLocks noChangeArrowheads="1"/>
            </p:cNvSpPr>
            <p:nvPr/>
          </p:nvSpPr>
          <p:spPr bwMode="auto">
            <a:xfrm>
              <a:off x="1691" y="3137"/>
              <a:ext cx="1250" cy="143"/>
            </a:xfrm>
            <a:prstGeom prst="rect">
              <a:avLst/>
            </a:prstGeom>
            <a:solidFill>
              <a:srgbClr val="33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61" name="Text Box 117"/>
            <p:cNvSpPr txBox="1">
              <a:spLocks noChangeArrowheads="1"/>
            </p:cNvSpPr>
            <p:nvPr/>
          </p:nvSpPr>
          <p:spPr bwMode="auto">
            <a:xfrm>
              <a:off x="1625" y="2748"/>
              <a:ext cx="41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462" name="Text Box 118"/>
            <p:cNvSpPr txBox="1">
              <a:spLocks noChangeArrowheads="1"/>
            </p:cNvSpPr>
            <p:nvPr/>
          </p:nvSpPr>
          <p:spPr bwMode="auto">
            <a:xfrm>
              <a:off x="1643" y="2928"/>
              <a:ext cx="41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463" name="Text Box 119"/>
            <p:cNvSpPr txBox="1">
              <a:spLocks noChangeArrowheads="1"/>
            </p:cNvSpPr>
            <p:nvPr/>
          </p:nvSpPr>
          <p:spPr bwMode="auto">
            <a:xfrm>
              <a:off x="1639" y="3114"/>
              <a:ext cx="41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</p:grpSp>
      <p:grpSp>
        <p:nvGrpSpPr>
          <p:cNvPr id="9" name="Group 146"/>
          <p:cNvGrpSpPr>
            <a:grpSpLocks/>
          </p:cNvGrpSpPr>
          <p:nvPr/>
        </p:nvGrpSpPr>
        <p:grpSpPr bwMode="auto">
          <a:xfrm>
            <a:off x="163513" y="3580602"/>
            <a:ext cx="2090737" cy="1463675"/>
            <a:chOff x="103" y="2053"/>
            <a:chExt cx="1317" cy="922"/>
          </a:xfrm>
        </p:grpSpPr>
        <p:sp>
          <p:nvSpPr>
            <p:cNvPr id="15442" name="Rectangle 3"/>
            <p:cNvSpPr>
              <a:spLocks noChangeArrowheads="1"/>
            </p:cNvSpPr>
            <p:nvPr/>
          </p:nvSpPr>
          <p:spPr bwMode="auto">
            <a:xfrm>
              <a:off x="187" y="2053"/>
              <a:ext cx="1171" cy="36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>
                <a:spcAft>
                  <a:spcPct val="67000"/>
                </a:spcAft>
              </a:pPr>
              <a:r>
                <a:rPr lang="en-GB" dirty="0"/>
                <a:t>Pure project </a:t>
              </a:r>
              <a:r>
                <a:rPr lang="en-GB" dirty="0" smtClean="0"/>
                <a:t>organisation</a:t>
              </a:r>
              <a:endParaRPr lang="en-US" dirty="0"/>
            </a:p>
          </p:txBody>
        </p:sp>
        <p:sp>
          <p:nvSpPr>
            <p:cNvPr id="15443" name="Rectangle 121"/>
            <p:cNvSpPr>
              <a:spLocks noChangeArrowheads="1"/>
            </p:cNvSpPr>
            <p:nvPr/>
          </p:nvSpPr>
          <p:spPr bwMode="auto">
            <a:xfrm>
              <a:off x="165" y="2423"/>
              <a:ext cx="1250" cy="145"/>
            </a:xfrm>
            <a:prstGeom prst="rect">
              <a:avLst/>
            </a:prstGeom>
            <a:solidFill>
              <a:srgbClr val="33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44" name="Rectangle 122"/>
            <p:cNvSpPr>
              <a:spLocks noChangeArrowheads="1"/>
            </p:cNvSpPr>
            <p:nvPr/>
          </p:nvSpPr>
          <p:spPr bwMode="auto">
            <a:xfrm>
              <a:off x="103" y="2581"/>
              <a:ext cx="378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US" dirty="0"/>
                <a:t>P.M.</a:t>
              </a:r>
            </a:p>
          </p:txBody>
        </p:sp>
        <p:sp>
          <p:nvSpPr>
            <p:cNvPr id="15445" name="Rectangle 123"/>
            <p:cNvSpPr>
              <a:spLocks noChangeArrowheads="1"/>
            </p:cNvSpPr>
            <p:nvPr/>
          </p:nvSpPr>
          <p:spPr bwMode="auto">
            <a:xfrm>
              <a:off x="171" y="2600"/>
              <a:ext cx="1249" cy="144"/>
            </a:xfrm>
            <a:prstGeom prst="rect">
              <a:avLst/>
            </a:prstGeom>
            <a:solidFill>
              <a:srgbClr val="33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46" name="Rectangle 124"/>
            <p:cNvSpPr>
              <a:spLocks noChangeArrowheads="1"/>
            </p:cNvSpPr>
            <p:nvPr/>
          </p:nvSpPr>
          <p:spPr bwMode="auto">
            <a:xfrm>
              <a:off x="169" y="2786"/>
              <a:ext cx="1250" cy="143"/>
            </a:xfrm>
            <a:prstGeom prst="rect">
              <a:avLst/>
            </a:prstGeom>
            <a:solidFill>
              <a:srgbClr val="33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47" name="Text Box 125"/>
            <p:cNvSpPr txBox="1">
              <a:spLocks noChangeArrowheads="1"/>
            </p:cNvSpPr>
            <p:nvPr/>
          </p:nvSpPr>
          <p:spPr bwMode="auto">
            <a:xfrm>
              <a:off x="103" y="2397"/>
              <a:ext cx="41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448" name="Text Box 126"/>
            <p:cNvSpPr txBox="1">
              <a:spLocks noChangeArrowheads="1"/>
            </p:cNvSpPr>
            <p:nvPr/>
          </p:nvSpPr>
          <p:spPr bwMode="auto">
            <a:xfrm>
              <a:off x="120" y="2577"/>
              <a:ext cx="41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449" name="Text Box 127"/>
            <p:cNvSpPr txBox="1">
              <a:spLocks noChangeArrowheads="1"/>
            </p:cNvSpPr>
            <p:nvPr/>
          </p:nvSpPr>
          <p:spPr bwMode="auto">
            <a:xfrm>
              <a:off x="117" y="2763"/>
              <a:ext cx="41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</p:grpSp>
      <p:grpSp>
        <p:nvGrpSpPr>
          <p:cNvPr id="10" name="Group 142"/>
          <p:cNvGrpSpPr>
            <a:grpSpLocks/>
          </p:cNvGrpSpPr>
          <p:nvPr/>
        </p:nvGrpSpPr>
        <p:grpSpPr bwMode="auto">
          <a:xfrm>
            <a:off x="5364163" y="2524914"/>
            <a:ext cx="3787775" cy="1339850"/>
            <a:chOff x="3379" y="1388"/>
            <a:chExt cx="2386" cy="844"/>
          </a:xfrm>
        </p:grpSpPr>
        <p:sp>
          <p:nvSpPr>
            <p:cNvPr id="15413" name="Rectangle 73"/>
            <p:cNvSpPr>
              <a:spLocks noChangeArrowheads="1"/>
            </p:cNvSpPr>
            <p:nvPr/>
          </p:nvSpPr>
          <p:spPr bwMode="auto">
            <a:xfrm>
              <a:off x="4395" y="1848"/>
              <a:ext cx="1250" cy="143"/>
            </a:xfrm>
            <a:prstGeom prst="rect">
              <a:avLst/>
            </a:prstGeom>
            <a:solidFill>
              <a:srgbClr val="99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14" name="Rectangle 74"/>
            <p:cNvSpPr>
              <a:spLocks noChangeArrowheads="1"/>
            </p:cNvSpPr>
            <p:nvPr/>
          </p:nvSpPr>
          <p:spPr bwMode="auto">
            <a:xfrm>
              <a:off x="4394" y="2034"/>
              <a:ext cx="1250" cy="143"/>
            </a:xfrm>
            <a:prstGeom prst="rect">
              <a:avLst/>
            </a:prstGeom>
            <a:solidFill>
              <a:srgbClr val="99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15" name="Rectangle 72"/>
            <p:cNvSpPr>
              <a:spLocks noChangeArrowheads="1"/>
            </p:cNvSpPr>
            <p:nvPr/>
          </p:nvSpPr>
          <p:spPr bwMode="auto">
            <a:xfrm>
              <a:off x="4391" y="1669"/>
              <a:ext cx="1249" cy="142"/>
            </a:xfrm>
            <a:prstGeom prst="rect">
              <a:avLst/>
            </a:prstGeom>
            <a:solidFill>
              <a:srgbClr val="CCCCFF"/>
            </a:solidFill>
            <a:ln w="31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16" name="Rectangle 56"/>
            <p:cNvSpPr>
              <a:spLocks noChangeArrowheads="1"/>
            </p:cNvSpPr>
            <p:nvPr/>
          </p:nvSpPr>
          <p:spPr bwMode="auto">
            <a:xfrm>
              <a:off x="4332" y="1832"/>
              <a:ext cx="379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US" dirty="0"/>
                <a:t>P.M.</a:t>
              </a:r>
            </a:p>
          </p:txBody>
        </p:sp>
        <p:sp>
          <p:nvSpPr>
            <p:cNvPr id="15417" name="Rectangle 57"/>
            <p:cNvSpPr>
              <a:spLocks noChangeArrowheads="1"/>
            </p:cNvSpPr>
            <p:nvPr/>
          </p:nvSpPr>
          <p:spPr bwMode="auto">
            <a:xfrm>
              <a:off x="4400" y="1850"/>
              <a:ext cx="1250" cy="144"/>
            </a:xfrm>
            <a:prstGeom prst="rect">
              <a:avLst/>
            </a:prstGeom>
            <a:solidFill>
              <a:srgbClr val="CCCCFF"/>
            </a:solidFill>
            <a:ln w="31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18" name="Rectangle 58"/>
            <p:cNvSpPr>
              <a:spLocks noChangeArrowheads="1"/>
            </p:cNvSpPr>
            <p:nvPr/>
          </p:nvSpPr>
          <p:spPr bwMode="auto">
            <a:xfrm>
              <a:off x="4397" y="2036"/>
              <a:ext cx="1249" cy="144"/>
            </a:xfrm>
            <a:prstGeom prst="rect">
              <a:avLst/>
            </a:prstGeom>
            <a:solidFill>
              <a:srgbClr val="CCCCFF"/>
            </a:solidFill>
            <a:ln w="31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19" name="Text Box 59"/>
            <p:cNvSpPr txBox="1">
              <a:spLocks noChangeArrowheads="1"/>
            </p:cNvSpPr>
            <p:nvPr/>
          </p:nvSpPr>
          <p:spPr bwMode="auto">
            <a:xfrm>
              <a:off x="4332" y="1647"/>
              <a:ext cx="41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420" name="Text Box 60"/>
            <p:cNvSpPr txBox="1">
              <a:spLocks noChangeArrowheads="1"/>
            </p:cNvSpPr>
            <p:nvPr/>
          </p:nvSpPr>
          <p:spPr bwMode="auto">
            <a:xfrm>
              <a:off x="4349" y="1827"/>
              <a:ext cx="41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421" name="Text Box 61"/>
            <p:cNvSpPr txBox="1">
              <a:spLocks noChangeArrowheads="1"/>
            </p:cNvSpPr>
            <p:nvPr/>
          </p:nvSpPr>
          <p:spPr bwMode="auto">
            <a:xfrm>
              <a:off x="4345" y="2015"/>
              <a:ext cx="41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grpSp>
          <p:nvGrpSpPr>
            <p:cNvPr id="15422" name="Group 62"/>
            <p:cNvGrpSpPr>
              <a:grpSpLocks/>
            </p:cNvGrpSpPr>
            <p:nvPr/>
          </p:nvGrpSpPr>
          <p:grpSpPr bwMode="auto">
            <a:xfrm>
              <a:off x="4824" y="1388"/>
              <a:ext cx="625" cy="127"/>
              <a:chOff x="2515" y="738"/>
              <a:chExt cx="610" cy="106"/>
            </a:xfrm>
          </p:grpSpPr>
          <p:sp>
            <p:nvSpPr>
              <p:cNvPr id="15440" name="Freeform 63"/>
              <p:cNvSpPr>
                <a:spLocks/>
              </p:cNvSpPr>
              <p:nvPr/>
            </p:nvSpPr>
            <p:spPr bwMode="auto">
              <a:xfrm>
                <a:off x="2515" y="742"/>
                <a:ext cx="610" cy="102"/>
              </a:xfrm>
              <a:custGeom>
                <a:avLst/>
                <a:gdLst>
                  <a:gd name="T0" fmla="*/ 0 w 610"/>
                  <a:gd name="T1" fmla="*/ 101 h 102"/>
                  <a:gd name="T2" fmla="*/ 0 w 610"/>
                  <a:gd name="T3" fmla="*/ 0 h 102"/>
                  <a:gd name="T4" fmla="*/ 609 w 610"/>
                  <a:gd name="T5" fmla="*/ 0 h 102"/>
                  <a:gd name="T6" fmla="*/ 609 w 610"/>
                  <a:gd name="T7" fmla="*/ 95 h 102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610"/>
                  <a:gd name="T13" fmla="*/ 0 h 102"/>
                  <a:gd name="T14" fmla="*/ 610 w 610"/>
                  <a:gd name="T15" fmla="*/ 102 h 102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610" h="102">
                    <a:moveTo>
                      <a:pt x="0" y="101"/>
                    </a:moveTo>
                    <a:lnTo>
                      <a:pt x="0" y="0"/>
                    </a:lnTo>
                    <a:lnTo>
                      <a:pt x="609" y="0"/>
                    </a:lnTo>
                    <a:lnTo>
                      <a:pt x="609" y="95"/>
                    </a:lnTo>
                  </a:path>
                </a:pathLst>
              </a:custGeom>
              <a:noFill/>
              <a:ln w="28575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5441" name="Line 64"/>
              <p:cNvSpPr>
                <a:spLocks noChangeShapeType="1"/>
              </p:cNvSpPr>
              <p:nvPr/>
            </p:nvSpPr>
            <p:spPr bwMode="auto">
              <a:xfrm flipV="1">
                <a:off x="2832" y="738"/>
                <a:ext cx="0" cy="103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15423" name="Rectangle 65"/>
            <p:cNvSpPr>
              <a:spLocks noChangeArrowheads="1"/>
            </p:cNvSpPr>
            <p:nvPr/>
          </p:nvSpPr>
          <p:spPr bwMode="auto">
            <a:xfrm>
              <a:off x="4691" y="1515"/>
              <a:ext cx="250" cy="717"/>
            </a:xfrm>
            <a:prstGeom prst="rect">
              <a:avLst/>
            </a:prstGeom>
            <a:solidFill>
              <a:srgbClr val="99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24" name="Rectangle 66"/>
            <p:cNvSpPr>
              <a:spLocks noChangeArrowheads="1"/>
            </p:cNvSpPr>
            <p:nvPr/>
          </p:nvSpPr>
          <p:spPr bwMode="auto">
            <a:xfrm>
              <a:off x="5011" y="1515"/>
              <a:ext cx="251" cy="717"/>
            </a:xfrm>
            <a:prstGeom prst="rect">
              <a:avLst/>
            </a:prstGeom>
            <a:solidFill>
              <a:srgbClr val="FF99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25" name="Rectangle 67"/>
            <p:cNvSpPr>
              <a:spLocks noChangeArrowheads="1"/>
            </p:cNvSpPr>
            <p:nvPr/>
          </p:nvSpPr>
          <p:spPr bwMode="auto">
            <a:xfrm>
              <a:off x="5340" y="1515"/>
              <a:ext cx="249" cy="717"/>
            </a:xfrm>
            <a:prstGeom prst="rect">
              <a:avLst/>
            </a:prstGeom>
            <a:solidFill>
              <a:srgbClr val="FF99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26" name="Rectangle 68"/>
            <p:cNvSpPr>
              <a:spLocks noChangeArrowheads="1"/>
            </p:cNvSpPr>
            <p:nvPr/>
          </p:nvSpPr>
          <p:spPr bwMode="auto">
            <a:xfrm>
              <a:off x="4691" y="1515"/>
              <a:ext cx="250" cy="717"/>
            </a:xfrm>
            <a:prstGeom prst="rect">
              <a:avLst/>
            </a:prstGeom>
            <a:solidFill>
              <a:srgbClr val="FF99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27" name="Rectangle 69"/>
            <p:cNvSpPr>
              <a:spLocks noChangeArrowheads="1"/>
            </p:cNvSpPr>
            <p:nvPr/>
          </p:nvSpPr>
          <p:spPr bwMode="auto">
            <a:xfrm>
              <a:off x="4660" y="1494"/>
              <a:ext cx="466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28" name="Rectangle 70"/>
            <p:cNvSpPr>
              <a:spLocks noChangeArrowheads="1"/>
            </p:cNvSpPr>
            <p:nvPr/>
          </p:nvSpPr>
          <p:spPr bwMode="auto">
            <a:xfrm>
              <a:off x="4980" y="1498"/>
              <a:ext cx="465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29" name="Rectangle 71"/>
            <p:cNvSpPr>
              <a:spLocks noChangeArrowheads="1"/>
            </p:cNvSpPr>
            <p:nvPr/>
          </p:nvSpPr>
          <p:spPr bwMode="auto">
            <a:xfrm>
              <a:off x="5299" y="1496"/>
              <a:ext cx="466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430" name="Rectangle 75" descr="Dark downward diagonal"/>
            <p:cNvSpPr>
              <a:spLocks noChangeArrowheads="1"/>
            </p:cNvSpPr>
            <p:nvPr/>
          </p:nvSpPr>
          <p:spPr bwMode="auto">
            <a:xfrm>
              <a:off x="4693" y="1675"/>
              <a:ext cx="239" cy="138"/>
            </a:xfrm>
            <a:prstGeom prst="rect">
              <a:avLst/>
            </a:prstGeom>
            <a:pattFill prst="dkDnDiag">
              <a:fgClr>
                <a:srgbClr val="99CCFF"/>
              </a:fgClr>
              <a:bgClr>
                <a:srgbClr val="FF66CC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31" name="Rectangle 76" descr="Dark downward diagonal"/>
            <p:cNvSpPr>
              <a:spLocks noChangeArrowheads="1"/>
            </p:cNvSpPr>
            <p:nvPr/>
          </p:nvSpPr>
          <p:spPr bwMode="auto">
            <a:xfrm>
              <a:off x="5016" y="1672"/>
              <a:ext cx="240" cy="139"/>
            </a:xfrm>
            <a:prstGeom prst="rect">
              <a:avLst/>
            </a:prstGeom>
            <a:pattFill prst="dkDnDiag">
              <a:fgClr>
                <a:srgbClr val="99CCFF"/>
              </a:fgClr>
              <a:bgClr>
                <a:srgbClr val="FF66CC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32" name="Rectangle 77" descr="Dark downward diagonal"/>
            <p:cNvSpPr>
              <a:spLocks noChangeArrowheads="1"/>
            </p:cNvSpPr>
            <p:nvPr/>
          </p:nvSpPr>
          <p:spPr bwMode="auto">
            <a:xfrm>
              <a:off x="5348" y="1673"/>
              <a:ext cx="239" cy="138"/>
            </a:xfrm>
            <a:prstGeom prst="rect">
              <a:avLst/>
            </a:prstGeom>
            <a:pattFill prst="dkDnDiag">
              <a:fgClr>
                <a:srgbClr val="99CCFF"/>
              </a:fgClr>
              <a:bgClr>
                <a:srgbClr val="FF66CC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33" name="Rectangle 78" descr="Dark downward diagonal"/>
            <p:cNvSpPr>
              <a:spLocks noChangeArrowheads="1"/>
            </p:cNvSpPr>
            <p:nvPr/>
          </p:nvSpPr>
          <p:spPr bwMode="auto">
            <a:xfrm>
              <a:off x="4688" y="1850"/>
              <a:ext cx="240" cy="139"/>
            </a:xfrm>
            <a:prstGeom prst="rect">
              <a:avLst/>
            </a:prstGeom>
            <a:pattFill prst="dkDnDiag">
              <a:fgClr>
                <a:srgbClr val="99CCFF"/>
              </a:fgClr>
              <a:bgClr>
                <a:srgbClr val="FF66CC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34" name="Rectangle 79" descr="Dark downward diagonal"/>
            <p:cNvSpPr>
              <a:spLocks noChangeArrowheads="1"/>
            </p:cNvSpPr>
            <p:nvPr/>
          </p:nvSpPr>
          <p:spPr bwMode="auto">
            <a:xfrm>
              <a:off x="5014" y="1848"/>
              <a:ext cx="239" cy="138"/>
            </a:xfrm>
            <a:prstGeom prst="rect">
              <a:avLst/>
            </a:prstGeom>
            <a:pattFill prst="dkDnDiag">
              <a:fgClr>
                <a:srgbClr val="99CCFF"/>
              </a:fgClr>
              <a:bgClr>
                <a:srgbClr val="FF66CC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35" name="Rectangle 80" descr="Dark downward diagonal"/>
            <p:cNvSpPr>
              <a:spLocks noChangeArrowheads="1"/>
            </p:cNvSpPr>
            <p:nvPr/>
          </p:nvSpPr>
          <p:spPr bwMode="auto">
            <a:xfrm>
              <a:off x="5343" y="1850"/>
              <a:ext cx="240" cy="138"/>
            </a:xfrm>
            <a:prstGeom prst="rect">
              <a:avLst/>
            </a:prstGeom>
            <a:pattFill prst="dkDnDiag">
              <a:fgClr>
                <a:srgbClr val="99CCFF"/>
              </a:fgClr>
              <a:bgClr>
                <a:srgbClr val="FF66CC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36" name="Rectangle 81" descr="Dark downward diagonal"/>
            <p:cNvSpPr>
              <a:spLocks noChangeArrowheads="1"/>
            </p:cNvSpPr>
            <p:nvPr/>
          </p:nvSpPr>
          <p:spPr bwMode="auto">
            <a:xfrm>
              <a:off x="4691" y="2037"/>
              <a:ext cx="239" cy="138"/>
            </a:xfrm>
            <a:prstGeom prst="rect">
              <a:avLst/>
            </a:prstGeom>
            <a:pattFill prst="dkDnDiag">
              <a:fgClr>
                <a:srgbClr val="99CCFF"/>
              </a:fgClr>
              <a:bgClr>
                <a:srgbClr val="FF66CC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37" name="Rectangle 82" descr="Dark downward diagonal"/>
            <p:cNvSpPr>
              <a:spLocks noChangeArrowheads="1"/>
            </p:cNvSpPr>
            <p:nvPr/>
          </p:nvSpPr>
          <p:spPr bwMode="auto">
            <a:xfrm>
              <a:off x="5015" y="2034"/>
              <a:ext cx="239" cy="140"/>
            </a:xfrm>
            <a:prstGeom prst="rect">
              <a:avLst/>
            </a:prstGeom>
            <a:pattFill prst="dkDnDiag">
              <a:fgClr>
                <a:srgbClr val="99CCFF"/>
              </a:fgClr>
              <a:bgClr>
                <a:srgbClr val="FF66CC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38" name="Rectangle 83" descr="Dark downward diagonal"/>
            <p:cNvSpPr>
              <a:spLocks noChangeArrowheads="1"/>
            </p:cNvSpPr>
            <p:nvPr/>
          </p:nvSpPr>
          <p:spPr bwMode="auto">
            <a:xfrm>
              <a:off x="5344" y="2036"/>
              <a:ext cx="240" cy="139"/>
            </a:xfrm>
            <a:prstGeom prst="rect">
              <a:avLst/>
            </a:prstGeom>
            <a:pattFill prst="dkDnDiag">
              <a:fgClr>
                <a:srgbClr val="99CCFF"/>
              </a:fgClr>
              <a:bgClr>
                <a:srgbClr val="FF66CC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39" name="Rectangle 128"/>
            <p:cNvSpPr>
              <a:spLocks noChangeArrowheads="1"/>
            </p:cNvSpPr>
            <p:nvPr/>
          </p:nvSpPr>
          <p:spPr bwMode="auto">
            <a:xfrm>
              <a:off x="3379" y="1703"/>
              <a:ext cx="960" cy="51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>
                <a:spcAft>
                  <a:spcPct val="67000"/>
                </a:spcAft>
              </a:pPr>
              <a:r>
                <a:rPr lang="en-GB" dirty="0"/>
                <a:t>Balanced matrix </a:t>
              </a:r>
              <a:r>
                <a:rPr lang="en-GB" dirty="0" smtClean="0"/>
                <a:t>organisation</a:t>
              </a:r>
              <a:endParaRPr lang="en-US" dirty="0"/>
            </a:p>
          </p:txBody>
        </p:sp>
      </p:grpSp>
      <p:grpSp>
        <p:nvGrpSpPr>
          <p:cNvPr id="15369" name="Group 138"/>
          <p:cNvGrpSpPr>
            <a:grpSpLocks/>
          </p:cNvGrpSpPr>
          <p:nvPr/>
        </p:nvGrpSpPr>
        <p:grpSpPr bwMode="auto">
          <a:xfrm>
            <a:off x="5356225" y="5766589"/>
            <a:ext cx="2671763" cy="658813"/>
            <a:chOff x="3374" y="3469"/>
            <a:chExt cx="1683" cy="415"/>
          </a:xfrm>
        </p:grpSpPr>
        <p:sp>
          <p:nvSpPr>
            <p:cNvPr id="15410" name="Rectangle 132"/>
            <p:cNvSpPr>
              <a:spLocks noChangeArrowheads="1"/>
            </p:cNvSpPr>
            <p:nvPr/>
          </p:nvSpPr>
          <p:spPr bwMode="auto">
            <a:xfrm>
              <a:off x="3374" y="3469"/>
              <a:ext cx="1683" cy="415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411" name="Rectangle 130"/>
            <p:cNvSpPr>
              <a:spLocks noChangeArrowheads="1"/>
            </p:cNvSpPr>
            <p:nvPr/>
          </p:nvSpPr>
          <p:spPr bwMode="auto">
            <a:xfrm>
              <a:off x="3405" y="3485"/>
              <a:ext cx="1591" cy="21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US" dirty="0"/>
                <a:t>FM </a:t>
              </a:r>
              <a:r>
                <a:rPr lang="en-US" dirty="0" smtClean="0"/>
                <a:t>= Functional </a:t>
              </a:r>
              <a:r>
                <a:rPr lang="en-US" dirty="0"/>
                <a:t>manager</a:t>
              </a:r>
            </a:p>
          </p:txBody>
        </p:sp>
        <p:sp>
          <p:nvSpPr>
            <p:cNvPr id="15412" name="Rectangle 131"/>
            <p:cNvSpPr>
              <a:spLocks noChangeArrowheads="1"/>
            </p:cNvSpPr>
            <p:nvPr/>
          </p:nvSpPr>
          <p:spPr bwMode="auto">
            <a:xfrm>
              <a:off x="3414" y="3667"/>
              <a:ext cx="1442" cy="21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US" dirty="0" smtClean="0"/>
                <a:t>PM = Project </a:t>
              </a:r>
              <a:r>
                <a:rPr lang="en-US" dirty="0"/>
                <a:t>manager</a:t>
              </a:r>
            </a:p>
          </p:txBody>
        </p:sp>
      </p:grpSp>
      <p:grpSp>
        <p:nvGrpSpPr>
          <p:cNvPr id="13" name="Group 143"/>
          <p:cNvGrpSpPr>
            <a:grpSpLocks/>
          </p:cNvGrpSpPr>
          <p:nvPr/>
        </p:nvGrpSpPr>
        <p:grpSpPr bwMode="auto">
          <a:xfrm>
            <a:off x="2341563" y="1013614"/>
            <a:ext cx="4278312" cy="1922463"/>
            <a:chOff x="1475" y="436"/>
            <a:chExt cx="2695" cy="1211"/>
          </a:xfrm>
        </p:grpSpPr>
        <p:grpSp>
          <p:nvGrpSpPr>
            <p:cNvPr id="15390" name="Group 140"/>
            <p:cNvGrpSpPr>
              <a:grpSpLocks/>
            </p:cNvGrpSpPr>
            <p:nvPr/>
          </p:nvGrpSpPr>
          <p:grpSpPr bwMode="auto">
            <a:xfrm>
              <a:off x="1475" y="436"/>
              <a:ext cx="1440" cy="844"/>
              <a:chOff x="1475" y="436"/>
              <a:chExt cx="1440" cy="844"/>
            </a:xfrm>
          </p:grpSpPr>
          <p:grpSp>
            <p:nvGrpSpPr>
              <p:cNvPr id="15392" name="Group 37"/>
              <p:cNvGrpSpPr>
                <a:grpSpLocks/>
              </p:cNvGrpSpPr>
              <p:nvPr/>
            </p:nvGrpSpPr>
            <p:grpSpPr bwMode="auto">
              <a:xfrm>
                <a:off x="1475" y="691"/>
                <a:ext cx="1318" cy="578"/>
                <a:chOff x="1662" y="1116"/>
                <a:chExt cx="759" cy="477"/>
              </a:xfrm>
            </p:grpSpPr>
            <p:sp>
              <p:nvSpPr>
                <p:cNvPr id="15403" name="Rectangle 38"/>
                <p:cNvSpPr>
                  <a:spLocks noChangeArrowheads="1"/>
                </p:cNvSpPr>
                <p:nvPr/>
              </p:nvSpPr>
              <p:spPr bwMode="auto">
                <a:xfrm>
                  <a:off x="1698" y="1138"/>
                  <a:ext cx="720" cy="118"/>
                </a:xfrm>
                <a:prstGeom prst="rect">
                  <a:avLst/>
                </a:prstGeom>
                <a:solidFill>
                  <a:srgbClr val="CCECFF"/>
                </a:solidFill>
                <a:ln w="9525" cap="rnd">
                  <a:solidFill>
                    <a:schemeClr val="tx1"/>
                  </a:solidFill>
                  <a:prstDash val="sysDot"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 dirty="0"/>
                </a:p>
              </p:txBody>
            </p:sp>
            <p:sp>
              <p:nvSpPr>
                <p:cNvPr id="15404" name="Rectangle 39"/>
                <p:cNvSpPr>
                  <a:spLocks noChangeArrowheads="1"/>
                </p:cNvSpPr>
                <p:nvPr/>
              </p:nvSpPr>
              <p:spPr bwMode="auto">
                <a:xfrm>
                  <a:off x="1662" y="1268"/>
                  <a:ext cx="218" cy="173"/>
                </a:xfrm>
                <a:prstGeom prst="rect">
                  <a:avLst/>
                </a:prstGeom>
                <a:noFill/>
                <a:ln w="12700">
                  <a:noFill/>
                  <a:miter lim="800000"/>
                  <a:headEnd/>
                  <a:tailEnd/>
                </a:ln>
              </p:spPr>
              <p:txBody>
                <a:bodyPr wrap="none" lIns="90488" tIns="44450" rIns="90488" bIns="44450">
                  <a:spAutoFit/>
                </a:bodyPr>
                <a:lstStyle/>
                <a:p>
                  <a:pPr defTabSz="762000">
                    <a:spcAft>
                      <a:spcPct val="67000"/>
                    </a:spcAft>
                  </a:pPr>
                  <a:r>
                    <a:rPr lang="en-US" dirty="0"/>
                    <a:t>P.M.</a:t>
                  </a:r>
                </a:p>
              </p:txBody>
            </p:sp>
            <p:sp>
              <p:nvSpPr>
                <p:cNvPr id="15405" name="Rectangle 40"/>
                <p:cNvSpPr>
                  <a:spLocks noChangeArrowheads="1"/>
                </p:cNvSpPr>
                <p:nvPr/>
              </p:nvSpPr>
              <p:spPr bwMode="auto">
                <a:xfrm>
                  <a:off x="1701" y="1283"/>
                  <a:ext cx="720" cy="118"/>
                </a:xfrm>
                <a:prstGeom prst="rect">
                  <a:avLst/>
                </a:prstGeom>
                <a:solidFill>
                  <a:srgbClr val="CCECFF"/>
                </a:solidFill>
                <a:ln w="9525" cap="rnd">
                  <a:solidFill>
                    <a:schemeClr val="tx1"/>
                  </a:solidFill>
                  <a:prstDash val="sysDot"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 dirty="0"/>
                </a:p>
              </p:txBody>
            </p:sp>
            <p:sp>
              <p:nvSpPr>
                <p:cNvPr id="15406" name="Rectangle 41"/>
                <p:cNvSpPr>
                  <a:spLocks noChangeArrowheads="1"/>
                </p:cNvSpPr>
                <p:nvPr/>
              </p:nvSpPr>
              <p:spPr bwMode="auto">
                <a:xfrm>
                  <a:off x="1700" y="1436"/>
                  <a:ext cx="720" cy="118"/>
                </a:xfrm>
                <a:prstGeom prst="rect">
                  <a:avLst/>
                </a:prstGeom>
                <a:solidFill>
                  <a:srgbClr val="CCECFF"/>
                </a:solidFill>
                <a:ln w="9525" cap="rnd">
                  <a:solidFill>
                    <a:schemeClr val="tx1"/>
                  </a:solidFill>
                  <a:prstDash val="sysDot"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 dirty="0"/>
                </a:p>
              </p:txBody>
            </p:sp>
            <p:sp>
              <p:nvSpPr>
                <p:cNvPr id="15407" name="Text Box 42"/>
                <p:cNvSpPr txBox="1">
                  <a:spLocks noChangeArrowheads="1"/>
                </p:cNvSpPr>
                <p:nvPr/>
              </p:nvSpPr>
              <p:spPr bwMode="auto">
                <a:xfrm>
                  <a:off x="1662" y="1116"/>
                  <a:ext cx="240" cy="1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1" hangingPunct="1">
                    <a:spcBef>
                      <a:spcPct val="50000"/>
                    </a:spcBef>
                  </a:pPr>
                  <a:r>
                    <a:rPr lang="en-GB" dirty="0"/>
                    <a:t>PM</a:t>
                  </a:r>
                  <a:endParaRPr lang="en-US" dirty="0"/>
                </a:p>
              </p:txBody>
            </p:sp>
            <p:sp>
              <p:nvSpPr>
                <p:cNvPr id="15408" name="Text Box 43"/>
                <p:cNvSpPr txBox="1">
                  <a:spLocks noChangeArrowheads="1"/>
                </p:cNvSpPr>
                <p:nvPr/>
              </p:nvSpPr>
              <p:spPr bwMode="auto">
                <a:xfrm>
                  <a:off x="1672" y="1264"/>
                  <a:ext cx="240" cy="17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1" hangingPunct="1">
                    <a:spcBef>
                      <a:spcPct val="50000"/>
                    </a:spcBef>
                  </a:pPr>
                  <a:r>
                    <a:rPr lang="en-GB" dirty="0"/>
                    <a:t>PM</a:t>
                  </a:r>
                  <a:endParaRPr lang="en-US" dirty="0"/>
                </a:p>
              </p:txBody>
            </p:sp>
            <p:sp>
              <p:nvSpPr>
                <p:cNvPr id="15409" name="Text Box 44"/>
                <p:cNvSpPr txBox="1">
                  <a:spLocks noChangeArrowheads="1"/>
                </p:cNvSpPr>
                <p:nvPr/>
              </p:nvSpPr>
              <p:spPr bwMode="auto">
                <a:xfrm>
                  <a:off x="1670" y="1418"/>
                  <a:ext cx="240" cy="1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eaLnBrk="1" hangingPunct="1">
                    <a:spcBef>
                      <a:spcPct val="50000"/>
                    </a:spcBef>
                  </a:pPr>
                  <a:r>
                    <a:rPr lang="en-GB" dirty="0"/>
                    <a:t>PM</a:t>
                  </a:r>
                  <a:endParaRPr lang="en-US" dirty="0"/>
                </a:p>
              </p:txBody>
            </p:sp>
          </p:grpSp>
          <p:grpSp>
            <p:nvGrpSpPr>
              <p:cNvPr id="15393" name="Group 45"/>
              <p:cNvGrpSpPr>
                <a:grpSpLocks/>
              </p:cNvGrpSpPr>
              <p:nvPr/>
            </p:nvGrpSpPr>
            <p:grpSpPr bwMode="auto">
              <a:xfrm>
                <a:off x="1964" y="436"/>
                <a:ext cx="627" cy="127"/>
                <a:chOff x="2515" y="738"/>
                <a:chExt cx="610" cy="106"/>
              </a:xfrm>
            </p:grpSpPr>
            <p:sp>
              <p:nvSpPr>
                <p:cNvPr id="15401" name="Freeform 46"/>
                <p:cNvSpPr>
                  <a:spLocks/>
                </p:cNvSpPr>
                <p:nvPr/>
              </p:nvSpPr>
              <p:spPr bwMode="auto">
                <a:xfrm>
                  <a:off x="2515" y="742"/>
                  <a:ext cx="610" cy="102"/>
                </a:xfrm>
                <a:custGeom>
                  <a:avLst/>
                  <a:gdLst>
                    <a:gd name="T0" fmla="*/ 0 w 610"/>
                    <a:gd name="T1" fmla="*/ 101 h 102"/>
                    <a:gd name="T2" fmla="*/ 0 w 610"/>
                    <a:gd name="T3" fmla="*/ 0 h 102"/>
                    <a:gd name="T4" fmla="*/ 609 w 610"/>
                    <a:gd name="T5" fmla="*/ 0 h 102"/>
                    <a:gd name="T6" fmla="*/ 609 w 610"/>
                    <a:gd name="T7" fmla="*/ 95 h 102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610"/>
                    <a:gd name="T13" fmla="*/ 0 h 102"/>
                    <a:gd name="T14" fmla="*/ 610 w 610"/>
                    <a:gd name="T15" fmla="*/ 102 h 102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610" h="102">
                      <a:moveTo>
                        <a:pt x="0" y="101"/>
                      </a:moveTo>
                      <a:lnTo>
                        <a:pt x="0" y="0"/>
                      </a:lnTo>
                      <a:lnTo>
                        <a:pt x="609" y="0"/>
                      </a:lnTo>
                      <a:lnTo>
                        <a:pt x="609" y="95"/>
                      </a:lnTo>
                    </a:path>
                  </a:pathLst>
                </a:custGeom>
                <a:noFill/>
                <a:ln w="28575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/>
                <a:p>
                  <a:endParaRPr lang="en-GB" dirty="0"/>
                </a:p>
              </p:txBody>
            </p:sp>
            <p:sp>
              <p:nvSpPr>
                <p:cNvPr id="15402" name="Line 47"/>
                <p:cNvSpPr>
                  <a:spLocks noChangeShapeType="1"/>
                </p:cNvSpPr>
                <p:nvPr/>
              </p:nvSpPr>
              <p:spPr bwMode="auto">
                <a:xfrm flipV="1">
                  <a:off x="2832" y="738"/>
                  <a:ext cx="0" cy="103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 dirty="0"/>
                </a:p>
              </p:txBody>
            </p:sp>
          </p:grpSp>
          <p:sp>
            <p:nvSpPr>
              <p:cNvPr id="15394" name="Rectangle 48"/>
              <p:cNvSpPr>
                <a:spLocks noChangeArrowheads="1"/>
              </p:cNvSpPr>
              <p:nvPr/>
            </p:nvSpPr>
            <p:spPr bwMode="auto">
              <a:xfrm>
                <a:off x="1832" y="563"/>
                <a:ext cx="249" cy="717"/>
              </a:xfrm>
              <a:prstGeom prst="rect">
                <a:avLst/>
              </a:prstGeom>
              <a:solidFill>
                <a:srgbClr val="99FFCC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15395" name="Rectangle 49"/>
              <p:cNvSpPr>
                <a:spLocks noChangeArrowheads="1"/>
              </p:cNvSpPr>
              <p:nvPr/>
            </p:nvSpPr>
            <p:spPr bwMode="auto">
              <a:xfrm>
                <a:off x="2153" y="563"/>
                <a:ext cx="249" cy="717"/>
              </a:xfrm>
              <a:prstGeom prst="rect">
                <a:avLst/>
              </a:prstGeom>
              <a:solidFill>
                <a:srgbClr val="FF00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15396" name="Rectangle 50"/>
              <p:cNvSpPr>
                <a:spLocks noChangeArrowheads="1"/>
              </p:cNvSpPr>
              <p:nvPr/>
            </p:nvSpPr>
            <p:spPr bwMode="auto">
              <a:xfrm>
                <a:off x="2480" y="563"/>
                <a:ext cx="251" cy="717"/>
              </a:xfrm>
              <a:prstGeom prst="rect">
                <a:avLst/>
              </a:prstGeom>
              <a:solidFill>
                <a:srgbClr val="FF00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15397" name="Rectangle 51"/>
              <p:cNvSpPr>
                <a:spLocks noChangeArrowheads="1"/>
              </p:cNvSpPr>
              <p:nvPr/>
            </p:nvSpPr>
            <p:spPr bwMode="auto">
              <a:xfrm>
                <a:off x="1832" y="563"/>
                <a:ext cx="249" cy="717"/>
              </a:xfrm>
              <a:prstGeom prst="rect">
                <a:avLst/>
              </a:prstGeom>
              <a:solidFill>
                <a:srgbClr val="FF00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15398" name="Rectangle 52"/>
              <p:cNvSpPr>
                <a:spLocks noChangeArrowheads="1"/>
              </p:cNvSpPr>
              <p:nvPr/>
            </p:nvSpPr>
            <p:spPr bwMode="auto">
              <a:xfrm>
                <a:off x="1810" y="549"/>
                <a:ext cx="465" cy="21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lIns="90488" tIns="44450" rIns="90488" bIns="44450">
                <a:spAutoFit/>
              </a:bodyPr>
              <a:lstStyle/>
              <a:p>
                <a:pPr defTabSz="762000">
                  <a:spcAft>
                    <a:spcPct val="67000"/>
                  </a:spcAft>
                </a:pPr>
                <a:r>
                  <a:rPr lang="en-GB" dirty="0"/>
                  <a:t>FM</a:t>
                </a:r>
                <a:endParaRPr lang="en-US" dirty="0"/>
              </a:p>
            </p:txBody>
          </p:sp>
          <p:sp>
            <p:nvSpPr>
              <p:cNvPr id="15399" name="Rectangle 53"/>
              <p:cNvSpPr>
                <a:spLocks noChangeArrowheads="1"/>
              </p:cNvSpPr>
              <p:nvPr/>
            </p:nvSpPr>
            <p:spPr bwMode="auto">
              <a:xfrm>
                <a:off x="2130" y="554"/>
                <a:ext cx="465" cy="21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lIns="90488" tIns="44450" rIns="90488" bIns="44450">
                <a:spAutoFit/>
              </a:bodyPr>
              <a:lstStyle/>
              <a:p>
                <a:pPr defTabSz="762000">
                  <a:spcAft>
                    <a:spcPct val="67000"/>
                  </a:spcAft>
                </a:pPr>
                <a:r>
                  <a:rPr lang="en-GB" dirty="0"/>
                  <a:t>FM</a:t>
                </a:r>
                <a:endParaRPr lang="en-US" dirty="0"/>
              </a:p>
            </p:txBody>
          </p:sp>
          <p:sp>
            <p:nvSpPr>
              <p:cNvPr id="15400" name="Rectangle 54"/>
              <p:cNvSpPr>
                <a:spLocks noChangeArrowheads="1"/>
              </p:cNvSpPr>
              <p:nvPr/>
            </p:nvSpPr>
            <p:spPr bwMode="auto">
              <a:xfrm>
                <a:off x="2448" y="560"/>
                <a:ext cx="467" cy="21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lIns="90488" tIns="44450" rIns="90488" bIns="44450">
                <a:spAutoFit/>
              </a:bodyPr>
              <a:lstStyle/>
              <a:p>
                <a:pPr defTabSz="762000">
                  <a:spcAft>
                    <a:spcPct val="67000"/>
                  </a:spcAft>
                </a:pPr>
                <a:r>
                  <a:rPr lang="en-GB" dirty="0"/>
                  <a:t>FM</a:t>
                </a:r>
                <a:endParaRPr lang="en-US" dirty="0"/>
              </a:p>
            </p:txBody>
          </p:sp>
        </p:grpSp>
        <p:sp>
          <p:nvSpPr>
            <p:cNvPr id="15391" name="Rectangle 133"/>
            <p:cNvSpPr>
              <a:spLocks noChangeArrowheads="1"/>
            </p:cNvSpPr>
            <p:nvPr/>
          </p:nvSpPr>
          <p:spPr bwMode="auto">
            <a:xfrm>
              <a:off x="1667" y="1437"/>
              <a:ext cx="2503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>
                <a:spcAft>
                  <a:spcPct val="67000"/>
                </a:spcAft>
              </a:pPr>
              <a:r>
                <a:rPr lang="en-GB" dirty="0"/>
                <a:t>Lightweight project managers</a:t>
              </a:r>
              <a:endParaRPr lang="en-US" dirty="0"/>
            </a:p>
          </p:txBody>
        </p:sp>
      </p:grpSp>
      <p:grpSp>
        <p:nvGrpSpPr>
          <p:cNvPr id="17" name="Group 144"/>
          <p:cNvGrpSpPr>
            <a:grpSpLocks/>
          </p:cNvGrpSpPr>
          <p:nvPr/>
        </p:nvGrpSpPr>
        <p:grpSpPr bwMode="auto">
          <a:xfrm>
            <a:off x="2579688" y="3882227"/>
            <a:ext cx="4813300" cy="1739900"/>
            <a:chOff x="1625" y="2243"/>
            <a:chExt cx="3032" cy="1096"/>
          </a:xfrm>
        </p:grpSpPr>
        <p:grpSp>
          <p:nvGrpSpPr>
            <p:cNvPr id="15372" name="Group 85"/>
            <p:cNvGrpSpPr>
              <a:grpSpLocks/>
            </p:cNvGrpSpPr>
            <p:nvPr/>
          </p:nvGrpSpPr>
          <p:grpSpPr bwMode="auto">
            <a:xfrm>
              <a:off x="3717" y="2495"/>
              <a:ext cx="625" cy="127"/>
              <a:chOff x="2515" y="738"/>
              <a:chExt cx="610" cy="106"/>
            </a:xfrm>
          </p:grpSpPr>
          <p:sp>
            <p:nvSpPr>
              <p:cNvPr id="15388" name="Freeform 86"/>
              <p:cNvSpPr>
                <a:spLocks/>
              </p:cNvSpPr>
              <p:nvPr/>
            </p:nvSpPr>
            <p:spPr bwMode="auto">
              <a:xfrm>
                <a:off x="2515" y="742"/>
                <a:ext cx="610" cy="102"/>
              </a:xfrm>
              <a:custGeom>
                <a:avLst/>
                <a:gdLst>
                  <a:gd name="T0" fmla="*/ 0 w 610"/>
                  <a:gd name="T1" fmla="*/ 101 h 102"/>
                  <a:gd name="T2" fmla="*/ 0 w 610"/>
                  <a:gd name="T3" fmla="*/ 0 h 102"/>
                  <a:gd name="T4" fmla="*/ 609 w 610"/>
                  <a:gd name="T5" fmla="*/ 0 h 102"/>
                  <a:gd name="T6" fmla="*/ 609 w 610"/>
                  <a:gd name="T7" fmla="*/ 95 h 102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610"/>
                  <a:gd name="T13" fmla="*/ 0 h 102"/>
                  <a:gd name="T14" fmla="*/ 610 w 610"/>
                  <a:gd name="T15" fmla="*/ 102 h 102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610" h="102">
                    <a:moveTo>
                      <a:pt x="0" y="101"/>
                    </a:moveTo>
                    <a:lnTo>
                      <a:pt x="0" y="0"/>
                    </a:lnTo>
                    <a:lnTo>
                      <a:pt x="609" y="0"/>
                    </a:lnTo>
                    <a:lnTo>
                      <a:pt x="609" y="95"/>
                    </a:lnTo>
                  </a:path>
                </a:pathLst>
              </a:custGeom>
              <a:noFill/>
              <a:ln w="28575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5389" name="Line 87"/>
              <p:cNvSpPr>
                <a:spLocks noChangeShapeType="1"/>
              </p:cNvSpPr>
              <p:nvPr/>
            </p:nvSpPr>
            <p:spPr bwMode="auto">
              <a:xfrm flipV="1">
                <a:off x="2832" y="738"/>
                <a:ext cx="0" cy="103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15373" name="Rectangle 88"/>
            <p:cNvSpPr>
              <a:spLocks noChangeArrowheads="1"/>
            </p:cNvSpPr>
            <p:nvPr/>
          </p:nvSpPr>
          <p:spPr bwMode="auto">
            <a:xfrm>
              <a:off x="3583" y="2622"/>
              <a:ext cx="250" cy="717"/>
            </a:xfrm>
            <a:prstGeom prst="rect">
              <a:avLst/>
            </a:prstGeom>
            <a:solidFill>
              <a:srgbClr val="99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74" name="Rectangle 89"/>
            <p:cNvSpPr>
              <a:spLocks noChangeArrowheads="1"/>
            </p:cNvSpPr>
            <p:nvPr/>
          </p:nvSpPr>
          <p:spPr bwMode="auto">
            <a:xfrm>
              <a:off x="3905" y="2622"/>
              <a:ext cx="250" cy="717"/>
            </a:xfrm>
            <a:prstGeom prst="rect">
              <a:avLst/>
            </a:prstGeom>
            <a:solidFill>
              <a:srgbClr val="FFCC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75" name="Rectangle 90"/>
            <p:cNvSpPr>
              <a:spLocks noChangeArrowheads="1"/>
            </p:cNvSpPr>
            <p:nvPr/>
          </p:nvSpPr>
          <p:spPr bwMode="auto">
            <a:xfrm>
              <a:off x="4233" y="2622"/>
              <a:ext cx="249" cy="717"/>
            </a:xfrm>
            <a:prstGeom prst="rect">
              <a:avLst/>
            </a:prstGeom>
            <a:solidFill>
              <a:srgbClr val="FFCC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76" name="Rectangle 91"/>
            <p:cNvSpPr>
              <a:spLocks noChangeArrowheads="1"/>
            </p:cNvSpPr>
            <p:nvPr/>
          </p:nvSpPr>
          <p:spPr bwMode="auto">
            <a:xfrm>
              <a:off x="3583" y="2622"/>
              <a:ext cx="250" cy="717"/>
            </a:xfrm>
            <a:prstGeom prst="rect">
              <a:avLst/>
            </a:prstGeom>
            <a:solidFill>
              <a:srgbClr val="FFCC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77" name="Rectangle 92"/>
            <p:cNvSpPr>
              <a:spLocks noChangeArrowheads="1"/>
            </p:cNvSpPr>
            <p:nvPr/>
          </p:nvSpPr>
          <p:spPr bwMode="auto">
            <a:xfrm>
              <a:off x="3553" y="2593"/>
              <a:ext cx="465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378" name="Rectangle 93"/>
            <p:cNvSpPr>
              <a:spLocks noChangeArrowheads="1"/>
            </p:cNvSpPr>
            <p:nvPr/>
          </p:nvSpPr>
          <p:spPr bwMode="auto">
            <a:xfrm>
              <a:off x="3871" y="2597"/>
              <a:ext cx="466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379" name="Rectangle 94"/>
            <p:cNvSpPr>
              <a:spLocks noChangeArrowheads="1"/>
            </p:cNvSpPr>
            <p:nvPr/>
          </p:nvSpPr>
          <p:spPr bwMode="auto">
            <a:xfrm>
              <a:off x="4192" y="2603"/>
              <a:ext cx="465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GB" dirty="0"/>
                <a:t>FM</a:t>
              </a:r>
              <a:endParaRPr lang="en-US" dirty="0"/>
            </a:p>
          </p:txBody>
        </p:sp>
        <p:sp>
          <p:nvSpPr>
            <p:cNvPr id="15380" name="Rectangle 95"/>
            <p:cNvSpPr>
              <a:spLocks noChangeArrowheads="1"/>
            </p:cNvSpPr>
            <p:nvPr/>
          </p:nvSpPr>
          <p:spPr bwMode="auto">
            <a:xfrm>
              <a:off x="3286" y="2782"/>
              <a:ext cx="1250" cy="142"/>
            </a:xfrm>
            <a:prstGeom prst="rect">
              <a:avLst/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81" name="Rectangle 96"/>
            <p:cNvSpPr>
              <a:spLocks noChangeArrowheads="1"/>
            </p:cNvSpPr>
            <p:nvPr/>
          </p:nvSpPr>
          <p:spPr bwMode="auto">
            <a:xfrm>
              <a:off x="3224" y="2939"/>
              <a:ext cx="378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>
                <a:spcAft>
                  <a:spcPct val="67000"/>
                </a:spcAft>
              </a:pPr>
              <a:r>
                <a:rPr lang="en-US" dirty="0"/>
                <a:t>P.M.</a:t>
              </a:r>
            </a:p>
          </p:txBody>
        </p:sp>
        <p:sp>
          <p:nvSpPr>
            <p:cNvPr id="15382" name="Rectangle 97"/>
            <p:cNvSpPr>
              <a:spLocks noChangeArrowheads="1"/>
            </p:cNvSpPr>
            <p:nvPr/>
          </p:nvSpPr>
          <p:spPr bwMode="auto">
            <a:xfrm>
              <a:off x="3292" y="2959"/>
              <a:ext cx="1249" cy="143"/>
            </a:xfrm>
            <a:prstGeom prst="rect">
              <a:avLst/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83" name="Rectangle 98"/>
            <p:cNvSpPr>
              <a:spLocks noChangeArrowheads="1"/>
            </p:cNvSpPr>
            <p:nvPr/>
          </p:nvSpPr>
          <p:spPr bwMode="auto">
            <a:xfrm>
              <a:off x="3291" y="3143"/>
              <a:ext cx="1249" cy="144"/>
            </a:xfrm>
            <a:prstGeom prst="rect">
              <a:avLst/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84" name="Text Box 99"/>
            <p:cNvSpPr txBox="1">
              <a:spLocks noChangeArrowheads="1"/>
            </p:cNvSpPr>
            <p:nvPr/>
          </p:nvSpPr>
          <p:spPr bwMode="auto">
            <a:xfrm>
              <a:off x="3224" y="2754"/>
              <a:ext cx="41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385" name="Text Box 100"/>
            <p:cNvSpPr txBox="1">
              <a:spLocks noChangeArrowheads="1"/>
            </p:cNvSpPr>
            <p:nvPr/>
          </p:nvSpPr>
          <p:spPr bwMode="auto">
            <a:xfrm>
              <a:off x="3241" y="2934"/>
              <a:ext cx="41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386" name="Text Box 101"/>
            <p:cNvSpPr txBox="1">
              <a:spLocks noChangeArrowheads="1"/>
            </p:cNvSpPr>
            <p:nvPr/>
          </p:nvSpPr>
          <p:spPr bwMode="auto">
            <a:xfrm>
              <a:off x="3239" y="3122"/>
              <a:ext cx="415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PM</a:t>
              </a:r>
              <a:endParaRPr lang="en-US" dirty="0"/>
            </a:p>
          </p:txBody>
        </p:sp>
        <p:sp>
          <p:nvSpPr>
            <p:cNvPr id="15387" name="Rectangle 134"/>
            <p:cNvSpPr>
              <a:spLocks noChangeArrowheads="1"/>
            </p:cNvSpPr>
            <p:nvPr/>
          </p:nvSpPr>
          <p:spPr bwMode="auto">
            <a:xfrm>
              <a:off x="1625" y="2243"/>
              <a:ext cx="2503" cy="2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defTabSz="762000">
                <a:spcAft>
                  <a:spcPct val="67000"/>
                </a:spcAft>
              </a:pPr>
              <a:r>
                <a:rPr lang="en-GB" dirty="0"/>
                <a:t>Heavyweight project managers</a:t>
              </a:r>
              <a:endParaRPr lang="en-US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6"/>
  <p:tag name="MMPROD_UIDATA" val="&lt;database version=&quot;6.0&quot;&gt;&lt;object type=&quot;1&quot; unique_id=&quot;10001&quot;&gt;&lt;object type=&quot;8&quot; unique_id=&quot;13350&quot;&gt;&lt;/object&gt;&lt;object type=&quot;2&quot; unique_id=&quot;13351&quot;&gt;&lt;object type=&quot;3&quot; unique_id=&quot;13352&quot;&gt;&lt;property id=&quot;20148&quot; value=&quot;5&quot;/&gt;&lt;property id=&quot;20300&quot; value=&quot;Slide 1&quot;/&gt;&lt;property id=&quot;20307&quot; value=&quot;313&quot;/&gt;&lt;/object&gt;&lt;object type=&quot;3&quot; unique_id=&quot;13353&quot;&gt;&lt;property id=&quot;20148&quot; value=&quot;5&quot;/&gt;&lt;property id=&quot;20300&quot; value=&quot;Slide 2&quot;/&gt;&lt;property id=&quot;20307&quot; value=&quot;311&quot;/&gt;&lt;/object&gt;&lt;object type=&quot;3&quot; unique_id=&quot;13354&quot;&gt;&lt;property id=&quot;20148&quot; value=&quot;5&quot;/&gt;&lt;property id=&quot;20300&quot; value=&quot;Slide 6&quot;/&gt;&lt;property id=&quot;20307&quot; value=&quot;312&quot;/&gt;&lt;/object&gt;&lt;object type=&quot;3&quot; unique_id=&quot;13355&quot;&gt;&lt;property id=&quot;20148&quot; value=&quot;5&quot;/&gt;&lt;property id=&quot;20300&quot; value=&quot;Slide 7&quot;/&gt;&lt;property id=&quot;20307&quot; value=&quot;308&quot;/&gt;&lt;/object&gt;&lt;object type=&quot;3&quot; unique_id=&quot;13356&quot;&gt;&lt;property id=&quot;20148&quot; value=&quot;5&quot;/&gt;&lt;property id=&quot;20300&quot; value=&quot;Slide 8&quot;/&gt;&lt;property id=&quot;20307&quot; value=&quot;309&quot;/&gt;&lt;/object&gt;&lt;object type=&quot;3&quot; unique_id=&quot;13357&quot;&gt;&lt;property id=&quot;20148&quot; value=&quot;5&quot;/&gt;&lt;property id=&quot;20300&quot; value=&quot;Slide 9&quot;/&gt;&lt;property id=&quot;20307&quot; value=&quot;300&quot;/&gt;&lt;/object&gt;&lt;object type=&quot;3&quot; unique_id=&quot;13358&quot;&gt;&lt;property id=&quot;20148&quot; value=&quot;5&quot;/&gt;&lt;property id=&quot;20300&quot; value=&quot;Slide 10&quot;/&gt;&lt;property id=&quot;20307&quot; value=&quot;307&quot;/&gt;&lt;/object&gt;&lt;object type=&quot;3&quot; unique_id=&quot;13359&quot;&gt;&lt;property id=&quot;20148&quot; value=&quot;5&quot;/&gt;&lt;property id=&quot;20300&quot; value=&quot;Slide 11&quot;/&gt;&lt;property id=&quot;20307&quot; value=&quot;301&quot;/&gt;&lt;/object&gt;&lt;object type=&quot;3&quot; unique_id=&quot;13360&quot;&gt;&lt;property id=&quot;20148&quot; value=&quot;5&quot;/&gt;&lt;property id=&quot;20300&quot; value=&quot;Slide 12&quot;/&gt;&lt;property id=&quot;20307&quot; value=&quot;302&quot;/&gt;&lt;/object&gt;&lt;object type=&quot;3&quot; unique_id=&quot;13361&quot;&gt;&lt;property id=&quot;20148&quot; value=&quot;5&quot;/&gt;&lt;property id=&quot;20300&quot; value=&quot;Slide 13&quot;/&gt;&lt;property id=&quot;20307&quot; value=&quot;303&quot;/&gt;&lt;/object&gt;&lt;object type=&quot;3&quot; unique_id=&quot;13362&quot;&gt;&lt;property id=&quot;20148&quot; value=&quot;5&quot;/&gt;&lt;property id=&quot;20300&quot; value=&quot;Slide 14&quot;/&gt;&lt;property id=&quot;20307&quot; value=&quot;304&quot;/&gt;&lt;/object&gt;&lt;object type=&quot;3&quot; unique_id=&quot;13363&quot;&gt;&lt;property id=&quot;20148&quot; value=&quot;5&quot;/&gt;&lt;property id=&quot;20300&quot; value=&quot;Slide 15&quot;/&gt;&lt;property id=&quot;20307&quot; value=&quot;268&quot;/&gt;&lt;/object&gt;&lt;object type=&quot;3&quot; unique_id=&quot;13364&quot;&gt;&lt;property id=&quot;20148&quot; value=&quot;5&quot;/&gt;&lt;property id=&quot;20300&quot; value=&quot;Slide 16&quot;/&gt;&lt;property id=&quot;20307&quot; value=&quot;310&quot;/&gt;&lt;/object&gt;&lt;object type=&quot;3&quot; unique_id=&quot;13365&quot;&gt;&lt;property id=&quot;20148&quot; value=&quot;5&quot;/&gt;&lt;property id=&quot;20300&quot; value=&quot;Slide 17&quot;/&gt;&lt;property id=&quot;20307&quot; value=&quot;306&quot;/&gt;&lt;/object&gt;&lt;object type=&quot;3&quot; unique_id=&quot;13366&quot;&gt;&lt;property id=&quot;20148&quot; value=&quot;5&quot;/&gt;&lt;property id=&quot;20300&quot; value=&quot;Slide 18&quot;/&gt;&lt;property id=&quot;20307&quot; value=&quot;278&quot;/&gt;&lt;/object&gt;&lt;object type=&quot;3&quot; unique_id=&quot;311293&quot;&gt;&lt;property id=&quot;20148&quot; value=&quot;5&quot;/&gt;&lt;property id=&quot;20300&quot; value=&quot;Slide 3&quot;/&gt;&lt;property id=&quot;20307&quot; value=&quot;314&quot;/&gt;&lt;/object&gt;&lt;object type=&quot;3&quot; unique_id=&quot;311294&quot;&gt;&lt;property id=&quot;20148&quot; value=&quot;5&quot;/&gt;&lt;property id=&quot;20300&quot; value=&quot;Slide 4&quot;/&gt;&lt;property id=&quot;20307&quot; value=&quot;315&quot;/&gt;&lt;/object&gt;&lt;object type=&quot;3&quot; unique_id=&quot;311295&quot;&gt;&lt;property id=&quot;20148&quot; value=&quot;5&quot;/&gt;&lt;property id=&quot;20300&quot; value=&quot;Slide 5&quot;/&gt;&lt;property id=&quot;20307&quot; value=&quot;316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sm" len="med"/>
          <a:tailEnd type="stealth" w="sm" len="lg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sm" len="med"/>
          <a:tailEnd type="stealth" w="sm" len="lg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1034</TotalTime>
  <Words>688</Words>
  <Application>Microsoft Office PowerPoint</Application>
  <PresentationFormat>On-screen Show (4:3)</PresentationFormat>
  <Paragraphs>193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Company>warwick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nigel slack</dc:creator>
  <cp:lastModifiedBy>lw-dlf</cp:lastModifiedBy>
  <cp:revision>206</cp:revision>
  <cp:lastPrinted>2000-12-05T15:02:14Z</cp:lastPrinted>
  <dcterms:created xsi:type="dcterms:W3CDTF">2000-09-21T10:20:38Z</dcterms:created>
  <dcterms:modified xsi:type="dcterms:W3CDTF">2017-07-28T03:55:51Z</dcterms:modified>
</cp:coreProperties>
</file>