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5"/>
  </p:notesMasterIdLst>
  <p:handoutMasterIdLst>
    <p:handoutMasterId r:id="rId26"/>
  </p:handoutMasterIdLst>
  <p:sldIdLst>
    <p:sldId id="289" r:id="rId5"/>
    <p:sldId id="294" r:id="rId6"/>
    <p:sldId id="286" r:id="rId7"/>
    <p:sldId id="293" r:id="rId8"/>
    <p:sldId id="297" r:id="rId9"/>
    <p:sldId id="307" r:id="rId10"/>
    <p:sldId id="298" r:id="rId11"/>
    <p:sldId id="300" r:id="rId12"/>
    <p:sldId id="304" r:id="rId13"/>
    <p:sldId id="303" r:id="rId14"/>
    <p:sldId id="306" r:id="rId15"/>
    <p:sldId id="305" r:id="rId16"/>
    <p:sldId id="309" r:id="rId17"/>
    <p:sldId id="310" r:id="rId18"/>
    <p:sldId id="271" r:id="rId19"/>
    <p:sldId id="311" r:id="rId20"/>
    <p:sldId id="312" r:id="rId21"/>
    <p:sldId id="313" r:id="rId22"/>
    <p:sldId id="296" r:id="rId23"/>
    <p:sldId id="28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DA3B87-4D6B-4F87-8B15-FCDAB5F3CDD6}" v="141" dt="2026-07-16T13:36:24.2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903" autoAdjust="0"/>
  </p:normalViewPr>
  <p:slideViewPr>
    <p:cSldViewPr snapToGrid="0">
      <p:cViewPr varScale="1">
        <p:scale>
          <a:sx n="53" d="100"/>
          <a:sy n="53" d="100"/>
        </p:scale>
        <p:origin x="1140" y="44"/>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2"/>
            </a:solidFill>
          </c:spPr>
          <c:dPt>
            <c:idx val="0"/>
            <c:bubble3D val="0"/>
            <c:spPr>
              <a:solidFill>
                <a:schemeClr val="accent3"/>
              </a:solidFill>
              <a:ln w="19050">
                <a:noFill/>
              </a:ln>
              <a:effectLst/>
            </c:spPr>
            <c:extLst>
              <c:ext xmlns:c16="http://schemas.microsoft.com/office/drawing/2014/chart" uri="{C3380CC4-5D6E-409C-BE32-E72D297353CC}">
                <c16:uniqueId val="{00000001-43D6-4ED0-8BD4-FB53AD928D29}"/>
              </c:ext>
            </c:extLst>
          </c:dPt>
          <c:dPt>
            <c:idx val="1"/>
            <c:bubble3D val="0"/>
            <c:spPr>
              <a:solidFill>
                <a:schemeClr val="bg2"/>
              </a:solidFill>
              <a:ln w="19050">
                <a:noFill/>
              </a:ln>
              <a:effectLst/>
            </c:spPr>
            <c:extLst>
              <c:ext xmlns:c16="http://schemas.microsoft.com/office/drawing/2014/chart" uri="{C3380CC4-5D6E-409C-BE32-E72D297353CC}">
                <c16:uniqueId val="{00000003-43D6-4ED0-8BD4-FB53AD928D29}"/>
              </c:ext>
            </c:extLst>
          </c:dPt>
          <c:cat>
            <c:strRef>
              <c:f>Sheet1!$A$2:$A$3</c:f>
              <c:strCache>
                <c:ptCount val="2"/>
                <c:pt idx="0">
                  <c:v>1st Qtr</c:v>
                </c:pt>
                <c:pt idx="1">
                  <c:v>2nd Qtr</c:v>
                </c:pt>
              </c:strCache>
            </c:strRef>
          </c:cat>
          <c:val>
            <c:numRef>
              <c:f>Sheet1!$B$2:$B$3</c:f>
              <c:numCache>
                <c:formatCode>General</c:formatCode>
                <c:ptCount val="2"/>
                <c:pt idx="0">
                  <c:v>45</c:v>
                </c:pt>
                <c:pt idx="1">
                  <c:v>55</c:v>
                </c:pt>
              </c:numCache>
            </c:numRef>
          </c:val>
          <c:extLst>
            <c:ext xmlns:c16="http://schemas.microsoft.com/office/drawing/2014/chart" uri="{C3380CC4-5D6E-409C-BE32-E72D297353CC}">
              <c16:uniqueId val="{00000004-43D6-4ED0-8BD4-FB53AD928D29}"/>
            </c:ext>
          </c:extLst>
        </c:ser>
        <c:dLbls>
          <c:showLegendKey val="0"/>
          <c:showVal val="0"/>
          <c:showCatName val="0"/>
          <c:showSerName val="0"/>
          <c:showPercent val="0"/>
          <c:showBubbleSize val="0"/>
          <c:showLeaderLines val="1"/>
        </c:dLbls>
        <c:firstSliceAng val="0"/>
        <c:holeSize val="67"/>
      </c:doughnut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7/16/2026</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7/16/2026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322885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3</a:t>
            </a:fld>
            <a:endParaRPr lang="en-US" dirty="0"/>
          </a:p>
        </p:txBody>
      </p:sp>
    </p:spTree>
    <p:extLst>
      <p:ext uri="{BB962C8B-B14F-4D97-AF65-F5344CB8AC3E}">
        <p14:creationId xmlns:p14="http://schemas.microsoft.com/office/powerpoint/2010/main" val="2609089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A004F4-F240-48F9-8AE1-486585C7F00D}" type="slidenum">
              <a:rPr lang="en-US" smtClean="0"/>
              <a:t>4</a:t>
            </a:fld>
            <a:endParaRPr lang="en-US" dirty="0"/>
          </a:p>
        </p:txBody>
      </p:sp>
    </p:spTree>
    <p:extLst>
      <p:ext uri="{BB962C8B-B14F-4D97-AF65-F5344CB8AC3E}">
        <p14:creationId xmlns:p14="http://schemas.microsoft.com/office/powerpoint/2010/main" val="2630065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86451-73DF-C0F3-CFDC-39F4673752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9E280-B517-A588-C7C4-DE331704BE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2B9ADB-1E86-4B41-4932-39FE247CB2B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6B307C6-B66A-D829-7A3E-AF25F40E6677}"/>
              </a:ext>
            </a:extLst>
          </p:cNvPr>
          <p:cNvSpPr>
            <a:spLocks noGrp="1"/>
          </p:cNvSpPr>
          <p:nvPr>
            <p:ph type="sldNum" sz="quarter" idx="5"/>
          </p:nvPr>
        </p:nvSpPr>
        <p:spPr/>
        <p:txBody>
          <a:bodyPr/>
          <a:lstStyle/>
          <a:p>
            <a:fld id="{9CA004F4-F240-48F9-8AE1-486585C7F00D}" type="slidenum">
              <a:rPr lang="en-US" smtClean="0"/>
              <a:t>5</a:t>
            </a:fld>
            <a:endParaRPr lang="en-US" dirty="0"/>
          </a:p>
        </p:txBody>
      </p:sp>
    </p:spTree>
    <p:extLst>
      <p:ext uri="{BB962C8B-B14F-4D97-AF65-F5344CB8AC3E}">
        <p14:creationId xmlns:p14="http://schemas.microsoft.com/office/powerpoint/2010/main" val="2165683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15</a:t>
            </a:fld>
            <a:endParaRPr lang="en-US" dirty="0"/>
          </a:p>
        </p:txBody>
      </p:sp>
    </p:spTree>
    <p:extLst>
      <p:ext uri="{BB962C8B-B14F-4D97-AF65-F5344CB8AC3E}">
        <p14:creationId xmlns:p14="http://schemas.microsoft.com/office/powerpoint/2010/main" val="1335137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A004F4-F240-48F9-8AE1-486585C7F00D}" type="slidenum">
              <a:rPr lang="en-US" smtClean="0"/>
              <a:t>17</a:t>
            </a:fld>
            <a:endParaRPr lang="en-US" dirty="0"/>
          </a:p>
        </p:txBody>
      </p:sp>
    </p:spTree>
    <p:extLst>
      <p:ext uri="{BB962C8B-B14F-4D97-AF65-F5344CB8AC3E}">
        <p14:creationId xmlns:p14="http://schemas.microsoft.com/office/powerpoint/2010/main" val="2075894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20</a:t>
            </a:fld>
            <a:endParaRPr lang="en-US" dirty="0"/>
          </a:p>
        </p:txBody>
      </p:sp>
    </p:spTree>
    <p:extLst>
      <p:ext uri="{BB962C8B-B14F-4D97-AF65-F5344CB8AC3E}">
        <p14:creationId xmlns:p14="http://schemas.microsoft.com/office/powerpoint/2010/main" val="4032744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7/16/2026</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7/16/2026</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7/16/2026</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7/16/2026</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7/16/2026</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7/16/2026</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7/16/2026</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7/16/2026</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7/16/2026</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7/16/2026</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329438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7/16/2026</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2" r:id="rId10"/>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2540" y="-17418"/>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p:txBody>
          <a:bodyPr>
            <a:normAutofit/>
          </a:bodyPr>
          <a:lstStyle/>
          <a:p>
            <a:pPr>
              <a:lnSpc>
                <a:spcPct val="125000"/>
              </a:lnSpc>
            </a:pPr>
            <a:r>
              <a:rPr lang="en-US" sz="3600" dirty="0">
                <a:solidFill>
                  <a:schemeClr val="bg1"/>
                </a:solidFill>
              </a:rPr>
              <a:t>COMPONENT 1</a:t>
            </a:r>
            <a:br>
              <a:rPr lang="en-US" sz="3600" dirty="0"/>
            </a:br>
            <a:r>
              <a:rPr lang="en-US" sz="3600" dirty="0"/>
              <a:t>INDIVIDUAL PRESENTATION</a:t>
            </a:r>
            <a:endParaRPr lang="en-US" sz="3600" dirty="0">
              <a:solidFill>
                <a:schemeClr val="bg1"/>
              </a:solidFill>
            </a:endParaRPr>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6609807" y="164174"/>
            <a:ext cx="5181600" cy="1158239"/>
          </a:xfrm>
          <a:solidFill>
            <a:schemeClr val="accent2">
              <a:alpha val="90000"/>
            </a:schemeClr>
          </a:solidFill>
        </p:spPr>
        <p:txBody>
          <a:bodyPr anchor="ctr" anchorCtr="0">
            <a:normAutofit/>
          </a:bodyPr>
          <a:lstStyle/>
          <a:p>
            <a:r>
              <a:rPr lang="en-US" sz="3000" b="1" i="1" spc="65" dirty="0">
                <a:solidFill>
                  <a:schemeClr val="accent1"/>
                </a:solidFill>
                <a:cs typeface="Arial"/>
              </a:rPr>
              <a:t>University of Wales</a:t>
            </a:r>
          </a:p>
          <a:p>
            <a:r>
              <a:rPr lang="en-US" sz="3000" b="1" i="1" spc="65" dirty="0">
                <a:solidFill>
                  <a:schemeClr val="accent1"/>
                </a:solidFill>
                <a:cs typeface="Arial"/>
              </a:rPr>
              <a:t> Trinity Saint David</a:t>
            </a:r>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347371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12" name="Content Placeholder 6">
            <a:extLst>
              <a:ext uri="{FF2B5EF4-FFF2-40B4-BE49-F238E27FC236}">
                <a16:creationId xmlns:a16="http://schemas.microsoft.com/office/drawing/2014/main" id="{0DDA7259-97EE-249C-3B69-DC51B0263BCA}"/>
              </a:ext>
            </a:extLst>
          </p:cNvPr>
          <p:cNvSpPr txBox="1">
            <a:spLocks/>
          </p:cNvSpPr>
          <p:nvPr/>
        </p:nvSpPr>
        <p:spPr bwMode="white">
          <a:xfrm>
            <a:off x="448801" y="4528457"/>
            <a:ext cx="9452845" cy="1820092"/>
          </a:xfrm>
          <a:prstGeom prst="rect">
            <a:avLst/>
          </a:prstGeom>
          <a:solidFill>
            <a:schemeClr val="accent2">
              <a:alpha val="90000"/>
            </a:schemeClr>
          </a:solidFill>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2700" algn="l">
              <a:lnSpc>
                <a:spcPct val="120000"/>
              </a:lnSpc>
              <a:spcBef>
                <a:spcPts val="100"/>
              </a:spcBef>
            </a:pPr>
            <a:endParaRPr lang="en-GB" sz="1900" dirty="0">
              <a:solidFill>
                <a:schemeClr val="bg1"/>
              </a:solidFill>
            </a:endParaRPr>
          </a:p>
          <a:p>
            <a:pPr marL="12700" algn="l">
              <a:lnSpc>
                <a:spcPct val="120000"/>
              </a:lnSpc>
              <a:spcBef>
                <a:spcPts val="100"/>
              </a:spcBef>
            </a:pPr>
            <a:r>
              <a:rPr lang="en-GB" sz="1900" dirty="0">
                <a:solidFill>
                  <a:schemeClr val="bg1"/>
                </a:solidFill>
              </a:rPr>
              <a:t>Student’s Name: </a:t>
            </a:r>
            <a:r>
              <a:rPr lang="en-GB" sz="1800" dirty="0"/>
              <a:t>ROSA PIMINCHUMO</a:t>
            </a:r>
            <a:endParaRPr lang="en-GB" sz="1900" dirty="0">
              <a:solidFill>
                <a:schemeClr val="bg1"/>
              </a:solidFill>
            </a:endParaRPr>
          </a:p>
          <a:p>
            <a:pPr marL="12700" algn="l">
              <a:lnSpc>
                <a:spcPct val="120000"/>
              </a:lnSpc>
              <a:spcBef>
                <a:spcPts val="100"/>
              </a:spcBef>
            </a:pPr>
            <a:r>
              <a:rPr lang="en-GB" sz="1900" dirty="0">
                <a:solidFill>
                  <a:schemeClr val="bg1"/>
                </a:solidFill>
              </a:rPr>
              <a:t>ID : </a:t>
            </a:r>
            <a:r>
              <a:rPr lang="en-GB" sz="2000" i="0" dirty="0"/>
              <a:t>2024 3612 52</a:t>
            </a:r>
          </a:p>
          <a:p>
            <a:pPr marL="12700" algn="l">
              <a:lnSpc>
                <a:spcPct val="120000"/>
              </a:lnSpc>
              <a:spcBef>
                <a:spcPts val="100"/>
              </a:spcBef>
            </a:pPr>
            <a:r>
              <a:rPr lang="en-GB" sz="2000" dirty="0">
                <a:solidFill>
                  <a:schemeClr val="bg1"/>
                </a:solidFill>
              </a:rPr>
              <a:t>Module:</a:t>
            </a:r>
            <a:r>
              <a:rPr lang="en-GB" sz="2000" dirty="0"/>
              <a:t> LCLM5002 – Developing and Managing Individuals and Teams</a:t>
            </a:r>
          </a:p>
          <a:p>
            <a:pPr marL="12700" algn="l">
              <a:lnSpc>
                <a:spcPct val="120000"/>
              </a:lnSpc>
              <a:spcBef>
                <a:spcPts val="100"/>
              </a:spcBef>
            </a:pPr>
            <a:r>
              <a:rPr lang="en-GB" sz="2000" dirty="0">
                <a:solidFill>
                  <a:schemeClr val="bg1"/>
                </a:solidFill>
              </a:rPr>
              <a:t>Chosen Company:</a:t>
            </a:r>
            <a:r>
              <a:rPr lang="en-GB" sz="2000" dirty="0"/>
              <a:t> Tesco</a:t>
            </a:r>
          </a:p>
          <a:p>
            <a:pPr marL="12700" algn="l">
              <a:lnSpc>
                <a:spcPct val="120000"/>
              </a:lnSpc>
              <a:spcBef>
                <a:spcPts val="100"/>
              </a:spcBef>
            </a:pPr>
            <a:endParaRPr lang="en-GB" sz="2000" dirty="0">
              <a:solidFill>
                <a:schemeClr val="bg1"/>
              </a:solidFill>
            </a:endParaRPr>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A548-13EA-2E80-9D2B-FD57360ED30D}"/>
              </a:ext>
            </a:extLst>
          </p:cNvPr>
          <p:cNvSpPr>
            <a:spLocks noGrp="1"/>
          </p:cNvSpPr>
          <p:nvPr>
            <p:ph type="ctrTitle"/>
          </p:nvPr>
        </p:nvSpPr>
        <p:spPr>
          <a:xfrm>
            <a:off x="1524000" y="1952428"/>
            <a:ext cx="9144000" cy="2128049"/>
          </a:xfrm>
        </p:spPr>
        <p:txBody>
          <a:bodyPr>
            <a:normAutofit/>
          </a:bodyPr>
          <a:lstStyle/>
          <a:p>
            <a:pPr algn="l"/>
            <a:br>
              <a:rPr lang="en-GB" sz="2500" dirty="0">
                <a:solidFill>
                  <a:schemeClr val="tx1"/>
                </a:solidFill>
                <a:latin typeface="Tahoma" panose="020B0604030504040204" pitchFamily="34" charset="0"/>
                <a:ea typeface="Tahoma" panose="020B0604030504040204" pitchFamily="34" charset="0"/>
                <a:cs typeface="Tahoma" panose="020B0604030504040204" pitchFamily="34" charset="0"/>
              </a:rPr>
            </a:br>
            <a:br>
              <a:rPr lang="en-GB" sz="2500" dirty="0">
                <a:solidFill>
                  <a:schemeClr val="tx1"/>
                </a:solidFill>
                <a:latin typeface="Tahoma" panose="020B0604030504040204" pitchFamily="34" charset="0"/>
                <a:ea typeface="Tahoma" panose="020B0604030504040204" pitchFamily="34" charset="0"/>
                <a:cs typeface="Tahoma" panose="020B0604030504040204" pitchFamily="34" charset="0"/>
              </a:rPr>
            </a:br>
            <a:r>
              <a:rPr lang="en-GB" sz="2500" dirty="0">
                <a:solidFill>
                  <a:schemeClr val="tx1"/>
                </a:solidFill>
                <a:latin typeface="Tahoma" panose="020B0604030504040204" pitchFamily="34" charset="0"/>
                <a:ea typeface="Tahoma" panose="020B0604030504040204" pitchFamily="34" charset="0"/>
                <a:cs typeface="Tahoma" panose="020B0604030504040204" pitchFamily="34" charset="0"/>
              </a:rPr>
              <a:t> </a:t>
            </a:r>
          </a:p>
        </p:txBody>
      </p:sp>
      <p:sp>
        <p:nvSpPr>
          <p:cNvPr id="4" name="Title 1">
            <a:extLst>
              <a:ext uri="{FF2B5EF4-FFF2-40B4-BE49-F238E27FC236}">
                <a16:creationId xmlns:a16="http://schemas.microsoft.com/office/drawing/2014/main" id="{4468D5DF-6525-3012-C90F-C00B64E60B99}"/>
              </a:ext>
            </a:extLst>
          </p:cNvPr>
          <p:cNvSpPr>
            <a:spLocks noGrp="1"/>
          </p:cNvSpPr>
          <p:nvPr>
            <p:ph type="subTitle" idx="1"/>
          </p:nvPr>
        </p:nvSpPr>
        <p:spPr>
          <a:xfrm>
            <a:off x="1524000" y="381137"/>
            <a:ext cx="9144000" cy="881062"/>
          </a:xfrm>
        </p:spPr>
        <p:txBody>
          <a:bodyPr/>
          <a:lstStyle/>
          <a:p>
            <a:r>
              <a:rPr dirty="0"/>
              <a:t>Table of Contents</a:t>
            </a:r>
          </a:p>
        </p:txBody>
      </p:sp>
      <p:sp>
        <p:nvSpPr>
          <p:cNvPr id="7" name="Content Placeholder 2">
            <a:extLst>
              <a:ext uri="{FF2B5EF4-FFF2-40B4-BE49-F238E27FC236}">
                <a16:creationId xmlns:a16="http://schemas.microsoft.com/office/drawing/2014/main" id="{9ECE5532-60C4-E540-FAF4-8473A3260610}"/>
              </a:ext>
            </a:extLst>
          </p:cNvPr>
          <p:cNvSpPr txBox="1">
            <a:spLocks/>
          </p:cNvSpPr>
          <p:nvPr/>
        </p:nvSpPr>
        <p:spPr>
          <a:xfrm>
            <a:off x="1524000" y="1523394"/>
            <a:ext cx="9144000" cy="4929051"/>
          </a:xfrm>
          <a:prstGeom prst="rect">
            <a:avLst/>
          </a:prstGeom>
          <a:solidFill>
            <a:schemeClr val="accent2">
              <a:alpha val="90000"/>
            </a:schemeClr>
          </a:solidFill>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lvl="2" algn="l">
              <a:lnSpc>
                <a:spcPct val="150000"/>
              </a:lnSpc>
            </a:pPr>
            <a:r>
              <a:rPr lang="en-GB" dirty="0">
                <a:solidFill>
                  <a:schemeClr val="accent5">
                    <a:lumMod val="60000"/>
                    <a:lumOff val="40000"/>
                  </a:schemeClr>
                </a:solidFill>
              </a:rPr>
              <a:t>1. Introduction to Tesco</a:t>
            </a:r>
          </a:p>
          <a:p>
            <a:pPr lvl="2" algn="l">
              <a:lnSpc>
                <a:spcPct val="150000"/>
              </a:lnSpc>
            </a:pPr>
            <a:r>
              <a:rPr lang="en-GB" dirty="0">
                <a:solidFill>
                  <a:schemeClr val="accent5">
                    <a:lumMod val="60000"/>
                    <a:lumOff val="40000"/>
                  </a:schemeClr>
                </a:solidFill>
              </a:rPr>
              <a:t>2. Organisational Transformation</a:t>
            </a:r>
          </a:p>
          <a:p>
            <a:pPr lvl="2" algn="l">
              <a:lnSpc>
                <a:spcPct val="150000"/>
              </a:lnSpc>
            </a:pPr>
            <a:r>
              <a:rPr lang="en-GB" dirty="0">
                <a:solidFill>
                  <a:schemeClr val="accent5">
                    <a:lumMod val="60000"/>
                    <a:lumOff val="40000"/>
                  </a:schemeClr>
                </a:solidFill>
              </a:rPr>
              <a:t>3. Recruitment Process</a:t>
            </a:r>
          </a:p>
          <a:p>
            <a:pPr lvl="2" algn="l">
              <a:lnSpc>
                <a:spcPct val="150000"/>
              </a:lnSpc>
            </a:pPr>
            <a:r>
              <a:rPr lang="en-GB" dirty="0">
                <a:solidFill>
                  <a:schemeClr val="accent5">
                    <a:lumMod val="60000"/>
                    <a:lumOff val="40000"/>
                  </a:schemeClr>
                </a:solidFill>
              </a:rPr>
              <a:t>4. Job Analysis</a:t>
            </a:r>
          </a:p>
          <a:p>
            <a:pPr lvl="2" algn="l">
              <a:lnSpc>
                <a:spcPct val="150000"/>
              </a:lnSpc>
            </a:pPr>
            <a:r>
              <a:rPr lang="en-GB" dirty="0">
                <a:solidFill>
                  <a:schemeClr val="accent5">
                    <a:lumMod val="60000"/>
                    <a:lumOff val="40000"/>
                  </a:schemeClr>
                </a:solidFill>
              </a:rPr>
              <a:t>5. Interview Types</a:t>
            </a:r>
          </a:p>
          <a:p>
            <a:pPr lvl="2" algn="l">
              <a:lnSpc>
                <a:spcPct val="150000"/>
              </a:lnSpc>
            </a:pPr>
            <a:r>
              <a:rPr lang="en-GB" dirty="0">
                <a:solidFill>
                  <a:schemeClr val="accent5">
                    <a:lumMod val="60000"/>
                    <a:lumOff val="40000"/>
                  </a:schemeClr>
                </a:solidFill>
              </a:rPr>
              <a:t>6. Questioning Techniques</a:t>
            </a:r>
          </a:p>
          <a:p>
            <a:pPr lvl="2" algn="l">
              <a:lnSpc>
                <a:spcPct val="150000"/>
              </a:lnSpc>
            </a:pPr>
            <a:r>
              <a:rPr lang="en-GB" dirty="0">
                <a:solidFill>
                  <a:schemeClr val="accent5">
                    <a:lumMod val="60000"/>
                    <a:lumOff val="40000"/>
                  </a:schemeClr>
                </a:solidFill>
              </a:rPr>
              <a:t>7. Face-to-Face vs Virtual Interviews</a:t>
            </a:r>
          </a:p>
          <a:p>
            <a:pPr lvl="2" algn="l">
              <a:lnSpc>
                <a:spcPct val="150000"/>
              </a:lnSpc>
            </a:pPr>
            <a:r>
              <a:rPr lang="en-GB" dirty="0">
                <a:solidFill>
                  <a:schemeClr val="accent5">
                    <a:lumMod val="60000"/>
                    <a:lumOff val="40000"/>
                  </a:schemeClr>
                </a:solidFill>
              </a:rPr>
              <a:t>8. Conclusion</a:t>
            </a:r>
          </a:p>
          <a:p>
            <a:pPr lvl="2" algn="l">
              <a:lnSpc>
                <a:spcPct val="150000"/>
              </a:lnSpc>
            </a:pPr>
            <a:r>
              <a:rPr lang="en-GB" dirty="0">
                <a:solidFill>
                  <a:schemeClr val="accent5">
                    <a:lumMod val="60000"/>
                    <a:lumOff val="40000"/>
                  </a:schemeClr>
                </a:solidFill>
              </a:rPr>
              <a:t>9. References</a:t>
            </a:r>
          </a:p>
        </p:txBody>
      </p:sp>
    </p:spTree>
    <p:extLst>
      <p:ext uri="{BB962C8B-B14F-4D97-AF65-F5344CB8AC3E}">
        <p14:creationId xmlns:p14="http://schemas.microsoft.com/office/powerpoint/2010/main" val="27617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 y="0"/>
            <a:ext cx="6991350" cy="6858000"/>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181340" y="317972"/>
            <a:ext cx="4010660" cy="5820877"/>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493566" y="770573"/>
            <a:ext cx="6689725" cy="4896529"/>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bwMode="white">
          <a:xfrm>
            <a:off x="6188242" y="756626"/>
            <a:ext cx="5165558" cy="833856"/>
          </a:xfrm>
        </p:spPr>
        <p:txBody>
          <a:bodyPr/>
          <a:lstStyle/>
          <a:p>
            <a:r>
              <a:rPr lang="en-US" dirty="0">
                <a:solidFill>
                  <a:schemeClr val="bg1"/>
                </a:solidFill>
              </a:rPr>
              <a:t>Introduction to TESCO</a:t>
            </a:r>
            <a:endParaRPr lang="en-US" dirty="0"/>
          </a:p>
        </p:txBody>
      </p:sp>
      <p:sp>
        <p:nvSpPr>
          <p:cNvPr id="7" name="object 9" descr="Beige rectangle">
            <a:extLst>
              <a:ext uri="{FF2B5EF4-FFF2-40B4-BE49-F238E27FC236}">
                <a16:creationId xmlns:a16="http://schemas.microsoft.com/office/drawing/2014/main" id="{02C6628C-972C-4717-AAF3-D882B30F6658}"/>
              </a:ext>
            </a:extLst>
          </p:cNvPr>
          <p:cNvSpPr/>
          <p:nvPr/>
        </p:nvSpPr>
        <p:spPr bwMode="white">
          <a:xfrm flipV="1">
            <a:off x="6313931" y="1269657"/>
            <a:ext cx="4467280" cy="212014"/>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5691842" y="1656956"/>
            <a:ext cx="6247604" cy="164176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sz="1800" spc="-25" dirty="0">
                <a:solidFill>
                  <a:schemeClr val="bg2">
                    <a:lumMod val="20000"/>
                    <a:lumOff val="80000"/>
                  </a:schemeClr>
                </a:solidFill>
                <a:cs typeface="Arial"/>
              </a:rPr>
              <a:t>The company was founded by Sir Jack Cohen in 1919 and has grown from a small market into a major international retailer. As a leading retailer Tesco focuses on providing customers with affordable, healthy and sustainable food. Tesco currently undergoing a major digital  transformation, data driven, decision-making, and online expansion.</a:t>
            </a:r>
          </a:p>
          <a:p>
            <a:pPr marL="0" indent="0" algn="just">
              <a:lnSpc>
                <a:spcPct val="150000"/>
              </a:lnSpc>
              <a:buNone/>
            </a:pPr>
            <a:endParaRPr lang="en-US" sz="1800" spc="-25" dirty="0">
              <a:solidFill>
                <a:schemeClr val="bg2">
                  <a:lumMod val="20000"/>
                  <a:lumOff val="80000"/>
                </a:schemeClr>
              </a:solidFill>
              <a:cs typeface="Arial"/>
            </a:endParaRPr>
          </a:p>
          <a:p>
            <a:pPr marL="0" indent="0" algn="just">
              <a:lnSpc>
                <a:spcPct val="150000"/>
              </a:lnSpc>
              <a:buNone/>
            </a:pPr>
            <a:r>
              <a:rPr lang="en-US" spc="-25" dirty="0">
                <a:solidFill>
                  <a:schemeClr val="bg2">
                    <a:lumMod val="20000"/>
                    <a:lumOff val="80000"/>
                  </a:schemeClr>
                </a:solidFill>
                <a:cs typeface="Arial"/>
              </a:rPr>
              <a:t>Transformation requires specific competencies such as collaboration, innovation and digital capability. (Armstrong &amp; Taylor, 2020)</a:t>
            </a:r>
          </a:p>
        </p:txBody>
      </p:sp>
    </p:spTree>
    <p:extLst>
      <p:ext uri="{BB962C8B-B14F-4D97-AF65-F5344CB8AC3E}">
        <p14:creationId xmlns:p14="http://schemas.microsoft.com/office/powerpoint/2010/main" val="1793949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144B-3166-6393-A9BF-61283ED1B00A}"/>
              </a:ext>
            </a:extLst>
          </p:cNvPr>
          <p:cNvSpPr>
            <a:spLocks noGrp="1"/>
          </p:cNvSpPr>
          <p:nvPr>
            <p:ph type="title"/>
          </p:nvPr>
        </p:nvSpPr>
        <p:spPr>
          <a:xfrm>
            <a:off x="838200" y="160581"/>
            <a:ext cx="10515600" cy="1325563"/>
          </a:xfrm>
        </p:spPr>
        <p:txBody>
          <a:bodyPr/>
          <a:lstStyle/>
          <a:p>
            <a:pPr algn="ctr"/>
            <a:r>
              <a:rPr lang="en-GB" dirty="0"/>
              <a:t>RECRUITMENT PROCESS</a:t>
            </a:r>
          </a:p>
        </p:txBody>
      </p:sp>
      <p:sp>
        <p:nvSpPr>
          <p:cNvPr id="5" name="object 9" descr="Beige rectangle">
            <a:extLst>
              <a:ext uri="{FF2B5EF4-FFF2-40B4-BE49-F238E27FC236}">
                <a16:creationId xmlns:a16="http://schemas.microsoft.com/office/drawing/2014/main" id="{7027827B-426C-3E84-7A90-224DBC53656E}"/>
              </a:ext>
            </a:extLst>
          </p:cNvPr>
          <p:cNvSpPr/>
          <p:nvPr/>
        </p:nvSpPr>
        <p:spPr bwMode="white">
          <a:xfrm>
            <a:off x="2695755" y="1242204"/>
            <a:ext cx="6800490" cy="243939"/>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8" name="Content Placeholder 2">
            <a:extLst>
              <a:ext uri="{FF2B5EF4-FFF2-40B4-BE49-F238E27FC236}">
                <a16:creationId xmlns:a16="http://schemas.microsoft.com/office/drawing/2014/main" id="{49CC489A-BEB9-24C8-3EAF-37F673368BA8}"/>
              </a:ext>
            </a:extLst>
          </p:cNvPr>
          <p:cNvSpPr txBox="1">
            <a:spLocks/>
          </p:cNvSpPr>
          <p:nvPr/>
        </p:nvSpPr>
        <p:spPr>
          <a:xfrm>
            <a:off x="1130667" y="1299556"/>
            <a:ext cx="9910309" cy="436100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70000"/>
              </a:lnSpc>
              <a:buFont typeface="Arial" panose="020B0604020202020204" pitchFamily="34" charset="0"/>
              <a:buNone/>
            </a:pPr>
            <a:r>
              <a:rPr lang="en-GB" sz="1800" dirty="0"/>
              <a:t>Workforce planning</a:t>
            </a:r>
          </a:p>
          <a:p>
            <a:pPr marL="0" indent="0">
              <a:lnSpc>
                <a:spcPct val="170000"/>
              </a:lnSpc>
              <a:buFont typeface="Arial" panose="020B0604020202020204" pitchFamily="34" charset="0"/>
              <a:buNone/>
            </a:pPr>
            <a:r>
              <a:rPr lang="en-GB" sz="1800" dirty="0"/>
              <a:t>• Job analysis</a:t>
            </a:r>
          </a:p>
          <a:p>
            <a:pPr marL="0" indent="0">
              <a:lnSpc>
                <a:spcPct val="170000"/>
              </a:lnSpc>
              <a:buFont typeface="Arial" panose="020B0604020202020204" pitchFamily="34" charset="0"/>
              <a:buNone/>
            </a:pPr>
            <a:r>
              <a:rPr lang="en-GB" sz="1800" dirty="0"/>
              <a:t>• Job description</a:t>
            </a:r>
          </a:p>
          <a:p>
            <a:pPr marL="0" indent="0">
              <a:lnSpc>
                <a:spcPct val="170000"/>
              </a:lnSpc>
              <a:buFont typeface="Arial" panose="020B0604020202020204" pitchFamily="34" charset="0"/>
              <a:buNone/>
            </a:pPr>
            <a:r>
              <a:rPr lang="en-GB" sz="1800" dirty="0"/>
              <a:t>• Person specification</a:t>
            </a:r>
          </a:p>
          <a:p>
            <a:pPr marL="0" indent="0">
              <a:lnSpc>
                <a:spcPct val="170000"/>
              </a:lnSpc>
              <a:buFont typeface="Arial" panose="020B0604020202020204" pitchFamily="34" charset="0"/>
              <a:buNone/>
            </a:pPr>
            <a:r>
              <a:rPr lang="en-GB" sz="1800" dirty="0"/>
              <a:t>• Advertising vacancies</a:t>
            </a:r>
          </a:p>
          <a:p>
            <a:pPr marL="0" indent="0">
              <a:lnSpc>
                <a:spcPct val="170000"/>
              </a:lnSpc>
              <a:buFont typeface="Arial" panose="020B0604020202020204" pitchFamily="34" charset="0"/>
              <a:buNone/>
            </a:pPr>
            <a:r>
              <a:rPr lang="en-GB" sz="1800" dirty="0"/>
              <a:t>• Interview and selection</a:t>
            </a:r>
          </a:p>
          <a:p>
            <a:pPr marL="0" indent="0">
              <a:lnSpc>
                <a:spcPct val="170000"/>
              </a:lnSpc>
              <a:buFont typeface="Arial" panose="020B0604020202020204" pitchFamily="34" charset="0"/>
              <a:buNone/>
            </a:pPr>
            <a:r>
              <a:rPr lang="en-GB" sz="1800" dirty="0"/>
              <a:t>• Job offer and onboarding</a:t>
            </a:r>
          </a:p>
          <a:p>
            <a:pPr marL="0" indent="0">
              <a:lnSpc>
                <a:spcPct val="170000"/>
              </a:lnSpc>
              <a:buNone/>
            </a:pPr>
            <a:r>
              <a:rPr lang="en-GB" dirty="0"/>
              <a:t>There is a great transformation from just recruitment to talent acquisition. Anita, R. </a:t>
            </a:r>
            <a:r>
              <a:rPr lang="en-GB" dirty="0" err="1"/>
              <a:t>Gavesana</a:t>
            </a:r>
            <a:r>
              <a:rPr lang="en-GB" dirty="0"/>
              <a:t> Journal of Management. 2019.</a:t>
            </a:r>
            <a:endParaRPr lang="en-GB" sz="1800" dirty="0"/>
          </a:p>
        </p:txBody>
      </p:sp>
    </p:spTree>
    <p:extLst>
      <p:ext uri="{BB962C8B-B14F-4D97-AF65-F5344CB8AC3E}">
        <p14:creationId xmlns:p14="http://schemas.microsoft.com/office/powerpoint/2010/main" val="3655737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154A31-8A73-97A9-DE93-AA6B2A71DAE0}"/>
            </a:ext>
          </a:extLst>
        </p:cNvPr>
        <p:cNvGrpSpPr/>
        <p:nvPr/>
      </p:nvGrpSpPr>
      <p:grpSpPr>
        <a:xfrm>
          <a:off x="0" y="0"/>
          <a:ext cx="0" cy="0"/>
          <a:chOff x="0" y="0"/>
          <a:chExt cx="0" cy="0"/>
        </a:xfrm>
      </p:grpSpPr>
      <p:pic>
        <p:nvPicPr>
          <p:cNvPr id="7" name="Content Placeholder 6" descr="Blue rectangle">
            <a:extLst>
              <a:ext uri="{FF2B5EF4-FFF2-40B4-BE49-F238E27FC236}">
                <a16:creationId xmlns:a16="http://schemas.microsoft.com/office/drawing/2014/main" id="{0C64C96B-5B8F-D94C-64B3-0D745E155FA9}"/>
              </a:ext>
            </a:extLst>
          </p:cNvPr>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8" name="object 3" descr="Blue rectangle">
            <a:extLst>
              <a:ext uri="{FF2B5EF4-FFF2-40B4-BE49-F238E27FC236}">
                <a16:creationId xmlns:a16="http://schemas.microsoft.com/office/drawing/2014/main" id="{08F6DFC5-EF33-37D6-708D-791A10D050B7}"/>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988E77C0-5F69-AE0B-6E26-D25F31BFBAC0}"/>
              </a:ext>
            </a:extLst>
          </p:cNvPr>
          <p:cNvSpPr>
            <a:spLocks noGrp="1"/>
          </p:cNvSpPr>
          <p:nvPr>
            <p:ph type="title"/>
          </p:nvPr>
        </p:nvSpPr>
        <p:spPr bwMode="white">
          <a:xfrm>
            <a:off x="838200" y="132244"/>
            <a:ext cx="10515600" cy="1325563"/>
          </a:xfrm>
        </p:spPr>
        <p:txBody>
          <a:bodyPr/>
          <a:lstStyle/>
          <a:p>
            <a:r>
              <a:rPr lang="en-US" dirty="0">
                <a:solidFill>
                  <a:schemeClr val="bg1"/>
                </a:solidFill>
              </a:rPr>
              <a:t>JOB ANALYSIS</a:t>
            </a:r>
            <a:endParaRPr lang="en-US" dirty="0"/>
          </a:p>
        </p:txBody>
      </p:sp>
      <p:sp>
        <p:nvSpPr>
          <p:cNvPr id="5" name="Slide Number Placeholder 4">
            <a:extLst>
              <a:ext uri="{FF2B5EF4-FFF2-40B4-BE49-F238E27FC236}">
                <a16:creationId xmlns:a16="http://schemas.microsoft.com/office/drawing/2014/main" id="{D68C69AC-C52B-13CF-73EC-1AA48DD6788D}"/>
              </a:ext>
            </a:extLst>
          </p:cNvPr>
          <p:cNvSpPr>
            <a:spLocks noGrp="1"/>
          </p:cNvSpPr>
          <p:nvPr>
            <p:ph type="sldNum" sz="quarter" idx="12"/>
          </p:nvPr>
        </p:nvSpPr>
        <p:spPr/>
        <p:txBody>
          <a:bodyPr/>
          <a:lstStyle/>
          <a:p>
            <a:fld id="{82EE24B5-652C-4DB5-B7C3-B5BBEC1280B1}" type="slidenum">
              <a:rPr lang="en-US" smtClean="0"/>
              <a:t>5</a:t>
            </a:fld>
            <a:endParaRPr lang="en-US" dirty="0"/>
          </a:p>
        </p:txBody>
      </p:sp>
      <p:sp>
        <p:nvSpPr>
          <p:cNvPr id="11" name="object 5" descr="Beige rectangle">
            <a:extLst>
              <a:ext uri="{FF2B5EF4-FFF2-40B4-BE49-F238E27FC236}">
                <a16:creationId xmlns:a16="http://schemas.microsoft.com/office/drawing/2014/main" id="{EBCA0871-5A14-8CF9-97BD-884BD67E68BD}"/>
              </a:ext>
            </a:extLst>
          </p:cNvPr>
          <p:cNvSpPr/>
          <p:nvPr/>
        </p:nvSpPr>
        <p:spPr bwMode="white">
          <a:xfrm>
            <a:off x="947607" y="1126852"/>
            <a:ext cx="4536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Rectangle 9">
            <a:extLst>
              <a:ext uri="{FF2B5EF4-FFF2-40B4-BE49-F238E27FC236}">
                <a16:creationId xmlns:a16="http://schemas.microsoft.com/office/drawing/2014/main" id="{C6B5FCAB-043B-8DC9-9E83-C173EBA61E00}"/>
              </a:ext>
            </a:extLst>
          </p:cNvPr>
          <p:cNvSpPr/>
          <p:nvPr/>
        </p:nvSpPr>
        <p:spPr>
          <a:xfrm>
            <a:off x="8801773" y="479266"/>
            <a:ext cx="3024187" cy="647700"/>
          </a:xfrm>
          <a:prstGeom prst="rect">
            <a:avLst/>
          </a:prstGeom>
          <a:solidFill>
            <a:schemeClr val="accent1"/>
          </a:solidFill>
        </p:spPr>
        <p:txBody>
          <a:bodyPr wrap="square" anchor="ctr" anchorCtr="0">
            <a:noAutofit/>
          </a:bodyPr>
          <a:lstStyle/>
          <a:p>
            <a:pPr algn="ctr">
              <a:lnSpc>
                <a:spcPct val="100000"/>
              </a:lnSpc>
              <a:spcBef>
                <a:spcPts val="1055"/>
              </a:spcBef>
            </a:pPr>
            <a:r>
              <a:rPr lang="en-US" sz="3000" dirty="0">
                <a:solidFill>
                  <a:schemeClr val="tx2"/>
                </a:solidFill>
                <a:latin typeface="+mj-lt"/>
              </a:rPr>
              <a:t>SUCCESS</a:t>
            </a:r>
          </a:p>
        </p:txBody>
      </p:sp>
      <p:sp>
        <p:nvSpPr>
          <p:cNvPr id="3" name="TextBox 2">
            <a:extLst>
              <a:ext uri="{FF2B5EF4-FFF2-40B4-BE49-F238E27FC236}">
                <a16:creationId xmlns:a16="http://schemas.microsoft.com/office/drawing/2014/main" id="{7B1C4CAE-8FC0-FCD3-B7A7-C64037826A47}"/>
              </a:ext>
            </a:extLst>
          </p:cNvPr>
          <p:cNvSpPr txBox="1"/>
          <p:nvPr/>
        </p:nvSpPr>
        <p:spPr>
          <a:xfrm>
            <a:off x="694978" y="1211324"/>
            <a:ext cx="10724037" cy="6093976"/>
          </a:xfrm>
          <a:prstGeom prst="rect">
            <a:avLst/>
          </a:prstGeom>
          <a:noFill/>
        </p:spPr>
        <p:txBody>
          <a:bodyPr wrap="square" rtlCol="0">
            <a:spAutoFit/>
          </a:bodyPr>
          <a:lstStyle/>
          <a:p>
            <a:endParaRPr lang="en-GB" dirty="0"/>
          </a:p>
          <a:p>
            <a:pPr algn="just">
              <a:lnSpc>
                <a:spcPct val="150000"/>
              </a:lnSpc>
            </a:pPr>
            <a:r>
              <a:rPr lang="en-GB" b="1" dirty="0">
                <a:solidFill>
                  <a:schemeClr val="bg1"/>
                </a:solidFill>
              </a:rPr>
              <a:t>TESCO </a:t>
            </a:r>
            <a:r>
              <a:rPr lang="en-GB" dirty="0">
                <a:solidFill>
                  <a:schemeClr val="bg1"/>
                </a:solidFill>
              </a:rPr>
              <a:t>company – organisational transformation. </a:t>
            </a:r>
          </a:p>
          <a:p>
            <a:pPr algn="just">
              <a:lnSpc>
                <a:spcPct val="150000"/>
              </a:lnSpc>
            </a:pPr>
            <a:endParaRPr lang="en-GB" dirty="0">
              <a:solidFill>
                <a:schemeClr val="bg1"/>
              </a:solidFill>
            </a:endParaRPr>
          </a:p>
          <a:p>
            <a:pPr algn="just">
              <a:lnSpc>
                <a:spcPct val="150000"/>
              </a:lnSpc>
            </a:pPr>
            <a:r>
              <a:rPr lang="en-GB" dirty="0">
                <a:solidFill>
                  <a:schemeClr val="bg1"/>
                </a:solidFill>
              </a:rPr>
              <a:t>Transformation roles must align with Tesco’s strategic priorities: efficiency, innovation, and customer‑centricity, and they are:</a:t>
            </a:r>
          </a:p>
          <a:p>
            <a:pPr algn="just">
              <a:lnSpc>
                <a:spcPct val="150000"/>
              </a:lnSpc>
            </a:pPr>
            <a:endParaRPr lang="en-GB" dirty="0">
              <a:solidFill>
                <a:schemeClr val="bg1"/>
              </a:solidFill>
            </a:endParaRPr>
          </a:p>
          <a:p>
            <a:pPr algn="just">
              <a:lnSpc>
                <a:spcPct val="150000"/>
              </a:lnSpc>
            </a:pPr>
            <a:r>
              <a:rPr lang="en-GB" dirty="0">
                <a:solidFill>
                  <a:schemeClr val="bg1"/>
                </a:solidFill>
              </a:rPr>
              <a:t>- Digitalisation of retail operations</a:t>
            </a:r>
          </a:p>
          <a:p>
            <a:pPr algn="just">
              <a:lnSpc>
                <a:spcPct val="150000"/>
              </a:lnSpc>
            </a:pPr>
            <a:r>
              <a:rPr lang="en-GB" dirty="0">
                <a:solidFill>
                  <a:schemeClr val="bg1"/>
                </a:solidFill>
              </a:rPr>
              <a:t>- Automation of supply chain processes</a:t>
            </a:r>
          </a:p>
          <a:p>
            <a:pPr algn="just">
              <a:lnSpc>
                <a:spcPct val="150000"/>
              </a:lnSpc>
            </a:pPr>
            <a:r>
              <a:rPr lang="en-GB" dirty="0">
                <a:solidFill>
                  <a:schemeClr val="bg1"/>
                </a:solidFill>
              </a:rPr>
              <a:t>- Data‑driven decision‑making</a:t>
            </a:r>
          </a:p>
          <a:p>
            <a:pPr marL="285750" indent="-285750" algn="just">
              <a:lnSpc>
                <a:spcPct val="150000"/>
              </a:lnSpc>
              <a:buFontTx/>
              <a:buChar char="-"/>
            </a:pPr>
            <a:r>
              <a:rPr lang="en-GB" dirty="0">
                <a:solidFill>
                  <a:schemeClr val="bg1"/>
                </a:solidFill>
              </a:rPr>
              <a:t>Customer experience enhancement through technology</a:t>
            </a:r>
          </a:p>
          <a:p>
            <a:pPr marL="285750" indent="-285750" algn="just">
              <a:lnSpc>
                <a:spcPct val="150000"/>
              </a:lnSpc>
              <a:buFontTx/>
              <a:buChar char="-"/>
            </a:pPr>
            <a:endParaRPr lang="en-GB" dirty="0">
              <a:solidFill>
                <a:schemeClr val="bg1"/>
              </a:solidFill>
            </a:endParaRPr>
          </a:p>
          <a:p>
            <a:pPr algn="just">
              <a:lnSpc>
                <a:spcPct val="150000"/>
              </a:lnSpc>
            </a:pPr>
            <a:r>
              <a:rPr lang="en-US" dirty="0">
                <a:solidFill>
                  <a:schemeClr val="bg1"/>
                </a:solidFill>
              </a:rPr>
              <a:t>Job analysis identifies the leadership and coordination competencies required for transformation roles. (Bratton &amp; Gold, 2017)</a:t>
            </a:r>
          </a:p>
          <a:p>
            <a:pPr algn="just">
              <a:lnSpc>
                <a:spcPct val="150000"/>
              </a:lnSpc>
            </a:pPr>
            <a:endParaRPr lang="en-GB" dirty="0">
              <a:solidFill>
                <a:schemeClr val="bg1"/>
              </a:solidFill>
            </a:endParaRPr>
          </a:p>
          <a:p>
            <a:endParaRPr lang="en-GB" sz="2100" b="1" dirty="0">
              <a:solidFill>
                <a:schemeClr val="bg1"/>
              </a:solidFill>
            </a:endParaRPr>
          </a:p>
        </p:txBody>
      </p:sp>
    </p:spTree>
    <p:extLst>
      <p:ext uri="{BB962C8B-B14F-4D97-AF65-F5344CB8AC3E}">
        <p14:creationId xmlns:p14="http://schemas.microsoft.com/office/powerpoint/2010/main" val="2773063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Content Placeholder 11" descr="Chart">
            <a:extLst>
              <a:ext uri="{FF2B5EF4-FFF2-40B4-BE49-F238E27FC236}">
                <a16:creationId xmlns:a16="http://schemas.microsoft.com/office/drawing/2014/main" id="{B7E1CDE0-87B3-A6B1-E1F9-21FDB8A52E2D}"/>
              </a:ext>
            </a:extLst>
          </p:cNvPr>
          <p:cNvGraphicFramePr>
            <a:graphicFrameLocks/>
          </p:cNvGraphicFramePr>
          <p:nvPr>
            <p:extLst>
              <p:ext uri="{D42A27DB-BD31-4B8C-83A1-F6EECF244321}">
                <p14:modId xmlns:p14="http://schemas.microsoft.com/office/powerpoint/2010/main" val="1626032668"/>
              </p:ext>
            </p:extLst>
          </p:nvPr>
        </p:nvGraphicFramePr>
        <p:xfrm>
          <a:off x="-1764048" y="0"/>
          <a:ext cx="10630643" cy="6768367"/>
        </p:xfrm>
        <a:graphic>
          <a:graphicData uri="http://schemas.openxmlformats.org/drawingml/2006/chart">
            <c:chart xmlns:c="http://schemas.openxmlformats.org/drawingml/2006/chart" xmlns:r="http://schemas.openxmlformats.org/officeDocument/2006/relationships" r:id="rId2"/>
          </a:graphicData>
        </a:graphic>
      </p:graphicFrame>
      <p:sp>
        <p:nvSpPr>
          <p:cNvPr id="3" name="Slide Number Placeholder 2">
            <a:extLst>
              <a:ext uri="{FF2B5EF4-FFF2-40B4-BE49-F238E27FC236}">
                <a16:creationId xmlns:a16="http://schemas.microsoft.com/office/drawing/2014/main" id="{D2284B52-5B96-45DA-1ABA-4B4AE015F49B}"/>
              </a:ext>
            </a:extLst>
          </p:cNvPr>
          <p:cNvSpPr>
            <a:spLocks noGrp="1"/>
          </p:cNvSpPr>
          <p:nvPr>
            <p:ph type="sldNum" sz="quarter" idx="12"/>
          </p:nvPr>
        </p:nvSpPr>
        <p:spPr>
          <a:xfrm>
            <a:off x="11468844" y="6174902"/>
            <a:ext cx="357116" cy="365125"/>
          </a:xfrm>
        </p:spPr>
        <p:txBody>
          <a:bodyPr vert="horz" lIns="91440" tIns="45720" rIns="91440" bIns="45720" rtlCol="0" anchor="ctr">
            <a:normAutofit/>
          </a:bodyPr>
          <a:lstStyle/>
          <a:p>
            <a:pPr>
              <a:spcAft>
                <a:spcPts val="600"/>
              </a:spcAft>
            </a:pPr>
            <a:fld id="{82EE24B5-652C-4DB5-B7C3-B5BBEC1280B1}" type="slidenum">
              <a:rPr lang="en-US" smtClean="0"/>
              <a:pPr>
                <a:spcAft>
                  <a:spcPts val="600"/>
                </a:spcAft>
              </a:pPr>
              <a:t>6</a:t>
            </a:fld>
            <a:endParaRPr lang="en-US"/>
          </a:p>
        </p:txBody>
      </p:sp>
      <p:sp>
        <p:nvSpPr>
          <p:cNvPr id="8" name="object 3" descr="Blue rectangle">
            <a:extLst>
              <a:ext uri="{FF2B5EF4-FFF2-40B4-BE49-F238E27FC236}">
                <a16:creationId xmlns:a16="http://schemas.microsoft.com/office/drawing/2014/main" id="{18088D69-8BC0-CDFE-9BE5-746C7B5B27FA}"/>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11" name="Title 2">
            <a:extLst>
              <a:ext uri="{FF2B5EF4-FFF2-40B4-BE49-F238E27FC236}">
                <a16:creationId xmlns:a16="http://schemas.microsoft.com/office/drawing/2014/main" id="{C02314CC-3976-90B8-221A-A2DA25425CAA}"/>
              </a:ext>
            </a:extLst>
          </p:cNvPr>
          <p:cNvSpPr>
            <a:spLocks noGrp="1"/>
          </p:cNvSpPr>
          <p:nvPr>
            <p:ph type="title"/>
          </p:nvPr>
        </p:nvSpPr>
        <p:spPr>
          <a:xfrm>
            <a:off x="838200" y="365125"/>
            <a:ext cx="10515600" cy="1325563"/>
          </a:xfrm>
        </p:spPr>
        <p:txBody>
          <a:bodyPr/>
          <a:lstStyle/>
          <a:p>
            <a:r>
              <a:rPr lang="en-US" dirty="0">
                <a:solidFill>
                  <a:schemeClr val="bg1"/>
                </a:solidFill>
              </a:rPr>
              <a:t>TESCO Recruitment</a:t>
            </a:r>
          </a:p>
        </p:txBody>
      </p:sp>
      <p:pic>
        <p:nvPicPr>
          <p:cNvPr id="6" name="Content Placeholder 6" descr="Blue rectangle">
            <a:extLst>
              <a:ext uri="{FF2B5EF4-FFF2-40B4-BE49-F238E27FC236}">
                <a16:creationId xmlns:a16="http://schemas.microsoft.com/office/drawing/2014/main" id="{3A5E724A-F7C3-B699-C4A0-F682FE9AD0ED}"/>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a:fillRect/>
          </a:stretch>
        </p:blipFill>
        <p:spPr>
          <a:xfrm>
            <a:off x="6364096" y="575559"/>
            <a:ext cx="5181600" cy="4351338"/>
          </a:xfrm>
          <a:prstGeom prst="rect">
            <a:avLst/>
          </a:prstGeom>
          <a:noFill/>
        </p:spPr>
      </p:pic>
      <p:sp>
        <p:nvSpPr>
          <p:cNvPr id="5" name="TextBox 4">
            <a:extLst>
              <a:ext uri="{FF2B5EF4-FFF2-40B4-BE49-F238E27FC236}">
                <a16:creationId xmlns:a16="http://schemas.microsoft.com/office/drawing/2014/main" id="{DB4D5CCC-FC16-7708-D138-E6548A6A5670}"/>
              </a:ext>
            </a:extLst>
          </p:cNvPr>
          <p:cNvSpPr txBox="1"/>
          <p:nvPr/>
        </p:nvSpPr>
        <p:spPr>
          <a:xfrm>
            <a:off x="838200" y="1825625"/>
            <a:ext cx="10630644" cy="4351338"/>
          </a:xfrm>
          <a:prstGeom prst="rect">
            <a:avLst/>
          </a:prstGeom>
        </p:spPr>
        <p:txBody>
          <a:bodyPr vert="horz" lIns="91440" tIns="45720" rIns="91440" bIns="45720" rtlCol="0">
            <a:normAutofit fontScale="25000" lnSpcReduction="20000"/>
          </a:bodyPr>
          <a:lstStyle/>
          <a:p>
            <a:pPr>
              <a:lnSpc>
                <a:spcPct val="170000"/>
              </a:lnSpc>
              <a:spcBef>
                <a:spcPts val="1000"/>
              </a:spcBef>
            </a:pPr>
            <a:r>
              <a:rPr lang="en-US" sz="7200" dirty="0">
                <a:solidFill>
                  <a:schemeClr val="bg1"/>
                </a:solidFill>
              </a:rPr>
              <a:t>The company needs to recruit key roles</a:t>
            </a:r>
          </a:p>
          <a:p>
            <a:pPr marL="228600" indent="-228600">
              <a:lnSpc>
                <a:spcPct val="170000"/>
              </a:lnSpc>
              <a:spcBef>
                <a:spcPts val="1000"/>
              </a:spcBef>
              <a:buFont typeface="Arial" panose="020B0604020202020204" pitchFamily="34" charset="0"/>
              <a:buChar char="•"/>
            </a:pPr>
            <a:r>
              <a:rPr lang="en-US" sz="7200" dirty="0">
                <a:solidFill>
                  <a:schemeClr val="bg1"/>
                </a:solidFill>
              </a:rPr>
              <a:t>Project Manager</a:t>
            </a:r>
          </a:p>
          <a:p>
            <a:pPr marL="228600" indent="-228600">
              <a:lnSpc>
                <a:spcPct val="170000"/>
              </a:lnSpc>
              <a:spcBef>
                <a:spcPts val="1000"/>
              </a:spcBef>
              <a:buFont typeface="Arial" panose="020B0604020202020204" pitchFamily="34" charset="0"/>
              <a:buChar char="•"/>
            </a:pPr>
            <a:r>
              <a:rPr lang="en-US" sz="7200" dirty="0">
                <a:solidFill>
                  <a:schemeClr val="bg1"/>
                </a:solidFill>
              </a:rPr>
              <a:t>Change Manager</a:t>
            </a:r>
          </a:p>
          <a:p>
            <a:pPr marL="228600" indent="-228600">
              <a:lnSpc>
                <a:spcPct val="170000"/>
              </a:lnSpc>
              <a:spcBef>
                <a:spcPts val="1000"/>
              </a:spcBef>
              <a:buFont typeface="Arial" panose="020B0604020202020204" pitchFamily="34" charset="0"/>
              <a:buChar char="•"/>
            </a:pPr>
            <a:r>
              <a:rPr lang="en-US" sz="7200" dirty="0">
                <a:solidFill>
                  <a:schemeClr val="bg1"/>
                </a:solidFill>
              </a:rPr>
              <a:t>Operations Manager</a:t>
            </a:r>
          </a:p>
          <a:p>
            <a:pPr marL="228600" indent="-228600">
              <a:lnSpc>
                <a:spcPct val="170000"/>
              </a:lnSpc>
              <a:spcBef>
                <a:spcPts val="1000"/>
              </a:spcBef>
              <a:buFont typeface="Arial" panose="020B0604020202020204" pitchFamily="34" charset="0"/>
              <a:buChar char="•"/>
            </a:pPr>
            <a:r>
              <a:rPr lang="en-US" sz="7200" dirty="0">
                <a:solidFill>
                  <a:schemeClr val="bg1"/>
                </a:solidFill>
              </a:rPr>
              <a:t>Financial Analyst</a:t>
            </a:r>
          </a:p>
          <a:p>
            <a:pPr marL="228600" indent="-228600">
              <a:lnSpc>
                <a:spcPct val="170000"/>
              </a:lnSpc>
              <a:spcBef>
                <a:spcPts val="1000"/>
              </a:spcBef>
              <a:buFont typeface="Arial" panose="020B0604020202020204" pitchFamily="34" charset="0"/>
              <a:buChar char="•"/>
            </a:pPr>
            <a:r>
              <a:rPr lang="en-US" sz="7200" dirty="0">
                <a:solidFill>
                  <a:schemeClr val="bg1"/>
                </a:solidFill>
              </a:rPr>
              <a:t>Digital Specialist</a:t>
            </a:r>
          </a:p>
          <a:p>
            <a:pPr algn="just">
              <a:lnSpc>
                <a:spcPct val="150000"/>
              </a:lnSpc>
              <a:spcBef>
                <a:spcPts val="1000"/>
              </a:spcBef>
            </a:pPr>
            <a:endParaRPr lang="en-US" sz="1600" dirty="0">
              <a:solidFill>
                <a:schemeClr val="bg1"/>
              </a:solidFill>
            </a:endParaRPr>
          </a:p>
          <a:p>
            <a:pPr algn="just">
              <a:lnSpc>
                <a:spcPct val="150000"/>
              </a:lnSpc>
              <a:spcBef>
                <a:spcPts val="1000"/>
              </a:spcBef>
            </a:pPr>
            <a:endParaRPr lang="en-US" sz="1600" dirty="0">
              <a:solidFill>
                <a:schemeClr val="bg1"/>
              </a:solidFill>
            </a:endParaRPr>
          </a:p>
          <a:p>
            <a:pPr algn="just">
              <a:lnSpc>
                <a:spcPct val="150000"/>
              </a:lnSpc>
              <a:spcBef>
                <a:spcPts val="1000"/>
              </a:spcBef>
            </a:pPr>
            <a:endParaRPr lang="en-US" sz="1600" dirty="0">
              <a:solidFill>
                <a:schemeClr val="bg1"/>
              </a:solidFill>
            </a:endParaRPr>
          </a:p>
          <a:p>
            <a:pPr marL="228600" indent="-228600" algn="just">
              <a:lnSpc>
                <a:spcPct val="150000"/>
              </a:lnSpc>
              <a:spcBef>
                <a:spcPts val="1000"/>
              </a:spcBef>
              <a:buFont typeface="Arial" panose="020B0604020202020204" pitchFamily="34" charset="0"/>
              <a:buChar char="•"/>
            </a:pPr>
            <a:endParaRPr lang="en-US" sz="1600" dirty="0">
              <a:solidFill>
                <a:schemeClr val="bg1"/>
              </a:solidFill>
            </a:endParaRPr>
          </a:p>
          <a:p>
            <a:r>
              <a:rPr lang="en-GB" sz="7200" dirty="0">
                <a:solidFill>
                  <a:schemeClr val="bg1"/>
                </a:solidFill>
              </a:rPr>
              <a:t>Clear job descriptions improve recruitment accuracy (Armstrong &amp; Taylor, 2020).</a:t>
            </a:r>
            <a:endParaRPr lang="en-GB" sz="7200" b="1" dirty="0">
              <a:solidFill>
                <a:schemeClr val="bg1"/>
              </a:solidFill>
            </a:endParaRPr>
          </a:p>
          <a:p>
            <a:pPr marL="228600" indent="-228600">
              <a:lnSpc>
                <a:spcPct val="90000"/>
              </a:lnSpc>
              <a:spcBef>
                <a:spcPts val="1000"/>
              </a:spcBef>
              <a:buFont typeface="Arial" panose="020B0604020202020204" pitchFamily="34" charset="0"/>
              <a:buChar char="•"/>
            </a:pPr>
            <a:endParaRPr lang="en-US" sz="1600" dirty="0">
              <a:solidFill>
                <a:schemeClr val="bg1"/>
              </a:solidFill>
            </a:endParaRPr>
          </a:p>
        </p:txBody>
      </p:sp>
      <p:sp>
        <p:nvSpPr>
          <p:cNvPr id="10" name="object 5" descr="Beige rectangle">
            <a:extLst>
              <a:ext uri="{FF2B5EF4-FFF2-40B4-BE49-F238E27FC236}">
                <a16:creationId xmlns:a16="http://schemas.microsoft.com/office/drawing/2014/main" id="{ABD266B5-4918-B87C-4D93-7F02D44E5F81}"/>
              </a:ext>
            </a:extLst>
          </p:cNvPr>
          <p:cNvSpPr/>
          <p:nvPr/>
        </p:nvSpPr>
        <p:spPr bwMode="white">
          <a:xfrm>
            <a:off x="947607" y="1346774"/>
            <a:ext cx="4536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977647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6" descr="Blue rectangle">
            <a:extLst>
              <a:ext uri="{FF2B5EF4-FFF2-40B4-BE49-F238E27FC236}">
                <a16:creationId xmlns:a16="http://schemas.microsoft.com/office/drawing/2014/main" id="{0F421BC3-A77C-5803-2082-DCAD0993601D}"/>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3" name="Slide Number Placeholder 2">
            <a:extLst>
              <a:ext uri="{FF2B5EF4-FFF2-40B4-BE49-F238E27FC236}">
                <a16:creationId xmlns:a16="http://schemas.microsoft.com/office/drawing/2014/main" id="{95983111-738F-3585-AEA8-ED0F409D167B}"/>
              </a:ext>
            </a:extLst>
          </p:cNvPr>
          <p:cNvSpPr>
            <a:spLocks noGrp="1"/>
          </p:cNvSpPr>
          <p:nvPr>
            <p:ph type="sldNum" sz="quarter" idx="12"/>
          </p:nvPr>
        </p:nvSpPr>
        <p:spPr/>
        <p:txBody>
          <a:bodyPr/>
          <a:lstStyle/>
          <a:p>
            <a:fld id="{82EE24B5-652C-4DB5-B7C3-B5BBEC1280B1}" type="slidenum">
              <a:rPr lang="en-US" noProof="0" smtClean="0"/>
              <a:t>7</a:t>
            </a:fld>
            <a:endParaRPr lang="en-US" noProof="0" dirty="0"/>
          </a:p>
        </p:txBody>
      </p:sp>
      <p:sp>
        <p:nvSpPr>
          <p:cNvPr id="7" name="object 3" descr="Blue rectangle">
            <a:extLst>
              <a:ext uri="{FF2B5EF4-FFF2-40B4-BE49-F238E27FC236}">
                <a16:creationId xmlns:a16="http://schemas.microsoft.com/office/drawing/2014/main" id="{E266F24C-146F-59BB-6619-6993B0182349}"/>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TextBox 8">
            <a:extLst>
              <a:ext uri="{FF2B5EF4-FFF2-40B4-BE49-F238E27FC236}">
                <a16:creationId xmlns:a16="http://schemas.microsoft.com/office/drawing/2014/main" id="{FA895644-DFDF-5599-A455-73B821504306}"/>
              </a:ext>
            </a:extLst>
          </p:cNvPr>
          <p:cNvSpPr txBox="1"/>
          <p:nvPr/>
        </p:nvSpPr>
        <p:spPr>
          <a:xfrm>
            <a:off x="452606" y="199352"/>
            <a:ext cx="11351320" cy="6801862"/>
          </a:xfrm>
          <a:prstGeom prst="rect">
            <a:avLst/>
          </a:prstGeom>
          <a:noFill/>
        </p:spPr>
        <p:txBody>
          <a:bodyPr wrap="square" rtlCol="0">
            <a:spAutoFit/>
          </a:bodyPr>
          <a:lstStyle/>
          <a:p>
            <a:r>
              <a:rPr lang="en-GB" sz="2200" b="1" dirty="0">
                <a:solidFill>
                  <a:schemeClr val="bg1"/>
                </a:solidFill>
              </a:rPr>
              <a:t>Project Manager role required</a:t>
            </a:r>
          </a:p>
          <a:p>
            <a:pPr algn="just">
              <a:lnSpc>
                <a:spcPct val="150000"/>
              </a:lnSpc>
            </a:pPr>
            <a:r>
              <a:rPr lang="en-GB" b="1" dirty="0">
                <a:solidFill>
                  <a:schemeClr val="bg1"/>
                </a:solidFill>
              </a:rPr>
              <a:t>Mean duties: </a:t>
            </a:r>
            <a:r>
              <a:rPr lang="en-GB" dirty="0">
                <a:solidFill>
                  <a:schemeClr val="bg1"/>
                </a:solidFill>
              </a:rPr>
              <a:t>Lead end-to-end project management for business change, and IT projects. Develop detailed project plans, schedules. Coordinate Teams, Manage Timelines, Leads transformation projects.</a:t>
            </a:r>
            <a:endParaRPr lang="en-GB" b="1" dirty="0">
              <a:solidFill>
                <a:schemeClr val="bg1"/>
              </a:solidFill>
            </a:endParaRPr>
          </a:p>
          <a:p>
            <a:pPr algn="just">
              <a:lnSpc>
                <a:spcPct val="150000"/>
              </a:lnSpc>
            </a:pPr>
            <a:r>
              <a:rPr lang="en-GB" b="1" dirty="0">
                <a:solidFill>
                  <a:schemeClr val="bg1"/>
                </a:solidFill>
              </a:rPr>
              <a:t>Qualification: </a:t>
            </a:r>
            <a:r>
              <a:rPr lang="en-GB" dirty="0">
                <a:solidFill>
                  <a:schemeClr val="bg1"/>
                </a:solidFill>
              </a:rPr>
              <a:t>Bachelor’s degree in Business management, in project management, engineering, commercial management.</a:t>
            </a:r>
            <a:endParaRPr lang="en-GB" b="1" dirty="0">
              <a:solidFill>
                <a:schemeClr val="bg1"/>
              </a:solidFill>
            </a:endParaRPr>
          </a:p>
          <a:p>
            <a:pPr algn="just">
              <a:lnSpc>
                <a:spcPct val="150000"/>
              </a:lnSpc>
            </a:pPr>
            <a:r>
              <a:rPr lang="en-GB" b="1" dirty="0">
                <a:solidFill>
                  <a:schemeClr val="bg1"/>
                </a:solidFill>
              </a:rPr>
              <a:t>Skills: </a:t>
            </a:r>
            <a:r>
              <a:rPr lang="en-GB" dirty="0"/>
              <a:t> </a:t>
            </a:r>
            <a:r>
              <a:rPr lang="en-GB" dirty="0">
                <a:solidFill>
                  <a:schemeClr val="bg1"/>
                </a:solidFill>
              </a:rPr>
              <a:t>the ability to plan and integrate projects to deliver target costs, dependencies, risk management, and project benefits. Problem Solving; the ability to identify problems.</a:t>
            </a:r>
          </a:p>
          <a:p>
            <a:pPr algn="just">
              <a:lnSpc>
                <a:spcPct val="150000"/>
              </a:lnSpc>
            </a:pPr>
            <a:r>
              <a:rPr lang="en-GB" b="1" dirty="0">
                <a:solidFill>
                  <a:schemeClr val="bg1"/>
                </a:solidFill>
              </a:rPr>
              <a:t>Experience</a:t>
            </a:r>
            <a:r>
              <a:rPr lang="en-GB" dirty="0">
                <a:solidFill>
                  <a:schemeClr val="bg1"/>
                </a:solidFill>
              </a:rPr>
              <a:t> of leading, managing people and working across functions and disciplines to deliver objectives.</a:t>
            </a:r>
          </a:p>
          <a:p>
            <a:pPr algn="just">
              <a:lnSpc>
                <a:spcPct val="150000"/>
              </a:lnSpc>
            </a:pPr>
            <a:endParaRPr lang="en-GB" dirty="0">
              <a:solidFill>
                <a:schemeClr val="bg1"/>
              </a:solidFill>
            </a:endParaRPr>
          </a:p>
          <a:p>
            <a:r>
              <a:rPr lang="en-GB" sz="2200" b="1" dirty="0">
                <a:solidFill>
                  <a:schemeClr val="bg1"/>
                </a:solidFill>
              </a:rPr>
              <a:t>Change Manager role required</a:t>
            </a:r>
            <a:endParaRPr lang="en-GB" b="1" dirty="0">
              <a:solidFill>
                <a:schemeClr val="bg1"/>
              </a:solidFill>
            </a:endParaRPr>
          </a:p>
          <a:p>
            <a:pPr algn="just">
              <a:lnSpc>
                <a:spcPct val="150000"/>
              </a:lnSpc>
            </a:pPr>
            <a:r>
              <a:rPr lang="en-GB" b="1" dirty="0">
                <a:solidFill>
                  <a:schemeClr val="bg1"/>
                </a:solidFill>
              </a:rPr>
              <a:t>Mean duties: </a:t>
            </a:r>
            <a:r>
              <a:rPr lang="en-GB" dirty="0">
                <a:solidFill>
                  <a:schemeClr val="bg1"/>
                </a:solidFill>
              </a:rPr>
              <a:t>Supporting teams and stakeholders through transition phases and embedding new processes. Designing and delivering training, communication plans and adoption support materials. Collaborating with project managers and operational leads to ensure sustainable outcomes.</a:t>
            </a:r>
            <a:r>
              <a:rPr lang="en-GB" b="1" dirty="0">
                <a:solidFill>
                  <a:schemeClr val="bg1"/>
                </a:solidFill>
              </a:rPr>
              <a:t> </a:t>
            </a:r>
          </a:p>
          <a:p>
            <a:pPr algn="just">
              <a:lnSpc>
                <a:spcPct val="150000"/>
              </a:lnSpc>
            </a:pPr>
            <a:r>
              <a:rPr lang="en-GB" b="1" dirty="0">
                <a:solidFill>
                  <a:schemeClr val="bg1"/>
                </a:solidFill>
              </a:rPr>
              <a:t>Qualification: </a:t>
            </a:r>
            <a:r>
              <a:rPr lang="en-GB" dirty="0">
                <a:solidFill>
                  <a:schemeClr val="bg1"/>
                </a:solidFill>
              </a:rPr>
              <a:t>Bachelor's degree in Business Management or related discipline</a:t>
            </a:r>
          </a:p>
          <a:p>
            <a:pPr algn="just"/>
            <a:endParaRPr lang="en-GB" dirty="0">
              <a:solidFill>
                <a:schemeClr val="bg1"/>
              </a:solidFill>
            </a:endParaRPr>
          </a:p>
          <a:p>
            <a:pPr algn="just"/>
            <a:r>
              <a:rPr lang="en-GB" sz="1600" dirty="0">
                <a:solidFill>
                  <a:schemeClr val="bg1"/>
                </a:solidFill>
              </a:rPr>
              <a:t>Effective project management ensures alignment between organisational change initiatives and strategic goals. </a:t>
            </a:r>
            <a:r>
              <a:rPr lang="en-GB" sz="1600" b="1" dirty="0">
                <a:solidFill>
                  <a:schemeClr val="bg1"/>
                </a:solidFill>
              </a:rPr>
              <a:t>(Armstrong &amp; Taylor, 2020)</a:t>
            </a:r>
            <a:r>
              <a:rPr lang="en-GB" sz="1600" dirty="0">
                <a:solidFill>
                  <a:schemeClr val="bg1"/>
                </a:solidFill>
              </a:rPr>
              <a:t> </a:t>
            </a:r>
          </a:p>
          <a:p>
            <a:pPr algn="just"/>
            <a:endParaRPr lang="en-GB" dirty="0">
              <a:solidFill>
                <a:schemeClr val="bg1"/>
              </a:solidFill>
            </a:endParaRPr>
          </a:p>
        </p:txBody>
      </p:sp>
    </p:spTree>
    <p:extLst>
      <p:ext uri="{BB962C8B-B14F-4D97-AF65-F5344CB8AC3E}">
        <p14:creationId xmlns:p14="http://schemas.microsoft.com/office/powerpoint/2010/main" val="2791158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3E84519-8AA1-A7F3-4543-EC4F08ED5C5E}"/>
              </a:ext>
            </a:extLst>
          </p:cNvPr>
          <p:cNvSpPr>
            <a:spLocks noGrp="1"/>
          </p:cNvSpPr>
          <p:nvPr>
            <p:ph type="sldNum" sz="quarter" idx="12"/>
          </p:nvPr>
        </p:nvSpPr>
        <p:spPr/>
        <p:txBody>
          <a:bodyPr/>
          <a:lstStyle/>
          <a:p>
            <a:fld id="{82EE24B5-652C-4DB5-B7C3-B5BBEC1280B1}" type="slidenum">
              <a:rPr lang="en-US" noProof="0" smtClean="0"/>
              <a:t>8</a:t>
            </a:fld>
            <a:endParaRPr lang="en-US" noProof="0" dirty="0"/>
          </a:p>
        </p:txBody>
      </p:sp>
      <p:pic>
        <p:nvPicPr>
          <p:cNvPr id="8" name="Content Placeholder 6" descr="Blue rectangle">
            <a:extLst>
              <a:ext uri="{FF2B5EF4-FFF2-40B4-BE49-F238E27FC236}">
                <a16:creationId xmlns:a16="http://schemas.microsoft.com/office/drawing/2014/main" id="{FA1F1CB9-D70A-775B-6DC3-C019D49B078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0" name="object 3" descr="Blue rectangle">
            <a:extLst>
              <a:ext uri="{FF2B5EF4-FFF2-40B4-BE49-F238E27FC236}">
                <a16:creationId xmlns:a16="http://schemas.microsoft.com/office/drawing/2014/main" id="{485EFAB9-BB87-664E-F4CD-7FC19AE96019}"/>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4" name="TextBox 23">
            <a:extLst>
              <a:ext uri="{FF2B5EF4-FFF2-40B4-BE49-F238E27FC236}">
                <a16:creationId xmlns:a16="http://schemas.microsoft.com/office/drawing/2014/main" id="{0184D8EF-234C-F150-172F-BE7FE493B00E}"/>
              </a:ext>
            </a:extLst>
          </p:cNvPr>
          <p:cNvSpPr txBox="1"/>
          <p:nvPr/>
        </p:nvSpPr>
        <p:spPr>
          <a:xfrm>
            <a:off x="527437" y="251728"/>
            <a:ext cx="11119965" cy="6740307"/>
          </a:xfrm>
          <a:prstGeom prst="rect">
            <a:avLst/>
          </a:prstGeom>
          <a:noFill/>
        </p:spPr>
        <p:txBody>
          <a:bodyPr wrap="square" rtlCol="0">
            <a:spAutoFit/>
          </a:bodyPr>
          <a:lstStyle/>
          <a:p>
            <a:pPr algn="just">
              <a:lnSpc>
                <a:spcPct val="150000"/>
              </a:lnSpc>
            </a:pPr>
            <a:r>
              <a:rPr lang="en-GB" b="1" dirty="0">
                <a:solidFill>
                  <a:schemeClr val="bg1"/>
                </a:solidFill>
              </a:rPr>
              <a:t>Skills: </a:t>
            </a:r>
            <a:r>
              <a:rPr lang="en-GB" dirty="0"/>
              <a:t> </a:t>
            </a:r>
            <a:r>
              <a:rPr lang="en-GB" dirty="0">
                <a:solidFill>
                  <a:schemeClr val="bg1"/>
                </a:solidFill>
              </a:rPr>
              <a:t>demonstrate ability to design and implement change strategies across teams, communication skills, ability to influence at multiple levels.</a:t>
            </a:r>
          </a:p>
          <a:p>
            <a:pPr algn="just">
              <a:lnSpc>
                <a:spcPct val="150000"/>
              </a:lnSpc>
            </a:pPr>
            <a:r>
              <a:rPr lang="en-GB" b="1" dirty="0">
                <a:solidFill>
                  <a:schemeClr val="bg1"/>
                </a:solidFill>
              </a:rPr>
              <a:t>Experience:</a:t>
            </a:r>
            <a:r>
              <a:rPr lang="en-GB" dirty="0">
                <a:solidFill>
                  <a:schemeClr val="bg1"/>
                </a:solidFill>
              </a:rPr>
              <a:t> 3–5 years experience in change management, transformation or organisational delivery. Strong stakeholder management.</a:t>
            </a:r>
          </a:p>
          <a:p>
            <a:pPr algn="just">
              <a:lnSpc>
                <a:spcPct val="150000"/>
              </a:lnSpc>
            </a:pPr>
            <a:endParaRPr lang="en-GB" dirty="0">
              <a:solidFill>
                <a:schemeClr val="bg1"/>
              </a:solidFill>
            </a:endParaRPr>
          </a:p>
          <a:p>
            <a:r>
              <a:rPr lang="en-GB" sz="2200" b="1" dirty="0">
                <a:solidFill>
                  <a:schemeClr val="bg1"/>
                </a:solidFill>
              </a:rPr>
              <a:t>Financial Analyst role required</a:t>
            </a:r>
          </a:p>
          <a:p>
            <a:pPr algn="just">
              <a:lnSpc>
                <a:spcPct val="150000"/>
              </a:lnSpc>
            </a:pPr>
            <a:r>
              <a:rPr lang="en-GB" b="1" dirty="0">
                <a:solidFill>
                  <a:schemeClr val="bg1"/>
                </a:solidFill>
              </a:rPr>
              <a:t>Mean duties: </a:t>
            </a:r>
            <a:r>
              <a:rPr lang="en-GB" dirty="0">
                <a:solidFill>
                  <a:schemeClr val="bg1"/>
                </a:solidFill>
              </a:rPr>
              <a:t>The role involves </a:t>
            </a:r>
            <a:r>
              <a:rPr lang="en-GB" dirty="0" err="1">
                <a:solidFill>
                  <a:schemeClr val="bg1"/>
                </a:solidFill>
              </a:rPr>
              <a:t>analyzing</a:t>
            </a:r>
            <a:r>
              <a:rPr lang="en-GB" dirty="0">
                <a:solidFill>
                  <a:schemeClr val="bg1"/>
                </a:solidFill>
              </a:rPr>
              <a:t> financial data, preparing reports, identifying trends, and providing insights to help management make informed business decisions. Working closely with both finance and non-finance stakeholders to gather information. Supporting senior finance stakeholders with detailed financial analysis.</a:t>
            </a:r>
          </a:p>
          <a:p>
            <a:pPr algn="just">
              <a:lnSpc>
                <a:spcPct val="150000"/>
              </a:lnSpc>
            </a:pPr>
            <a:r>
              <a:rPr lang="en-GB" b="1" dirty="0">
                <a:solidFill>
                  <a:schemeClr val="bg1"/>
                </a:solidFill>
              </a:rPr>
              <a:t>Person specification: </a:t>
            </a:r>
          </a:p>
          <a:p>
            <a:pPr algn="just">
              <a:lnSpc>
                <a:spcPct val="150000"/>
              </a:lnSpc>
            </a:pPr>
            <a:r>
              <a:rPr lang="en-GB" b="1" dirty="0">
                <a:solidFill>
                  <a:schemeClr val="bg1"/>
                </a:solidFill>
              </a:rPr>
              <a:t>Qualification: </a:t>
            </a:r>
            <a:r>
              <a:rPr lang="en-GB" dirty="0">
                <a:solidFill>
                  <a:schemeClr val="bg1"/>
                </a:solidFill>
              </a:rPr>
              <a:t>Bachelor’s degree Account</a:t>
            </a:r>
          </a:p>
          <a:p>
            <a:pPr algn="just">
              <a:lnSpc>
                <a:spcPct val="150000"/>
              </a:lnSpc>
            </a:pPr>
            <a:r>
              <a:rPr lang="en-GB" b="1" dirty="0">
                <a:solidFill>
                  <a:schemeClr val="bg1"/>
                </a:solidFill>
              </a:rPr>
              <a:t>Skills: </a:t>
            </a:r>
            <a:r>
              <a:rPr lang="en-GB" dirty="0">
                <a:solidFill>
                  <a:schemeClr val="bg1"/>
                </a:solidFill>
              </a:rPr>
              <a:t>Data analysis and reporting. Problem-solving and critical thinking - Attention to detail - Strong communication and presentation skills - Time management.</a:t>
            </a:r>
          </a:p>
          <a:p>
            <a:pPr algn="just">
              <a:lnSpc>
                <a:spcPct val="150000"/>
              </a:lnSpc>
            </a:pPr>
            <a:endParaRPr lang="en-GB" dirty="0">
              <a:solidFill>
                <a:schemeClr val="bg1"/>
              </a:solidFill>
            </a:endParaRPr>
          </a:p>
          <a:p>
            <a:pPr algn="just"/>
            <a:r>
              <a:rPr lang="en-GB" sz="1600" dirty="0">
                <a:solidFill>
                  <a:schemeClr val="bg1"/>
                </a:solidFill>
              </a:rPr>
              <a:t>Organisational transformation requires strategic workforce alignment </a:t>
            </a:r>
            <a:r>
              <a:rPr lang="en-GB" sz="1600" b="1" dirty="0">
                <a:solidFill>
                  <a:schemeClr val="bg1"/>
                </a:solidFill>
              </a:rPr>
              <a:t>(Kotter, 1996)</a:t>
            </a:r>
            <a:endParaRPr lang="en-GB" sz="1600" dirty="0">
              <a:solidFill>
                <a:schemeClr val="bg1"/>
              </a:solidFill>
            </a:endParaRPr>
          </a:p>
          <a:p>
            <a:pPr algn="just"/>
            <a:r>
              <a:rPr lang="en-GB" sz="1600" dirty="0">
                <a:solidFill>
                  <a:schemeClr val="bg1"/>
                </a:solidFill>
              </a:rPr>
              <a:t> </a:t>
            </a:r>
            <a:endParaRPr lang="en-GB" sz="1600" b="1" dirty="0"/>
          </a:p>
        </p:txBody>
      </p:sp>
    </p:spTree>
    <p:extLst>
      <p:ext uri="{BB962C8B-B14F-4D97-AF65-F5344CB8AC3E}">
        <p14:creationId xmlns:p14="http://schemas.microsoft.com/office/powerpoint/2010/main" val="3983064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1FEF8-1818-433A-F541-05F3E5F67C18}"/>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F6F62F2-99A5-FD9E-356F-1B8747F55D07}"/>
              </a:ext>
            </a:extLst>
          </p:cNvPr>
          <p:cNvSpPr>
            <a:spLocks noGrp="1"/>
          </p:cNvSpPr>
          <p:nvPr>
            <p:ph type="sldNum" sz="quarter" idx="12"/>
          </p:nvPr>
        </p:nvSpPr>
        <p:spPr/>
        <p:txBody>
          <a:bodyPr/>
          <a:lstStyle/>
          <a:p>
            <a:fld id="{82EE24B5-652C-4DB5-B7C3-B5BBEC1280B1}" type="slidenum">
              <a:rPr lang="en-US" noProof="0" smtClean="0"/>
              <a:t>9</a:t>
            </a:fld>
            <a:endParaRPr lang="en-US" noProof="0" dirty="0"/>
          </a:p>
        </p:txBody>
      </p:sp>
      <p:pic>
        <p:nvPicPr>
          <p:cNvPr id="8" name="Content Placeholder 6" descr="Blue rectangle">
            <a:extLst>
              <a:ext uri="{FF2B5EF4-FFF2-40B4-BE49-F238E27FC236}">
                <a16:creationId xmlns:a16="http://schemas.microsoft.com/office/drawing/2014/main" id="{CE11469E-671A-9389-7158-A7CEBB844F0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object 3" descr="Blue rectangle">
            <a:extLst>
              <a:ext uri="{FF2B5EF4-FFF2-40B4-BE49-F238E27FC236}">
                <a16:creationId xmlns:a16="http://schemas.microsoft.com/office/drawing/2014/main" id="{D1679AB7-30E9-6862-D533-87BCCB09526C}"/>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15" name="TextBox 14">
            <a:extLst>
              <a:ext uri="{FF2B5EF4-FFF2-40B4-BE49-F238E27FC236}">
                <a16:creationId xmlns:a16="http://schemas.microsoft.com/office/drawing/2014/main" id="{831FEB0F-7020-E66E-2DFE-CFB3389E8779}"/>
              </a:ext>
            </a:extLst>
          </p:cNvPr>
          <p:cNvSpPr txBox="1"/>
          <p:nvPr/>
        </p:nvSpPr>
        <p:spPr>
          <a:xfrm>
            <a:off x="452111" y="365293"/>
            <a:ext cx="11285378" cy="6196568"/>
          </a:xfrm>
          <a:prstGeom prst="rect">
            <a:avLst/>
          </a:prstGeom>
          <a:noFill/>
        </p:spPr>
        <p:txBody>
          <a:bodyPr wrap="square" rtlCol="0">
            <a:spAutoFit/>
          </a:bodyPr>
          <a:lstStyle/>
          <a:p>
            <a:pPr algn="just">
              <a:lnSpc>
                <a:spcPct val="150000"/>
              </a:lnSpc>
            </a:pPr>
            <a:r>
              <a:rPr lang="en-GB" b="1" dirty="0">
                <a:solidFill>
                  <a:schemeClr val="bg1"/>
                </a:solidFill>
              </a:rPr>
              <a:t>Experience: </a:t>
            </a:r>
            <a:r>
              <a:rPr lang="en-GB" dirty="0">
                <a:solidFill>
                  <a:schemeClr val="bg1"/>
                </a:solidFill>
              </a:rPr>
              <a:t>1-3 years of experience in financial analysis, accounting, or a related role. Strong knowledge of financial statements and accounting principles.</a:t>
            </a:r>
          </a:p>
          <a:p>
            <a:pPr algn="just">
              <a:lnSpc>
                <a:spcPct val="150000"/>
              </a:lnSpc>
            </a:pPr>
            <a:r>
              <a:rPr lang="en-GB" dirty="0">
                <a:solidFill>
                  <a:schemeClr val="bg1"/>
                </a:solidFill>
              </a:rPr>
              <a:t>Advanced proficiency in Microsoft Excel - Experience with financial planning tools, ERP systems, or business intelligence platforms.</a:t>
            </a:r>
          </a:p>
          <a:p>
            <a:pPr algn="just">
              <a:lnSpc>
                <a:spcPct val="150000"/>
              </a:lnSpc>
            </a:pPr>
            <a:endParaRPr lang="en-GB" dirty="0">
              <a:solidFill>
                <a:schemeClr val="bg1"/>
              </a:solidFill>
            </a:endParaRPr>
          </a:p>
          <a:p>
            <a:r>
              <a:rPr lang="en-GB" sz="2200" b="1" dirty="0">
                <a:solidFill>
                  <a:schemeClr val="bg1"/>
                </a:solidFill>
              </a:rPr>
              <a:t>Operation Manager role required</a:t>
            </a:r>
          </a:p>
          <a:p>
            <a:pPr algn="just">
              <a:lnSpc>
                <a:spcPct val="150000"/>
              </a:lnSpc>
            </a:pPr>
            <a:r>
              <a:rPr lang="en-GB" b="1" dirty="0">
                <a:solidFill>
                  <a:schemeClr val="bg1"/>
                </a:solidFill>
              </a:rPr>
              <a:t>Mean duties: </a:t>
            </a:r>
            <a:r>
              <a:rPr lang="en-GB" dirty="0">
                <a:solidFill>
                  <a:schemeClr val="bg1"/>
                </a:solidFill>
              </a:rPr>
              <a:t>Work closely with the Office Manager to ensure administrative processes are effective and efficient. Supporting the Practice Manager in the day-to-day operational management of the practice. Coordinating staffing, sickness cover and leave to maintain service delivery. Supporting the Practice Manager with financial administration. Provide support with practice IT systems and digital services, Managing recruitment and training.</a:t>
            </a:r>
          </a:p>
          <a:p>
            <a:pPr algn="just">
              <a:lnSpc>
                <a:spcPct val="150000"/>
              </a:lnSpc>
            </a:pPr>
            <a:r>
              <a:rPr lang="en-GB" b="1" dirty="0">
                <a:solidFill>
                  <a:schemeClr val="bg1"/>
                </a:solidFill>
              </a:rPr>
              <a:t>Person specification: </a:t>
            </a:r>
          </a:p>
          <a:p>
            <a:pPr algn="just">
              <a:lnSpc>
                <a:spcPct val="150000"/>
              </a:lnSpc>
            </a:pPr>
            <a:r>
              <a:rPr lang="en-GB" b="1" dirty="0">
                <a:solidFill>
                  <a:schemeClr val="bg1"/>
                </a:solidFill>
              </a:rPr>
              <a:t>Qualification: </a:t>
            </a:r>
            <a:r>
              <a:rPr lang="en-GB" dirty="0">
                <a:solidFill>
                  <a:schemeClr val="bg1"/>
                </a:solidFill>
              </a:rPr>
              <a:t>Bachelor’s degree in Business Management, Operation Management, Logistic or a related field.</a:t>
            </a:r>
          </a:p>
          <a:p>
            <a:pPr algn="just">
              <a:lnSpc>
                <a:spcPct val="150000"/>
              </a:lnSpc>
            </a:pPr>
            <a:endParaRPr lang="en-GB" dirty="0">
              <a:solidFill>
                <a:schemeClr val="bg1"/>
              </a:solidFill>
            </a:endParaRPr>
          </a:p>
        </p:txBody>
      </p:sp>
    </p:spTree>
    <p:extLst>
      <p:ext uri="{BB962C8B-B14F-4D97-AF65-F5344CB8AC3E}">
        <p14:creationId xmlns:p14="http://schemas.microsoft.com/office/powerpoint/2010/main" val="451087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DAF93-F243-E4FF-1697-5999EB27B808}"/>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7322F15-A4AF-D03A-8A33-47140D5966F1}"/>
              </a:ext>
            </a:extLst>
          </p:cNvPr>
          <p:cNvSpPr>
            <a:spLocks noGrp="1"/>
          </p:cNvSpPr>
          <p:nvPr>
            <p:ph type="sldNum" sz="quarter" idx="12"/>
          </p:nvPr>
        </p:nvSpPr>
        <p:spPr/>
        <p:txBody>
          <a:bodyPr/>
          <a:lstStyle/>
          <a:p>
            <a:fld id="{82EE24B5-652C-4DB5-B7C3-B5BBEC1280B1}" type="slidenum">
              <a:rPr lang="en-US" noProof="0" smtClean="0"/>
              <a:t>10</a:t>
            </a:fld>
            <a:endParaRPr lang="en-US" noProof="0" dirty="0"/>
          </a:p>
        </p:txBody>
      </p:sp>
      <p:pic>
        <p:nvPicPr>
          <p:cNvPr id="8" name="Content Placeholder 6" descr="Blue rectangle">
            <a:extLst>
              <a:ext uri="{FF2B5EF4-FFF2-40B4-BE49-F238E27FC236}">
                <a16:creationId xmlns:a16="http://schemas.microsoft.com/office/drawing/2014/main" id="{0E2D1C8A-3BB9-D0D3-A786-D3F8E71DD86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object 3" descr="Blue rectangle">
            <a:extLst>
              <a:ext uri="{FF2B5EF4-FFF2-40B4-BE49-F238E27FC236}">
                <a16:creationId xmlns:a16="http://schemas.microsoft.com/office/drawing/2014/main" id="{2B0E1F20-3126-2FCF-0E7B-9247C53E2C30}"/>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19" name="TextBox 18">
            <a:extLst>
              <a:ext uri="{FF2B5EF4-FFF2-40B4-BE49-F238E27FC236}">
                <a16:creationId xmlns:a16="http://schemas.microsoft.com/office/drawing/2014/main" id="{0B7539E0-98FF-2B13-D58B-83BCD159B0D8}"/>
              </a:ext>
            </a:extLst>
          </p:cNvPr>
          <p:cNvSpPr txBox="1"/>
          <p:nvPr/>
        </p:nvSpPr>
        <p:spPr>
          <a:xfrm>
            <a:off x="534817" y="353718"/>
            <a:ext cx="11119965" cy="6612066"/>
          </a:xfrm>
          <a:prstGeom prst="rect">
            <a:avLst/>
          </a:prstGeom>
          <a:noFill/>
        </p:spPr>
        <p:txBody>
          <a:bodyPr wrap="square" rtlCol="0">
            <a:spAutoFit/>
          </a:bodyPr>
          <a:lstStyle/>
          <a:p>
            <a:pPr algn="just">
              <a:lnSpc>
                <a:spcPct val="150000"/>
              </a:lnSpc>
            </a:pPr>
            <a:r>
              <a:rPr lang="en-GB" b="1" dirty="0">
                <a:solidFill>
                  <a:schemeClr val="bg1"/>
                </a:solidFill>
              </a:rPr>
              <a:t>Skills: </a:t>
            </a:r>
            <a:r>
              <a:rPr lang="en-GB" dirty="0">
                <a:solidFill>
                  <a:schemeClr val="bg1"/>
                </a:solidFill>
              </a:rPr>
              <a:t>Leadership capabilities. Proficient in IT (Word, Excel, Power Point and Outlook). Exceptional communication skills and a customer-focused approach. Ability to work independently and as part of a team, demonstrating flexibility and adaptability.</a:t>
            </a:r>
          </a:p>
          <a:p>
            <a:pPr algn="just">
              <a:lnSpc>
                <a:spcPct val="150000"/>
              </a:lnSpc>
            </a:pPr>
            <a:r>
              <a:rPr lang="en-GB" dirty="0">
                <a:solidFill>
                  <a:schemeClr val="bg1"/>
                </a:solidFill>
              </a:rPr>
              <a:t> </a:t>
            </a:r>
            <a:r>
              <a:rPr lang="en-GB" b="1" dirty="0">
                <a:solidFill>
                  <a:schemeClr val="bg1"/>
                </a:solidFill>
              </a:rPr>
              <a:t>Experience: </a:t>
            </a:r>
            <a:r>
              <a:rPr lang="en-GB" dirty="0">
                <a:solidFill>
                  <a:schemeClr val="bg1"/>
                </a:solidFill>
              </a:rPr>
              <a:t> 1-3 years of experience in managing and developing teams.</a:t>
            </a:r>
          </a:p>
          <a:p>
            <a:pPr algn="just">
              <a:lnSpc>
                <a:spcPct val="150000"/>
              </a:lnSpc>
            </a:pPr>
            <a:endParaRPr lang="en-GB" dirty="0">
              <a:solidFill>
                <a:schemeClr val="bg1"/>
              </a:solidFill>
            </a:endParaRPr>
          </a:p>
          <a:p>
            <a:r>
              <a:rPr lang="en-GB" sz="2200" b="1" dirty="0">
                <a:solidFill>
                  <a:schemeClr val="bg1"/>
                </a:solidFill>
              </a:rPr>
              <a:t>Digital Specialist role required</a:t>
            </a:r>
            <a:endParaRPr lang="en-GB" sz="2100" b="1" dirty="0">
              <a:solidFill>
                <a:schemeClr val="bg1"/>
              </a:solidFill>
            </a:endParaRPr>
          </a:p>
          <a:p>
            <a:pPr algn="just">
              <a:lnSpc>
                <a:spcPct val="150000"/>
              </a:lnSpc>
            </a:pPr>
            <a:r>
              <a:rPr lang="en-GB" b="1" dirty="0">
                <a:solidFill>
                  <a:schemeClr val="bg1"/>
                </a:solidFill>
              </a:rPr>
              <a:t>Mean duties: </a:t>
            </a:r>
            <a:r>
              <a:rPr lang="en-GB" dirty="0">
                <a:solidFill>
                  <a:schemeClr val="bg1"/>
                </a:solidFill>
              </a:rPr>
              <a:t>Support digital transformation projects, including automation, system upgrades. Ensure cybersecurity and data protection compliance in daily operations. Collaborate with IT, operations, and project teams to align digital tools with organisational goals.</a:t>
            </a:r>
          </a:p>
          <a:p>
            <a:pPr algn="just">
              <a:lnSpc>
                <a:spcPct val="150000"/>
              </a:lnSpc>
            </a:pPr>
            <a:r>
              <a:rPr lang="en-GB" b="1" dirty="0">
                <a:solidFill>
                  <a:schemeClr val="bg1"/>
                </a:solidFill>
              </a:rPr>
              <a:t>Person specification: </a:t>
            </a:r>
          </a:p>
          <a:p>
            <a:pPr algn="just">
              <a:lnSpc>
                <a:spcPct val="150000"/>
              </a:lnSpc>
            </a:pPr>
            <a:r>
              <a:rPr lang="en-GB" b="1" dirty="0">
                <a:solidFill>
                  <a:schemeClr val="bg1"/>
                </a:solidFill>
              </a:rPr>
              <a:t>Qualification: </a:t>
            </a:r>
            <a:r>
              <a:rPr lang="en-GB" dirty="0">
                <a:solidFill>
                  <a:schemeClr val="bg1"/>
                </a:solidFill>
              </a:rPr>
              <a:t>Bachelor’s degree in Digital Technology – Computer Science – Ciber Security – Data Analytics</a:t>
            </a:r>
            <a:endParaRPr lang="en-GB" b="1" dirty="0">
              <a:solidFill>
                <a:schemeClr val="bg1"/>
              </a:solidFill>
            </a:endParaRPr>
          </a:p>
          <a:p>
            <a:pPr algn="just">
              <a:lnSpc>
                <a:spcPct val="150000"/>
              </a:lnSpc>
            </a:pPr>
            <a:r>
              <a:rPr lang="en-GB" b="1" dirty="0">
                <a:solidFill>
                  <a:schemeClr val="bg1"/>
                </a:solidFill>
              </a:rPr>
              <a:t>Skills: </a:t>
            </a:r>
            <a:r>
              <a:rPr lang="en-GB" dirty="0">
                <a:solidFill>
                  <a:schemeClr val="bg1"/>
                </a:solidFill>
              </a:rPr>
              <a:t>Strong knowledge and understanding of on-site analytics tools, preferably Adobe Analytics. An advanced level of computer skills is essential including PowerPoint, Excel and data extraction and analysis tools (ideally SAS, SQL, Python or R).</a:t>
            </a:r>
          </a:p>
          <a:p>
            <a:pPr algn="just">
              <a:lnSpc>
                <a:spcPct val="150000"/>
              </a:lnSpc>
            </a:pPr>
            <a:endParaRPr lang="en-GB" dirty="0">
              <a:solidFill>
                <a:schemeClr val="bg1"/>
              </a:solidFill>
            </a:endParaRPr>
          </a:p>
        </p:txBody>
      </p:sp>
    </p:spTree>
    <p:extLst>
      <p:ext uri="{BB962C8B-B14F-4D97-AF65-F5344CB8AC3E}">
        <p14:creationId xmlns:p14="http://schemas.microsoft.com/office/powerpoint/2010/main" val="4060086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66DFC-ABC0-F7A8-E6AC-CB8A5565139F}"/>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F8226C5-821A-77DB-5A2E-02D0D595F046}"/>
              </a:ext>
            </a:extLst>
          </p:cNvPr>
          <p:cNvSpPr>
            <a:spLocks noGrp="1"/>
          </p:cNvSpPr>
          <p:nvPr>
            <p:ph type="sldNum" sz="quarter" idx="12"/>
          </p:nvPr>
        </p:nvSpPr>
        <p:spPr/>
        <p:txBody>
          <a:bodyPr/>
          <a:lstStyle/>
          <a:p>
            <a:fld id="{82EE24B5-652C-4DB5-B7C3-B5BBEC1280B1}" type="slidenum">
              <a:rPr lang="en-US" noProof="0" smtClean="0"/>
              <a:t>11</a:t>
            </a:fld>
            <a:endParaRPr lang="en-US" noProof="0" dirty="0"/>
          </a:p>
        </p:txBody>
      </p:sp>
      <p:pic>
        <p:nvPicPr>
          <p:cNvPr id="8" name="Content Placeholder 6" descr="Blue rectangle">
            <a:extLst>
              <a:ext uri="{FF2B5EF4-FFF2-40B4-BE49-F238E27FC236}">
                <a16:creationId xmlns:a16="http://schemas.microsoft.com/office/drawing/2014/main" id="{08DCC601-003A-1D8D-B170-1D6EBC84E2E3}"/>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object 3" descr="Blue rectangle">
            <a:extLst>
              <a:ext uri="{FF2B5EF4-FFF2-40B4-BE49-F238E27FC236}">
                <a16:creationId xmlns:a16="http://schemas.microsoft.com/office/drawing/2014/main" id="{C672A63F-C68E-A516-BD42-0BFF1A77C79E}"/>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19" name="TextBox 18">
            <a:extLst>
              <a:ext uri="{FF2B5EF4-FFF2-40B4-BE49-F238E27FC236}">
                <a16:creationId xmlns:a16="http://schemas.microsoft.com/office/drawing/2014/main" id="{EEB6F5BE-1D2E-A696-BD50-91F92D1340E9}"/>
              </a:ext>
            </a:extLst>
          </p:cNvPr>
          <p:cNvSpPr txBox="1"/>
          <p:nvPr/>
        </p:nvSpPr>
        <p:spPr>
          <a:xfrm>
            <a:off x="705995" y="310622"/>
            <a:ext cx="10724037" cy="6971139"/>
          </a:xfrm>
          <a:prstGeom prst="rect">
            <a:avLst/>
          </a:prstGeom>
          <a:noFill/>
        </p:spPr>
        <p:txBody>
          <a:bodyPr wrap="square" rtlCol="0">
            <a:spAutoFit/>
          </a:bodyPr>
          <a:lstStyle/>
          <a:p>
            <a:pPr algn="just">
              <a:lnSpc>
                <a:spcPct val="150000"/>
              </a:lnSpc>
            </a:pPr>
            <a:r>
              <a:rPr lang="en-GB" b="1" dirty="0">
                <a:solidFill>
                  <a:schemeClr val="bg1"/>
                </a:solidFill>
              </a:rPr>
              <a:t>Experience:</a:t>
            </a:r>
            <a:r>
              <a:rPr lang="en-GB" dirty="0">
                <a:solidFill>
                  <a:schemeClr val="bg1"/>
                </a:solidFill>
              </a:rPr>
              <a:t> 1 – 3 years and experience of extracting and utilizing data</a:t>
            </a:r>
          </a:p>
          <a:p>
            <a:pPr algn="just">
              <a:lnSpc>
                <a:spcPct val="150000"/>
              </a:lnSpc>
            </a:pPr>
            <a:endParaRPr lang="en-GB" dirty="0">
              <a:solidFill>
                <a:schemeClr val="bg1"/>
              </a:solidFill>
            </a:endParaRPr>
          </a:p>
          <a:p>
            <a:pPr algn="just">
              <a:lnSpc>
                <a:spcPct val="150000"/>
              </a:lnSpc>
            </a:pPr>
            <a:endParaRPr lang="en-GB" dirty="0">
              <a:solidFill>
                <a:schemeClr val="bg1"/>
              </a:solidFill>
            </a:endParaRPr>
          </a:p>
          <a:p>
            <a:pPr algn="just">
              <a:lnSpc>
                <a:spcPct val="150000"/>
              </a:lnSpc>
            </a:pPr>
            <a:endParaRPr lang="en-GB" dirty="0">
              <a:solidFill>
                <a:schemeClr val="bg1"/>
              </a:solidFill>
            </a:endParaRPr>
          </a:p>
          <a:p>
            <a:pPr algn="just">
              <a:lnSpc>
                <a:spcPct val="150000"/>
              </a:lnSpc>
            </a:pPr>
            <a:r>
              <a:rPr lang="en-GB" dirty="0">
                <a:solidFill>
                  <a:schemeClr val="bg1"/>
                </a:solidFill>
              </a:rPr>
              <a:t>TESCO uses a combination of internal and external recruitments platforms to attract candidates with the right skills. They are:</a:t>
            </a:r>
          </a:p>
          <a:p>
            <a:pPr algn="just">
              <a:lnSpc>
                <a:spcPct val="150000"/>
              </a:lnSpc>
            </a:pPr>
            <a:r>
              <a:rPr lang="en-GB" dirty="0">
                <a:solidFill>
                  <a:schemeClr val="bg1"/>
                </a:solidFill>
              </a:rPr>
              <a:t>TESCO careers it’s official website, it is suitable because is the most stronger employer branding. Direct access to candidates already interested in Tesco.</a:t>
            </a:r>
          </a:p>
          <a:p>
            <a:pPr algn="just">
              <a:lnSpc>
                <a:spcPct val="150000"/>
              </a:lnSpc>
            </a:pPr>
            <a:endParaRPr lang="en-GB" dirty="0">
              <a:solidFill>
                <a:schemeClr val="bg1"/>
              </a:solidFill>
            </a:endParaRPr>
          </a:p>
          <a:p>
            <a:pPr algn="just">
              <a:lnSpc>
                <a:spcPct val="150000"/>
              </a:lnSpc>
            </a:pPr>
            <a:r>
              <a:rPr lang="en-GB" dirty="0">
                <a:solidFill>
                  <a:schemeClr val="bg1"/>
                </a:solidFill>
              </a:rPr>
              <a:t>, </a:t>
            </a:r>
            <a:r>
              <a:rPr lang="en-GB" dirty="0" err="1">
                <a:solidFill>
                  <a:schemeClr val="bg1"/>
                </a:solidFill>
              </a:rPr>
              <a:t>Linkedln</a:t>
            </a:r>
            <a:r>
              <a:rPr lang="en-GB" dirty="0">
                <a:solidFill>
                  <a:schemeClr val="bg1"/>
                </a:solidFill>
              </a:rPr>
              <a:t>: Supports employer branding through posts, videos, and transformation updates</a:t>
            </a:r>
          </a:p>
          <a:p>
            <a:pPr algn="just">
              <a:lnSpc>
                <a:spcPct val="150000"/>
              </a:lnSpc>
            </a:pPr>
            <a:r>
              <a:rPr lang="en-GB" dirty="0">
                <a:solidFill>
                  <a:schemeClr val="bg1"/>
                </a:solidFill>
              </a:rPr>
              <a:t>, Indeed: Easy application process increases candidate volume, is effective for mid-level transformation roles.</a:t>
            </a:r>
          </a:p>
          <a:p>
            <a:pPr algn="just">
              <a:lnSpc>
                <a:spcPct val="150000"/>
              </a:lnSpc>
            </a:pPr>
            <a:r>
              <a:rPr lang="en-GB" dirty="0">
                <a:solidFill>
                  <a:schemeClr val="bg1"/>
                </a:solidFill>
              </a:rPr>
              <a:t>, Specialist Recruitment Agencies, such as </a:t>
            </a:r>
            <a:r>
              <a:rPr lang="en-GB" dirty="0" err="1">
                <a:solidFill>
                  <a:schemeClr val="bg1"/>
                </a:solidFill>
              </a:rPr>
              <a:t>Cw</a:t>
            </a:r>
            <a:r>
              <a:rPr lang="en-GB" dirty="0">
                <a:solidFill>
                  <a:schemeClr val="bg1"/>
                </a:solidFill>
              </a:rPr>
              <a:t> jobs,  Digital gurus, Techno jobs. Reed Technology.</a:t>
            </a:r>
          </a:p>
          <a:p>
            <a:pPr algn="just"/>
            <a:endParaRPr lang="en-GB" sz="2200" dirty="0">
              <a:solidFill>
                <a:schemeClr val="bg1"/>
              </a:solidFill>
            </a:endParaRPr>
          </a:p>
          <a:p>
            <a:pPr algn="just"/>
            <a:r>
              <a:rPr lang="en-GB" sz="1500" dirty="0">
                <a:solidFill>
                  <a:schemeClr val="bg1"/>
                </a:solidFill>
              </a:rPr>
              <a:t>Digital roles are essential for organisations undergoing technological change and require clear job analysis to identify necessary competencies. </a:t>
            </a:r>
            <a:r>
              <a:rPr lang="en-GB" sz="1500" b="1" dirty="0">
                <a:solidFill>
                  <a:schemeClr val="bg1"/>
                </a:solidFill>
              </a:rPr>
              <a:t>(Bratton &amp; Gold, 2017)</a:t>
            </a:r>
            <a:endParaRPr lang="en-GB" sz="1500" dirty="0">
              <a:solidFill>
                <a:schemeClr val="bg1"/>
              </a:solidFill>
            </a:endParaRPr>
          </a:p>
          <a:p>
            <a:pPr algn="just"/>
            <a:endParaRPr lang="en-GB" sz="2200" dirty="0">
              <a:solidFill>
                <a:schemeClr val="bg1"/>
              </a:solidFill>
            </a:endParaRPr>
          </a:p>
          <a:p>
            <a:pPr algn="just"/>
            <a:endParaRPr lang="en-GB" sz="2200" dirty="0">
              <a:solidFill>
                <a:schemeClr val="bg1"/>
              </a:solidFill>
            </a:endParaRPr>
          </a:p>
        </p:txBody>
      </p:sp>
      <p:sp>
        <p:nvSpPr>
          <p:cNvPr id="2" name="Title 1">
            <a:extLst>
              <a:ext uri="{FF2B5EF4-FFF2-40B4-BE49-F238E27FC236}">
                <a16:creationId xmlns:a16="http://schemas.microsoft.com/office/drawing/2014/main" id="{4DCED9D3-034D-C890-BA8E-AE9C10FBC5C7}"/>
              </a:ext>
            </a:extLst>
          </p:cNvPr>
          <p:cNvSpPr>
            <a:spLocks noGrp="1"/>
          </p:cNvSpPr>
          <p:nvPr>
            <p:ph type="title"/>
          </p:nvPr>
        </p:nvSpPr>
        <p:spPr bwMode="white">
          <a:xfrm>
            <a:off x="761081" y="666311"/>
            <a:ext cx="10515600" cy="1325563"/>
          </a:xfrm>
        </p:spPr>
        <p:txBody>
          <a:bodyPr/>
          <a:lstStyle/>
          <a:p>
            <a:r>
              <a:rPr lang="en-US" dirty="0">
                <a:solidFill>
                  <a:schemeClr val="bg1"/>
                </a:solidFill>
              </a:rPr>
              <a:t>ADVERTISEMENT PLATFORM</a:t>
            </a:r>
            <a:endParaRPr lang="en-US" dirty="0"/>
          </a:p>
        </p:txBody>
      </p:sp>
      <p:sp>
        <p:nvSpPr>
          <p:cNvPr id="5" name="object 5" descr="Beige rectangle">
            <a:extLst>
              <a:ext uri="{FF2B5EF4-FFF2-40B4-BE49-F238E27FC236}">
                <a16:creationId xmlns:a16="http://schemas.microsoft.com/office/drawing/2014/main" id="{36865611-D60E-728D-C2A7-1DC2D5A521EE}"/>
              </a:ext>
            </a:extLst>
          </p:cNvPr>
          <p:cNvSpPr/>
          <p:nvPr/>
        </p:nvSpPr>
        <p:spPr bwMode="white">
          <a:xfrm>
            <a:off x="870487" y="1660918"/>
            <a:ext cx="7039623" cy="173733"/>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655420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58541-3EBF-2EF1-80BB-9228CB77D21D}"/>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CB858D4-6DF5-6699-47F7-036299ACBFB6}"/>
              </a:ext>
            </a:extLst>
          </p:cNvPr>
          <p:cNvSpPr>
            <a:spLocks noGrp="1"/>
          </p:cNvSpPr>
          <p:nvPr>
            <p:ph type="sldNum" sz="quarter" idx="12"/>
          </p:nvPr>
        </p:nvSpPr>
        <p:spPr/>
        <p:txBody>
          <a:bodyPr/>
          <a:lstStyle/>
          <a:p>
            <a:fld id="{82EE24B5-652C-4DB5-B7C3-B5BBEC1280B1}" type="slidenum">
              <a:rPr lang="en-US" noProof="0" smtClean="0"/>
              <a:t>12</a:t>
            </a:fld>
            <a:endParaRPr lang="en-US" noProof="0" dirty="0"/>
          </a:p>
        </p:txBody>
      </p:sp>
      <p:pic>
        <p:nvPicPr>
          <p:cNvPr id="8" name="Content Placeholder 6" descr="Blue rectangle">
            <a:extLst>
              <a:ext uri="{FF2B5EF4-FFF2-40B4-BE49-F238E27FC236}">
                <a16:creationId xmlns:a16="http://schemas.microsoft.com/office/drawing/2014/main" id="{F89B811D-667F-415D-86B0-2B0C6B82E59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object 3" descr="Blue rectangle">
            <a:extLst>
              <a:ext uri="{FF2B5EF4-FFF2-40B4-BE49-F238E27FC236}">
                <a16:creationId xmlns:a16="http://schemas.microsoft.com/office/drawing/2014/main" id="{1231CB3D-3785-C21E-58DD-3E51E30ED9AA}"/>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7" name="TextBox 6">
            <a:extLst>
              <a:ext uri="{FF2B5EF4-FFF2-40B4-BE49-F238E27FC236}">
                <a16:creationId xmlns:a16="http://schemas.microsoft.com/office/drawing/2014/main" id="{D5493EEE-57B2-C7FC-B3CF-AC8A932533EF}"/>
              </a:ext>
            </a:extLst>
          </p:cNvPr>
          <p:cNvSpPr txBox="1"/>
          <p:nvPr/>
        </p:nvSpPr>
        <p:spPr>
          <a:xfrm>
            <a:off x="366040" y="1679563"/>
            <a:ext cx="11351320" cy="5309146"/>
          </a:xfrm>
          <a:prstGeom prst="rect">
            <a:avLst/>
          </a:prstGeom>
          <a:noFill/>
        </p:spPr>
        <p:txBody>
          <a:bodyPr wrap="square" rtlCol="0">
            <a:spAutoFit/>
          </a:bodyPr>
          <a:lstStyle/>
          <a:p>
            <a:pPr algn="just">
              <a:lnSpc>
                <a:spcPct val="150000"/>
              </a:lnSpc>
            </a:pPr>
            <a:endParaRPr lang="en-GB"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endParaRPr lang="en-GB" sz="2100" dirty="0">
              <a:solidFill>
                <a:schemeClr val="bg1"/>
              </a:solidFill>
            </a:endParaRPr>
          </a:p>
          <a:p>
            <a:pPr algn="just"/>
            <a:r>
              <a:rPr lang="en-GB" dirty="0">
                <a:solidFill>
                  <a:schemeClr val="bg1"/>
                </a:solidFill>
              </a:rPr>
              <a:t>Employer branding attracts high‑quality applicants (Backhaus &amp; Tikoo, 2004).</a:t>
            </a:r>
          </a:p>
          <a:p>
            <a:pPr algn="just"/>
            <a:endParaRPr lang="en-GB" sz="2100" dirty="0">
              <a:solidFill>
                <a:schemeClr val="bg1"/>
              </a:solidFill>
            </a:endParaRPr>
          </a:p>
        </p:txBody>
      </p:sp>
      <p:sp>
        <p:nvSpPr>
          <p:cNvPr id="10" name="Title 1">
            <a:extLst>
              <a:ext uri="{FF2B5EF4-FFF2-40B4-BE49-F238E27FC236}">
                <a16:creationId xmlns:a16="http://schemas.microsoft.com/office/drawing/2014/main" id="{D28BD688-E57D-B2D4-4FF7-FC8EF9A4959E}"/>
              </a:ext>
            </a:extLst>
          </p:cNvPr>
          <p:cNvSpPr>
            <a:spLocks noGrp="1"/>
          </p:cNvSpPr>
          <p:nvPr>
            <p:ph type="title"/>
          </p:nvPr>
        </p:nvSpPr>
        <p:spPr>
          <a:xfrm>
            <a:off x="745601" y="52608"/>
            <a:ext cx="10515600" cy="1325563"/>
          </a:xfrm>
        </p:spPr>
        <p:txBody>
          <a:bodyPr/>
          <a:lstStyle/>
          <a:p>
            <a:r>
              <a:rPr lang="en-GB" dirty="0">
                <a:solidFill>
                  <a:schemeClr val="bg1"/>
                </a:solidFill>
              </a:rPr>
              <a:t>INTERVIEW AND SELECTION</a:t>
            </a:r>
          </a:p>
        </p:txBody>
      </p:sp>
      <p:sp>
        <p:nvSpPr>
          <p:cNvPr id="11" name="object 5" descr="Beige rectangle">
            <a:extLst>
              <a:ext uri="{FF2B5EF4-FFF2-40B4-BE49-F238E27FC236}">
                <a16:creationId xmlns:a16="http://schemas.microsoft.com/office/drawing/2014/main" id="{11B91BBD-7F65-932A-AE21-EEE1DA6E2512}"/>
              </a:ext>
            </a:extLst>
          </p:cNvPr>
          <p:cNvSpPr/>
          <p:nvPr/>
        </p:nvSpPr>
        <p:spPr bwMode="white">
          <a:xfrm>
            <a:off x="777888" y="1001167"/>
            <a:ext cx="7039623" cy="173733"/>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5" name="TextBox 4">
            <a:extLst>
              <a:ext uri="{FF2B5EF4-FFF2-40B4-BE49-F238E27FC236}">
                <a16:creationId xmlns:a16="http://schemas.microsoft.com/office/drawing/2014/main" id="{97641AB2-BEE4-FE1F-F592-3173D112C764}"/>
              </a:ext>
            </a:extLst>
          </p:cNvPr>
          <p:cNvSpPr txBox="1"/>
          <p:nvPr/>
        </p:nvSpPr>
        <p:spPr>
          <a:xfrm>
            <a:off x="694978" y="1211324"/>
            <a:ext cx="10724037" cy="5262979"/>
          </a:xfrm>
          <a:prstGeom prst="rect">
            <a:avLst/>
          </a:prstGeom>
          <a:noFill/>
        </p:spPr>
        <p:txBody>
          <a:bodyPr wrap="square" rtlCol="0">
            <a:spAutoFit/>
          </a:bodyPr>
          <a:lstStyle/>
          <a:p>
            <a:endParaRPr lang="en-GB" dirty="0"/>
          </a:p>
          <a:p>
            <a:pPr algn="just">
              <a:lnSpc>
                <a:spcPct val="150000"/>
              </a:lnSpc>
            </a:pPr>
            <a:r>
              <a:rPr lang="en-GB" b="1" dirty="0">
                <a:solidFill>
                  <a:schemeClr val="bg1"/>
                </a:solidFill>
              </a:rPr>
              <a:t>Behavioural interview for transformation roles</a:t>
            </a:r>
          </a:p>
          <a:p>
            <a:pPr algn="just">
              <a:lnSpc>
                <a:spcPct val="150000"/>
              </a:lnSpc>
            </a:pPr>
            <a:r>
              <a:rPr lang="en-GB" dirty="0">
                <a:solidFill>
                  <a:schemeClr val="bg1"/>
                </a:solidFill>
              </a:rPr>
              <a:t>These questions are designed to assess to candidates past’s performances and how they might handle similar situations in the future.</a:t>
            </a:r>
          </a:p>
          <a:p>
            <a:pPr algn="just">
              <a:lnSpc>
                <a:spcPct val="150000"/>
              </a:lnSpc>
            </a:pPr>
            <a:r>
              <a:rPr lang="en-GB" dirty="0">
                <a:solidFill>
                  <a:schemeClr val="bg1"/>
                </a:solidFill>
              </a:rPr>
              <a:t>Why behavioural interview suit transformation roles? Transformation work is unpredictable, behavioural questions reveal how candidates handle ambiguity and resistance. They highlight emotional intelligence, communication style, and conflict‑resolution skills—core competencies in change environments. For example:</a:t>
            </a:r>
          </a:p>
          <a:p>
            <a:pPr algn="just">
              <a:lnSpc>
                <a:spcPct val="150000"/>
              </a:lnSpc>
            </a:pPr>
            <a:r>
              <a:rPr lang="en-GB" b="1" dirty="0">
                <a:solidFill>
                  <a:schemeClr val="bg1"/>
                </a:solidFill>
              </a:rPr>
              <a:t>Tell me about a time you had a conflict with a team member. How did you handle it?</a:t>
            </a:r>
            <a:r>
              <a:rPr lang="en-GB" dirty="0">
                <a:solidFill>
                  <a:schemeClr val="bg1"/>
                </a:solidFill>
              </a:rPr>
              <a:t> </a:t>
            </a:r>
          </a:p>
          <a:p>
            <a:pPr algn="just">
              <a:lnSpc>
                <a:spcPct val="150000"/>
              </a:lnSpc>
            </a:pPr>
            <a:r>
              <a:rPr lang="en-GB" dirty="0">
                <a:solidFill>
                  <a:schemeClr val="bg1"/>
                </a:solidFill>
              </a:rPr>
              <a:t>This question evaluate the conflict management and resolution skills, as candidate’s ability to relate to and value colleagues.</a:t>
            </a:r>
          </a:p>
          <a:p>
            <a:pPr algn="just">
              <a:lnSpc>
                <a:spcPct val="150000"/>
              </a:lnSpc>
            </a:pPr>
            <a:endParaRPr lang="en-GB" dirty="0">
              <a:solidFill>
                <a:schemeClr val="bg1"/>
              </a:solidFill>
            </a:endParaRPr>
          </a:p>
          <a:p>
            <a:endParaRPr lang="en-GB" sz="2100" b="1" dirty="0">
              <a:solidFill>
                <a:schemeClr val="bg1"/>
              </a:solidFill>
            </a:endParaRPr>
          </a:p>
        </p:txBody>
      </p:sp>
    </p:spTree>
    <p:extLst>
      <p:ext uri="{BB962C8B-B14F-4D97-AF65-F5344CB8AC3E}">
        <p14:creationId xmlns:p14="http://schemas.microsoft.com/office/powerpoint/2010/main" val="3831827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F2BEF21-A276-CC42-11DB-FC8141C15BC2}"/>
              </a:ext>
            </a:extLst>
          </p:cNvPr>
          <p:cNvSpPr>
            <a:spLocks noGrp="1"/>
          </p:cNvSpPr>
          <p:nvPr>
            <p:ph type="sldNum" sz="quarter" idx="12"/>
          </p:nvPr>
        </p:nvSpPr>
        <p:spPr/>
        <p:txBody>
          <a:bodyPr/>
          <a:lstStyle/>
          <a:p>
            <a:fld id="{82EE24B5-652C-4DB5-B7C3-B5BBEC1280B1}" type="slidenum">
              <a:rPr lang="en-US" noProof="0" smtClean="0"/>
              <a:t>13</a:t>
            </a:fld>
            <a:endParaRPr lang="en-US" noProof="0" dirty="0"/>
          </a:p>
        </p:txBody>
      </p:sp>
      <p:pic>
        <p:nvPicPr>
          <p:cNvPr id="5" name="Content Placeholder 6" descr="Blue rectangle">
            <a:extLst>
              <a:ext uri="{FF2B5EF4-FFF2-40B4-BE49-F238E27FC236}">
                <a16:creationId xmlns:a16="http://schemas.microsoft.com/office/drawing/2014/main" id="{E194C8B0-4FD3-8053-142F-0A0C81A428E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object 3" descr="Blue rectangle">
            <a:extLst>
              <a:ext uri="{FF2B5EF4-FFF2-40B4-BE49-F238E27FC236}">
                <a16:creationId xmlns:a16="http://schemas.microsoft.com/office/drawing/2014/main" id="{612AC05D-A7A9-2383-8B30-119E2CC85D7D}"/>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11" name="TextBox 10">
            <a:extLst>
              <a:ext uri="{FF2B5EF4-FFF2-40B4-BE49-F238E27FC236}">
                <a16:creationId xmlns:a16="http://schemas.microsoft.com/office/drawing/2014/main" id="{A470613C-CF87-1B9A-A9AA-043B56859995}"/>
              </a:ext>
            </a:extLst>
          </p:cNvPr>
          <p:cNvSpPr txBox="1"/>
          <p:nvPr/>
        </p:nvSpPr>
        <p:spPr>
          <a:xfrm>
            <a:off x="694978" y="1211324"/>
            <a:ext cx="10724037" cy="5262979"/>
          </a:xfrm>
          <a:prstGeom prst="rect">
            <a:avLst/>
          </a:prstGeom>
          <a:noFill/>
        </p:spPr>
        <p:txBody>
          <a:bodyPr wrap="square" rtlCol="0">
            <a:spAutoFit/>
          </a:bodyPr>
          <a:lstStyle/>
          <a:p>
            <a:endParaRPr lang="en-GB" dirty="0"/>
          </a:p>
          <a:p>
            <a:pPr algn="just">
              <a:lnSpc>
                <a:spcPct val="150000"/>
              </a:lnSpc>
            </a:pPr>
            <a:r>
              <a:rPr lang="en-GB" b="1" dirty="0">
                <a:solidFill>
                  <a:schemeClr val="bg1"/>
                </a:solidFill>
              </a:rPr>
              <a:t>Situational interview for transformation roles</a:t>
            </a:r>
          </a:p>
          <a:p>
            <a:pPr algn="just">
              <a:lnSpc>
                <a:spcPct val="150000"/>
              </a:lnSpc>
            </a:pPr>
            <a:r>
              <a:rPr lang="en-GB" dirty="0">
                <a:solidFill>
                  <a:schemeClr val="bg1"/>
                </a:solidFill>
              </a:rPr>
              <a:t>Situational interview question are hypothetical scenarios to evaluate How you would respond to challenges you might face in a role. Situational questions test judgement, strategic thinking and problem solving. They help identify candidates who can remain calm and structured when facing resistance or uncertainty. </a:t>
            </a:r>
          </a:p>
          <a:p>
            <a:pPr algn="just">
              <a:lnSpc>
                <a:spcPct val="150000"/>
              </a:lnSpc>
            </a:pPr>
            <a:endParaRPr lang="en-GB" dirty="0">
              <a:solidFill>
                <a:schemeClr val="bg1"/>
              </a:solidFill>
            </a:endParaRPr>
          </a:p>
          <a:p>
            <a:pPr algn="just">
              <a:lnSpc>
                <a:spcPct val="150000"/>
              </a:lnSpc>
            </a:pPr>
            <a:r>
              <a:rPr lang="en-GB" dirty="0">
                <a:solidFill>
                  <a:schemeClr val="bg1"/>
                </a:solidFill>
              </a:rPr>
              <a:t>For example:</a:t>
            </a:r>
          </a:p>
          <a:p>
            <a:pPr algn="just">
              <a:lnSpc>
                <a:spcPct val="150000"/>
              </a:lnSpc>
            </a:pPr>
            <a:r>
              <a:rPr lang="en-GB" b="1" dirty="0">
                <a:solidFill>
                  <a:schemeClr val="bg1"/>
                </a:solidFill>
              </a:rPr>
              <a:t>Tell me about a time you had a conflict with a team member. How did you handle it?</a:t>
            </a:r>
            <a:r>
              <a:rPr lang="en-GB" dirty="0">
                <a:solidFill>
                  <a:schemeClr val="bg1"/>
                </a:solidFill>
              </a:rPr>
              <a:t> </a:t>
            </a:r>
          </a:p>
          <a:p>
            <a:pPr algn="just">
              <a:lnSpc>
                <a:spcPct val="150000"/>
              </a:lnSpc>
            </a:pPr>
            <a:r>
              <a:rPr lang="en-GB" dirty="0">
                <a:solidFill>
                  <a:schemeClr val="bg1"/>
                </a:solidFill>
              </a:rPr>
              <a:t>This question evaluate the conflict management and resolution skills, as candidate’s ability to relate to and value colleagues.</a:t>
            </a:r>
          </a:p>
          <a:p>
            <a:pPr algn="just">
              <a:lnSpc>
                <a:spcPct val="150000"/>
              </a:lnSpc>
            </a:pPr>
            <a:endParaRPr lang="en-GB" dirty="0">
              <a:solidFill>
                <a:schemeClr val="bg1"/>
              </a:solidFill>
            </a:endParaRPr>
          </a:p>
          <a:p>
            <a:endParaRPr lang="en-GB" sz="2100" b="1" dirty="0">
              <a:solidFill>
                <a:schemeClr val="bg1"/>
              </a:solidFill>
            </a:endParaRPr>
          </a:p>
        </p:txBody>
      </p:sp>
    </p:spTree>
    <p:extLst>
      <p:ext uri="{BB962C8B-B14F-4D97-AF65-F5344CB8AC3E}">
        <p14:creationId xmlns:p14="http://schemas.microsoft.com/office/powerpoint/2010/main" val="3515647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A80B766-71AF-7F43-776C-2D13B87BEEA2}"/>
              </a:ext>
            </a:extLst>
          </p:cNvPr>
          <p:cNvSpPr>
            <a:spLocks noGrp="1"/>
          </p:cNvSpPr>
          <p:nvPr>
            <p:ph type="sldNum" sz="quarter" idx="12"/>
          </p:nvPr>
        </p:nvSpPr>
        <p:spPr/>
        <p:txBody>
          <a:bodyPr/>
          <a:lstStyle/>
          <a:p>
            <a:fld id="{82EE24B5-652C-4DB5-B7C3-B5BBEC1280B1}" type="slidenum">
              <a:rPr lang="en-US" noProof="0" smtClean="0"/>
              <a:t>14</a:t>
            </a:fld>
            <a:endParaRPr lang="en-US" noProof="0" dirty="0"/>
          </a:p>
        </p:txBody>
      </p:sp>
      <p:pic>
        <p:nvPicPr>
          <p:cNvPr id="7" name="Content Placeholder 6" descr="Blue rectangle">
            <a:extLst>
              <a:ext uri="{FF2B5EF4-FFF2-40B4-BE49-F238E27FC236}">
                <a16:creationId xmlns:a16="http://schemas.microsoft.com/office/drawing/2014/main" id="{50E8527F-9ADA-FA08-547F-AC62D5986AD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object 3" descr="Blue rectangle">
            <a:extLst>
              <a:ext uri="{FF2B5EF4-FFF2-40B4-BE49-F238E27FC236}">
                <a16:creationId xmlns:a16="http://schemas.microsoft.com/office/drawing/2014/main" id="{B9371177-3EB8-B264-0621-46B02536223F}"/>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11" name="TextBox 10">
            <a:extLst>
              <a:ext uri="{FF2B5EF4-FFF2-40B4-BE49-F238E27FC236}">
                <a16:creationId xmlns:a16="http://schemas.microsoft.com/office/drawing/2014/main" id="{5C249807-1548-636E-14D7-3244A6E00277}"/>
              </a:ext>
            </a:extLst>
          </p:cNvPr>
          <p:cNvSpPr txBox="1"/>
          <p:nvPr/>
        </p:nvSpPr>
        <p:spPr>
          <a:xfrm>
            <a:off x="694978" y="1211324"/>
            <a:ext cx="10724037" cy="4847481"/>
          </a:xfrm>
          <a:prstGeom prst="rect">
            <a:avLst/>
          </a:prstGeom>
          <a:noFill/>
        </p:spPr>
        <p:txBody>
          <a:bodyPr wrap="square" rtlCol="0">
            <a:spAutoFit/>
          </a:bodyPr>
          <a:lstStyle/>
          <a:p>
            <a:endParaRPr lang="en-GB" dirty="0"/>
          </a:p>
          <a:p>
            <a:pPr algn="just">
              <a:lnSpc>
                <a:spcPct val="150000"/>
              </a:lnSpc>
            </a:pPr>
            <a:r>
              <a:rPr lang="en-GB" b="1" dirty="0">
                <a:solidFill>
                  <a:schemeClr val="bg1"/>
                </a:solidFill>
              </a:rPr>
              <a:t>Competency - based interviews for transformation roles</a:t>
            </a:r>
          </a:p>
          <a:p>
            <a:pPr algn="just">
              <a:lnSpc>
                <a:spcPct val="150000"/>
              </a:lnSpc>
            </a:pPr>
            <a:r>
              <a:rPr lang="en-GB" dirty="0">
                <a:solidFill>
                  <a:schemeClr val="bg1"/>
                </a:solidFill>
              </a:rPr>
              <a:t>This questions evaluate whether candidates possess the skills, behaviours and knowledge required for transformation roles such as: leadership, communication, analytical thinking, stakeholder engagement and project governance. </a:t>
            </a:r>
          </a:p>
          <a:p>
            <a:pPr algn="just">
              <a:lnSpc>
                <a:spcPct val="150000"/>
              </a:lnSpc>
            </a:pPr>
            <a:endParaRPr lang="en-GB" dirty="0">
              <a:solidFill>
                <a:schemeClr val="bg1"/>
              </a:solidFill>
            </a:endParaRPr>
          </a:p>
          <a:p>
            <a:pPr algn="just">
              <a:lnSpc>
                <a:spcPct val="150000"/>
              </a:lnSpc>
            </a:pPr>
            <a:r>
              <a:rPr lang="en-GB" dirty="0">
                <a:solidFill>
                  <a:schemeClr val="bg1"/>
                </a:solidFill>
              </a:rPr>
              <a:t>For example:</a:t>
            </a:r>
          </a:p>
          <a:p>
            <a:pPr algn="just">
              <a:lnSpc>
                <a:spcPct val="150000"/>
              </a:lnSpc>
            </a:pPr>
            <a:r>
              <a:rPr lang="en-GB" b="1" dirty="0">
                <a:solidFill>
                  <a:schemeClr val="bg1"/>
                </a:solidFill>
              </a:rPr>
              <a:t>Tell me about a time you had to explain something complex to someone without your technical background?</a:t>
            </a:r>
            <a:r>
              <a:rPr lang="en-GB" dirty="0">
                <a:solidFill>
                  <a:schemeClr val="bg1"/>
                </a:solidFill>
              </a:rPr>
              <a:t> </a:t>
            </a:r>
          </a:p>
          <a:p>
            <a:pPr algn="just">
              <a:lnSpc>
                <a:spcPct val="150000"/>
              </a:lnSpc>
            </a:pPr>
            <a:r>
              <a:rPr lang="en-GB" dirty="0">
                <a:solidFill>
                  <a:schemeClr val="bg1"/>
                </a:solidFill>
              </a:rPr>
              <a:t>This question evaluate your ability to adjust your communication style to ensure effective understanding.</a:t>
            </a:r>
          </a:p>
          <a:p>
            <a:pPr algn="just">
              <a:lnSpc>
                <a:spcPct val="150000"/>
              </a:lnSpc>
            </a:pPr>
            <a:endParaRPr lang="en-GB" dirty="0">
              <a:solidFill>
                <a:schemeClr val="bg1"/>
              </a:solidFill>
            </a:endParaRPr>
          </a:p>
          <a:p>
            <a:endParaRPr lang="en-GB" sz="2100" b="1" dirty="0">
              <a:solidFill>
                <a:schemeClr val="bg1"/>
              </a:solidFill>
            </a:endParaRPr>
          </a:p>
        </p:txBody>
      </p:sp>
    </p:spTree>
    <p:extLst>
      <p:ext uri="{BB962C8B-B14F-4D97-AF65-F5344CB8AC3E}">
        <p14:creationId xmlns:p14="http://schemas.microsoft.com/office/powerpoint/2010/main" val="2635677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idx="4294967295"/>
          </p:nvPr>
        </p:nvSpPr>
        <p:spPr>
          <a:xfrm>
            <a:off x="266700" y="-177397"/>
            <a:ext cx="11559260" cy="1369205"/>
          </a:xfrm>
        </p:spPr>
        <p:txBody>
          <a:bodyPr>
            <a:noAutofit/>
          </a:bodyPr>
          <a:lstStyle/>
          <a:p>
            <a:pPr>
              <a:lnSpc>
                <a:spcPct val="150000"/>
              </a:lnSpc>
            </a:pPr>
            <a:r>
              <a:rPr lang="en-US" sz="2700" dirty="0"/>
              <a:t>JUSTIFICATION OF APPROPRIATE QUESTIONING TECHNIQUES</a:t>
            </a:r>
          </a:p>
        </p:txBody>
      </p:sp>
      <p:sp>
        <p:nvSpPr>
          <p:cNvPr id="3" name="Text Placeholder 2">
            <a:extLst>
              <a:ext uri="{FF2B5EF4-FFF2-40B4-BE49-F238E27FC236}">
                <a16:creationId xmlns:a16="http://schemas.microsoft.com/office/drawing/2014/main" id="{C6B07B54-E3ED-4BBF-91BB-9F611C440199}"/>
              </a:ext>
            </a:extLst>
          </p:cNvPr>
          <p:cNvSpPr>
            <a:spLocks noGrp="1"/>
          </p:cNvSpPr>
          <p:nvPr>
            <p:ph type="body" sz="half" idx="4294967295"/>
          </p:nvPr>
        </p:nvSpPr>
        <p:spPr bwMode="ltGray">
          <a:xfrm>
            <a:off x="5681031" y="1415938"/>
            <a:ext cx="6371421" cy="5089525"/>
          </a:xfrm>
        </p:spPr>
        <p:txBody>
          <a:bodyPr>
            <a:normAutofit lnSpcReduction="10000"/>
          </a:bodyPr>
          <a:lstStyle/>
          <a:p>
            <a:pPr marL="0" indent="0" algn="just">
              <a:lnSpc>
                <a:spcPct val="150000"/>
              </a:lnSpc>
              <a:spcBef>
                <a:spcPts val="425"/>
              </a:spcBef>
              <a:buNone/>
            </a:pPr>
            <a:r>
              <a:rPr lang="en-US" sz="1800" b="1" dirty="0" err="1">
                <a:solidFill>
                  <a:schemeClr val="tx2">
                    <a:lumMod val="75000"/>
                    <a:lumOff val="25000"/>
                  </a:schemeClr>
                </a:solidFill>
              </a:rPr>
              <a:t>Behavioural</a:t>
            </a:r>
            <a:r>
              <a:rPr lang="en-US" sz="1800" b="1" dirty="0">
                <a:solidFill>
                  <a:schemeClr val="tx2">
                    <a:lumMod val="75000"/>
                    <a:lumOff val="25000"/>
                  </a:schemeClr>
                </a:solidFill>
              </a:rPr>
              <a:t> questions</a:t>
            </a:r>
          </a:p>
          <a:p>
            <a:pPr marL="0" marR="417195" indent="0" algn="just">
              <a:lnSpc>
                <a:spcPct val="150000"/>
              </a:lnSpc>
              <a:spcBef>
                <a:spcPts val="0"/>
              </a:spcBef>
              <a:spcAft>
                <a:spcPts val="1000"/>
              </a:spcAft>
              <a:buNone/>
            </a:pPr>
            <a:r>
              <a:rPr lang="en-US" sz="1800" spc="-15" dirty="0">
                <a:solidFill>
                  <a:schemeClr val="tx2">
                    <a:lumMod val="75000"/>
                    <a:lumOff val="25000"/>
                  </a:schemeClr>
                </a:solidFill>
                <a:cs typeface="Arial"/>
              </a:rPr>
              <a:t>They uncover real experiences, demonstrating how candidates have previously managed change, conflict and uncertainty.</a:t>
            </a:r>
          </a:p>
          <a:p>
            <a:pPr marL="0" marR="417195" indent="0" algn="just">
              <a:lnSpc>
                <a:spcPct val="150000"/>
              </a:lnSpc>
              <a:spcBef>
                <a:spcPts val="0"/>
              </a:spcBef>
              <a:spcAft>
                <a:spcPts val="1000"/>
              </a:spcAft>
              <a:buNone/>
            </a:pPr>
            <a:r>
              <a:rPr lang="en-US" sz="1800" b="1" spc="-15" dirty="0">
                <a:solidFill>
                  <a:schemeClr val="tx2">
                    <a:lumMod val="75000"/>
                    <a:lumOff val="25000"/>
                  </a:schemeClr>
                </a:solidFill>
                <a:cs typeface="Arial"/>
              </a:rPr>
              <a:t>Situational questions</a:t>
            </a:r>
          </a:p>
          <a:p>
            <a:pPr marL="0" marR="417195" indent="0" algn="just">
              <a:lnSpc>
                <a:spcPct val="150000"/>
              </a:lnSpc>
              <a:spcBef>
                <a:spcPts val="0"/>
              </a:spcBef>
              <a:spcAft>
                <a:spcPts val="1000"/>
              </a:spcAft>
              <a:buNone/>
            </a:pPr>
            <a:r>
              <a:rPr lang="en-US" sz="1800" spc="-15" dirty="0">
                <a:solidFill>
                  <a:schemeClr val="tx2">
                    <a:lumMod val="75000"/>
                    <a:lumOff val="25000"/>
                  </a:schemeClr>
                </a:solidFill>
                <a:cs typeface="Arial"/>
              </a:rPr>
              <a:t>They reveal how candidates would respond to future challenges, specially when the company is undergoing rapid change.</a:t>
            </a:r>
          </a:p>
          <a:p>
            <a:pPr marL="0" marR="417195" indent="0" algn="just">
              <a:lnSpc>
                <a:spcPct val="150000"/>
              </a:lnSpc>
              <a:spcBef>
                <a:spcPts val="0"/>
              </a:spcBef>
              <a:spcAft>
                <a:spcPts val="1000"/>
              </a:spcAft>
              <a:buNone/>
            </a:pPr>
            <a:r>
              <a:rPr lang="en-US" sz="1800" b="1" spc="-15" dirty="0">
                <a:solidFill>
                  <a:schemeClr val="tx2">
                    <a:lumMod val="75000"/>
                    <a:lumOff val="25000"/>
                  </a:schemeClr>
                </a:solidFill>
                <a:cs typeface="Arial"/>
              </a:rPr>
              <a:t>Competency – based. questions</a:t>
            </a:r>
          </a:p>
          <a:p>
            <a:pPr marL="0" marR="417195" indent="0" algn="just">
              <a:lnSpc>
                <a:spcPct val="150000"/>
              </a:lnSpc>
              <a:spcBef>
                <a:spcPts val="0"/>
              </a:spcBef>
              <a:spcAft>
                <a:spcPts val="1000"/>
              </a:spcAft>
              <a:buNone/>
            </a:pPr>
            <a:r>
              <a:rPr lang="en-US" sz="1800" spc="-15" dirty="0">
                <a:solidFill>
                  <a:schemeClr val="tx2">
                    <a:lumMod val="75000"/>
                    <a:lumOff val="25000"/>
                  </a:schemeClr>
                </a:solidFill>
                <a:cs typeface="Arial"/>
              </a:rPr>
              <a:t>Essential for evaluating whether candidates meet the core competencies required for transformation roles.</a:t>
            </a:r>
          </a:p>
          <a:p>
            <a:pPr marL="0" marR="417195" indent="0" algn="just">
              <a:lnSpc>
                <a:spcPct val="150000"/>
              </a:lnSpc>
              <a:spcBef>
                <a:spcPts val="0"/>
              </a:spcBef>
              <a:spcAft>
                <a:spcPts val="1000"/>
              </a:spcAft>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None/>
            </a:pPr>
            <a:endParaRPr lang="en-US" sz="1800" spc="-15" dirty="0">
              <a:solidFill>
                <a:schemeClr val="tx2">
                  <a:lumMod val="75000"/>
                  <a:lumOff val="25000"/>
                </a:schemeClr>
              </a:solidFill>
              <a:cs typeface="Arial"/>
            </a:endParaRPr>
          </a:p>
        </p:txBody>
      </p:sp>
      <p:sp>
        <p:nvSpPr>
          <p:cNvPr id="8" name="object 13" descr="Beige rectangle">
            <a:extLst>
              <a:ext uri="{FF2B5EF4-FFF2-40B4-BE49-F238E27FC236}">
                <a16:creationId xmlns:a16="http://schemas.microsoft.com/office/drawing/2014/main" id="{DFB86A96-0959-48CB-911E-06E243290C23}"/>
              </a:ext>
            </a:extLst>
          </p:cNvPr>
          <p:cNvSpPr/>
          <p:nvPr/>
        </p:nvSpPr>
        <p:spPr>
          <a:xfrm flipV="1">
            <a:off x="411594" y="752877"/>
            <a:ext cx="11559260" cy="210341"/>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pic>
        <p:nvPicPr>
          <p:cNvPr id="6" name="Picture 5" descr="Two women sitting at table">
            <a:extLst>
              <a:ext uri="{FF2B5EF4-FFF2-40B4-BE49-F238E27FC236}">
                <a16:creationId xmlns:a16="http://schemas.microsoft.com/office/drawing/2014/main" id="{EB8DA8A2-3474-F9AE-4D7C-108AFF70DD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594" y="2122082"/>
            <a:ext cx="4953620" cy="3333209"/>
          </a:xfrm>
          <a:prstGeom prst="rect">
            <a:avLst/>
          </a:prstGeom>
        </p:spPr>
      </p:pic>
    </p:spTree>
    <p:extLst>
      <p:ext uri="{BB962C8B-B14F-4D97-AF65-F5344CB8AC3E}">
        <p14:creationId xmlns:p14="http://schemas.microsoft.com/office/powerpoint/2010/main" val="3013812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53D03E-7630-DE5C-4A9E-D5B7CA5E8652}"/>
              </a:ext>
            </a:extLst>
          </p:cNvPr>
          <p:cNvSpPr txBox="1">
            <a:spLocks/>
          </p:cNvSpPr>
          <p:nvPr/>
        </p:nvSpPr>
        <p:spPr>
          <a:xfrm>
            <a:off x="266700" y="-177397"/>
            <a:ext cx="11559260" cy="13692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pPr>
              <a:lnSpc>
                <a:spcPct val="150000"/>
              </a:lnSpc>
            </a:pPr>
            <a:r>
              <a:rPr lang="en-US" sz="2700"/>
              <a:t>JUSTIFICATION OF APPROPRIATE QUESTIONING TECHNIQUES</a:t>
            </a:r>
            <a:endParaRPr lang="en-US" sz="2700" dirty="0"/>
          </a:p>
        </p:txBody>
      </p:sp>
      <p:sp>
        <p:nvSpPr>
          <p:cNvPr id="4" name="object 13" descr="Beige rectangle">
            <a:extLst>
              <a:ext uri="{FF2B5EF4-FFF2-40B4-BE49-F238E27FC236}">
                <a16:creationId xmlns:a16="http://schemas.microsoft.com/office/drawing/2014/main" id="{54305196-46B7-06F2-11A4-24B9CD71B1C4}"/>
              </a:ext>
            </a:extLst>
          </p:cNvPr>
          <p:cNvSpPr/>
          <p:nvPr/>
        </p:nvSpPr>
        <p:spPr>
          <a:xfrm flipV="1">
            <a:off x="411594" y="752877"/>
            <a:ext cx="11559260" cy="210341"/>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pic>
        <p:nvPicPr>
          <p:cNvPr id="6" name="Picture 5" descr="Two business people communicating">
            <a:extLst>
              <a:ext uri="{FF2B5EF4-FFF2-40B4-BE49-F238E27FC236}">
                <a16:creationId xmlns:a16="http://schemas.microsoft.com/office/drawing/2014/main" id="{4FC403EE-2B40-74B4-0704-9B0FE2A450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505" y="1959616"/>
            <a:ext cx="5036680" cy="3356967"/>
          </a:xfrm>
          <a:prstGeom prst="rect">
            <a:avLst/>
          </a:prstGeom>
        </p:spPr>
      </p:pic>
      <p:sp>
        <p:nvSpPr>
          <p:cNvPr id="7" name="Text Placeholder 2">
            <a:extLst>
              <a:ext uri="{FF2B5EF4-FFF2-40B4-BE49-F238E27FC236}">
                <a16:creationId xmlns:a16="http://schemas.microsoft.com/office/drawing/2014/main" id="{1A751D17-3551-4783-9BC2-039CEC6A7DF8}"/>
              </a:ext>
            </a:extLst>
          </p:cNvPr>
          <p:cNvSpPr txBox="1">
            <a:spLocks/>
          </p:cNvSpPr>
          <p:nvPr/>
        </p:nvSpPr>
        <p:spPr bwMode="ltGray">
          <a:xfrm>
            <a:off x="5681031" y="1415939"/>
            <a:ext cx="6371421" cy="41787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800" b="1" dirty="0">
                <a:solidFill>
                  <a:schemeClr val="tx2">
                    <a:lumMod val="75000"/>
                    <a:lumOff val="25000"/>
                  </a:schemeClr>
                </a:solidFill>
              </a:rPr>
              <a:t>Probing Questions</a:t>
            </a:r>
            <a:r>
              <a:rPr lang="en-GB" sz="1800" dirty="0">
                <a:solidFill>
                  <a:schemeClr val="tx2">
                    <a:lumMod val="75000"/>
                    <a:lumOff val="25000"/>
                  </a:schemeClr>
                </a:solidFill>
              </a:rPr>
              <a:t> Important for gaining deeper insight into vague or incomplete answers. Probing ensures candidates provide specific evidence of capability.</a:t>
            </a:r>
          </a:p>
          <a:p>
            <a:pPr marL="0" indent="0" algn="just">
              <a:lnSpc>
                <a:spcPct val="150000"/>
              </a:lnSpc>
              <a:buNone/>
            </a:pPr>
            <a:r>
              <a:rPr lang="en-GB" sz="1800" b="1" dirty="0">
                <a:solidFill>
                  <a:schemeClr val="tx2">
                    <a:lumMod val="75000"/>
                    <a:lumOff val="25000"/>
                  </a:schemeClr>
                </a:solidFill>
              </a:rPr>
              <a:t>Socratic Questioning</a:t>
            </a:r>
            <a:r>
              <a:rPr lang="en-GB" sz="1800" dirty="0">
                <a:solidFill>
                  <a:schemeClr val="tx2">
                    <a:lumMod val="75000"/>
                    <a:lumOff val="25000"/>
                  </a:schemeClr>
                </a:solidFill>
              </a:rPr>
              <a:t> Useful for transformation roles because it tests critical thinking, encourages reflection, and reveals how candidates justify decisions—important when leading organisational change.</a:t>
            </a: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p:txBody>
      </p:sp>
    </p:spTree>
    <p:extLst>
      <p:ext uri="{BB962C8B-B14F-4D97-AF65-F5344CB8AC3E}">
        <p14:creationId xmlns:p14="http://schemas.microsoft.com/office/powerpoint/2010/main" val="253373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5E86E37-72F5-9C83-9782-FFEB118F62D7}"/>
              </a:ext>
            </a:extLst>
          </p:cNvPr>
          <p:cNvSpPr txBox="1">
            <a:spLocks/>
          </p:cNvSpPr>
          <p:nvPr/>
        </p:nvSpPr>
        <p:spPr>
          <a:xfrm>
            <a:off x="266700" y="-177397"/>
            <a:ext cx="11559260" cy="198213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pPr>
              <a:lnSpc>
                <a:spcPct val="150000"/>
              </a:lnSpc>
            </a:pPr>
            <a:r>
              <a:rPr lang="en-US" sz="2700" dirty="0"/>
              <a:t>FACE TO FACE AND VIRTUAL INTERVIEWS FOR </a:t>
            </a:r>
          </a:p>
          <a:p>
            <a:pPr>
              <a:lnSpc>
                <a:spcPct val="150000"/>
              </a:lnSpc>
            </a:pPr>
            <a:r>
              <a:rPr lang="en-US" sz="2700" dirty="0"/>
              <a:t>THE IDENTIFIED ROLES</a:t>
            </a:r>
          </a:p>
        </p:txBody>
      </p:sp>
      <p:sp>
        <p:nvSpPr>
          <p:cNvPr id="6" name="object 13" descr="Beige rectangle">
            <a:extLst>
              <a:ext uri="{FF2B5EF4-FFF2-40B4-BE49-F238E27FC236}">
                <a16:creationId xmlns:a16="http://schemas.microsoft.com/office/drawing/2014/main" id="{42490CDA-D43C-20F2-84DF-53E3FF741CA0}"/>
              </a:ext>
            </a:extLst>
          </p:cNvPr>
          <p:cNvSpPr/>
          <p:nvPr/>
        </p:nvSpPr>
        <p:spPr>
          <a:xfrm flipV="1">
            <a:off x="411594" y="1402587"/>
            <a:ext cx="11559260" cy="210341"/>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
        <p:nvSpPr>
          <p:cNvPr id="11" name="Text Placeholder 2">
            <a:extLst>
              <a:ext uri="{FF2B5EF4-FFF2-40B4-BE49-F238E27FC236}">
                <a16:creationId xmlns:a16="http://schemas.microsoft.com/office/drawing/2014/main" id="{1400A953-6AED-0154-4342-B9924291B6A7}"/>
              </a:ext>
            </a:extLst>
          </p:cNvPr>
          <p:cNvSpPr txBox="1">
            <a:spLocks/>
          </p:cNvSpPr>
          <p:nvPr/>
        </p:nvSpPr>
        <p:spPr bwMode="ltGray">
          <a:xfrm>
            <a:off x="274026" y="1804737"/>
            <a:ext cx="11640858" cy="50895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ts val="425"/>
              </a:spcBef>
              <a:buNone/>
            </a:pPr>
            <a:r>
              <a:rPr lang="en-US" sz="1900" b="1" dirty="0">
                <a:solidFill>
                  <a:schemeClr val="tx2">
                    <a:lumMod val="75000"/>
                    <a:lumOff val="25000"/>
                  </a:schemeClr>
                </a:solidFill>
              </a:rPr>
              <a:t>FACE TO FACE INTERVIEWS</a:t>
            </a:r>
          </a:p>
          <a:p>
            <a:pPr algn="just">
              <a:lnSpc>
                <a:spcPct val="150000"/>
              </a:lnSpc>
              <a:spcBef>
                <a:spcPts val="425"/>
              </a:spcBef>
              <a:buFontTx/>
              <a:buChar char="-"/>
            </a:pPr>
            <a:r>
              <a:rPr lang="en-US" sz="1900" dirty="0">
                <a:solidFill>
                  <a:schemeClr val="tx2">
                    <a:lumMod val="75000"/>
                    <a:lumOff val="25000"/>
                  </a:schemeClr>
                </a:solidFill>
              </a:rPr>
              <a:t>Allown observation of body languages and confidence. They are considerate one of the most trusted methods for </a:t>
            </a:r>
            <a:r>
              <a:rPr lang="en-US" sz="1900" dirty="0" err="1">
                <a:solidFill>
                  <a:schemeClr val="tx2">
                    <a:lumMod val="75000"/>
                    <a:lumOff val="25000"/>
                  </a:schemeClr>
                </a:solidFill>
              </a:rPr>
              <a:t>gatherig</a:t>
            </a:r>
            <a:r>
              <a:rPr lang="en-US" sz="1900" dirty="0">
                <a:solidFill>
                  <a:schemeClr val="tx2">
                    <a:lumMod val="75000"/>
                    <a:lumOff val="25000"/>
                  </a:schemeClr>
                </a:solidFill>
              </a:rPr>
              <a:t> authentic, high quality data. </a:t>
            </a:r>
          </a:p>
          <a:p>
            <a:pPr algn="just">
              <a:lnSpc>
                <a:spcPct val="150000"/>
              </a:lnSpc>
              <a:spcBef>
                <a:spcPts val="425"/>
              </a:spcBef>
              <a:buFontTx/>
              <a:buChar char="-"/>
            </a:pPr>
            <a:r>
              <a:rPr lang="en-US" sz="1900" dirty="0">
                <a:solidFill>
                  <a:schemeClr val="tx2">
                    <a:lumMod val="75000"/>
                    <a:lumOff val="25000"/>
                  </a:schemeClr>
                </a:solidFill>
              </a:rPr>
              <a:t>Build rapport more easily, supporting assessment of emotional intelligence.</a:t>
            </a:r>
          </a:p>
          <a:p>
            <a:pPr algn="just">
              <a:lnSpc>
                <a:spcPct val="150000"/>
              </a:lnSpc>
              <a:spcBef>
                <a:spcPts val="425"/>
              </a:spcBef>
              <a:buFontTx/>
              <a:buChar char="-"/>
            </a:pPr>
            <a:r>
              <a:rPr lang="en-US" sz="1900" dirty="0">
                <a:solidFill>
                  <a:schemeClr val="tx2">
                    <a:lumMod val="75000"/>
                    <a:lumOff val="25000"/>
                  </a:schemeClr>
                </a:solidFill>
              </a:rPr>
              <a:t>Useful for groups where the collaboration skills needs to be observed.</a:t>
            </a:r>
          </a:p>
          <a:p>
            <a:pPr marL="0" indent="0" algn="just">
              <a:lnSpc>
                <a:spcPct val="150000"/>
              </a:lnSpc>
              <a:spcBef>
                <a:spcPts val="425"/>
              </a:spcBef>
              <a:buNone/>
            </a:pPr>
            <a:r>
              <a:rPr lang="en-US" sz="1900" b="1" dirty="0">
                <a:solidFill>
                  <a:schemeClr val="tx2">
                    <a:lumMod val="75000"/>
                    <a:lumOff val="25000"/>
                  </a:schemeClr>
                </a:solidFill>
              </a:rPr>
              <a:t>VIRTUAL INTERVIEWS</a:t>
            </a:r>
          </a:p>
          <a:p>
            <a:pPr algn="just">
              <a:lnSpc>
                <a:spcPct val="150000"/>
              </a:lnSpc>
              <a:spcBef>
                <a:spcPts val="425"/>
              </a:spcBef>
              <a:buFontTx/>
              <a:buChar char="-"/>
            </a:pPr>
            <a:r>
              <a:rPr lang="en-US" sz="1900" dirty="0">
                <a:solidFill>
                  <a:schemeClr val="tx2">
                    <a:lumMod val="75000"/>
                    <a:lumOff val="25000"/>
                  </a:schemeClr>
                </a:solidFill>
              </a:rPr>
              <a:t>Reduce geographical barriers </a:t>
            </a:r>
          </a:p>
          <a:p>
            <a:pPr algn="just">
              <a:lnSpc>
                <a:spcPct val="150000"/>
              </a:lnSpc>
              <a:spcBef>
                <a:spcPts val="425"/>
              </a:spcBef>
              <a:buFontTx/>
              <a:buChar char="-"/>
            </a:pPr>
            <a:r>
              <a:rPr lang="en-US" sz="1900" dirty="0">
                <a:solidFill>
                  <a:schemeClr val="tx2">
                    <a:lumMod val="75000"/>
                    <a:lumOff val="25000"/>
                  </a:schemeClr>
                </a:solidFill>
              </a:rPr>
              <a:t>More efficient and cost-effective, specially for multi-stage transformation recruitment</a:t>
            </a:r>
          </a:p>
          <a:p>
            <a:pPr algn="just">
              <a:lnSpc>
                <a:spcPct val="150000"/>
              </a:lnSpc>
              <a:spcBef>
                <a:spcPts val="425"/>
              </a:spcBef>
              <a:buFontTx/>
              <a:buChar char="-"/>
            </a:pPr>
            <a:r>
              <a:rPr lang="en-US" sz="1900" dirty="0">
                <a:solidFill>
                  <a:schemeClr val="tx2">
                    <a:lumMod val="75000"/>
                    <a:lumOff val="25000"/>
                  </a:schemeClr>
                </a:solidFill>
              </a:rPr>
              <a:t>Useful for assessing digital communication skills. It is important in modern transformation environments.</a:t>
            </a:r>
          </a:p>
          <a:p>
            <a:pPr algn="just">
              <a:lnSpc>
                <a:spcPct val="150000"/>
              </a:lnSpc>
              <a:spcBef>
                <a:spcPts val="425"/>
              </a:spcBef>
              <a:buFontTx/>
              <a:buChar char="-"/>
            </a:pPr>
            <a:endParaRPr lang="en-US" sz="1900" dirty="0">
              <a:solidFill>
                <a:schemeClr val="tx2">
                  <a:lumMod val="75000"/>
                  <a:lumOff val="25000"/>
                </a:schemeClr>
              </a:solidFill>
            </a:endParaRPr>
          </a:p>
          <a:p>
            <a:pPr algn="just">
              <a:lnSpc>
                <a:spcPct val="150000"/>
              </a:lnSpc>
              <a:spcBef>
                <a:spcPts val="425"/>
              </a:spcBef>
              <a:buFontTx/>
              <a:buChar char="-"/>
            </a:pPr>
            <a:endParaRPr lang="en-US" sz="1900" dirty="0">
              <a:solidFill>
                <a:schemeClr val="tx2">
                  <a:lumMod val="75000"/>
                  <a:lumOff val="25000"/>
                </a:schemeClr>
              </a:solidFill>
            </a:endParaRPr>
          </a:p>
          <a:p>
            <a:pPr algn="just">
              <a:lnSpc>
                <a:spcPct val="150000"/>
              </a:lnSpc>
              <a:spcBef>
                <a:spcPts val="425"/>
              </a:spcBef>
              <a:buFontTx/>
              <a:buChar char="-"/>
            </a:pPr>
            <a:endParaRPr lang="en-US" sz="2200" dirty="0">
              <a:solidFill>
                <a:schemeClr val="tx2">
                  <a:lumMod val="75000"/>
                  <a:lumOff val="25000"/>
                </a:schemeClr>
              </a:solidFill>
            </a:endParaRPr>
          </a:p>
          <a:p>
            <a:pPr algn="just">
              <a:lnSpc>
                <a:spcPct val="150000"/>
              </a:lnSpc>
              <a:spcBef>
                <a:spcPts val="425"/>
              </a:spcBef>
              <a:buFontTx/>
              <a:buChar char="-"/>
            </a:pPr>
            <a:endParaRPr lang="en-US" sz="2200" dirty="0">
              <a:solidFill>
                <a:schemeClr val="tx2">
                  <a:lumMod val="75000"/>
                  <a:lumOff val="25000"/>
                </a:schemeClr>
              </a:solidFill>
            </a:endParaRPr>
          </a:p>
          <a:p>
            <a:pPr algn="just">
              <a:lnSpc>
                <a:spcPct val="150000"/>
              </a:lnSpc>
              <a:spcBef>
                <a:spcPts val="425"/>
              </a:spcBef>
              <a:buFontTx/>
              <a:buChar char="-"/>
            </a:pPr>
            <a:endParaRPr lang="en-US" sz="2000" dirty="0">
              <a:solidFill>
                <a:schemeClr val="tx2">
                  <a:lumMod val="75000"/>
                  <a:lumOff val="25000"/>
                </a:schemeClr>
              </a:solidFill>
            </a:endParaRPr>
          </a:p>
          <a:p>
            <a:pPr algn="just">
              <a:lnSpc>
                <a:spcPct val="150000"/>
              </a:lnSpc>
              <a:spcBef>
                <a:spcPts val="425"/>
              </a:spcBef>
              <a:buFontTx/>
              <a:buChar char="-"/>
            </a:pPr>
            <a:endParaRPr lang="en-US" sz="2000" dirty="0">
              <a:solidFill>
                <a:schemeClr val="tx2">
                  <a:lumMod val="75000"/>
                  <a:lumOff val="25000"/>
                </a:schemeClr>
              </a:solidFill>
            </a:endParaRPr>
          </a:p>
          <a:p>
            <a:pPr algn="just">
              <a:lnSpc>
                <a:spcPct val="150000"/>
              </a:lnSpc>
              <a:spcBef>
                <a:spcPts val="425"/>
              </a:spcBef>
              <a:buFontTx/>
              <a:buChar char="-"/>
            </a:pPr>
            <a:endParaRPr lang="en-US" sz="20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p:txBody>
      </p:sp>
    </p:spTree>
    <p:extLst>
      <p:ext uri="{BB962C8B-B14F-4D97-AF65-F5344CB8AC3E}">
        <p14:creationId xmlns:p14="http://schemas.microsoft.com/office/powerpoint/2010/main" val="4182584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058C1E-E659-51C1-5492-21016368D0C6}"/>
              </a:ext>
            </a:extLst>
          </p:cNvPr>
          <p:cNvSpPr txBox="1">
            <a:spLocks/>
          </p:cNvSpPr>
          <p:nvPr/>
        </p:nvSpPr>
        <p:spPr>
          <a:xfrm>
            <a:off x="266700" y="-177397"/>
            <a:ext cx="11559260" cy="198213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a:lstStyle>
          <a:p>
            <a:pPr>
              <a:lnSpc>
                <a:spcPct val="150000"/>
              </a:lnSpc>
            </a:pPr>
            <a:r>
              <a:rPr lang="en-US" sz="2700" dirty="0"/>
              <a:t>CONCLUSIONS AND KEY RECOMMENDATIONS</a:t>
            </a:r>
          </a:p>
        </p:txBody>
      </p:sp>
      <p:sp>
        <p:nvSpPr>
          <p:cNvPr id="6" name="object 13" descr="Beige rectangle">
            <a:extLst>
              <a:ext uri="{FF2B5EF4-FFF2-40B4-BE49-F238E27FC236}">
                <a16:creationId xmlns:a16="http://schemas.microsoft.com/office/drawing/2014/main" id="{446B786F-422F-0083-7D3F-8C35F97676A5}"/>
              </a:ext>
            </a:extLst>
          </p:cNvPr>
          <p:cNvSpPr/>
          <p:nvPr/>
        </p:nvSpPr>
        <p:spPr>
          <a:xfrm flipV="1">
            <a:off x="411594" y="1027202"/>
            <a:ext cx="11559260" cy="210341"/>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
        <p:nvSpPr>
          <p:cNvPr id="8" name="Text Placeholder 2">
            <a:extLst>
              <a:ext uri="{FF2B5EF4-FFF2-40B4-BE49-F238E27FC236}">
                <a16:creationId xmlns:a16="http://schemas.microsoft.com/office/drawing/2014/main" id="{2440B723-84BC-8B58-CDF0-EFEF437831B5}"/>
              </a:ext>
            </a:extLst>
          </p:cNvPr>
          <p:cNvSpPr txBox="1">
            <a:spLocks/>
          </p:cNvSpPr>
          <p:nvPr/>
        </p:nvSpPr>
        <p:spPr bwMode="ltGray">
          <a:xfrm>
            <a:off x="274026" y="1804737"/>
            <a:ext cx="11640858" cy="50895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ts val="425"/>
              </a:spcBef>
              <a:buNone/>
            </a:pPr>
            <a:r>
              <a:rPr lang="en-US" sz="1900" dirty="0">
                <a:solidFill>
                  <a:schemeClr val="tx2">
                    <a:lumMod val="75000"/>
                    <a:lumOff val="25000"/>
                  </a:schemeClr>
                </a:solidFill>
              </a:rPr>
              <a:t>. </a:t>
            </a:r>
            <a:r>
              <a:rPr lang="en-US" sz="1900" dirty="0" err="1">
                <a:solidFill>
                  <a:schemeClr val="tx2">
                    <a:lumMod val="75000"/>
                    <a:lumOff val="25000"/>
                  </a:schemeClr>
                </a:solidFill>
              </a:rPr>
              <a:t>Behavioural</a:t>
            </a:r>
            <a:r>
              <a:rPr lang="en-US" sz="1900" dirty="0">
                <a:solidFill>
                  <a:schemeClr val="tx2">
                    <a:lumMod val="75000"/>
                    <a:lumOff val="25000"/>
                  </a:schemeClr>
                </a:solidFill>
              </a:rPr>
              <a:t>, Situational and Competency – based could be combined to understand and evaluate of  a </a:t>
            </a:r>
            <a:r>
              <a:rPr lang="en-US" sz="1900" dirty="0" err="1">
                <a:solidFill>
                  <a:schemeClr val="tx2">
                    <a:lumMod val="75000"/>
                    <a:lumOff val="25000"/>
                  </a:schemeClr>
                </a:solidFill>
              </a:rPr>
              <a:t>candidates’s</a:t>
            </a:r>
            <a:r>
              <a:rPr lang="en-US" sz="1900" dirty="0">
                <a:solidFill>
                  <a:schemeClr val="tx2">
                    <a:lumMod val="75000"/>
                    <a:lumOff val="25000"/>
                  </a:schemeClr>
                </a:solidFill>
              </a:rPr>
              <a:t> capability.</a:t>
            </a:r>
          </a:p>
          <a:p>
            <a:pPr marL="0" indent="0" algn="just">
              <a:lnSpc>
                <a:spcPct val="150000"/>
              </a:lnSpc>
              <a:spcBef>
                <a:spcPts val="425"/>
              </a:spcBef>
              <a:buNone/>
            </a:pPr>
            <a:r>
              <a:rPr lang="en-US" sz="1900" dirty="0">
                <a:solidFill>
                  <a:schemeClr val="tx2">
                    <a:lumMod val="75000"/>
                    <a:lumOff val="25000"/>
                  </a:schemeClr>
                </a:solidFill>
              </a:rPr>
              <a:t>. Probing and Socratic questioning, allow us to known and test critical thinking.</a:t>
            </a:r>
          </a:p>
          <a:p>
            <a:pPr marL="0" indent="0">
              <a:lnSpc>
                <a:spcPct val="150000"/>
              </a:lnSpc>
              <a:buNone/>
            </a:pPr>
            <a:r>
              <a:rPr lang="en-GB" sz="1900" dirty="0">
                <a:solidFill>
                  <a:schemeClr val="bg2">
                    <a:lumMod val="75000"/>
                  </a:schemeClr>
                </a:solidFill>
              </a:rPr>
              <a:t>- Use </a:t>
            </a:r>
            <a:r>
              <a:rPr lang="en-GB" sz="1900" b="1" dirty="0">
                <a:solidFill>
                  <a:schemeClr val="bg2">
                    <a:lumMod val="75000"/>
                  </a:schemeClr>
                </a:solidFill>
              </a:rPr>
              <a:t>structured interviews</a:t>
            </a:r>
            <a:r>
              <a:rPr lang="en-GB" sz="1900" dirty="0">
                <a:solidFill>
                  <a:schemeClr val="bg2">
                    <a:lumMod val="75000"/>
                  </a:schemeClr>
                </a:solidFill>
              </a:rPr>
              <a:t> to ensure fairness and consistency during organisational change.</a:t>
            </a:r>
          </a:p>
          <a:p>
            <a:pPr marL="0" indent="0">
              <a:lnSpc>
                <a:spcPct val="150000"/>
              </a:lnSpc>
              <a:buNone/>
            </a:pPr>
            <a:r>
              <a:rPr lang="en-GB" sz="1900" dirty="0">
                <a:solidFill>
                  <a:schemeClr val="bg2">
                    <a:lumMod val="75000"/>
                  </a:schemeClr>
                </a:solidFill>
              </a:rPr>
              <a:t>- Apply </a:t>
            </a:r>
            <a:r>
              <a:rPr lang="en-GB" sz="1900" b="1" dirty="0">
                <a:solidFill>
                  <a:schemeClr val="bg2">
                    <a:lumMod val="75000"/>
                  </a:schemeClr>
                </a:solidFill>
              </a:rPr>
              <a:t>competency‑based interviews</a:t>
            </a:r>
            <a:r>
              <a:rPr lang="en-GB" sz="1900" dirty="0">
                <a:solidFill>
                  <a:schemeClr val="bg2">
                    <a:lumMod val="75000"/>
                  </a:schemeClr>
                </a:solidFill>
              </a:rPr>
              <a:t> to assess proven behaviours essential for transformation success.</a:t>
            </a:r>
          </a:p>
          <a:p>
            <a:pPr marL="0" indent="0" algn="just">
              <a:lnSpc>
                <a:spcPct val="150000"/>
              </a:lnSpc>
              <a:spcBef>
                <a:spcPts val="425"/>
              </a:spcBef>
              <a:buNone/>
            </a:pPr>
            <a:r>
              <a:rPr lang="en-GB" sz="2000" dirty="0">
                <a:solidFill>
                  <a:schemeClr val="bg2">
                    <a:lumMod val="75000"/>
                  </a:schemeClr>
                </a:solidFill>
              </a:rPr>
              <a:t>- Align all recruitment activities with the organisation’s transformation goals to secure the right talent at the right time.</a:t>
            </a:r>
            <a:endParaRPr lang="en-US" sz="1900" dirty="0">
              <a:solidFill>
                <a:schemeClr val="bg2">
                  <a:lumMod val="75000"/>
                </a:schemeClr>
              </a:solidFill>
            </a:endParaRPr>
          </a:p>
          <a:p>
            <a:pPr marL="0" indent="0" algn="just">
              <a:lnSpc>
                <a:spcPct val="150000"/>
              </a:lnSpc>
              <a:spcBef>
                <a:spcPts val="425"/>
              </a:spcBef>
              <a:buNone/>
            </a:pPr>
            <a:endParaRPr lang="en-US" sz="1900" dirty="0">
              <a:solidFill>
                <a:schemeClr val="tx2">
                  <a:lumMod val="75000"/>
                  <a:lumOff val="25000"/>
                </a:schemeClr>
              </a:solidFill>
            </a:endParaRPr>
          </a:p>
          <a:p>
            <a:pPr marL="0" indent="0" algn="just">
              <a:lnSpc>
                <a:spcPct val="150000"/>
              </a:lnSpc>
              <a:spcBef>
                <a:spcPts val="425"/>
              </a:spcBef>
              <a:buNone/>
            </a:pPr>
            <a:r>
              <a:rPr lang="en-US" sz="1900" dirty="0">
                <a:solidFill>
                  <a:schemeClr val="tx2">
                    <a:lumMod val="75000"/>
                    <a:lumOff val="25000"/>
                  </a:schemeClr>
                </a:solidFill>
              </a:rPr>
              <a:t> </a:t>
            </a:r>
          </a:p>
          <a:p>
            <a:pPr algn="just">
              <a:lnSpc>
                <a:spcPct val="150000"/>
              </a:lnSpc>
              <a:spcBef>
                <a:spcPts val="425"/>
              </a:spcBef>
              <a:buFontTx/>
              <a:buChar char="-"/>
            </a:pPr>
            <a:endParaRPr lang="en-US" sz="1900" dirty="0">
              <a:solidFill>
                <a:schemeClr val="tx2">
                  <a:lumMod val="75000"/>
                  <a:lumOff val="25000"/>
                </a:schemeClr>
              </a:solidFill>
            </a:endParaRPr>
          </a:p>
          <a:p>
            <a:pPr algn="just">
              <a:lnSpc>
                <a:spcPct val="150000"/>
              </a:lnSpc>
              <a:spcBef>
                <a:spcPts val="425"/>
              </a:spcBef>
              <a:buFontTx/>
              <a:buChar char="-"/>
            </a:pPr>
            <a:endParaRPr lang="en-US" sz="1900" dirty="0">
              <a:solidFill>
                <a:schemeClr val="tx2">
                  <a:lumMod val="75000"/>
                  <a:lumOff val="25000"/>
                </a:schemeClr>
              </a:solidFill>
            </a:endParaRPr>
          </a:p>
          <a:p>
            <a:pPr algn="just">
              <a:lnSpc>
                <a:spcPct val="150000"/>
              </a:lnSpc>
              <a:spcBef>
                <a:spcPts val="425"/>
              </a:spcBef>
              <a:buFontTx/>
              <a:buChar char="-"/>
            </a:pPr>
            <a:endParaRPr lang="en-US" sz="2200" dirty="0">
              <a:solidFill>
                <a:schemeClr val="tx2">
                  <a:lumMod val="75000"/>
                  <a:lumOff val="25000"/>
                </a:schemeClr>
              </a:solidFill>
            </a:endParaRPr>
          </a:p>
          <a:p>
            <a:pPr algn="just">
              <a:lnSpc>
                <a:spcPct val="150000"/>
              </a:lnSpc>
              <a:spcBef>
                <a:spcPts val="425"/>
              </a:spcBef>
              <a:buFontTx/>
              <a:buChar char="-"/>
            </a:pPr>
            <a:endParaRPr lang="en-US" sz="2200" dirty="0">
              <a:solidFill>
                <a:schemeClr val="tx2">
                  <a:lumMod val="75000"/>
                  <a:lumOff val="25000"/>
                </a:schemeClr>
              </a:solidFill>
            </a:endParaRPr>
          </a:p>
          <a:p>
            <a:pPr algn="just">
              <a:lnSpc>
                <a:spcPct val="150000"/>
              </a:lnSpc>
              <a:spcBef>
                <a:spcPts val="425"/>
              </a:spcBef>
              <a:buFontTx/>
              <a:buChar char="-"/>
            </a:pPr>
            <a:endParaRPr lang="en-US" sz="2000" dirty="0">
              <a:solidFill>
                <a:schemeClr val="tx2">
                  <a:lumMod val="75000"/>
                  <a:lumOff val="25000"/>
                </a:schemeClr>
              </a:solidFill>
            </a:endParaRPr>
          </a:p>
          <a:p>
            <a:pPr algn="just">
              <a:lnSpc>
                <a:spcPct val="150000"/>
              </a:lnSpc>
              <a:spcBef>
                <a:spcPts val="425"/>
              </a:spcBef>
              <a:buFontTx/>
              <a:buChar char="-"/>
            </a:pPr>
            <a:endParaRPr lang="en-US" sz="2000" dirty="0">
              <a:solidFill>
                <a:schemeClr val="tx2">
                  <a:lumMod val="75000"/>
                  <a:lumOff val="25000"/>
                </a:schemeClr>
              </a:solidFill>
            </a:endParaRPr>
          </a:p>
          <a:p>
            <a:pPr algn="just">
              <a:lnSpc>
                <a:spcPct val="150000"/>
              </a:lnSpc>
              <a:spcBef>
                <a:spcPts val="425"/>
              </a:spcBef>
              <a:buFontTx/>
              <a:buChar char="-"/>
            </a:pPr>
            <a:endParaRPr lang="en-US" sz="20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a:p>
            <a:pPr marL="0" marR="417195" indent="0" algn="just">
              <a:lnSpc>
                <a:spcPct val="150000"/>
              </a:lnSpc>
              <a:spcBef>
                <a:spcPts val="0"/>
              </a:spcBef>
              <a:spcAft>
                <a:spcPts val="1000"/>
              </a:spcAft>
              <a:buFont typeface="Arial" panose="020B0604020202020204" pitchFamily="34" charset="0"/>
              <a:buNone/>
            </a:pPr>
            <a:endParaRPr lang="en-US" sz="1800" spc="-15" dirty="0">
              <a:solidFill>
                <a:schemeClr val="tx2">
                  <a:lumMod val="75000"/>
                  <a:lumOff val="25000"/>
                </a:schemeClr>
              </a:solidFill>
              <a:cs typeface="Arial"/>
            </a:endParaRPr>
          </a:p>
        </p:txBody>
      </p:sp>
    </p:spTree>
    <p:extLst>
      <p:ext uri="{BB962C8B-B14F-4D97-AF65-F5344CB8AC3E}">
        <p14:creationId xmlns:p14="http://schemas.microsoft.com/office/powerpoint/2010/main" val="2220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66921-E91B-4668-A92F-E94543575790}"/>
              </a:ext>
            </a:extLst>
          </p:cNvPr>
          <p:cNvSpPr>
            <a:spLocks noGrp="1"/>
          </p:cNvSpPr>
          <p:nvPr>
            <p:ph type="title"/>
          </p:nvPr>
        </p:nvSpPr>
        <p:spPr>
          <a:xfrm>
            <a:off x="838200" y="-43963"/>
            <a:ext cx="10515600" cy="1325563"/>
          </a:xfrm>
        </p:spPr>
        <p:txBody>
          <a:bodyPr/>
          <a:lstStyle/>
          <a:p>
            <a:pPr algn="ctr"/>
            <a:r>
              <a:rPr lang="en-GB"/>
              <a:t>REFERENCES</a:t>
            </a:r>
          </a:p>
        </p:txBody>
      </p:sp>
      <p:sp>
        <p:nvSpPr>
          <p:cNvPr id="5" name="object 9" descr="Beige rectangle">
            <a:extLst>
              <a:ext uri="{FF2B5EF4-FFF2-40B4-BE49-F238E27FC236}">
                <a16:creationId xmlns:a16="http://schemas.microsoft.com/office/drawing/2014/main" id="{00F78A20-63EC-48A5-9CFB-5E059D48087B}"/>
              </a:ext>
            </a:extLst>
          </p:cNvPr>
          <p:cNvSpPr/>
          <p:nvPr/>
        </p:nvSpPr>
        <p:spPr bwMode="white">
          <a:xfrm>
            <a:off x="2695755" y="1037660"/>
            <a:ext cx="6800490" cy="243939"/>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a:p>
        </p:txBody>
      </p:sp>
      <p:sp>
        <p:nvSpPr>
          <p:cNvPr id="8" name="Content Placeholder 2">
            <a:extLst>
              <a:ext uri="{FF2B5EF4-FFF2-40B4-BE49-F238E27FC236}">
                <a16:creationId xmlns:a16="http://schemas.microsoft.com/office/drawing/2014/main" id="{F1391C27-02D0-443D-8414-D563BBA59919}"/>
              </a:ext>
            </a:extLst>
          </p:cNvPr>
          <p:cNvSpPr txBox="1">
            <a:spLocks/>
          </p:cNvSpPr>
          <p:nvPr/>
        </p:nvSpPr>
        <p:spPr>
          <a:xfrm>
            <a:off x="409075" y="1251428"/>
            <a:ext cx="11538284" cy="553438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50000"/>
              </a:lnSpc>
              <a:spcBef>
                <a:spcPts val="600"/>
              </a:spcBef>
              <a:buFont typeface="Arial" panose="020B0604020202020204" pitchFamily="34" charset="0"/>
              <a:buNone/>
            </a:pPr>
            <a:r>
              <a:rPr lang="en-GB" sz="1900" dirty="0">
                <a:solidFill>
                  <a:schemeClr val="bg2">
                    <a:lumMod val="75000"/>
                  </a:schemeClr>
                </a:solidFill>
              </a:rPr>
              <a:t>Armstrong, M. and Taylor, S. (2020) </a:t>
            </a:r>
            <a:r>
              <a:rPr lang="en-GB" sz="1900" i="1" dirty="0">
                <a:solidFill>
                  <a:schemeClr val="bg2">
                    <a:lumMod val="75000"/>
                  </a:schemeClr>
                </a:solidFill>
              </a:rPr>
              <a:t>Armstrong's Handbook of Human Resource Management Practice</a:t>
            </a:r>
            <a:r>
              <a:rPr lang="en-GB" sz="1900" dirty="0">
                <a:solidFill>
                  <a:schemeClr val="bg2">
                    <a:lumMod val="75000"/>
                  </a:schemeClr>
                </a:solidFill>
              </a:rPr>
              <a:t>. 15th </a:t>
            </a:r>
            <a:r>
              <a:rPr lang="en-GB" sz="1900" dirty="0" err="1">
                <a:solidFill>
                  <a:schemeClr val="bg2">
                    <a:lumMod val="75000"/>
                  </a:schemeClr>
                </a:solidFill>
              </a:rPr>
              <a:t>edn</a:t>
            </a:r>
            <a:r>
              <a:rPr lang="en-GB" sz="1900" dirty="0">
                <a:solidFill>
                  <a:schemeClr val="bg2">
                    <a:lumMod val="75000"/>
                  </a:schemeClr>
                </a:solidFill>
              </a:rPr>
              <a:t>. London: Kogan Page.</a:t>
            </a:r>
          </a:p>
          <a:p>
            <a:pPr marL="342900" indent="-342900">
              <a:lnSpc>
                <a:spcPct val="150000"/>
              </a:lnSpc>
              <a:spcBef>
                <a:spcPts val="600"/>
              </a:spcBef>
              <a:buNone/>
            </a:pPr>
            <a:r>
              <a:rPr lang="en-GB" sz="1900" dirty="0">
                <a:solidFill>
                  <a:schemeClr val="bg2">
                    <a:lumMod val="75000"/>
                  </a:schemeClr>
                </a:solidFill>
              </a:rPr>
              <a:t>Bratton, J. &amp; Gold, J. (2017) </a:t>
            </a:r>
            <a:r>
              <a:rPr lang="en-GB" sz="1900" i="1" dirty="0">
                <a:solidFill>
                  <a:schemeClr val="bg2">
                    <a:lumMod val="75000"/>
                  </a:schemeClr>
                </a:solidFill>
              </a:rPr>
              <a:t>Human Resource Management: Theory and Practice</a:t>
            </a:r>
            <a:r>
              <a:rPr lang="en-GB" sz="1900" dirty="0">
                <a:solidFill>
                  <a:schemeClr val="bg2">
                    <a:lumMod val="75000"/>
                  </a:schemeClr>
                </a:solidFill>
              </a:rPr>
              <a:t>. 6th ed. London: Macmillan Education UK. </a:t>
            </a:r>
          </a:p>
          <a:p>
            <a:pPr marL="342900" indent="-342900">
              <a:lnSpc>
                <a:spcPct val="150000"/>
              </a:lnSpc>
              <a:spcBef>
                <a:spcPts val="600"/>
              </a:spcBef>
              <a:buNone/>
            </a:pPr>
            <a:r>
              <a:rPr lang="en-GB" sz="1900" dirty="0">
                <a:solidFill>
                  <a:schemeClr val="bg2">
                    <a:lumMod val="75000"/>
                  </a:schemeClr>
                </a:solidFill>
              </a:rPr>
              <a:t>Armstrong, M. &amp; Taylor, S. (2020) </a:t>
            </a:r>
            <a:r>
              <a:rPr lang="en-GB" sz="1900" i="1" dirty="0">
                <a:solidFill>
                  <a:schemeClr val="bg2">
                    <a:lumMod val="75000"/>
                  </a:schemeClr>
                </a:solidFill>
              </a:rPr>
              <a:t>Armstrong’s Handbook of Human Resource Management Practice</a:t>
            </a:r>
            <a:r>
              <a:rPr lang="en-GB" sz="1900" dirty="0">
                <a:solidFill>
                  <a:schemeClr val="bg2">
                    <a:lumMod val="75000"/>
                  </a:schemeClr>
                </a:solidFill>
              </a:rPr>
              <a:t>. 15th ed. London: Kogan Page.</a:t>
            </a:r>
          </a:p>
          <a:p>
            <a:pPr marL="342900" indent="-342900">
              <a:lnSpc>
                <a:spcPct val="150000"/>
              </a:lnSpc>
              <a:spcBef>
                <a:spcPts val="600"/>
              </a:spcBef>
              <a:buNone/>
            </a:pPr>
            <a:r>
              <a:rPr lang="en-GB" sz="1900" dirty="0">
                <a:solidFill>
                  <a:schemeClr val="bg2">
                    <a:lumMod val="75000"/>
                  </a:schemeClr>
                </a:solidFill>
              </a:rPr>
              <a:t>John P. Kotter published </a:t>
            </a:r>
            <a:r>
              <a:rPr lang="en-GB" sz="1900" i="1" dirty="0">
                <a:solidFill>
                  <a:schemeClr val="bg2">
                    <a:lumMod val="75000"/>
                  </a:schemeClr>
                </a:solidFill>
              </a:rPr>
              <a:t>Leading Change</a:t>
            </a:r>
            <a:r>
              <a:rPr lang="en-GB" sz="1900" dirty="0">
                <a:solidFill>
                  <a:schemeClr val="bg2">
                    <a:lumMod val="75000"/>
                  </a:schemeClr>
                </a:solidFill>
              </a:rPr>
              <a:t> in </a:t>
            </a:r>
            <a:r>
              <a:rPr lang="en-GB" sz="1900" b="1" dirty="0">
                <a:solidFill>
                  <a:schemeClr val="bg2">
                    <a:lumMod val="75000"/>
                  </a:schemeClr>
                </a:solidFill>
              </a:rPr>
              <a:t>1996</a:t>
            </a:r>
            <a:r>
              <a:rPr lang="en-GB" sz="1900" dirty="0">
                <a:solidFill>
                  <a:schemeClr val="bg2">
                    <a:lumMod val="75000"/>
                  </a:schemeClr>
                </a:solidFill>
              </a:rPr>
              <a:t>, introducing his famous </a:t>
            </a:r>
            <a:r>
              <a:rPr lang="en-GB" sz="1900" b="1" dirty="0">
                <a:solidFill>
                  <a:schemeClr val="bg2">
                    <a:lumMod val="75000"/>
                  </a:schemeClr>
                </a:solidFill>
              </a:rPr>
              <a:t>8‑Step Change Model</a:t>
            </a:r>
            <a:r>
              <a:rPr lang="en-GB" sz="1900" dirty="0">
                <a:solidFill>
                  <a:schemeClr val="bg2">
                    <a:lumMod val="75000"/>
                  </a:schemeClr>
                </a:solidFill>
              </a:rPr>
              <a:t>.</a:t>
            </a:r>
          </a:p>
          <a:p>
            <a:pPr marL="342900" indent="-342900">
              <a:lnSpc>
                <a:spcPct val="150000"/>
              </a:lnSpc>
              <a:spcBef>
                <a:spcPts val="600"/>
              </a:spcBef>
              <a:buNone/>
            </a:pPr>
            <a:r>
              <a:rPr lang="en-GB" sz="1900" dirty="0">
                <a:solidFill>
                  <a:schemeClr val="bg2">
                    <a:lumMod val="75000"/>
                  </a:schemeClr>
                </a:solidFill>
              </a:rPr>
              <a:t>Bratton, J. &amp; Gold, J. (2017) </a:t>
            </a:r>
            <a:r>
              <a:rPr lang="en-GB" sz="1900" i="1" dirty="0">
                <a:solidFill>
                  <a:schemeClr val="bg2">
                    <a:lumMod val="75000"/>
                  </a:schemeClr>
                </a:solidFill>
              </a:rPr>
              <a:t>Human Resource Management: Theory and Practice</a:t>
            </a:r>
            <a:r>
              <a:rPr lang="en-GB" sz="1900" dirty="0">
                <a:solidFill>
                  <a:schemeClr val="bg2">
                    <a:lumMod val="75000"/>
                  </a:schemeClr>
                </a:solidFill>
              </a:rPr>
              <a:t>. 6th ed. London: Macmillan Education UK.</a:t>
            </a:r>
          </a:p>
          <a:p>
            <a:pPr marL="342900" indent="-342900">
              <a:lnSpc>
                <a:spcPct val="150000"/>
              </a:lnSpc>
              <a:spcBef>
                <a:spcPts val="600"/>
              </a:spcBef>
              <a:buNone/>
            </a:pPr>
            <a:r>
              <a:rPr lang="en-GB" sz="1900" dirty="0">
                <a:solidFill>
                  <a:schemeClr val="bg2">
                    <a:lumMod val="75000"/>
                  </a:schemeClr>
                </a:solidFill>
              </a:rPr>
              <a:t>Backhaus, K. &amp; Tikoo, S. (2004) ‘Conceptualizing and researching employer branding’, </a:t>
            </a:r>
            <a:r>
              <a:rPr lang="en-GB" sz="1900" i="1" dirty="0">
                <a:solidFill>
                  <a:schemeClr val="bg2">
                    <a:lumMod val="75000"/>
                  </a:schemeClr>
                </a:solidFill>
              </a:rPr>
              <a:t>Career Development International</a:t>
            </a:r>
            <a:endParaRPr lang="en-GB" sz="1900" dirty="0">
              <a:solidFill>
                <a:schemeClr val="bg2">
                  <a:lumMod val="75000"/>
                </a:schemeClr>
              </a:solidFill>
            </a:endParaRPr>
          </a:p>
        </p:txBody>
      </p:sp>
    </p:spTree>
    <p:extLst>
      <p:ext uri="{BB962C8B-B14F-4D97-AF65-F5344CB8AC3E}">
        <p14:creationId xmlns:p14="http://schemas.microsoft.com/office/powerpoint/2010/main" val="705535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1" y="1341439"/>
            <a:ext cx="6348413" cy="4140200"/>
          </a:xfrm>
          <a:prstGeom prst="rect">
            <a:avLst/>
          </a:prstGeom>
          <a:solidFill>
            <a:schemeClr val="accent2"/>
          </a:solidFill>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Arial" panose="020B0604020202020204" pitchFamily="34" charset="0"/>
              <a:buNone/>
            </a:pPr>
            <a:endParaRPr lang="en-US" sz="2500" b="1" dirty="0">
              <a:solidFill>
                <a:schemeClr val="bg2">
                  <a:alpha val="50000"/>
                </a:schemeClr>
              </a:solidFill>
            </a:endParaRPr>
          </a:p>
        </p:txBody>
      </p:sp>
      <p:sp>
        <p:nvSpPr>
          <p:cNvPr id="6" name="object 6" descr="Beige rectangle">
            <a:extLst>
              <a:ext uri="{FF2B5EF4-FFF2-40B4-BE49-F238E27FC236}">
                <a16:creationId xmlns:a16="http://schemas.microsoft.com/office/drawing/2014/main" id="{B0C70F64-F3E5-413B-AF4F-E15CE944B761}"/>
              </a:ext>
            </a:extLst>
          </p:cNvPr>
          <p:cNvSpPr/>
          <p:nvPr/>
        </p:nvSpPr>
        <p:spPr bwMode="ltGray">
          <a:xfrm>
            <a:off x="919629" y="3728278"/>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bwMode="ltGray">
          <a:xfrm>
            <a:off x="826626" y="2534936"/>
            <a:ext cx="4859215" cy="1325563"/>
          </a:xfrm>
        </p:spPr>
        <p:txBody>
          <a:bodyPr>
            <a:normAutofit/>
          </a:bodyPr>
          <a:lstStyle/>
          <a:p>
            <a:r>
              <a:rPr lang="en-US" sz="5000" dirty="0">
                <a:solidFill>
                  <a:schemeClr val="bg1"/>
                </a:solidFill>
              </a:rPr>
              <a:t>THANK YOU!</a:t>
            </a:r>
            <a:endParaRPr lang="en-US" sz="5000" dirty="0"/>
          </a:p>
        </p:txBody>
      </p:sp>
    </p:spTree>
    <p:extLst>
      <p:ext uri="{BB962C8B-B14F-4D97-AF65-F5344CB8AC3E}">
        <p14:creationId xmlns:p14="http://schemas.microsoft.com/office/powerpoint/2010/main" val="1486951216"/>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1946EF-A3EA-4ECB-8D9A-56C36FFF407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72DAF9E5-DED4-4A50-A81B-4CC218A03F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3674</TotalTime>
  <Words>1835</Words>
  <Application>Microsoft Office PowerPoint</Application>
  <PresentationFormat>Widescreen</PresentationFormat>
  <Paragraphs>214</Paragraphs>
  <Slides>20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 </vt:lpstr>
      <vt:lpstr>Calibri</vt:lpstr>
      <vt:lpstr>Gill Sans MT</vt:lpstr>
      <vt:lpstr>Tahoma</vt:lpstr>
      <vt:lpstr>Office Theme</vt:lpstr>
      <vt:lpstr>COMPONENT 1 INDIVIDUAL PRESENTATION</vt:lpstr>
      <vt:lpstr>   </vt:lpstr>
      <vt:lpstr>Introduction to TESCO</vt:lpstr>
      <vt:lpstr>RECRUITMENT PROCESS</vt:lpstr>
      <vt:lpstr>JOB ANALYSIS</vt:lpstr>
      <vt:lpstr>TESCO Recruitment</vt:lpstr>
      <vt:lpstr>PowerPoint Presentation</vt:lpstr>
      <vt:lpstr>PowerPoint Presentation</vt:lpstr>
      <vt:lpstr>PowerPoint Presentation</vt:lpstr>
      <vt:lpstr>PowerPoint Presentation</vt:lpstr>
      <vt:lpstr>ADVERTISEMENT PLATFORM</vt:lpstr>
      <vt:lpstr>INTERVIEW AND SELECTION</vt:lpstr>
      <vt:lpstr>PowerPoint Presentation</vt:lpstr>
      <vt:lpstr>PowerPoint Presentation</vt:lpstr>
      <vt:lpstr>JUSTIFICATION OF APPROPRIATE QUESTIONING TECHNIQUES</vt:lpstr>
      <vt:lpstr>PowerPoint Presentation</vt:lpstr>
      <vt:lpstr>PowerPoint Presentation</vt:lpstr>
      <vt:lpstr>PowerPoint Presentation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Rosa Piminchumo</dc:creator>
  <cp:lastModifiedBy>Rosa Piminchumo</cp:lastModifiedBy>
  <cp:revision>3</cp:revision>
  <dcterms:created xsi:type="dcterms:W3CDTF">2026-07-09T14:45:58Z</dcterms:created>
  <dcterms:modified xsi:type="dcterms:W3CDTF">2026-07-16T13:38:03Z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