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1" name="Shape 91"/>
          <p:cNvSpPr/>
          <p:nvPr>
            <p:ph type="sldImg"/>
          </p:nvPr>
        </p:nvSpPr>
        <p:spPr>
          <a:xfrm>
            <a:off x="1143000" y="685800"/>
            <a:ext cx="4572000" cy="3429000"/>
          </a:xfrm>
          <a:prstGeom prst="rect">
            <a:avLst/>
          </a:prstGeom>
        </p:spPr>
        <p:txBody>
          <a:bodyPr/>
          <a:lstStyle/>
          <a:p>
            <a:pPr/>
          </a:p>
        </p:txBody>
      </p:sp>
      <p:sp>
        <p:nvSpPr>
          <p:cNvPr id="92" name="Shape 9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0" name="Body Level One…"/>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839787" y="365125"/>
            <a:ext cx="10515601" cy="1325563"/>
          </a:xfrm>
          <a:prstGeom prst="rect">
            <a:avLst/>
          </a:prstGeom>
        </p:spPr>
        <p:txBody>
          <a:bodyPr/>
          <a:lstStyle/>
          <a:p>
            <a:pPr/>
            <a:r>
              <a:t>Title Text</a:t>
            </a:r>
          </a:p>
        </p:txBody>
      </p:sp>
      <p:sp>
        <p:nvSpPr>
          <p:cNvPr id="48" name="Body Level One…"/>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sz="2400"/>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73" name="Body Level One…"/>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839787" y="2057400"/>
            <a:ext cx="3932238" cy="3811588"/>
          </a:xfrm>
          <a:prstGeom prst="rect">
            <a:avLst/>
          </a:prstGeom>
        </p:spPr>
        <p:txBody>
          <a:bodyPr/>
          <a:lstStyle/>
          <a:p>
            <a:pPr marL="0" indent="0">
              <a:buSzTx/>
              <a:buFontTx/>
              <a:buNone/>
              <a:defRPr sz="1600"/>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839787" y="457200"/>
            <a:ext cx="3932239" cy="1600200"/>
          </a:xfrm>
          <a:prstGeom prst="rect">
            <a:avLst/>
          </a:prstGeom>
        </p:spPr>
        <p:txBody>
          <a:bodyPr anchor="b"/>
          <a:lstStyle>
            <a:lvl1pPr>
              <a:defRPr sz="3200"/>
            </a:lvl1pPr>
          </a:lstStyle>
          <a:p>
            <a:pPr/>
            <a:r>
              <a:t>Title Text</a:t>
            </a:r>
          </a:p>
        </p:txBody>
      </p:sp>
      <p:sp>
        <p:nvSpPr>
          <p:cNvPr id="83"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84" name="Body Level One…"/>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4" name="Rectangle 7"/>
          <p:cNvSpPr/>
          <p:nvPr/>
        </p:nvSpPr>
        <p:spPr>
          <a:xfrm>
            <a:off x="-1" y="-1"/>
            <a:ext cx="12192001" cy="6857367"/>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95" name="Rectangle 9"/>
          <p:cNvSpPr/>
          <p:nvPr/>
        </p:nvSpPr>
        <p:spPr>
          <a:xfrm>
            <a:off x="0" y="2"/>
            <a:ext cx="12192000" cy="4412583"/>
          </a:xfrm>
          <a:prstGeom prst="rect">
            <a:avLst/>
          </a:prstGeom>
          <a:solidFill>
            <a:schemeClr val="accent4"/>
          </a:solidFill>
          <a:ln w="12700">
            <a:miter lim="400000"/>
          </a:ln>
        </p:spPr>
        <p:txBody>
          <a:bodyPr lIns="45719" rIns="45719" anchor="ctr"/>
          <a:lstStyle/>
          <a:p>
            <a:pPr algn="ctr">
              <a:defRPr>
                <a:solidFill>
                  <a:srgbClr val="FFFFFF"/>
                </a:solidFill>
              </a:defRPr>
            </a:pPr>
          </a:p>
        </p:txBody>
      </p:sp>
      <p:sp>
        <p:nvSpPr>
          <p:cNvPr id="96" name="Rectangle 11"/>
          <p:cNvSpPr/>
          <p:nvPr/>
        </p:nvSpPr>
        <p:spPr>
          <a:xfrm>
            <a:off x="596463" y="551961"/>
            <a:ext cx="10999074" cy="4618551"/>
          </a:xfrm>
          <a:prstGeom prst="rect">
            <a:avLst/>
          </a:prstGeom>
          <a:solidFill>
            <a:srgbClr val="FFFFFF"/>
          </a:solidFill>
          <a:ln w="12700">
            <a:miter lim="400000"/>
          </a:ln>
          <a:effectLst>
            <a:outerShdw sx="100000" sy="100000" kx="0" ky="0" algn="b" rotWithShape="0" blurRad="139700" dist="127000" dir="5400000">
              <a:srgbClr val="000000">
                <a:alpha val="15000"/>
              </a:srgbClr>
            </a:outerShdw>
          </a:effectLst>
        </p:spPr>
        <p:txBody>
          <a:bodyPr lIns="45719" rIns="45719" anchor="ctr"/>
          <a:lstStyle/>
          <a:p>
            <a:pPr algn="ctr">
              <a:defRPr>
                <a:solidFill>
                  <a:srgbClr val="FFFFFF"/>
                </a:solidFill>
              </a:defRPr>
            </a:pPr>
          </a:p>
        </p:txBody>
      </p:sp>
      <p:sp>
        <p:nvSpPr>
          <p:cNvPr id="97" name="Title 1"/>
          <p:cNvSpPr txBox="1"/>
          <p:nvPr>
            <p:ph type="ctrTitle"/>
          </p:nvPr>
        </p:nvSpPr>
        <p:spPr>
          <a:xfrm>
            <a:off x="1524000" y="1293338"/>
            <a:ext cx="9144000" cy="3274592"/>
          </a:xfrm>
          <a:prstGeom prst="rect">
            <a:avLst/>
          </a:prstGeom>
        </p:spPr>
        <p:txBody>
          <a:bodyPr anchor="ctr"/>
          <a:lstStyle>
            <a:lvl1pPr>
              <a:defRPr sz="5000"/>
            </a:lvl1pPr>
          </a:lstStyle>
          <a:p>
            <a:pPr/>
            <a:r>
              <a:t>Navigating Change: A Framework for Managing Large-Scale and Incremental Change in Starbucks Post-Pandemic and Brexit</a:t>
            </a:r>
          </a:p>
        </p:txBody>
      </p:sp>
      <p:sp>
        <p:nvSpPr>
          <p:cNvPr id="98" name="Subtitle 2"/>
          <p:cNvSpPr txBox="1"/>
          <p:nvPr>
            <p:ph type="subTitle" sz="quarter" idx="1"/>
          </p:nvPr>
        </p:nvSpPr>
        <p:spPr>
          <a:xfrm>
            <a:off x="1524000" y="5514052"/>
            <a:ext cx="9144000" cy="651911"/>
          </a:xfrm>
          <a:prstGeom prst="rect">
            <a:avLst/>
          </a:prstGeom>
        </p:spPr>
        <p:txBody>
          <a:bodyPr anchor="ctr"/>
          <a:lstStyle/>
          <a:p>
            <a:pPr>
              <a:defRPr sz="1500"/>
            </a:pPr>
            <a:r>
              <a:t>Submit By- Lovepreet kaur </a:t>
            </a:r>
          </a:p>
          <a:p>
            <a:pPr>
              <a:defRPr sz="1500"/>
            </a:pPr>
            <a:r>
              <a:t>Student id-2234040</a:t>
            </a:r>
          </a:p>
        </p:txBody>
      </p:sp>
      <p:sp>
        <p:nvSpPr>
          <p:cNvPr id="99" name="Straight Connector 13"/>
          <p:cNvSpPr/>
          <p:nvPr/>
        </p:nvSpPr>
        <p:spPr>
          <a:xfrm flipH="1" flipV="1">
            <a:off x="596463" y="6354707"/>
            <a:ext cx="11000234" cy="1"/>
          </a:xfrm>
          <a:prstGeom prst="line">
            <a:avLst/>
          </a:prstGeom>
          <a:ln w="101600">
            <a:solidFill>
              <a:schemeClr val="accent4"/>
            </a:solidFill>
            <a:miter/>
          </a:ln>
        </p:spPr>
        <p:txBody>
          <a:bodyPr lIns="45719" rIns="45719"/>
          <a:lstStyle/>
          <a:p>
            <a:pP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01" name="Picture 4" descr="Picture 4"/>
          <p:cNvPicPr>
            <a:picLocks noChangeAspect="1"/>
          </p:cNvPicPr>
          <p:nvPr/>
        </p:nvPicPr>
        <p:blipFill>
          <a:blip r:embed="rId2">
            <a:extLst/>
          </a:blip>
          <a:srcRect l="0" t="0" r="9091" b="23390"/>
          <a:stretch>
            <a:fillRect/>
          </a:stretch>
        </p:blipFill>
        <p:spPr>
          <a:xfrm>
            <a:off x="19" y="10"/>
            <a:ext cx="12191982" cy="6857991"/>
          </a:xfrm>
          <a:prstGeom prst="rect">
            <a:avLst/>
          </a:prstGeom>
          <a:ln w="12700">
            <a:miter lim="400000"/>
          </a:ln>
        </p:spPr>
      </p:pic>
      <p:sp>
        <p:nvSpPr>
          <p:cNvPr id="102" name="Rectangle 15"/>
          <p:cNvSpPr/>
          <p:nvPr/>
        </p:nvSpPr>
        <p:spPr>
          <a:xfrm>
            <a:off x="-1" y="0"/>
            <a:ext cx="12196804" cy="6858000"/>
          </a:xfrm>
          <a:prstGeom prst="rect">
            <a:avLst/>
          </a:prstGeom>
          <a:gradFill>
            <a:gsLst>
              <a:gs pos="28000">
                <a:srgbClr val="E7E6E6">
                  <a:alpha val="84000"/>
                </a:srgbClr>
              </a:gs>
              <a:gs pos="74000">
                <a:srgbClr val="FFFFFF"/>
              </a:gs>
            </a:gsLst>
            <a:path path="circle">
              <a:fillToRect l="62278" t="119636" r="37721" b="-19636"/>
            </a:path>
          </a:gradFill>
          <a:ln w="12700">
            <a:miter lim="400000"/>
          </a:ln>
        </p:spPr>
        <p:txBody>
          <a:bodyPr lIns="45719" rIns="45719" anchor="ctr"/>
          <a:lstStyle/>
          <a:p>
            <a:pPr algn="ctr">
              <a:defRPr>
                <a:solidFill>
                  <a:srgbClr val="FFFFFF"/>
                </a:solidFill>
              </a:defRPr>
            </a:pPr>
          </a:p>
        </p:txBody>
      </p:sp>
      <p:sp>
        <p:nvSpPr>
          <p:cNvPr id="103" name="Title 1"/>
          <p:cNvSpPr txBox="1"/>
          <p:nvPr>
            <p:ph type="ctrTitle"/>
          </p:nvPr>
        </p:nvSpPr>
        <p:spPr>
          <a:xfrm>
            <a:off x="838200" y="365125"/>
            <a:ext cx="10515600" cy="1325563"/>
          </a:xfrm>
          <a:prstGeom prst="rect">
            <a:avLst/>
          </a:prstGeom>
        </p:spPr>
        <p:txBody>
          <a:bodyPr anchor="ctr"/>
          <a:lstStyle>
            <a:lvl1pPr algn="l">
              <a:defRPr sz="4400"/>
            </a:lvl1pPr>
          </a:lstStyle>
          <a:p>
            <a:pPr/>
            <a:r>
              <a:t>INDEX</a:t>
            </a:r>
          </a:p>
        </p:txBody>
      </p:sp>
      <p:sp>
        <p:nvSpPr>
          <p:cNvPr id="104" name="Subtitle 2"/>
          <p:cNvSpPr txBox="1"/>
          <p:nvPr>
            <p:ph type="subTitle" idx="1"/>
          </p:nvPr>
        </p:nvSpPr>
        <p:spPr>
          <a:xfrm>
            <a:off x="838200" y="1825625"/>
            <a:ext cx="10515600" cy="4351338"/>
          </a:xfrm>
          <a:prstGeom prst="rect">
            <a:avLst/>
          </a:prstGeom>
        </p:spPr>
        <p:txBody>
          <a:bodyPr/>
          <a:lstStyle/>
          <a:p>
            <a:pPr marL="457200" indent="-228600" algn="l">
              <a:buSzPct val="100000"/>
              <a:buFont typeface="Arial"/>
              <a:buChar char="•"/>
              <a:defRPr b="1" sz="1900"/>
            </a:pPr>
            <a:r>
              <a:t>Introduction to Starbucks and the Need for Change</a:t>
            </a:r>
          </a:p>
          <a:p>
            <a:pPr marL="457200" indent="-228600" algn="l">
              <a:buSzPct val="100000"/>
              <a:buFont typeface="Arial"/>
              <a:buChar char="•"/>
              <a:defRPr b="1" sz="1900"/>
            </a:pPr>
            <a:r>
              <a:t>SWOT Analysis</a:t>
            </a:r>
          </a:p>
          <a:p>
            <a:pPr marL="457200" indent="-228600" algn="l">
              <a:buSzPct val="100000"/>
              <a:buFont typeface="Arial"/>
              <a:buChar char="•"/>
              <a:defRPr b="1" sz="1900"/>
            </a:pPr>
            <a:r>
              <a:t>Critically Appraising Change Management Models</a:t>
            </a:r>
          </a:p>
          <a:p>
            <a:pPr marL="457200" indent="-228600" algn="l">
              <a:buSzPct val="100000"/>
              <a:buFont typeface="Arial"/>
              <a:buChar char="•"/>
              <a:defRPr b="1" sz="2000"/>
            </a:pPr>
            <a:r>
              <a:t>Lewin’s Forcefield Analysis Model</a:t>
            </a:r>
            <a:endParaRPr sz="1900"/>
          </a:p>
          <a:p>
            <a:pPr marL="457200" indent="-228600" algn="l">
              <a:buSzPct val="100000"/>
              <a:buFont typeface="Arial"/>
              <a:buChar char="•"/>
              <a:defRPr b="1" sz="1900"/>
            </a:pPr>
            <a:r>
              <a:t>Driver Factors for Change</a:t>
            </a:r>
          </a:p>
          <a:p>
            <a:pPr marL="457200" indent="-228600" algn="l">
              <a:buSzPct val="100000"/>
              <a:buFont typeface="Arial"/>
              <a:buChar char="•"/>
              <a:defRPr b="1" sz="1900"/>
            </a:pPr>
            <a:r>
              <a:t>Dealing with Resistance Factors to Change</a:t>
            </a:r>
          </a:p>
          <a:p>
            <a:pPr marL="457200" indent="-228600" algn="l">
              <a:buSzPct val="100000"/>
              <a:buFont typeface="Arial"/>
              <a:buChar char="•"/>
              <a:defRPr b="1" sz="1900"/>
            </a:pPr>
            <a:r>
              <a:t>Assessing the Effectiveness of the Change Program</a:t>
            </a:r>
          </a:p>
          <a:p>
            <a:pPr marL="457200" indent="-228600" algn="l">
              <a:buSzPct val="100000"/>
              <a:buFont typeface="Arial"/>
              <a:buChar char="•"/>
              <a:defRPr b="1" sz="1900"/>
            </a:pPr>
            <a:r>
              <a:t>Possible Impact on Future Business Post Pandemic</a:t>
            </a:r>
          </a:p>
          <a:p>
            <a:pPr marL="457200" indent="-228600" algn="l">
              <a:buSzPct val="100000"/>
              <a:buFont typeface="Arial"/>
              <a:buChar char="•"/>
              <a:defRPr b="1" sz="1900"/>
            </a:pPr>
            <a:r>
              <a:t>Possible Impact on Future Business Post Brexit</a:t>
            </a:r>
          </a:p>
          <a:p>
            <a:pPr marL="457200" indent="-228600" algn="l">
              <a:buSzPct val="100000"/>
              <a:buFont typeface="Arial"/>
              <a:buChar char="•"/>
              <a:defRPr b="1" sz="1900"/>
            </a:pPr>
            <a:r>
              <a:t>Conclusion</a:t>
            </a:r>
          </a:p>
          <a:p>
            <a:pPr marL="457200" indent="-228600" algn="l">
              <a:buSzPct val="100000"/>
              <a:buFont typeface="Arial"/>
              <a:buChar char="•"/>
              <a:defRPr b="1" sz="1900"/>
            </a:pPr>
            <a:r>
              <a:t>References</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6" name="Title 1"/>
          <p:cNvSpPr txBox="1"/>
          <p:nvPr>
            <p:ph type="title"/>
          </p:nvPr>
        </p:nvSpPr>
        <p:spPr>
          <a:xfrm>
            <a:off x="5868556" y="1138035"/>
            <a:ext cx="5444383" cy="1402471"/>
          </a:xfrm>
          <a:prstGeom prst="rect">
            <a:avLst/>
          </a:prstGeom>
        </p:spPr>
        <p:txBody>
          <a:bodyPr anchor="t"/>
          <a:lstStyle>
            <a:lvl1pPr>
              <a:defRPr sz="3200"/>
            </a:lvl1pPr>
          </a:lstStyle>
          <a:p>
            <a:pPr/>
            <a:r>
              <a:t>Introduction to Starbucks and the Need for Change</a:t>
            </a:r>
          </a:p>
        </p:txBody>
      </p:sp>
      <p:pic>
        <p:nvPicPr>
          <p:cNvPr id="107" name="Picture 4" descr="Picture 4"/>
          <p:cNvPicPr>
            <a:picLocks noChangeAspect="1"/>
          </p:cNvPicPr>
          <p:nvPr/>
        </p:nvPicPr>
        <p:blipFill>
          <a:blip r:embed="rId2">
            <a:extLst/>
          </a:blip>
          <a:srcRect l="23005" t="0" r="34743" b="0"/>
          <a:stretch>
            <a:fillRect/>
          </a:stretch>
        </p:blipFill>
        <p:spPr>
          <a:xfrm>
            <a:off x="-1" y="9"/>
            <a:ext cx="5151180" cy="6857991"/>
          </a:xfrm>
          <a:prstGeom prst="rect">
            <a:avLst/>
          </a:prstGeom>
          <a:ln w="12700">
            <a:miter lim="400000"/>
          </a:ln>
        </p:spPr>
      </p:pic>
      <p:sp>
        <p:nvSpPr>
          <p:cNvPr id="108" name="Straight Connector 8"/>
          <p:cNvSpPr/>
          <p:nvPr/>
        </p:nvSpPr>
        <p:spPr>
          <a:xfrm>
            <a:off x="5971697" y="871145"/>
            <a:ext cx="736940" cy="1"/>
          </a:xfrm>
          <a:prstGeom prst="line">
            <a:avLst/>
          </a:prstGeom>
          <a:ln w="57150">
            <a:solidFill>
              <a:schemeClr val="accent4"/>
            </a:solidFill>
            <a:miter/>
          </a:ln>
        </p:spPr>
        <p:txBody>
          <a:bodyPr lIns="45719" rIns="45719"/>
          <a:lstStyle/>
          <a:p>
            <a:pPr/>
          </a:p>
        </p:txBody>
      </p:sp>
      <p:sp>
        <p:nvSpPr>
          <p:cNvPr id="109" name="Content Placeholder 2"/>
          <p:cNvSpPr txBox="1"/>
          <p:nvPr>
            <p:ph type="body" sz="half" idx="1"/>
          </p:nvPr>
        </p:nvSpPr>
        <p:spPr>
          <a:xfrm>
            <a:off x="5868556" y="2551176"/>
            <a:ext cx="5444383" cy="3591208"/>
          </a:xfrm>
          <a:prstGeom prst="rect">
            <a:avLst/>
          </a:prstGeom>
        </p:spPr>
        <p:txBody>
          <a:bodyPr/>
          <a:lstStyle/>
          <a:p>
            <a:pPr marL="0" indent="0" defTabSz="850391">
              <a:spcBef>
                <a:spcPts val="900"/>
              </a:spcBef>
              <a:buSzTx/>
              <a:buNone/>
              <a:defRPr sz="1581"/>
            </a:pPr>
            <a:r>
              <a:t>The largest coffee business in the world, Starbucks, has long been recognised as a household name. Starbucks has more than 30,000 locations across more than 80 countries, and its name has come to represent high-quality coffee and a welcoming environment. </a:t>
            </a:r>
          </a:p>
          <a:p>
            <a:pPr marL="0" indent="0" defTabSz="850391">
              <a:spcBef>
                <a:spcPts val="900"/>
              </a:spcBef>
              <a:buSzTx/>
              <a:buNone/>
              <a:defRPr sz="1581"/>
            </a:pPr>
            <a:r>
              <a:t>The business has acknowledged that, To remain relevant in the world of today, which is rapidly changing, it must change. Numerous causes, including escalating rivalry, shifting consumer preferences, and advancing technology, contribute to the need for change. Starbucks is aware that its future expansion cannot be supported by its past achievements. To adjust its business model and accommodate the new standard, the company has started a change programme. We will discuss the motivations for the change programme and the implementation strategy Starbucks is planning in this presentation. (Li, 2022)</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1" name="Rectangle 15"/>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12" name="Title 1"/>
          <p:cNvSpPr txBox="1"/>
          <p:nvPr>
            <p:ph type="title"/>
          </p:nvPr>
        </p:nvSpPr>
        <p:spPr>
          <a:xfrm>
            <a:off x="572492" y="238538"/>
            <a:ext cx="11047015" cy="1434417"/>
          </a:xfrm>
          <a:prstGeom prst="rect">
            <a:avLst/>
          </a:prstGeom>
        </p:spPr>
        <p:txBody>
          <a:bodyPr anchor="b"/>
          <a:lstStyle>
            <a:lvl1pPr>
              <a:defRPr sz="5400"/>
            </a:lvl1pPr>
          </a:lstStyle>
          <a:p>
            <a:pPr/>
            <a:r>
              <a:t>SWOT Analysis for Starbucks</a:t>
            </a:r>
          </a:p>
        </p:txBody>
      </p:sp>
      <p:grpSp>
        <p:nvGrpSpPr>
          <p:cNvPr id="115" name="sketch line"/>
          <p:cNvGrpSpPr/>
          <p:nvPr/>
        </p:nvGrpSpPr>
        <p:grpSpPr>
          <a:xfrm>
            <a:off x="572180" y="1741970"/>
            <a:ext cx="10973141" cy="59619"/>
            <a:chOff x="0" y="0"/>
            <a:chExt cx="10973139" cy="59618"/>
          </a:xfrm>
        </p:grpSpPr>
        <p:sp>
          <p:nvSpPr>
            <p:cNvPr id="113" name="Shape"/>
            <p:cNvSpPr/>
            <p:nvPr/>
          </p:nvSpPr>
          <p:spPr>
            <a:xfrm>
              <a:off x="0" y="0"/>
              <a:ext cx="10973140" cy="59619"/>
            </a:xfrm>
            <a:custGeom>
              <a:avLst/>
              <a:gdLst/>
              <a:ahLst/>
              <a:cxnLst>
                <a:cxn ang="0">
                  <a:pos x="wd2" y="hd2"/>
                </a:cxn>
                <a:cxn ang="5400000">
                  <a:pos x="wd2" y="hd2"/>
                </a:cxn>
                <a:cxn ang="10800000">
                  <a:pos x="wd2" y="hd2"/>
                </a:cxn>
                <a:cxn ang="16200000">
                  <a:pos x="wd2" y="hd2"/>
                </a:cxn>
              </a:cxnLst>
              <a:rect l="0" t="0" r="r" b="b"/>
              <a:pathLst>
                <a:path w="21599" h="14271" fill="norm" stroke="1" extrusionOk="0">
                  <a:moveTo>
                    <a:pt x="1" y="6161"/>
                  </a:moveTo>
                  <a:cubicBezTo>
                    <a:pt x="324" y="1930"/>
                    <a:pt x="610" y="8534"/>
                    <a:pt x="919" y="6161"/>
                  </a:cubicBezTo>
                  <a:cubicBezTo>
                    <a:pt x="1228" y="3788"/>
                    <a:pt x="1298" y="2684"/>
                    <a:pt x="1621" y="6161"/>
                  </a:cubicBezTo>
                  <a:cubicBezTo>
                    <a:pt x="1943" y="9638"/>
                    <a:pt x="2176" y="2216"/>
                    <a:pt x="2539" y="6161"/>
                  </a:cubicBezTo>
                  <a:cubicBezTo>
                    <a:pt x="2901" y="10106"/>
                    <a:pt x="3334" y="12423"/>
                    <a:pt x="3888" y="6161"/>
                  </a:cubicBezTo>
                  <a:cubicBezTo>
                    <a:pt x="4443" y="-101"/>
                    <a:pt x="4795" y="11681"/>
                    <a:pt x="5454" y="6161"/>
                  </a:cubicBezTo>
                  <a:cubicBezTo>
                    <a:pt x="6113" y="641"/>
                    <a:pt x="6393" y="-4374"/>
                    <a:pt x="7236" y="6161"/>
                  </a:cubicBezTo>
                  <a:cubicBezTo>
                    <a:pt x="8079" y="16696"/>
                    <a:pt x="8427" y="7122"/>
                    <a:pt x="9018" y="6161"/>
                  </a:cubicBezTo>
                  <a:cubicBezTo>
                    <a:pt x="9609" y="5199"/>
                    <a:pt x="9885" y="3315"/>
                    <a:pt x="10152" y="6161"/>
                  </a:cubicBezTo>
                  <a:cubicBezTo>
                    <a:pt x="10419" y="9007"/>
                    <a:pt x="11030" y="1925"/>
                    <a:pt x="11718" y="6161"/>
                  </a:cubicBezTo>
                  <a:cubicBezTo>
                    <a:pt x="12405" y="10397"/>
                    <a:pt x="12506" y="3310"/>
                    <a:pt x="13067" y="6161"/>
                  </a:cubicBezTo>
                  <a:cubicBezTo>
                    <a:pt x="13629" y="9012"/>
                    <a:pt x="13884" y="11338"/>
                    <a:pt x="14201" y="6161"/>
                  </a:cubicBezTo>
                  <a:cubicBezTo>
                    <a:pt x="14519" y="983"/>
                    <a:pt x="15428" y="7091"/>
                    <a:pt x="15767" y="6161"/>
                  </a:cubicBezTo>
                  <a:cubicBezTo>
                    <a:pt x="16106" y="5231"/>
                    <a:pt x="16189" y="9993"/>
                    <a:pt x="16469" y="6161"/>
                  </a:cubicBezTo>
                  <a:cubicBezTo>
                    <a:pt x="16750" y="2329"/>
                    <a:pt x="17101" y="4792"/>
                    <a:pt x="17603" y="6161"/>
                  </a:cubicBezTo>
                  <a:cubicBezTo>
                    <a:pt x="18105" y="7530"/>
                    <a:pt x="18441" y="11063"/>
                    <a:pt x="18953" y="6161"/>
                  </a:cubicBezTo>
                  <a:cubicBezTo>
                    <a:pt x="19465" y="1259"/>
                    <a:pt x="20788" y="1195"/>
                    <a:pt x="21599" y="6161"/>
                  </a:cubicBezTo>
                  <a:cubicBezTo>
                    <a:pt x="21597" y="7531"/>
                    <a:pt x="21599" y="9152"/>
                    <a:pt x="21599" y="10538"/>
                  </a:cubicBezTo>
                  <a:cubicBezTo>
                    <a:pt x="21231" y="9162"/>
                    <a:pt x="20912" y="9520"/>
                    <a:pt x="20681" y="10538"/>
                  </a:cubicBezTo>
                  <a:cubicBezTo>
                    <a:pt x="20450" y="11557"/>
                    <a:pt x="20267" y="10974"/>
                    <a:pt x="19979" y="10538"/>
                  </a:cubicBezTo>
                  <a:cubicBezTo>
                    <a:pt x="19691" y="10103"/>
                    <a:pt x="19226" y="13077"/>
                    <a:pt x="18629" y="10538"/>
                  </a:cubicBezTo>
                  <a:cubicBezTo>
                    <a:pt x="18032" y="8000"/>
                    <a:pt x="18166" y="6797"/>
                    <a:pt x="17711" y="10538"/>
                  </a:cubicBezTo>
                  <a:cubicBezTo>
                    <a:pt x="17256" y="14280"/>
                    <a:pt x="16417" y="14506"/>
                    <a:pt x="15929" y="10538"/>
                  </a:cubicBezTo>
                  <a:cubicBezTo>
                    <a:pt x="15442" y="6571"/>
                    <a:pt x="15479" y="12721"/>
                    <a:pt x="15227" y="10538"/>
                  </a:cubicBezTo>
                  <a:cubicBezTo>
                    <a:pt x="14976" y="8356"/>
                    <a:pt x="14416" y="6271"/>
                    <a:pt x="13877" y="10538"/>
                  </a:cubicBezTo>
                  <a:cubicBezTo>
                    <a:pt x="13339" y="14806"/>
                    <a:pt x="13361" y="12913"/>
                    <a:pt x="13175" y="10538"/>
                  </a:cubicBezTo>
                  <a:cubicBezTo>
                    <a:pt x="12989" y="8164"/>
                    <a:pt x="12589" y="10736"/>
                    <a:pt x="12258" y="10538"/>
                  </a:cubicBezTo>
                  <a:cubicBezTo>
                    <a:pt x="11927" y="10341"/>
                    <a:pt x="11060" y="6422"/>
                    <a:pt x="10692" y="10538"/>
                  </a:cubicBezTo>
                  <a:cubicBezTo>
                    <a:pt x="10324" y="14655"/>
                    <a:pt x="9310" y="3851"/>
                    <a:pt x="8910" y="10538"/>
                  </a:cubicBezTo>
                  <a:cubicBezTo>
                    <a:pt x="8509" y="17226"/>
                    <a:pt x="8301" y="6342"/>
                    <a:pt x="7992" y="10538"/>
                  </a:cubicBezTo>
                  <a:cubicBezTo>
                    <a:pt x="7683" y="14735"/>
                    <a:pt x="6964" y="16238"/>
                    <a:pt x="6642" y="10538"/>
                  </a:cubicBezTo>
                  <a:cubicBezTo>
                    <a:pt x="6320" y="4839"/>
                    <a:pt x="6155" y="15529"/>
                    <a:pt x="5724" y="10538"/>
                  </a:cubicBezTo>
                  <a:cubicBezTo>
                    <a:pt x="5293" y="5548"/>
                    <a:pt x="4903" y="14323"/>
                    <a:pt x="4158" y="10538"/>
                  </a:cubicBezTo>
                  <a:cubicBezTo>
                    <a:pt x="3414" y="6754"/>
                    <a:pt x="3435" y="4420"/>
                    <a:pt x="3024" y="10538"/>
                  </a:cubicBezTo>
                  <a:cubicBezTo>
                    <a:pt x="2614" y="16657"/>
                    <a:pt x="2341" y="7701"/>
                    <a:pt x="2107" y="10538"/>
                  </a:cubicBezTo>
                  <a:cubicBezTo>
                    <a:pt x="1872" y="13376"/>
                    <a:pt x="1690" y="14224"/>
                    <a:pt x="1405" y="10538"/>
                  </a:cubicBezTo>
                  <a:cubicBezTo>
                    <a:pt x="1119" y="6853"/>
                    <a:pt x="493" y="7456"/>
                    <a:pt x="1" y="10538"/>
                  </a:cubicBezTo>
                  <a:cubicBezTo>
                    <a:pt x="2" y="9288"/>
                    <a:pt x="-1" y="8322"/>
                    <a:pt x="1" y="6161"/>
                  </a:cubicBezTo>
                  <a:close/>
                </a:path>
              </a:pathLst>
            </a:custGeom>
            <a:solidFill>
              <a:schemeClr val="accent2">
                <a:alpha val="75000"/>
              </a:schemeClr>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14" name="Shape"/>
            <p:cNvSpPr/>
            <p:nvPr/>
          </p:nvSpPr>
          <p:spPr>
            <a:xfrm>
              <a:off x="241" y="5459"/>
              <a:ext cx="10972872" cy="54129"/>
            </a:xfrm>
            <a:custGeom>
              <a:avLst/>
              <a:gdLst/>
              <a:ahLst/>
              <a:cxnLst>
                <a:cxn ang="0">
                  <a:pos x="wd2" y="hd2"/>
                </a:cxn>
                <a:cxn ang="5400000">
                  <a:pos x="wd2" y="hd2"/>
                </a:cxn>
                <a:cxn ang="10800000">
                  <a:pos x="wd2" y="hd2"/>
                </a:cxn>
                <a:cxn ang="16200000">
                  <a:pos x="wd2" y="hd2"/>
                </a:cxn>
              </a:cxnLst>
              <a:rect l="0" t="0" r="r" b="b"/>
              <a:pathLst>
                <a:path w="21600" h="12593" fill="norm" stroke="1" extrusionOk="0">
                  <a:moveTo>
                    <a:pt x="1" y="4718"/>
                  </a:moveTo>
                  <a:cubicBezTo>
                    <a:pt x="327" y="4284"/>
                    <a:pt x="372" y="7919"/>
                    <a:pt x="703" y="4718"/>
                  </a:cubicBezTo>
                  <a:cubicBezTo>
                    <a:pt x="1033" y="1518"/>
                    <a:pt x="1447" y="6794"/>
                    <a:pt x="2052" y="4718"/>
                  </a:cubicBezTo>
                  <a:cubicBezTo>
                    <a:pt x="2658" y="2643"/>
                    <a:pt x="3142" y="-1404"/>
                    <a:pt x="3834" y="4718"/>
                  </a:cubicBezTo>
                  <a:cubicBezTo>
                    <a:pt x="4527" y="10841"/>
                    <a:pt x="4514" y="176"/>
                    <a:pt x="5184" y="4718"/>
                  </a:cubicBezTo>
                  <a:cubicBezTo>
                    <a:pt x="5855" y="9261"/>
                    <a:pt x="5625" y="7225"/>
                    <a:pt x="5886" y="4718"/>
                  </a:cubicBezTo>
                  <a:cubicBezTo>
                    <a:pt x="6148" y="2212"/>
                    <a:pt x="6613" y="6392"/>
                    <a:pt x="6804" y="4718"/>
                  </a:cubicBezTo>
                  <a:cubicBezTo>
                    <a:pt x="6995" y="3045"/>
                    <a:pt x="8143" y="5907"/>
                    <a:pt x="8586" y="4718"/>
                  </a:cubicBezTo>
                  <a:cubicBezTo>
                    <a:pt x="9030" y="3530"/>
                    <a:pt x="9828" y="-5276"/>
                    <a:pt x="10368" y="4718"/>
                  </a:cubicBezTo>
                  <a:cubicBezTo>
                    <a:pt x="10909" y="14713"/>
                    <a:pt x="11581" y="3920"/>
                    <a:pt x="12150" y="4718"/>
                  </a:cubicBezTo>
                  <a:cubicBezTo>
                    <a:pt x="12720" y="5516"/>
                    <a:pt x="12662" y="6274"/>
                    <a:pt x="12852" y="4718"/>
                  </a:cubicBezTo>
                  <a:cubicBezTo>
                    <a:pt x="13043" y="3162"/>
                    <a:pt x="13616" y="4617"/>
                    <a:pt x="14202" y="4718"/>
                  </a:cubicBezTo>
                  <a:cubicBezTo>
                    <a:pt x="14788" y="4820"/>
                    <a:pt x="15012" y="3111"/>
                    <a:pt x="15336" y="4718"/>
                  </a:cubicBezTo>
                  <a:cubicBezTo>
                    <a:pt x="15660" y="6326"/>
                    <a:pt x="15844" y="8280"/>
                    <a:pt x="16038" y="4718"/>
                  </a:cubicBezTo>
                  <a:cubicBezTo>
                    <a:pt x="16232" y="1157"/>
                    <a:pt x="17019" y="1988"/>
                    <a:pt x="17820" y="4718"/>
                  </a:cubicBezTo>
                  <a:cubicBezTo>
                    <a:pt x="18621" y="7448"/>
                    <a:pt x="18348" y="6670"/>
                    <a:pt x="18522" y="4718"/>
                  </a:cubicBezTo>
                  <a:cubicBezTo>
                    <a:pt x="18696" y="2767"/>
                    <a:pt x="18985" y="6668"/>
                    <a:pt x="19224" y="4718"/>
                  </a:cubicBezTo>
                  <a:cubicBezTo>
                    <a:pt x="19463" y="2769"/>
                    <a:pt x="19892" y="1772"/>
                    <a:pt x="20358" y="4718"/>
                  </a:cubicBezTo>
                  <a:cubicBezTo>
                    <a:pt x="20824" y="7664"/>
                    <a:pt x="21207" y="3372"/>
                    <a:pt x="21600" y="4718"/>
                  </a:cubicBezTo>
                  <a:cubicBezTo>
                    <a:pt x="21599" y="6770"/>
                    <a:pt x="21599" y="7934"/>
                    <a:pt x="21600" y="8973"/>
                  </a:cubicBezTo>
                  <a:cubicBezTo>
                    <a:pt x="20844" y="12070"/>
                    <a:pt x="20755" y="1764"/>
                    <a:pt x="20034" y="8973"/>
                  </a:cubicBezTo>
                  <a:cubicBezTo>
                    <a:pt x="19313" y="16182"/>
                    <a:pt x="19679" y="10689"/>
                    <a:pt x="19332" y="8973"/>
                  </a:cubicBezTo>
                  <a:cubicBezTo>
                    <a:pt x="18985" y="7257"/>
                    <a:pt x="18911" y="12077"/>
                    <a:pt x="18630" y="8973"/>
                  </a:cubicBezTo>
                  <a:cubicBezTo>
                    <a:pt x="18349" y="5869"/>
                    <a:pt x="17941" y="11451"/>
                    <a:pt x="17280" y="8973"/>
                  </a:cubicBezTo>
                  <a:cubicBezTo>
                    <a:pt x="16619" y="6495"/>
                    <a:pt x="16919" y="4948"/>
                    <a:pt x="16578" y="8973"/>
                  </a:cubicBezTo>
                  <a:cubicBezTo>
                    <a:pt x="16237" y="12998"/>
                    <a:pt x="15609" y="13460"/>
                    <a:pt x="15228" y="8973"/>
                  </a:cubicBezTo>
                  <a:cubicBezTo>
                    <a:pt x="14847" y="4486"/>
                    <a:pt x="14277" y="12595"/>
                    <a:pt x="13662" y="8973"/>
                  </a:cubicBezTo>
                  <a:cubicBezTo>
                    <a:pt x="13048" y="5351"/>
                    <a:pt x="12852" y="15976"/>
                    <a:pt x="12312" y="8973"/>
                  </a:cubicBezTo>
                  <a:cubicBezTo>
                    <a:pt x="11773" y="1970"/>
                    <a:pt x="11212" y="3848"/>
                    <a:pt x="10746" y="8973"/>
                  </a:cubicBezTo>
                  <a:cubicBezTo>
                    <a:pt x="10280" y="14098"/>
                    <a:pt x="9864" y="9161"/>
                    <a:pt x="9180" y="8973"/>
                  </a:cubicBezTo>
                  <a:cubicBezTo>
                    <a:pt x="8497" y="8785"/>
                    <a:pt x="8712" y="5092"/>
                    <a:pt x="8478" y="8973"/>
                  </a:cubicBezTo>
                  <a:cubicBezTo>
                    <a:pt x="8245" y="12854"/>
                    <a:pt x="7759" y="6459"/>
                    <a:pt x="7560" y="8973"/>
                  </a:cubicBezTo>
                  <a:cubicBezTo>
                    <a:pt x="7361" y="11487"/>
                    <a:pt x="6698" y="8823"/>
                    <a:pt x="6426" y="8973"/>
                  </a:cubicBezTo>
                  <a:cubicBezTo>
                    <a:pt x="6155" y="9124"/>
                    <a:pt x="5466" y="7041"/>
                    <a:pt x="5076" y="8973"/>
                  </a:cubicBezTo>
                  <a:cubicBezTo>
                    <a:pt x="4686" y="10905"/>
                    <a:pt x="3759" y="10725"/>
                    <a:pt x="3294" y="8973"/>
                  </a:cubicBezTo>
                  <a:cubicBezTo>
                    <a:pt x="2830" y="7221"/>
                    <a:pt x="2227" y="16324"/>
                    <a:pt x="1728" y="8973"/>
                  </a:cubicBezTo>
                  <a:cubicBezTo>
                    <a:pt x="1230" y="1622"/>
                    <a:pt x="408" y="5229"/>
                    <a:pt x="1" y="8973"/>
                  </a:cubicBezTo>
                  <a:cubicBezTo>
                    <a:pt x="1" y="7197"/>
                    <a:pt x="0" y="5662"/>
                    <a:pt x="1" y="4718"/>
                  </a:cubicBezTo>
                  <a:close/>
                </a:path>
              </a:pathLst>
            </a:custGeom>
            <a:noFill/>
            <a:ln w="44450" cap="rnd">
              <a:solidFill>
                <a:schemeClr val="accent2">
                  <a:alpha val="75000"/>
                </a:schemeClr>
              </a:solidFill>
              <a:prstDash val="solid"/>
              <a:round/>
            </a:ln>
            <a:effectLst/>
          </p:spPr>
          <p:txBody>
            <a:bodyPr wrap="square" lIns="45719" tIns="45719" rIns="45719" bIns="45719" numCol="1" anchor="ctr">
              <a:noAutofit/>
            </a:bodyPr>
            <a:lstStyle/>
            <a:p>
              <a:pPr algn="ctr">
                <a:defRPr>
                  <a:solidFill>
                    <a:srgbClr val="FFFFFF"/>
                  </a:solidFill>
                </a:defRPr>
              </a:pPr>
            </a:p>
          </p:txBody>
        </p:sp>
      </p:grpSp>
      <p:pic>
        <p:nvPicPr>
          <p:cNvPr id="116" name="Picture 4" descr="Picture 4"/>
          <p:cNvPicPr>
            <a:picLocks noChangeAspect="1"/>
          </p:cNvPicPr>
          <p:nvPr/>
        </p:nvPicPr>
        <p:blipFill>
          <a:blip r:embed="rId2">
            <a:extLst/>
          </a:blip>
          <a:srcRect l="16207" t="3" r="20878" b="5"/>
          <a:stretch>
            <a:fillRect/>
          </a:stretch>
        </p:blipFill>
        <p:spPr>
          <a:xfrm>
            <a:off x="572493" y="2002196"/>
            <a:ext cx="3943768" cy="4183777"/>
          </a:xfrm>
          <a:custGeom>
            <a:avLst/>
            <a:gdLst/>
            <a:ahLst/>
            <a:cxnLst>
              <a:cxn ang="0">
                <a:pos x="wd2" y="hd2"/>
              </a:cxn>
              <a:cxn ang="5400000">
                <a:pos x="wd2" y="hd2"/>
              </a:cxn>
              <a:cxn ang="10800000">
                <a:pos x="wd2" y="hd2"/>
              </a:cxn>
              <a:cxn ang="16200000">
                <a:pos x="wd2" y="hd2"/>
              </a:cxn>
            </a:cxnLst>
            <a:rect l="0" t="0" r="r" b="b"/>
            <a:pathLst>
              <a:path w="21270" h="21584" fill="norm" stroke="1" extrusionOk="0">
                <a:moveTo>
                  <a:pt x="4039" y="2"/>
                </a:moveTo>
                <a:cubicBezTo>
                  <a:pt x="3796" y="7"/>
                  <a:pt x="3571" y="28"/>
                  <a:pt x="3369" y="77"/>
                </a:cubicBezTo>
                <a:lnTo>
                  <a:pt x="3309" y="88"/>
                </a:lnTo>
                <a:lnTo>
                  <a:pt x="3083" y="96"/>
                </a:lnTo>
                <a:cubicBezTo>
                  <a:pt x="2615" y="108"/>
                  <a:pt x="2225" y="104"/>
                  <a:pt x="1841" y="96"/>
                </a:cubicBezTo>
                <a:lnTo>
                  <a:pt x="1811" y="94"/>
                </a:lnTo>
                <a:lnTo>
                  <a:pt x="1120" y="53"/>
                </a:lnTo>
                <a:cubicBezTo>
                  <a:pt x="820" y="43"/>
                  <a:pt x="504" y="46"/>
                  <a:pt x="169" y="77"/>
                </a:cubicBezTo>
                <a:cubicBezTo>
                  <a:pt x="199" y="387"/>
                  <a:pt x="143" y="833"/>
                  <a:pt x="144" y="1310"/>
                </a:cubicBezTo>
                <a:lnTo>
                  <a:pt x="150" y="1421"/>
                </a:lnTo>
                <a:lnTo>
                  <a:pt x="107" y="1781"/>
                </a:lnTo>
                <a:cubicBezTo>
                  <a:pt x="100" y="1949"/>
                  <a:pt x="115" y="2105"/>
                  <a:pt x="169" y="2242"/>
                </a:cubicBezTo>
                <a:lnTo>
                  <a:pt x="176" y="2268"/>
                </a:lnTo>
                <a:lnTo>
                  <a:pt x="174" y="2354"/>
                </a:lnTo>
                <a:lnTo>
                  <a:pt x="133" y="2895"/>
                </a:lnTo>
                <a:lnTo>
                  <a:pt x="73" y="3163"/>
                </a:lnTo>
                <a:cubicBezTo>
                  <a:pt x="72" y="3217"/>
                  <a:pt x="75" y="3275"/>
                  <a:pt x="90" y="3339"/>
                </a:cubicBezTo>
                <a:lnTo>
                  <a:pt x="103" y="3372"/>
                </a:lnTo>
                <a:lnTo>
                  <a:pt x="99" y="3562"/>
                </a:lnTo>
                <a:cubicBezTo>
                  <a:pt x="102" y="3731"/>
                  <a:pt x="122" y="3870"/>
                  <a:pt x="169" y="3957"/>
                </a:cubicBezTo>
                <a:cubicBezTo>
                  <a:pt x="334" y="4263"/>
                  <a:pt x="93" y="4679"/>
                  <a:pt x="133" y="5090"/>
                </a:cubicBezTo>
                <a:lnTo>
                  <a:pt x="163" y="5239"/>
                </a:lnTo>
                <a:lnTo>
                  <a:pt x="159" y="5294"/>
                </a:lnTo>
                <a:cubicBezTo>
                  <a:pt x="156" y="5367"/>
                  <a:pt x="160" y="5436"/>
                  <a:pt x="169" y="5499"/>
                </a:cubicBezTo>
                <a:lnTo>
                  <a:pt x="174" y="5655"/>
                </a:lnTo>
                <a:lnTo>
                  <a:pt x="86" y="5999"/>
                </a:lnTo>
                <a:cubicBezTo>
                  <a:pt x="69" y="6062"/>
                  <a:pt x="55" y="6126"/>
                  <a:pt x="45" y="6191"/>
                </a:cubicBezTo>
                <a:lnTo>
                  <a:pt x="35" y="6347"/>
                </a:lnTo>
                <a:lnTo>
                  <a:pt x="7" y="6525"/>
                </a:lnTo>
                <a:cubicBezTo>
                  <a:pt x="-15" y="6748"/>
                  <a:pt x="14" y="6985"/>
                  <a:pt x="169" y="7235"/>
                </a:cubicBezTo>
                <a:lnTo>
                  <a:pt x="240" y="7385"/>
                </a:lnTo>
                <a:lnTo>
                  <a:pt x="212" y="7534"/>
                </a:lnTo>
                <a:cubicBezTo>
                  <a:pt x="100" y="8008"/>
                  <a:pt x="-116" y="8541"/>
                  <a:pt x="169" y="8951"/>
                </a:cubicBezTo>
                <a:lnTo>
                  <a:pt x="206" y="9027"/>
                </a:lnTo>
                <a:lnTo>
                  <a:pt x="169" y="9399"/>
                </a:lnTo>
                <a:cubicBezTo>
                  <a:pt x="172" y="9580"/>
                  <a:pt x="163" y="9748"/>
                  <a:pt x="152" y="9907"/>
                </a:cubicBezTo>
                <a:lnTo>
                  <a:pt x="124" y="10284"/>
                </a:lnTo>
                <a:lnTo>
                  <a:pt x="84" y="10548"/>
                </a:lnTo>
                <a:cubicBezTo>
                  <a:pt x="65" y="10776"/>
                  <a:pt x="81" y="11033"/>
                  <a:pt x="169" y="11330"/>
                </a:cubicBezTo>
                <a:lnTo>
                  <a:pt x="204" y="11486"/>
                </a:lnTo>
                <a:lnTo>
                  <a:pt x="204" y="11519"/>
                </a:lnTo>
                <a:cubicBezTo>
                  <a:pt x="184" y="11917"/>
                  <a:pt x="44" y="12347"/>
                  <a:pt x="169" y="12657"/>
                </a:cubicBezTo>
                <a:cubicBezTo>
                  <a:pt x="211" y="12760"/>
                  <a:pt x="222" y="12878"/>
                  <a:pt x="219" y="13011"/>
                </a:cubicBezTo>
                <a:lnTo>
                  <a:pt x="195" y="13279"/>
                </a:lnTo>
                <a:lnTo>
                  <a:pt x="180" y="13363"/>
                </a:lnTo>
                <a:cubicBezTo>
                  <a:pt x="168" y="13436"/>
                  <a:pt x="159" y="13502"/>
                  <a:pt x="157" y="13560"/>
                </a:cubicBezTo>
                <a:lnTo>
                  <a:pt x="163" y="13636"/>
                </a:lnTo>
                <a:lnTo>
                  <a:pt x="133" y="13986"/>
                </a:lnTo>
                <a:lnTo>
                  <a:pt x="135" y="14193"/>
                </a:lnTo>
                <a:lnTo>
                  <a:pt x="107" y="14334"/>
                </a:lnTo>
                <a:cubicBezTo>
                  <a:pt x="64" y="14567"/>
                  <a:pt x="42" y="14810"/>
                  <a:pt x="169" y="15016"/>
                </a:cubicBezTo>
                <a:lnTo>
                  <a:pt x="208" y="15100"/>
                </a:lnTo>
                <a:lnTo>
                  <a:pt x="219" y="15249"/>
                </a:lnTo>
                <a:cubicBezTo>
                  <a:pt x="220" y="15456"/>
                  <a:pt x="208" y="15657"/>
                  <a:pt x="195" y="15853"/>
                </a:cubicBezTo>
                <a:lnTo>
                  <a:pt x="195" y="15876"/>
                </a:lnTo>
                <a:lnTo>
                  <a:pt x="176" y="15970"/>
                </a:lnTo>
                <a:lnTo>
                  <a:pt x="169" y="16256"/>
                </a:lnTo>
                <a:lnTo>
                  <a:pt x="159" y="16428"/>
                </a:lnTo>
                <a:cubicBezTo>
                  <a:pt x="151" y="16617"/>
                  <a:pt x="152" y="16802"/>
                  <a:pt x="169" y="16985"/>
                </a:cubicBezTo>
                <a:lnTo>
                  <a:pt x="169" y="17372"/>
                </a:lnTo>
                <a:lnTo>
                  <a:pt x="169" y="17389"/>
                </a:lnTo>
                <a:cubicBezTo>
                  <a:pt x="168" y="17461"/>
                  <a:pt x="169" y="17541"/>
                  <a:pt x="169" y="17630"/>
                </a:cubicBezTo>
                <a:lnTo>
                  <a:pt x="165" y="17679"/>
                </a:lnTo>
                <a:lnTo>
                  <a:pt x="124" y="18271"/>
                </a:lnTo>
                <a:lnTo>
                  <a:pt x="122" y="18296"/>
                </a:lnTo>
                <a:lnTo>
                  <a:pt x="75" y="18740"/>
                </a:lnTo>
                <a:cubicBezTo>
                  <a:pt x="43" y="19112"/>
                  <a:pt x="42" y="19476"/>
                  <a:pt x="169" y="19794"/>
                </a:cubicBezTo>
                <a:lnTo>
                  <a:pt x="189" y="19854"/>
                </a:lnTo>
                <a:lnTo>
                  <a:pt x="109" y="20308"/>
                </a:lnTo>
                <a:cubicBezTo>
                  <a:pt x="42" y="20683"/>
                  <a:pt x="-6" y="21105"/>
                  <a:pt x="169" y="21531"/>
                </a:cubicBezTo>
                <a:cubicBezTo>
                  <a:pt x="1460" y="21423"/>
                  <a:pt x="2542" y="21583"/>
                  <a:pt x="3369" y="21531"/>
                </a:cubicBezTo>
                <a:cubicBezTo>
                  <a:pt x="3990" y="21491"/>
                  <a:pt x="4654" y="21584"/>
                  <a:pt x="5390" y="21578"/>
                </a:cubicBezTo>
                <a:lnTo>
                  <a:pt x="5936" y="21543"/>
                </a:lnTo>
                <a:lnTo>
                  <a:pt x="6298" y="21547"/>
                </a:lnTo>
                <a:cubicBezTo>
                  <a:pt x="6832" y="21557"/>
                  <a:pt x="7341" y="21563"/>
                  <a:pt x="7826" y="21531"/>
                </a:cubicBezTo>
                <a:lnTo>
                  <a:pt x="7986" y="21520"/>
                </a:lnTo>
                <a:lnTo>
                  <a:pt x="8316" y="21539"/>
                </a:lnTo>
                <a:cubicBezTo>
                  <a:pt x="8532" y="21546"/>
                  <a:pt x="8737" y="21547"/>
                  <a:pt x="8932" y="21531"/>
                </a:cubicBezTo>
                <a:lnTo>
                  <a:pt x="9057" y="21524"/>
                </a:lnTo>
                <a:lnTo>
                  <a:pt x="9125" y="21527"/>
                </a:lnTo>
                <a:cubicBezTo>
                  <a:pt x="9297" y="21533"/>
                  <a:pt x="9496" y="21538"/>
                  <a:pt x="9754" y="21537"/>
                </a:cubicBezTo>
                <a:lnTo>
                  <a:pt x="9840" y="21535"/>
                </a:lnTo>
                <a:lnTo>
                  <a:pt x="10414" y="21563"/>
                </a:lnTo>
                <a:cubicBezTo>
                  <a:pt x="10705" y="21577"/>
                  <a:pt x="11015" y="21586"/>
                  <a:pt x="11338" y="21584"/>
                </a:cubicBezTo>
                <a:lnTo>
                  <a:pt x="11698" y="21565"/>
                </a:lnTo>
                <a:lnTo>
                  <a:pt x="12284" y="21578"/>
                </a:lnTo>
                <a:cubicBezTo>
                  <a:pt x="12492" y="21574"/>
                  <a:pt x="12714" y="21562"/>
                  <a:pt x="12971" y="21531"/>
                </a:cubicBezTo>
                <a:cubicBezTo>
                  <a:pt x="13229" y="21499"/>
                  <a:pt x="13517" y="21489"/>
                  <a:pt x="13817" y="21492"/>
                </a:cubicBezTo>
                <a:lnTo>
                  <a:pt x="14191" y="21506"/>
                </a:lnTo>
                <a:lnTo>
                  <a:pt x="14690" y="21535"/>
                </a:lnTo>
                <a:lnTo>
                  <a:pt x="14928" y="21533"/>
                </a:lnTo>
                <a:lnTo>
                  <a:pt x="15628" y="21561"/>
                </a:lnTo>
                <a:cubicBezTo>
                  <a:pt x="15908" y="21566"/>
                  <a:pt x="16164" y="21559"/>
                  <a:pt x="16381" y="21531"/>
                </a:cubicBezTo>
                <a:lnTo>
                  <a:pt x="16612" y="21506"/>
                </a:lnTo>
                <a:lnTo>
                  <a:pt x="16953" y="21506"/>
                </a:lnTo>
                <a:cubicBezTo>
                  <a:pt x="17255" y="21510"/>
                  <a:pt x="17564" y="21516"/>
                  <a:pt x="17867" y="21520"/>
                </a:cubicBezTo>
                <a:lnTo>
                  <a:pt x="17978" y="21522"/>
                </a:lnTo>
                <a:lnTo>
                  <a:pt x="18019" y="21524"/>
                </a:lnTo>
                <a:cubicBezTo>
                  <a:pt x="18226" y="21532"/>
                  <a:pt x="18461" y="21537"/>
                  <a:pt x="18744" y="21531"/>
                </a:cubicBezTo>
                <a:cubicBezTo>
                  <a:pt x="19160" y="21530"/>
                  <a:pt x="19452" y="21539"/>
                  <a:pt x="19707" y="21547"/>
                </a:cubicBezTo>
                <a:lnTo>
                  <a:pt x="19808" y="21551"/>
                </a:lnTo>
                <a:lnTo>
                  <a:pt x="19969" y="21559"/>
                </a:lnTo>
                <a:cubicBezTo>
                  <a:pt x="20290" y="21575"/>
                  <a:pt x="20598" y="21582"/>
                  <a:pt x="21107" y="21531"/>
                </a:cubicBezTo>
                <a:cubicBezTo>
                  <a:pt x="21056" y="20913"/>
                  <a:pt x="21225" y="19767"/>
                  <a:pt x="21154" y="19160"/>
                </a:cubicBezTo>
                <a:lnTo>
                  <a:pt x="21131" y="19049"/>
                </a:lnTo>
                <a:lnTo>
                  <a:pt x="21129" y="18834"/>
                </a:lnTo>
                <a:cubicBezTo>
                  <a:pt x="21125" y="18735"/>
                  <a:pt x="21118" y="18622"/>
                  <a:pt x="21107" y="18488"/>
                </a:cubicBezTo>
                <a:lnTo>
                  <a:pt x="21092" y="17860"/>
                </a:lnTo>
                <a:lnTo>
                  <a:pt x="21114" y="17640"/>
                </a:lnTo>
                <a:lnTo>
                  <a:pt x="21109" y="17411"/>
                </a:lnTo>
                <a:lnTo>
                  <a:pt x="21124" y="17163"/>
                </a:lnTo>
                <a:cubicBezTo>
                  <a:pt x="21138" y="16986"/>
                  <a:pt x="21150" y="16830"/>
                  <a:pt x="21150" y="16690"/>
                </a:cubicBezTo>
                <a:lnTo>
                  <a:pt x="21118" y="16414"/>
                </a:lnTo>
                <a:lnTo>
                  <a:pt x="21129" y="16252"/>
                </a:lnTo>
                <a:cubicBezTo>
                  <a:pt x="21131" y="16148"/>
                  <a:pt x="21126" y="16033"/>
                  <a:pt x="21107" y="15894"/>
                </a:cubicBezTo>
                <a:cubicBezTo>
                  <a:pt x="21032" y="15339"/>
                  <a:pt x="21352" y="14839"/>
                  <a:pt x="21107" y="13943"/>
                </a:cubicBezTo>
                <a:lnTo>
                  <a:pt x="21094" y="13873"/>
                </a:lnTo>
                <a:lnTo>
                  <a:pt x="21109" y="13388"/>
                </a:lnTo>
                <a:cubicBezTo>
                  <a:pt x="21116" y="13222"/>
                  <a:pt x="21121" y="13056"/>
                  <a:pt x="21122" y="12894"/>
                </a:cubicBezTo>
                <a:lnTo>
                  <a:pt x="21116" y="12702"/>
                </a:lnTo>
                <a:lnTo>
                  <a:pt x="21118" y="12694"/>
                </a:lnTo>
                <a:cubicBezTo>
                  <a:pt x="21166" y="12401"/>
                  <a:pt x="21213" y="12120"/>
                  <a:pt x="21176" y="11842"/>
                </a:cubicBezTo>
                <a:lnTo>
                  <a:pt x="21157" y="11766"/>
                </a:lnTo>
                <a:lnTo>
                  <a:pt x="21223" y="11302"/>
                </a:lnTo>
                <a:cubicBezTo>
                  <a:pt x="21261" y="10987"/>
                  <a:pt x="21278" y="10659"/>
                  <a:pt x="21208" y="10347"/>
                </a:cubicBezTo>
                <a:lnTo>
                  <a:pt x="21144" y="10151"/>
                </a:lnTo>
                <a:lnTo>
                  <a:pt x="21172" y="9973"/>
                </a:lnTo>
                <a:cubicBezTo>
                  <a:pt x="21181" y="9830"/>
                  <a:pt x="21167" y="9709"/>
                  <a:pt x="21107" y="9614"/>
                </a:cubicBezTo>
                <a:cubicBezTo>
                  <a:pt x="20868" y="9238"/>
                  <a:pt x="21346" y="9224"/>
                  <a:pt x="21107" y="8306"/>
                </a:cubicBezTo>
                <a:lnTo>
                  <a:pt x="21097" y="8232"/>
                </a:lnTo>
                <a:lnTo>
                  <a:pt x="21107" y="8093"/>
                </a:lnTo>
                <a:cubicBezTo>
                  <a:pt x="21086" y="7331"/>
                  <a:pt x="21484" y="6849"/>
                  <a:pt x="21107" y="5714"/>
                </a:cubicBezTo>
                <a:cubicBezTo>
                  <a:pt x="21060" y="5572"/>
                  <a:pt x="21028" y="5435"/>
                  <a:pt x="21007" y="5303"/>
                </a:cubicBezTo>
                <a:lnTo>
                  <a:pt x="20998" y="5202"/>
                </a:lnTo>
                <a:lnTo>
                  <a:pt x="21024" y="5030"/>
                </a:lnTo>
                <a:cubicBezTo>
                  <a:pt x="21087" y="4679"/>
                  <a:pt x="21179" y="4301"/>
                  <a:pt x="21107" y="3978"/>
                </a:cubicBezTo>
                <a:lnTo>
                  <a:pt x="21094" y="3875"/>
                </a:lnTo>
                <a:lnTo>
                  <a:pt x="21122" y="3716"/>
                </a:lnTo>
                <a:cubicBezTo>
                  <a:pt x="21144" y="3563"/>
                  <a:pt x="21147" y="3435"/>
                  <a:pt x="21107" y="3335"/>
                </a:cubicBezTo>
                <a:lnTo>
                  <a:pt x="21082" y="3157"/>
                </a:lnTo>
                <a:lnTo>
                  <a:pt x="21103" y="2778"/>
                </a:lnTo>
                <a:cubicBezTo>
                  <a:pt x="21137" y="2341"/>
                  <a:pt x="21171" y="1908"/>
                  <a:pt x="21107" y="1599"/>
                </a:cubicBezTo>
                <a:cubicBezTo>
                  <a:pt x="21027" y="1091"/>
                  <a:pt x="21193" y="834"/>
                  <a:pt x="21107" y="77"/>
                </a:cubicBezTo>
                <a:cubicBezTo>
                  <a:pt x="20456" y="115"/>
                  <a:pt x="19832" y="124"/>
                  <a:pt x="19249" y="120"/>
                </a:cubicBezTo>
                <a:lnTo>
                  <a:pt x="18785" y="114"/>
                </a:lnTo>
                <a:lnTo>
                  <a:pt x="18727" y="112"/>
                </a:lnTo>
                <a:cubicBezTo>
                  <a:pt x="18216" y="90"/>
                  <a:pt x="17757" y="68"/>
                  <a:pt x="17488" y="77"/>
                </a:cubicBezTo>
                <a:lnTo>
                  <a:pt x="17479" y="77"/>
                </a:lnTo>
                <a:lnTo>
                  <a:pt x="16961" y="59"/>
                </a:lnTo>
                <a:cubicBezTo>
                  <a:pt x="16538" y="44"/>
                  <a:pt x="16181" y="34"/>
                  <a:pt x="15902" y="45"/>
                </a:cubicBezTo>
                <a:lnTo>
                  <a:pt x="15568" y="75"/>
                </a:lnTo>
                <a:lnTo>
                  <a:pt x="15236" y="71"/>
                </a:lnTo>
                <a:cubicBezTo>
                  <a:pt x="15072" y="70"/>
                  <a:pt x="14913" y="70"/>
                  <a:pt x="14767" y="69"/>
                </a:cubicBezTo>
                <a:lnTo>
                  <a:pt x="14433" y="69"/>
                </a:lnTo>
                <a:lnTo>
                  <a:pt x="14309" y="61"/>
                </a:lnTo>
                <a:cubicBezTo>
                  <a:pt x="14000" y="32"/>
                  <a:pt x="13700" y="6"/>
                  <a:pt x="13434" y="32"/>
                </a:cubicBezTo>
                <a:lnTo>
                  <a:pt x="13254" y="63"/>
                </a:lnTo>
                <a:lnTo>
                  <a:pt x="13036" y="55"/>
                </a:lnTo>
                <a:cubicBezTo>
                  <a:pt x="12840" y="48"/>
                  <a:pt x="12630" y="43"/>
                  <a:pt x="12411" y="45"/>
                </a:cubicBezTo>
                <a:lnTo>
                  <a:pt x="11839" y="71"/>
                </a:lnTo>
                <a:lnTo>
                  <a:pt x="11803" y="69"/>
                </a:lnTo>
                <a:cubicBezTo>
                  <a:pt x="11379" y="34"/>
                  <a:pt x="10913" y="-1"/>
                  <a:pt x="10446" y="26"/>
                </a:cubicBezTo>
                <a:lnTo>
                  <a:pt x="10221" y="51"/>
                </a:lnTo>
                <a:lnTo>
                  <a:pt x="9881" y="37"/>
                </a:lnTo>
                <a:cubicBezTo>
                  <a:pt x="9663" y="36"/>
                  <a:pt x="9423" y="47"/>
                  <a:pt x="9142" y="77"/>
                </a:cubicBezTo>
                <a:cubicBezTo>
                  <a:pt x="8861" y="108"/>
                  <a:pt x="8575" y="122"/>
                  <a:pt x="8290" y="125"/>
                </a:cubicBezTo>
                <a:lnTo>
                  <a:pt x="8042" y="118"/>
                </a:lnTo>
                <a:lnTo>
                  <a:pt x="7441" y="84"/>
                </a:lnTo>
                <a:cubicBezTo>
                  <a:pt x="7161" y="70"/>
                  <a:pt x="6872" y="65"/>
                  <a:pt x="6569" y="77"/>
                </a:cubicBezTo>
                <a:cubicBezTo>
                  <a:pt x="5661" y="116"/>
                  <a:pt x="4769" y="-14"/>
                  <a:pt x="4039" y="2"/>
                </a:cubicBezTo>
                <a:close/>
              </a:path>
            </a:pathLst>
          </a:custGeom>
          <a:ln w="12700">
            <a:miter lim="400000"/>
          </a:ln>
        </p:spPr>
      </p:pic>
      <p:sp>
        <p:nvSpPr>
          <p:cNvPr id="117" name="Content Placeholder 2"/>
          <p:cNvSpPr txBox="1"/>
          <p:nvPr>
            <p:ph type="body" sz="half" idx="1"/>
          </p:nvPr>
        </p:nvSpPr>
        <p:spPr>
          <a:xfrm>
            <a:off x="4905954" y="2071316"/>
            <a:ext cx="6713554" cy="4114801"/>
          </a:xfrm>
          <a:prstGeom prst="rect">
            <a:avLst/>
          </a:prstGeom>
        </p:spPr>
        <p:txBody>
          <a:bodyPr/>
          <a:lstStyle/>
          <a:p>
            <a:pPr marL="226313" indent="-226313" defTabSz="905255">
              <a:spcBef>
                <a:spcPts val="900"/>
              </a:spcBef>
              <a:defRPr b="1" sz="1287"/>
            </a:pPr>
            <a:r>
              <a:t>Strengths </a:t>
            </a:r>
          </a:p>
          <a:p>
            <a:pPr marL="226313" indent="-226313" defTabSz="905255">
              <a:spcBef>
                <a:spcPts val="900"/>
              </a:spcBef>
              <a:defRPr sz="1287"/>
            </a:pPr>
            <a:r>
              <a:t>Strong brand recognition and image globally.</a:t>
            </a:r>
          </a:p>
          <a:p>
            <a:pPr marL="226313" indent="-226313" defTabSz="905255">
              <a:spcBef>
                <a:spcPts val="900"/>
              </a:spcBef>
              <a:defRPr sz="1287"/>
            </a:pPr>
            <a:r>
              <a:t>Wide selection of goods and food choices to satisfy various consumer tastes.</a:t>
            </a:r>
          </a:p>
          <a:p>
            <a:pPr marL="226313" indent="-226313" defTabSz="905255">
              <a:spcBef>
                <a:spcPts val="900"/>
              </a:spcBef>
              <a:defRPr sz="1287"/>
            </a:pPr>
            <a:r>
              <a:t> </a:t>
            </a:r>
            <a:r>
              <a:rPr b="1"/>
              <a:t>Weaknesses</a:t>
            </a:r>
            <a:endParaRPr b="1"/>
          </a:p>
          <a:p>
            <a:pPr marL="226313" indent="-226313" defTabSz="905255">
              <a:spcBef>
                <a:spcPts val="900"/>
              </a:spcBef>
              <a:defRPr sz="1287"/>
            </a:pPr>
            <a:r>
              <a:t>High pricing relative to rivals may put off price-conscious clients.</a:t>
            </a:r>
          </a:p>
          <a:p>
            <a:pPr marL="226313" indent="-226313" defTabSz="905255">
              <a:spcBef>
                <a:spcPts val="900"/>
              </a:spcBef>
              <a:defRPr sz="1287"/>
            </a:pPr>
            <a:r>
              <a:t>Presence that isn't very strong in several overseas marketplaces.</a:t>
            </a:r>
          </a:p>
          <a:p>
            <a:pPr marL="226313" indent="-226313" defTabSz="905255">
              <a:spcBef>
                <a:spcPts val="900"/>
              </a:spcBef>
              <a:defRPr b="1" sz="1287"/>
            </a:pPr>
            <a:r>
              <a:t>Opportunities</a:t>
            </a:r>
            <a:r>
              <a:rPr b="0"/>
              <a:t> </a:t>
            </a:r>
            <a:endParaRPr b="0"/>
          </a:p>
          <a:p>
            <a:pPr marL="226313" indent="-226313" defTabSz="905255">
              <a:spcBef>
                <a:spcPts val="900"/>
              </a:spcBef>
              <a:defRPr sz="1287"/>
            </a:pPr>
            <a:r>
              <a:t>Expansion into new global markets, including those in Asia and Africa.</a:t>
            </a:r>
          </a:p>
          <a:p>
            <a:pPr marL="226313" indent="-226313" defTabSz="905255">
              <a:spcBef>
                <a:spcPts val="900"/>
              </a:spcBef>
              <a:defRPr sz="1287"/>
            </a:pPr>
            <a:r>
              <a:t>New product launches, such as those with plant-based ingredients or healthier food options.</a:t>
            </a:r>
          </a:p>
          <a:p>
            <a:pPr marL="226313" indent="-226313" defTabSz="905255">
              <a:spcBef>
                <a:spcPts val="900"/>
              </a:spcBef>
              <a:defRPr b="1" sz="1287"/>
            </a:pPr>
            <a:r>
              <a:t>Threats</a:t>
            </a:r>
          </a:p>
          <a:p>
            <a:pPr marL="226313" indent="-226313" defTabSz="905255">
              <a:spcBef>
                <a:spcPts val="900"/>
              </a:spcBef>
              <a:defRPr sz="1287"/>
            </a:pPr>
            <a:r>
              <a:t>Competition from other coffee chains like Tim Hortons or Dunkin' Donuts.</a:t>
            </a:r>
          </a:p>
          <a:p>
            <a:pPr marL="226313" indent="-226313" defTabSz="905255">
              <a:spcBef>
                <a:spcPts val="900"/>
              </a:spcBef>
              <a:defRPr sz="1287"/>
            </a:pPr>
            <a:r>
              <a:t>Shifts in customer preferences in favour of healthier or more environmentally friendly products.</a:t>
            </a:r>
          </a:p>
          <a:p>
            <a:pPr marL="0" indent="0" defTabSz="905255">
              <a:spcBef>
                <a:spcPts val="900"/>
              </a:spcBef>
              <a:buSzTx/>
              <a:buNone/>
              <a:defRPr sz="1287"/>
            </a:pPr>
            <a:r>
              <a:t>                                                                                 (Abdel-Basset, Mohamed and Smarandache, 2018)</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9" name="Rectangle 8"/>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20" name="Title 1"/>
          <p:cNvSpPr txBox="1"/>
          <p:nvPr>
            <p:ph type="title"/>
          </p:nvPr>
        </p:nvSpPr>
        <p:spPr>
          <a:xfrm>
            <a:off x="5297761" y="329184"/>
            <a:ext cx="6251111" cy="1783079"/>
          </a:xfrm>
          <a:prstGeom prst="rect">
            <a:avLst/>
          </a:prstGeom>
        </p:spPr>
        <p:txBody>
          <a:bodyPr anchor="b"/>
          <a:lstStyle>
            <a:lvl1pPr>
              <a:defRPr sz="4200"/>
            </a:lvl1pPr>
          </a:lstStyle>
          <a:p>
            <a:pPr/>
            <a:r>
              <a:t>Critically Appraising Change Management Models</a:t>
            </a:r>
          </a:p>
        </p:txBody>
      </p:sp>
      <p:pic>
        <p:nvPicPr>
          <p:cNvPr id="121" name="Picture 4" descr="Picture 4"/>
          <p:cNvPicPr>
            <a:picLocks noChangeAspect="1"/>
          </p:cNvPicPr>
          <p:nvPr/>
        </p:nvPicPr>
        <p:blipFill>
          <a:blip r:embed="rId2">
            <a:extLst/>
          </a:blip>
          <a:srcRect l="31702" t="0" r="30098" b="0"/>
          <a:stretch>
            <a:fillRect/>
          </a:stretch>
        </p:blipFill>
        <p:spPr>
          <a:xfrm>
            <a:off x="1" y="9"/>
            <a:ext cx="4657294" cy="6857991"/>
          </a:xfrm>
          <a:custGeom>
            <a:avLst/>
            <a:gdLst/>
            <a:ahLst/>
            <a:cxnLst>
              <a:cxn ang="0">
                <a:pos x="wd2" y="hd2"/>
              </a:cxn>
              <a:cxn ang="5400000">
                <a:pos x="wd2" y="hd2"/>
              </a:cxn>
              <a:cxn ang="10800000">
                <a:pos x="wd2" y="hd2"/>
              </a:cxn>
              <a:cxn ang="16200000">
                <a:pos x="wd2" y="hd2"/>
              </a:cxn>
            </a:cxnLst>
            <a:rect l="0" t="0" r="r" b="b"/>
            <a:pathLst>
              <a:path w="21534" h="21600" fill="norm" stroke="1" extrusionOk="0">
                <a:moveTo>
                  <a:pt x="0" y="0"/>
                </a:moveTo>
                <a:lnTo>
                  <a:pt x="0" y="21600"/>
                </a:lnTo>
                <a:lnTo>
                  <a:pt x="18235" y="21600"/>
                </a:lnTo>
                <a:lnTo>
                  <a:pt x="18642" y="21010"/>
                </a:lnTo>
                <a:cubicBezTo>
                  <a:pt x="19189" y="20153"/>
                  <a:pt x="19670" y="19271"/>
                  <a:pt x="20088" y="18364"/>
                </a:cubicBezTo>
                <a:cubicBezTo>
                  <a:pt x="20248" y="18015"/>
                  <a:pt x="20383" y="17662"/>
                  <a:pt x="20552" y="17261"/>
                </a:cubicBezTo>
                <a:cubicBezTo>
                  <a:pt x="20552" y="17297"/>
                  <a:pt x="20550" y="17331"/>
                  <a:pt x="20545" y="17366"/>
                </a:cubicBezTo>
                <a:cubicBezTo>
                  <a:pt x="20313" y="18027"/>
                  <a:pt x="20113" y="18694"/>
                  <a:pt x="19842" y="19348"/>
                </a:cubicBezTo>
                <a:cubicBezTo>
                  <a:pt x="19531" y="20097"/>
                  <a:pt x="19175" y="20832"/>
                  <a:pt x="18769" y="21549"/>
                </a:cubicBezTo>
                <a:lnTo>
                  <a:pt x="18737" y="21600"/>
                </a:lnTo>
                <a:lnTo>
                  <a:pt x="18981" y="21600"/>
                </a:lnTo>
                <a:lnTo>
                  <a:pt x="19038" y="21506"/>
                </a:lnTo>
                <a:cubicBezTo>
                  <a:pt x="19773" y="20203"/>
                  <a:pt x="20331" y="18863"/>
                  <a:pt x="20741" y="17490"/>
                </a:cubicBezTo>
                <a:cubicBezTo>
                  <a:pt x="21113" y="16246"/>
                  <a:pt x="21332" y="14988"/>
                  <a:pt x="21477" y="13724"/>
                </a:cubicBezTo>
                <a:cubicBezTo>
                  <a:pt x="21600" y="12642"/>
                  <a:pt x="21512" y="11568"/>
                  <a:pt x="21317" y="10492"/>
                </a:cubicBezTo>
                <a:cubicBezTo>
                  <a:pt x="20945" y="8391"/>
                  <a:pt x="20249" y="6322"/>
                  <a:pt x="19240" y="4319"/>
                </a:cubicBezTo>
                <a:cubicBezTo>
                  <a:pt x="18592" y="3043"/>
                  <a:pt x="17833" y="1805"/>
                  <a:pt x="16930" y="619"/>
                </a:cubicBezTo>
                <a:lnTo>
                  <a:pt x="16434" y="0"/>
                </a:lnTo>
                <a:lnTo>
                  <a:pt x="16167" y="0"/>
                </a:lnTo>
                <a:lnTo>
                  <a:pt x="16989" y="1045"/>
                </a:lnTo>
                <a:cubicBezTo>
                  <a:pt x="17305" y="1478"/>
                  <a:pt x="17602" y="1917"/>
                  <a:pt x="17884" y="2362"/>
                </a:cubicBezTo>
                <a:cubicBezTo>
                  <a:pt x="17953" y="2472"/>
                  <a:pt x="18020" y="2582"/>
                  <a:pt x="18088" y="2691"/>
                </a:cubicBezTo>
                <a:cubicBezTo>
                  <a:pt x="18035" y="2663"/>
                  <a:pt x="17995" y="2625"/>
                  <a:pt x="17970" y="2582"/>
                </a:cubicBezTo>
                <a:cubicBezTo>
                  <a:pt x="17466" y="1857"/>
                  <a:pt x="16911" y="1151"/>
                  <a:pt x="16302" y="469"/>
                </a:cubicBezTo>
                <a:lnTo>
                  <a:pt x="15858" y="0"/>
                </a:lnTo>
                <a:lnTo>
                  <a:pt x="0" y="0"/>
                </a:lnTo>
                <a:close/>
              </a:path>
            </a:pathLst>
          </a:custGeom>
          <a:ln w="12700">
            <a:miter lim="400000"/>
          </a:ln>
        </p:spPr>
      </p:pic>
      <p:grpSp>
        <p:nvGrpSpPr>
          <p:cNvPr id="124" name="sketchy line"/>
          <p:cNvGrpSpPr/>
          <p:nvPr/>
        </p:nvGrpSpPr>
        <p:grpSpPr>
          <a:xfrm>
            <a:off x="5297656" y="2354570"/>
            <a:ext cx="4243996" cy="55234"/>
            <a:chOff x="0" y="0"/>
            <a:chExt cx="4243995" cy="55232"/>
          </a:xfrm>
        </p:grpSpPr>
        <p:sp>
          <p:nvSpPr>
            <p:cNvPr id="122" name="Shape"/>
            <p:cNvSpPr/>
            <p:nvPr/>
          </p:nvSpPr>
          <p:spPr>
            <a:xfrm>
              <a:off x="-1" y="6522"/>
              <a:ext cx="4243696" cy="48711"/>
            </a:xfrm>
            <a:custGeom>
              <a:avLst/>
              <a:gdLst/>
              <a:ahLst/>
              <a:cxnLst>
                <a:cxn ang="0">
                  <a:pos x="wd2" y="hd2"/>
                </a:cxn>
                <a:cxn ang="5400000">
                  <a:pos x="wd2" y="hd2"/>
                </a:cxn>
                <a:cxn ang="10800000">
                  <a:pos x="wd2" y="hd2"/>
                </a:cxn>
                <a:cxn ang="16200000">
                  <a:pos x="wd2" y="hd2"/>
                </a:cxn>
              </a:cxnLst>
              <a:rect l="0" t="0" r="r" b="b"/>
              <a:pathLst>
                <a:path w="21598" h="14183" fill="norm" stroke="1" extrusionOk="0">
                  <a:moveTo>
                    <a:pt x="0" y="4034"/>
                  </a:moveTo>
                  <a:cubicBezTo>
                    <a:pt x="732" y="8876"/>
                    <a:pt x="1358" y="8357"/>
                    <a:pt x="2654" y="4034"/>
                  </a:cubicBezTo>
                  <a:cubicBezTo>
                    <a:pt x="3950" y="-289"/>
                    <a:pt x="4146" y="-1022"/>
                    <a:pt x="5091" y="4034"/>
                  </a:cubicBezTo>
                  <a:cubicBezTo>
                    <a:pt x="6037" y="9089"/>
                    <a:pt x="6884" y="-2811"/>
                    <a:pt x="7745" y="4034"/>
                  </a:cubicBezTo>
                  <a:cubicBezTo>
                    <a:pt x="8605" y="10878"/>
                    <a:pt x="9617" y="5743"/>
                    <a:pt x="10830" y="4034"/>
                  </a:cubicBezTo>
                  <a:cubicBezTo>
                    <a:pt x="12043" y="2324"/>
                    <a:pt x="13338" y="-4118"/>
                    <a:pt x="14131" y="4034"/>
                  </a:cubicBezTo>
                  <a:cubicBezTo>
                    <a:pt x="14925" y="12186"/>
                    <a:pt x="15939" y="-3267"/>
                    <a:pt x="17649" y="4034"/>
                  </a:cubicBezTo>
                  <a:cubicBezTo>
                    <a:pt x="19358" y="11334"/>
                    <a:pt x="20447" y="4928"/>
                    <a:pt x="21598" y="4034"/>
                  </a:cubicBezTo>
                  <a:cubicBezTo>
                    <a:pt x="21596" y="5828"/>
                    <a:pt x="21598" y="7462"/>
                    <a:pt x="21598" y="9359"/>
                  </a:cubicBezTo>
                  <a:cubicBezTo>
                    <a:pt x="20449" y="2351"/>
                    <a:pt x="19516" y="7928"/>
                    <a:pt x="18297" y="9359"/>
                  </a:cubicBezTo>
                  <a:cubicBezTo>
                    <a:pt x="17077" y="10789"/>
                    <a:pt x="16308" y="4869"/>
                    <a:pt x="14779" y="9359"/>
                  </a:cubicBezTo>
                  <a:cubicBezTo>
                    <a:pt x="13251" y="13848"/>
                    <a:pt x="12857" y="17482"/>
                    <a:pt x="11262" y="9359"/>
                  </a:cubicBezTo>
                  <a:cubicBezTo>
                    <a:pt x="9667" y="1235"/>
                    <a:pt x="10008" y="12679"/>
                    <a:pt x="8825" y="9359"/>
                  </a:cubicBezTo>
                  <a:cubicBezTo>
                    <a:pt x="7641" y="6038"/>
                    <a:pt x="6839" y="7671"/>
                    <a:pt x="5523" y="9359"/>
                  </a:cubicBezTo>
                  <a:cubicBezTo>
                    <a:pt x="4208" y="11046"/>
                    <a:pt x="3961" y="14401"/>
                    <a:pt x="2654" y="9359"/>
                  </a:cubicBezTo>
                  <a:cubicBezTo>
                    <a:pt x="1347" y="4316"/>
                    <a:pt x="612" y="5277"/>
                    <a:pt x="0" y="9359"/>
                  </a:cubicBezTo>
                  <a:cubicBezTo>
                    <a:pt x="4" y="7178"/>
                    <a:pt x="-2" y="6416"/>
                    <a:pt x="0" y="4034"/>
                  </a:cubicBezTo>
                  <a:close/>
                </a:path>
              </a:pathLst>
            </a:custGeom>
            <a:solidFill>
              <a:schemeClr val="accent2"/>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23" name="Shape"/>
            <p:cNvSpPr/>
            <p:nvPr/>
          </p:nvSpPr>
          <p:spPr>
            <a:xfrm>
              <a:off x="60" y="-1"/>
              <a:ext cx="4243936" cy="46249"/>
            </a:xfrm>
            <a:custGeom>
              <a:avLst/>
              <a:gdLst/>
              <a:ahLst/>
              <a:cxnLst>
                <a:cxn ang="0">
                  <a:pos x="wd2" y="hd2"/>
                </a:cxn>
                <a:cxn ang="5400000">
                  <a:pos x="wd2" y="hd2"/>
                </a:cxn>
                <a:cxn ang="10800000">
                  <a:pos x="wd2" y="hd2"/>
                </a:cxn>
                <a:cxn ang="16200000">
                  <a:pos x="wd2" y="hd2"/>
                </a:cxn>
              </a:cxnLst>
              <a:rect l="0" t="0" r="r" b="b"/>
              <a:pathLst>
                <a:path w="21596" h="14334" fill="norm" stroke="1" extrusionOk="0">
                  <a:moveTo>
                    <a:pt x="0" y="6315"/>
                  </a:moveTo>
                  <a:cubicBezTo>
                    <a:pt x="1086" y="-195"/>
                    <a:pt x="1565" y="700"/>
                    <a:pt x="2437" y="6315"/>
                  </a:cubicBezTo>
                  <a:cubicBezTo>
                    <a:pt x="3310" y="11930"/>
                    <a:pt x="4229" y="-267"/>
                    <a:pt x="4874" y="6315"/>
                  </a:cubicBezTo>
                  <a:cubicBezTo>
                    <a:pt x="5519" y="12897"/>
                    <a:pt x="6624" y="14102"/>
                    <a:pt x="7743" y="6315"/>
                  </a:cubicBezTo>
                  <a:cubicBezTo>
                    <a:pt x="8863" y="-1472"/>
                    <a:pt x="10026" y="-2716"/>
                    <a:pt x="11260" y="6315"/>
                  </a:cubicBezTo>
                  <a:cubicBezTo>
                    <a:pt x="12494" y="15346"/>
                    <a:pt x="13021" y="4829"/>
                    <a:pt x="13913" y="6315"/>
                  </a:cubicBezTo>
                  <a:cubicBezTo>
                    <a:pt x="14805" y="7802"/>
                    <a:pt x="15761" y="2159"/>
                    <a:pt x="16566" y="6315"/>
                  </a:cubicBezTo>
                  <a:cubicBezTo>
                    <a:pt x="17371" y="10471"/>
                    <a:pt x="20253" y="3178"/>
                    <a:pt x="21594" y="6315"/>
                  </a:cubicBezTo>
                  <a:cubicBezTo>
                    <a:pt x="21599" y="9097"/>
                    <a:pt x="21592" y="9216"/>
                    <a:pt x="21594" y="11983"/>
                  </a:cubicBezTo>
                  <a:cubicBezTo>
                    <a:pt x="20654" y="15999"/>
                    <a:pt x="19899" y="7294"/>
                    <a:pt x="18294" y="11983"/>
                  </a:cubicBezTo>
                  <a:cubicBezTo>
                    <a:pt x="16689" y="16673"/>
                    <a:pt x="16894" y="5083"/>
                    <a:pt x="15641" y="11983"/>
                  </a:cubicBezTo>
                  <a:cubicBezTo>
                    <a:pt x="14387" y="18884"/>
                    <a:pt x="14083" y="6893"/>
                    <a:pt x="12988" y="11983"/>
                  </a:cubicBezTo>
                  <a:cubicBezTo>
                    <a:pt x="11893" y="17074"/>
                    <a:pt x="11103" y="12367"/>
                    <a:pt x="9687" y="11983"/>
                  </a:cubicBezTo>
                  <a:cubicBezTo>
                    <a:pt x="8270" y="11599"/>
                    <a:pt x="7927" y="13808"/>
                    <a:pt x="6170" y="11983"/>
                  </a:cubicBezTo>
                  <a:cubicBezTo>
                    <a:pt x="4413" y="10159"/>
                    <a:pt x="4450" y="11159"/>
                    <a:pt x="3733" y="11983"/>
                  </a:cubicBezTo>
                  <a:cubicBezTo>
                    <a:pt x="3016" y="12808"/>
                    <a:pt x="934" y="10888"/>
                    <a:pt x="0" y="11983"/>
                  </a:cubicBezTo>
                  <a:cubicBezTo>
                    <a:pt x="-1" y="10723"/>
                    <a:pt x="3" y="8118"/>
                    <a:pt x="0" y="6315"/>
                  </a:cubicBezTo>
                  <a:close/>
                </a:path>
              </a:pathLst>
            </a:custGeom>
            <a:noFill/>
            <a:ln w="44450" cap="rnd">
              <a:solidFill>
                <a:schemeClr val="accent2"/>
              </a:solidFill>
              <a:prstDash val="solid"/>
              <a:round/>
            </a:ln>
            <a:effectLst/>
          </p:spPr>
          <p:txBody>
            <a:bodyPr wrap="square" lIns="45719" tIns="45719" rIns="45719" bIns="45719" numCol="1" anchor="ctr">
              <a:noAutofit/>
            </a:bodyPr>
            <a:lstStyle/>
            <a:p>
              <a:pPr algn="ctr">
                <a:defRPr>
                  <a:solidFill>
                    <a:srgbClr val="FFFFFF"/>
                  </a:solidFill>
                </a:defRPr>
              </a:pPr>
            </a:p>
          </p:txBody>
        </p:sp>
      </p:grpSp>
      <p:sp>
        <p:nvSpPr>
          <p:cNvPr id="125" name="Content Placeholder 2"/>
          <p:cNvSpPr txBox="1"/>
          <p:nvPr>
            <p:ph type="body" sz="half" idx="1"/>
          </p:nvPr>
        </p:nvSpPr>
        <p:spPr>
          <a:xfrm>
            <a:off x="5297761" y="2706623"/>
            <a:ext cx="6251111" cy="3483866"/>
          </a:xfrm>
          <a:prstGeom prst="rect">
            <a:avLst/>
          </a:prstGeom>
        </p:spPr>
        <p:txBody>
          <a:bodyPr/>
          <a:lstStyle/>
          <a:p>
            <a:pPr marL="0" indent="0">
              <a:buSzTx/>
              <a:buNone/>
              <a:defRPr b="1" sz="1400" u="sng"/>
            </a:pPr>
            <a:r>
              <a:t>Overview of Change Management</a:t>
            </a:r>
          </a:p>
          <a:p>
            <a:pPr marL="0" indent="0">
              <a:buSzTx/>
              <a:buNone/>
              <a:defRPr b="1" sz="1400"/>
            </a:pPr>
            <a:r>
              <a:t>Planned Change Management:</a:t>
            </a:r>
          </a:p>
          <a:p>
            <a:pPr>
              <a:defRPr sz="1400"/>
            </a:pPr>
            <a:r>
              <a:t>Top-down approach.</a:t>
            </a:r>
          </a:p>
          <a:p>
            <a:pPr>
              <a:defRPr sz="1400"/>
            </a:pPr>
            <a:r>
              <a:t>Very helpful for large scale structured changes</a:t>
            </a:r>
          </a:p>
          <a:p>
            <a:pPr>
              <a:defRPr sz="1400"/>
            </a:pPr>
            <a:r>
              <a:t>Examples: Kotter 8-Step Process, Lewin Change Management Model.</a:t>
            </a:r>
          </a:p>
          <a:p>
            <a:pPr marL="0" indent="0">
              <a:buSzTx/>
              <a:buNone/>
              <a:defRPr b="1" sz="1400"/>
            </a:pPr>
            <a:r>
              <a:t>Emergent Change Management:</a:t>
            </a:r>
          </a:p>
          <a:p>
            <a:pPr>
              <a:defRPr sz="1400"/>
            </a:pPr>
            <a:r>
              <a:t>Bottom-up approach.</a:t>
            </a:r>
          </a:p>
          <a:p>
            <a:pPr>
              <a:defRPr sz="1400"/>
            </a:pPr>
            <a:r>
              <a:t>Flexible: Changes will continue to be made in an on-going basis.</a:t>
            </a:r>
          </a:p>
          <a:p>
            <a:pPr>
              <a:defRPr sz="1400"/>
            </a:pPr>
            <a:r>
              <a:t>Example: Adaptive Leadership, Complexity Theory.(Bennett, 2003)</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7" name="Rectangle 7"/>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28" name="Rectangle 9"/>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29" name="Rectangle 11"/>
          <p:cNvSpPr/>
          <p:nvPr/>
        </p:nvSpPr>
        <p:spPr>
          <a:xfrm flipH="1" rot="5400000">
            <a:off x="-1410084" y="1410081"/>
            <a:ext cx="6858001" cy="4037838"/>
          </a:xfrm>
          <a:prstGeom prst="rect">
            <a:avLst/>
          </a:prstGeom>
          <a:gradFill>
            <a:gsLst>
              <a:gs pos="8000">
                <a:srgbClr val="000000"/>
              </a:gs>
              <a:gs pos="100000">
                <a:srgbClr val="2F5597"/>
              </a:gs>
            </a:gsLst>
            <a:lin ang="3000000"/>
          </a:gradFill>
          <a:ln w="12700">
            <a:miter lim="400000"/>
          </a:ln>
        </p:spPr>
        <p:txBody>
          <a:bodyPr lIns="45719" rIns="45719" anchor="ctr"/>
          <a:lstStyle/>
          <a:p>
            <a:pPr algn="ctr">
              <a:defRPr>
                <a:solidFill>
                  <a:srgbClr val="FFFFFF"/>
                </a:solidFill>
              </a:defRPr>
            </a:pPr>
          </a:p>
        </p:txBody>
      </p:sp>
      <p:sp>
        <p:nvSpPr>
          <p:cNvPr id="130" name="Rectangle 13"/>
          <p:cNvSpPr/>
          <p:nvPr/>
        </p:nvSpPr>
        <p:spPr>
          <a:xfrm flipH="1" rot="5400000">
            <a:off x="-1410085" y="1420219"/>
            <a:ext cx="6858000" cy="4037840"/>
          </a:xfrm>
          <a:prstGeom prst="rect">
            <a:avLst/>
          </a:prstGeom>
          <a:gradFill>
            <a:gsLst>
              <a:gs pos="0">
                <a:srgbClr val="000000">
                  <a:alpha val="0"/>
                </a:srgbClr>
              </a:gs>
              <a:gs pos="99000">
                <a:schemeClr val="accent1">
                  <a:alpha val="46000"/>
                </a:schemeClr>
              </a:gs>
            </a:gsLst>
            <a:lin ang="1800000"/>
          </a:gradFill>
          <a:ln w="12700">
            <a:miter lim="400000"/>
          </a:ln>
        </p:spPr>
        <p:txBody>
          <a:bodyPr lIns="45719" rIns="45719" anchor="ctr"/>
          <a:lstStyle/>
          <a:p>
            <a:pPr algn="ctr">
              <a:defRPr>
                <a:solidFill>
                  <a:srgbClr val="FFFFFF"/>
                </a:solidFill>
              </a:defRPr>
            </a:pPr>
          </a:p>
        </p:txBody>
      </p:sp>
      <p:sp>
        <p:nvSpPr>
          <p:cNvPr id="131" name="Rectangle 15"/>
          <p:cNvSpPr/>
          <p:nvPr/>
        </p:nvSpPr>
        <p:spPr>
          <a:xfrm flipH="1" rot="5400000">
            <a:off x="767923" y="3588084"/>
            <a:ext cx="2501980" cy="4037842"/>
          </a:xfrm>
          <a:prstGeom prst="rect">
            <a:avLst/>
          </a:prstGeom>
          <a:gradFill>
            <a:gsLst>
              <a:gs pos="2000">
                <a:schemeClr val="accent1">
                  <a:alpha val="29000"/>
                </a:schemeClr>
              </a:gs>
              <a:gs pos="100000">
                <a:srgbClr val="000000">
                  <a:alpha val="30000"/>
                </a:srgbClr>
              </a:gs>
            </a:gsLst>
            <a:lin ang="7799999"/>
          </a:gradFill>
          <a:ln w="12700">
            <a:miter lim="400000"/>
          </a:ln>
        </p:spPr>
        <p:txBody>
          <a:bodyPr lIns="45719" rIns="45719" anchor="ctr"/>
          <a:lstStyle/>
          <a:p>
            <a:pPr algn="ctr">
              <a:defRPr>
                <a:solidFill>
                  <a:srgbClr val="FFFFFF"/>
                </a:solidFill>
              </a:defRPr>
            </a:pPr>
          </a:p>
        </p:txBody>
      </p:sp>
      <p:sp>
        <p:nvSpPr>
          <p:cNvPr id="132" name="Freeform: Shape 17"/>
          <p:cNvSpPr/>
          <p:nvPr/>
        </p:nvSpPr>
        <p:spPr>
          <a:xfrm rot="20635413">
            <a:off x="-501737" y="969717"/>
            <a:ext cx="3900357" cy="417896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470" y="486"/>
                </a:moveTo>
                <a:cubicBezTo>
                  <a:pt x="18180" y="1853"/>
                  <a:pt x="21600" y="5954"/>
                  <a:pt x="21600" y="10800"/>
                </a:cubicBezTo>
                <a:cubicBezTo>
                  <a:pt x="21600" y="16765"/>
                  <a:pt x="16419" y="21600"/>
                  <a:pt x="10029" y="21600"/>
                </a:cubicBezTo>
                <a:cubicBezTo>
                  <a:pt x="6034" y="21600"/>
                  <a:pt x="2513" y="19711"/>
                  <a:pt x="433" y="16838"/>
                </a:cubicBezTo>
                <a:lnTo>
                  <a:pt x="0" y="16173"/>
                </a:lnTo>
                <a:lnTo>
                  <a:pt x="4604" y="1263"/>
                </a:lnTo>
                <a:lnTo>
                  <a:pt x="5524" y="849"/>
                </a:lnTo>
                <a:cubicBezTo>
                  <a:pt x="6909" y="302"/>
                  <a:pt x="8431" y="0"/>
                  <a:pt x="10029" y="0"/>
                </a:cubicBezTo>
                <a:cubicBezTo>
                  <a:pt x="11227" y="0"/>
                  <a:pt x="12383" y="170"/>
                  <a:pt x="13470" y="486"/>
                </a:cubicBezTo>
                <a:close/>
              </a:path>
            </a:pathLst>
          </a:custGeom>
          <a:gradFill>
            <a:gsLst>
              <a:gs pos="29000">
                <a:srgbClr val="000000">
                  <a:alpha val="0"/>
                </a:srgbClr>
              </a:gs>
              <a:gs pos="100000">
                <a:schemeClr val="accent1">
                  <a:alpha val="43000"/>
                </a:schemeClr>
              </a:gs>
            </a:gsLst>
            <a:lin ang="1800000"/>
          </a:gradFill>
          <a:ln w="12700">
            <a:miter lim="400000"/>
          </a:ln>
        </p:spPr>
        <p:txBody>
          <a:bodyPr lIns="45719" rIns="45719" anchor="ctr"/>
          <a:lstStyle/>
          <a:p>
            <a:pPr algn="ctr">
              <a:defRPr>
                <a:solidFill>
                  <a:srgbClr val="FFFFFF"/>
                </a:solidFill>
              </a:defRPr>
            </a:pPr>
          </a:p>
        </p:txBody>
      </p:sp>
      <p:sp>
        <p:nvSpPr>
          <p:cNvPr id="133" name="Rectangle 19"/>
          <p:cNvSpPr/>
          <p:nvPr/>
        </p:nvSpPr>
        <p:spPr>
          <a:xfrm flipH="1" rot="5400000">
            <a:off x="-1410093" y="1399943"/>
            <a:ext cx="6858004" cy="4037836"/>
          </a:xfrm>
          <a:prstGeom prst="rect">
            <a:avLst/>
          </a:prstGeom>
          <a:gradFill>
            <a:gsLst>
              <a:gs pos="0">
                <a:srgbClr val="000000">
                  <a:alpha val="0"/>
                </a:srgbClr>
              </a:gs>
              <a:gs pos="99000">
                <a:srgbClr val="8FAADC">
                  <a:alpha val="11000"/>
                </a:srgbClr>
              </a:gs>
            </a:gsLst>
            <a:lin ang="7199999"/>
          </a:gradFill>
          <a:ln w="12700">
            <a:miter lim="400000"/>
          </a:ln>
        </p:spPr>
        <p:txBody>
          <a:bodyPr lIns="45719" rIns="45719" anchor="ctr"/>
          <a:lstStyle/>
          <a:p>
            <a:pPr algn="ctr">
              <a:defRPr>
                <a:solidFill>
                  <a:srgbClr val="FFFFFF"/>
                </a:solidFill>
              </a:defRPr>
            </a:pPr>
          </a:p>
        </p:txBody>
      </p:sp>
      <p:sp>
        <p:nvSpPr>
          <p:cNvPr id="134" name="Title 1"/>
          <p:cNvSpPr txBox="1"/>
          <p:nvPr>
            <p:ph type="title"/>
          </p:nvPr>
        </p:nvSpPr>
        <p:spPr>
          <a:xfrm>
            <a:off x="466721" y="586854"/>
            <a:ext cx="3201368" cy="3387499"/>
          </a:xfrm>
          <a:prstGeom prst="rect">
            <a:avLst/>
          </a:prstGeom>
        </p:spPr>
        <p:txBody>
          <a:bodyPr anchor="b"/>
          <a:lstStyle>
            <a:lvl1pPr algn="r">
              <a:defRPr sz="4000">
                <a:solidFill>
                  <a:srgbClr val="FFFFFF"/>
                </a:solidFill>
              </a:defRPr>
            </a:lvl1pPr>
          </a:lstStyle>
          <a:p>
            <a:pPr/>
            <a:r>
              <a:t>Lewin’s Forcefield Analysis Model</a:t>
            </a:r>
          </a:p>
        </p:txBody>
      </p:sp>
      <p:sp>
        <p:nvSpPr>
          <p:cNvPr id="135" name="Content Placeholder 2"/>
          <p:cNvSpPr txBox="1"/>
          <p:nvPr>
            <p:ph type="body" idx="1"/>
          </p:nvPr>
        </p:nvSpPr>
        <p:spPr>
          <a:xfrm>
            <a:off x="4810259" y="649479"/>
            <a:ext cx="6555348" cy="5546049"/>
          </a:xfrm>
          <a:prstGeom prst="rect">
            <a:avLst/>
          </a:prstGeom>
        </p:spPr>
        <p:txBody>
          <a:bodyPr anchor="ctr"/>
          <a:lstStyle/>
          <a:p>
            <a:pPr marL="0" indent="0" defTabSz="859536">
              <a:spcBef>
                <a:spcPts val="900"/>
              </a:spcBef>
              <a:buSzTx/>
              <a:buNone/>
              <a:defRPr b="1" sz="1410"/>
            </a:pPr>
            <a:r>
              <a:t>1.   Identifying Driving and Restraining Forces:</a:t>
            </a:r>
          </a:p>
          <a:p>
            <a:pPr marL="214884" indent="-214884" defTabSz="859536">
              <a:spcBef>
                <a:spcPts val="900"/>
              </a:spcBef>
              <a:defRPr sz="1410"/>
            </a:pPr>
            <a:r>
              <a:t>Driving Forces: The following are some examples of strategic projects: New technology, or operations in new geographic locations and implementing measures to support the natural environment.</a:t>
            </a:r>
          </a:p>
          <a:p>
            <a:pPr marL="214884" indent="-214884" defTabSz="859536">
              <a:spcBef>
                <a:spcPts val="900"/>
              </a:spcBef>
              <a:defRPr sz="1410"/>
            </a:pPr>
            <a:r>
              <a:t>Restraining Forces: Expenses: Various expenses associated with change management such as license fees, software, and hardware are major challenges According to research studies, the other challenges employees’ resistance: Some employees are often reluctant to embrace changes because they feel it is challenging and takes time, uncertainties in markets especially after Brexit.</a:t>
            </a:r>
          </a:p>
          <a:p>
            <a:pPr marL="0" indent="0" defTabSz="859536">
              <a:spcBef>
                <a:spcPts val="900"/>
              </a:spcBef>
              <a:buSzTx/>
              <a:buNone/>
              <a:defRPr b="1" sz="1410"/>
            </a:pPr>
            <a:r>
              <a:t>2.  Analyzing Forces:</a:t>
            </a:r>
          </a:p>
          <a:p>
            <a:pPr marL="214884" indent="-214884" defTabSz="859536">
              <a:spcBef>
                <a:spcPts val="900"/>
              </a:spcBef>
              <a:defRPr sz="1410"/>
            </a:pPr>
            <a:r>
              <a:t>Evaluate the intensity of impact of each force.</a:t>
            </a:r>
          </a:p>
          <a:p>
            <a:pPr marL="214884" indent="-214884" defTabSz="859536">
              <a:spcBef>
                <a:spcPts val="900"/>
              </a:spcBef>
              <a:defRPr sz="1410"/>
            </a:pPr>
            <a:r>
              <a:t>This is where poll and feedback come in handy as they help in establishing the degree of influence that a given element has on other elements or on the general system.</a:t>
            </a:r>
          </a:p>
          <a:p>
            <a:pPr marL="0" indent="0" defTabSz="859536">
              <a:spcBef>
                <a:spcPts val="900"/>
              </a:spcBef>
              <a:buSzTx/>
              <a:buNone/>
              <a:defRPr b="1" sz="1410"/>
            </a:pPr>
            <a:r>
              <a:t>3.   Developing Strategies:</a:t>
            </a:r>
          </a:p>
          <a:p>
            <a:pPr marL="214884" indent="-214884" defTabSz="859536">
              <a:spcBef>
                <a:spcPts val="900"/>
              </a:spcBef>
              <a:defRPr sz="1410"/>
            </a:pPr>
            <a:r>
              <a:t>Strengthening Driving Forces: Eastman Kodak, cost leadership strategy.</a:t>
            </a:r>
          </a:p>
          <a:p>
            <a:pPr marL="214884" indent="-214884" defTabSz="859536">
              <a:spcBef>
                <a:spcPts val="900"/>
              </a:spcBef>
              <a:defRPr sz="1410"/>
            </a:pPr>
            <a:r>
              <a:t>Reducing Restraining Forces: The key message is that clear communication and implementing it in phases are essential in an approach to managing change.</a:t>
            </a:r>
          </a:p>
          <a:p>
            <a:pPr marL="0" indent="0" defTabSz="859536">
              <a:spcBef>
                <a:spcPts val="900"/>
              </a:spcBef>
              <a:buSzTx/>
              <a:buNone/>
              <a:defRPr b="1" sz="1410"/>
            </a:pPr>
            <a:r>
              <a:t>4.  Implementing the Change:</a:t>
            </a:r>
          </a:p>
          <a:p>
            <a:pPr marL="214884" indent="-214884" defTabSz="859536">
              <a:spcBef>
                <a:spcPts val="900"/>
              </a:spcBef>
              <a:defRPr sz="1410"/>
            </a:pPr>
            <a:r>
              <a:t>Evaluate the further strategies based on the feedback received. (Baker &amp; Wakefield, 2011)</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7" name="Rectangle 15"/>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pic>
        <p:nvPicPr>
          <p:cNvPr id="138" name="Picture 4" descr="Picture 4"/>
          <p:cNvPicPr>
            <a:picLocks noChangeAspect="1"/>
          </p:cNvPicPr>
          <p:nvPr/>
        </p:nvPicPr>
        <p:blipFill>
          <a:blip r:embed="rId2">
            <a:extLst/>
          </a:blip>
          <a:srcRect l="35727" t="0" r="17012" b="0"/>
          <a:stretch>
            <a:fillRect/>
          </a:stretch>
        </p:blipFill>
        <p:spPr>
          <a:xfrm>
            <a:off x="-7366" y="10"/>
            <a:ext cx="4855591" cy="6857922"/>
          </a:xfrm>
          <a:prstGeom prst="rect">
            <a:avLst/>
          </a:prstGeom>
          <a:ln w="12700">
            <a:miter lim="400000"/>
          </a:ln>
        </p:spPr>
      </p:pic>
      <p:sp>
        <p:nvSpPr>
          <p:cNvPr id="139" name="!!Arc"/>
          <p:cNvSpPr/>
          <p:nvPr/>
        </p:nvSpPr>
        <p:spPr>
          <a:xfrm>
            <a:off x="10167480" y="407987"/>
            <a:ext cx="1493951" cy="250763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11929" y="0"/>
                  <a:pt x="21600" y="5761"/>
                  <a:pt x="21600" y="12868"/>
                </a:cubicBezTo>
                <a:cubicBezTo>
                  <a:pt x="21600" y="16105"/>
                  <a:pt x="19553" y="19223"/>
                  <a:pt x="15867" y="21600"/>
                </a:cubicBezTo>
              </a:path>
            </a:pathLst>
          </a:custGeom>
          <a:ln w="127000" cap="rnd">
            <a:solidFill>
              <a:schemeClr val="accent4"/>
            </a:solidFill>
            <a:prstDash val="dash"/>
            <a:miter/>
          </a:ln>
        </p:spPr>
        <p:txBody>
          <a:bodyPr lIns="45719" rIns="45719" anchor="ctr"/>
          <a:lstStyle/>
          <a:p>
            <a:pPr algn="ctr"/>
          </a:p>
        </p:txBody>
      </p:sp>
      <p:sp>
        <p:nvSpPr>
          <p:cNvPr id="140" name="Title 1"/>
          <p:cNvSpPr txBox="1"/>
          <p:nvPr>
            <p:ph type="title"/>
          </p:nvPr>
        </p:nvSpPr>
        <p:spPr>
          <a:xfrm>
            <a:off x="5827047" y="407987"/>
            <a:ext cx="5721485" cy="1325563"/>
          </a:xfrm>
          <a:prstGeom prst="rect">
            <a:avLst/>
          </a:prstGeom>
        </p:spPr>
        <p:txBody>
          <a:bodyPr/>
          <a:lstStyle/>
          <a:p>
            <a:pPr/>
            <a:r>
              <a:t>Driver Factors for Change</a:t>
            </a:r>
          </a:p>
        </p:txBody>
      </p:sp>
      <p:sp>
        <p:nvSpPr>
          <p:cNvPr id="141" name="Content Placeholder 2"/>
          <p:cNvSpPr txBox="1"/>
          <p:nvPr>
            <p:ph type="body" sz="half" idx="1"/>
          </p:nvPr>
        </p:nvSpPr>
        <p:spPr>
          <a:xfrm>
            <a:off x="5827047" y="1868486"/>
            <a:ext cx="5721485" cy="4351339"/>
          </a:xfrm>
          <a:prstGeom prst="rect">
            <a:avLst/>
          </a:prstGeom>
        </p:spPr>
        <p:txBody>
          <a:bodyPr/>
          <a:lstStyle/>
          <a:p>
            <a:pPr marL="0" indent="0">
              <a:buSzTx/>
              <a:buNone/>
              <a:defRPr sz="1500"/>
            </a:pPr>
            <a:r>
              <a:t>There are several drivers that affect Starbucks’ ability to implement its change program successfully to a great extent</a:t>
            </a:r>
            <a:r>
              <a:rPr b="1"/>
              <a:t>. </a:t>
            </a:r>
            <a:endParaRPr b="1"/>
          </a:p>
          <a:p>
            <a:pPr marL="0" indent="0">
              <a:buSzTx/>
              <a:buNone/>
              <a:defRPr b="1" sz="1500"/>
            </a:pPr>
            <a:r>
              <a:t>Organizational Culture</a:t>
            </a:r>
            <a:r>
              <a:rPr b="0"/>
              <a:t>: There is nothing like having a culture that supports innovation and encourages change so that the transition can easily be accomplished. </a:t>
            </a:r>
            <a:endParaRPr b="0"/>
          </a:p>
          <a:p>
            <a:pPr marL="0" indent="0">
              <a:buSzTx/>
              <a:buNone/>
              <a:defRPr b="1" sz="1500"/>
            </a:pPr>
            <a:r>
              <a:t>Leadership</a:t>
            </a:r>
            <a:r>
              <a:rPr b="0"/>
              <a:t>: Frequently involved and committed leaders are very important in this process due to their support and communication about the advantages of change. </a:t>
            </a:r>
            <a:endParaRPr b="0"/>
          </a:p>
          <a:p>
            <a:pPr marL="0" indent="0">
              <a:buSzTx/>
              <a:buNone/>
              <a:defRPr b="1" sz="1500"/>
            </a:pPr>
            <a:r>
              <a:t>Technological Advancements: </a:t>
            </a:r>
            <a:r>
              <a:rPr b="0"/>
              <a:t>New technologies extend possibilities to make sales and services more attractive and at the same time optimize business processes. </a:t>
            </a:r>
            <a:endParaRPr b="0"/>
          </a:p>
          <a:p>
            <a:pPr marL="0" indent="0">
              <a:buSzTx/>
              <a:buNone/>
              <a:defRPr b="1" sz="1500"/>
            </a:pPr>
            <a:r>
              <a:t>Market Dynamics</a:t>
            </a:r>
            <a:r>
              <a:rPr b="0"/>
              <a:t>: Market adaptation, including consumers and competitors, is the way to maintain value along with the future development. All this in synergy means that change is inevitable at Starbucks through which the business entity can address challenges and capitalize on opportunities within a given competitive business environment. (Page and Schoder, 2019)</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3" name="Rectangle 8"/>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44" name="Title 1"/>
          <p:cNvSpPr txBox="1"/>
          <p:nvPr>
            <p:ph type="title"/>
          </p:nvPr>
        </p:nvSpPr>
        <p:spPr>
          <a:xfrm>
            <a:off x="4654296" y="329184"/>
            <a:ext cx="6894577" cy="1783079"/>
          </a:xfrm>
          <a:prstGeom prst="rect">
            <a:avLst/>
          </a:prstGeom>
        </p:spPr>
        <p:txBody>
          <a:bodyPr anchor="b"/>
          <a:lstStyle>
            <a:lvl1pPr>
              <a:defRPr sz="5400"/>
            </a:lvl1pPr>
          </a:lstStyle>
          <a:p>
            <a:pPr/>
            <a:r>
              <a:t>Dealing with Resistance Factors to Change</a:t>
            </a:r>
          </a:p>
        </p:txBody>
      </p:sp>
      <p:pic>
        <p:nvPicPr>
          <p:cNvPr id="145" name="Picture 4" descr="Picture 4"/>
          <p:cNvPicPr>
            <a:picLocks noChangeAspect="1"/>
          </p:cNvPicPr>
          <p:nvPr/>
        </p:nvPicPr>
        <p:blipFill>
          <a:blip r:embed="rId2">
            <a:extLst/>
          </a:blip>
          <a:srcRect l="58423" t="0" r="15722" b="1"/>
          <a:stretch>
            <a:fillRect/>
          </a:stretch>
        </p:blipFill>
        <p:spPr>
          <a:xfrm>
            <a:off x="20" y="0"/>
            <a:ext cx="4052694" cy="6858001"/>
          </a:xfrm>
          <a:custGeom>
            <a:avLst/>
            <a:gdLst/>
            <a:ahLst/>
            <a:cxnLst>
              <a:cxn ang="0">
                <a:pos x="wd2" y="hd2"/>
              </a:cxn>
              <a:cxn ang="5400000">
                <a:pos x="wd2" y="hd2"/>
              </a:cxn>
              <a:cxn ang="10800000">
                <a:pos x="wd2" y="hd2"/>
              </a:cxn>
              <a:cxn ang="16200000">
                <a:pos x="wd2" y="hd2"/>
              </a:cxn>
            </a:cxnLst>
            <a:rect l="0" t="0" r="r" b="b"/>
            <a:pathLst>
              <a:path w="21555" h="21600" fill="norm" stroke="1" extrusionOk="0">
                <a:moveTo>
                  <a:pt x="0" y="0"/>
                </a:moveTo>
                <a:lnTo>
                  <a:pt x="0" y="21600"/>
                </a:lnTo>
                <a:lnTo>
                  <a:pt x="21408" y="21600"/>
                </a:lnTo>
                <a:lnTo>
                  <a:pt x="21457" y="21179"/>
                </a:lnTo>
                <a:cubicBezTo>
                  <a:pt x="21499" y="20930"/>
                  <a:pt x="21494" y="20680"/>
                  <a:pt x="21440" y="20432"/>
                </a:cubicBezTo>
                <a:cubicBezTo>
                  <a:pt x="21363" y="20136"/>
                  <a:pt x="21329" y="19836"/>
                  <a:pt x="21425" y="19535"/>
                </a:cubicBezTo>
                <a:cubicBezTo>
                  <a:pt x="21484" y="19354"/>
                  <a:pt x="21494" y="19166"/>
                  <a:pt x="21533" y="18982"/>
                </a:cubicBezTo>
                <a:cubicBezTo>
                  <a:pt x="21600" y="18684"/>
                  <a:pt x="21507" y="18402"/>
                  <a:pt x="21345" y="18120"/>
                </a:cubicBezTo>
                <a:cubicBezTo>
                  <a:pt x="21228" y="17917"/>
                  <a:pt x="21259" y="17705"/>
                  <a:pt x="21345" y="17496"/>
                </a:cubicBezTo>
                <a:cubicBezTo>
                  <a:pt x="21393" y="17381"/>
                  <a:pt x="21463" y="17263"/>
                  <a:pt x="21459" y="17148"/>
                </a:cubicBezTo>
                <a:cubicBezTo>
                  <a:pt x="21451" y="16962"/>
                  <a:pt x="21451" y="16775"/>
                  <a:pt x="21385" y="16591"/>
                </a:cubicBezTo>
                <a:cubicBezTo>
                  <a:pt x="21302" y="16331"/>
                  <a:pt x="21292" y="16064"/>
                  <a:pt x="21357" y="15801"/>
                </a:cubicBezTo>
                <a:cubicBezTo>
                  <a:pt x="21411" y="15533"/>
                  <a:pt x="21509" y="15267"/>
                  <a:pt x="21385" y="14988"/>
                </a:cubicBezTo>
                <a:cubicBezTo>
                  <a:pt x="21317" y="14830"/>
                  <a:pt x="21361" y="14648"/>
                  <a:pt x="21391" y="14476"/>
                </a:cubicBezTo>
                <a:cubicBezTo>
                  <a:pt x="21453" y="14122"/>
                  <a:pt x="21544" y="13769"/>
                  <a:pt x="21379" y="13412"/>
                </a:cubicBezTo>
                <a:cubicBezTo>
                  <a:pt x="21311" y="13271"/>
                  <a:pt x="21330" y="13121"/>
                  <a:pt x="21355" y="12970"/>
                </a:cubicBezTo>
                <a:cubicBezTo>
                  <a:pt x="21384" y="12804"/>
                  <a:pt x="21403" y="12636"/>
                  <a:pt x="21440" y="12471"/>
                </a:cubicBezTo>
                <a:cubicBezTo>
                  <a:pt x="21468" y="12345"/>
                  <a:pt x="21450" y="12220"/>
                  <a:pt x="21486" y="12094"/>
                </a:cubicBezTo>
                <a:cubicBezTo>
                  <a:pt x="21529" y="11947"/>
                  <a:pt x="21473" y="11795"/>
                  <a:pt x="21450" y="11648"/>
                </a:cubicBezTo>
                <a:cubicBezTo>
                  <a:pt x="21425" y="11482"/>
                  <a:pt x="21376" y="11318"/>
                  <a:pt x="21332" y="11154"/>
                </a:cubicBezTo>
                <a:cubicBezTo>
                  <a:pt x="21253" y="10856"/>
                  <a:pt x="21380" y="10571"/>
                  <a:pt x="21429" y="10280"/>
                </a:cubicBezTo>
                <a:cubicBezTo>
                  <a:pt x="21459" y="10106"/>
                  <a:pt x="21406" y="9931"/>
                  <a:pt x="21400" y="9756"/>
                </a:cubicBezTo>
                <a:cubicBezTo>
                  <a:pt x="21395" y="9611"/>
                  <a:pt x="21394" y="9466"/>
                  <a:pt x="21385" y="9321"/>
                </a:cubicBezTo>
                <a:cubicBezTo>
                  <a:pt x="21366" y="9017"/>
                  <a:pt x="21427" y="8715"/>
                  <a:pt x="21440" y="8411"/>
                </a:cubicBezTo>
                <a:cubicBezTo>
                  <a:pt x="21451" y="8151"/>
                  <a:pt x="21385" y="7896"/>
                  <a:pt x="21372" y="7639"/>
                </a:cubicBezTo>
                <a:cubicBezTo>
                  <a:pt x="21346" y="7358"/>
                  <a:pt x="21346" y="7076"/>
                  <a:pt x="21372" y="6795"/>
                </a:cubicBezTo>
                <a:cubicBezTo>
                  <a:pt x="21419" y="6447"/>
                  <a:pt x="21405" y="6100"/>
                  <a:pt x="21414" y="5752"/>
                </a:cubicBezTo>
                <a:cubicBezTo>
                  <a:pt x="21423" y="5454"/>
                  <a:pt x="21446" y="5155"/>
                  <a:pt x="21423" y="4858"/>
                </a:cubicBezTo>
                <a:cubicBezTo>
                  <a:pt x="21420" y="4725"/>
                  <a:pt x="21402" y="4592"/>
                  <a:pt x="21372" y="4460"/>
                </a:cubicBezTo>
                <a:cubicBezTo>
                  <a:pt x="21326" y="4300"/>
                  <a:pt x="21390" y="4137"/>
                  <a:pt x="21410" y="3976"/>
                </a:cubicBezTo>
                <a:cubicBezTo>
                  <a:pt x="21431" y="3850"/>
                  <a:pt x="21437" y="3722"/>
                  <a:pt x="21423" y="3595"/>
                </a:cubicBezTo>
                <a:cubicBezTo>
                  <a:pt x="21380" y="3290"/>
                  <a:pt x="21380" y="2984"/>
                  <a:pt x="21423" y="2679"/>
                </a:cubicBezTo>
                <a:cubicBezTo>
                  <a:pt x="21424" y="2669"/>
                  <a:pt x="21424" y="2660"/>
                  <a:pt x="21423" y="2650"/>
                </a:cubicBezTo>
                <a:cubicBezTo>
                  <a:pt x="21409" y="2373"/>
                  <a:pt x="21454" y="2096"/>
                  <a:pt x="21463" y="1819"/>
                </a:cubicBezTo>
                <a:cubicBezTo>
                  <a:pt x="21475" y="1493"/>
                  <a:pt x="21508" y="1167"/>
                  <a:pt x="21482" y="842"/>
                </a:cubicBezTo>
                <a:cubicBezTo>
                  <a:pt x="21460" y="577"/>
                  <a:pt x="21475" y="310"/>
                  <a:pt x="21395" y="46"/>
                </a:cubicBezTo>
                <a:lnTo>
                  <a:pt x="21385" y="0"/>
                </a:lnTo>
                <a:lnTo>
                  <a:pt x="0" y="0"/>
                </a:lnTo>
                <a:close/>
              </a:path>
            </a:pathLst>
          </a:custGeom>
          <a:ln w="12700">
            <a:miter lim="400000"/>
          </a:ln>
        </p:spPr>
      </p:pic>
      <p:grpSp>
        <p:nvGrpSpPr>
          <p:cNvPr id="148" name="sketchy line"/>
          <p:cNvGrpSpPr/>
          <p:nvPr/>
        </p:nvGrpSpPr>
        <p:grpSpPr>
          <a:xfrm>
            <a:off x="4654190" y="2375351"/>
            <a:ext cx="4243996" cy="55234"/>
            <a:chOff x="0" y="0"/>
            <a:chExt cx="4243995" cy="55232"/>
          </a:xfrm>
        </p:grpSpPr>
        <p:sp>
          <p:nvSpPr>
            <p:cNvPr id="146" name="Shape"/>
            <p:cNvSpPr/>
            <p:nvPr/>
          </p:nvSpPr>
          <p:spPr>
            <a:xfrm>
              <a:off x="-1" y="6522"/>
              <a:ext cx="4243696" cy="48711"/>
            </a:xfrm>
            <a:custGeom>
              <a:avLst/>
              <a:gdLst/>
              <a:ahLst/>
              <a:cxnLst>
                <a:cxn ang="0">
                  <a:pos x="wd2" y="hd2"/>
                </a:cxn>
                <a:cxn ang="5400000">
                  <a:pos x="wd2" y="hd2"/>
                </a:cxn>
                <a:cxn ang="10800000">
                  <a:pos x="wd2" y="hd2"/>
                </a:cxn>
                <a:cxn ang="16200000">
                  <a:pos x="wd2" y="hd2"/>
                </a:cxn>
              </a:cxnLst>
              <a:rect l="0" t="0" r="r" b="b"/>
              <a:pathLst>
                <a:path w="21598" h="14183" fill="norm" stroke="1" extrusionOk="0">
                  <a:moveTo>
                    <a:pt x="0" y="4034"/>
                  </a:moveTo>
                  <a:cubicBezTo>
                    <a:pt x="732" y="8876"/>
                    <a:pt x="1358" y="8357"/>
                    <a:pt x="2654" y="4034"/>
                  </a:cubicBezTo>
                  <a:cubicBezTo>
                    <a:pt x="3950" y="-289"/>
                    <a:pt x="4146" y="-1022"/>
                    <a:pt x="5091" y="4034"/>
                  </a:cubicBezTo>
                  <a:cubicBezTo>
                    <a:pt x="6037" y="9089"/>
                    <a:pt x="6884" y="-2811"/>
                    <a:pt x="7745" y="4034"/>
                  </a:cubicBezTo>
                  <a:cubicBezTo>
                    <a:pt x="8605" y="10878"/>
                    <a:pt x="9617" y="5743"/>
                    <a:pt x="10830" y="4034"/>
                  </a:cubicBezTo>
                  <a:cubicBezTo>
                    <a:pt x="12043" y="2324"/>
                    <a:pt x="13338" y="-4118"/>
                    <a:pt x="14131" y="4034"/>
                  </a:cubicBezTo>
                  <a:cubicBezTo>
                    <a:pt x="14925" y="12186"/>
                    <a:pt x="15939" y="-3267"/>
                    <a:pt x="17649" y="4034"/>
                  </a:cubicBezTo>
                  <a:cubicBezTo>
                    <a:pt x="19358" y="11334"/>
                    <a:pt x="20447" y="4928"/>
                    <a:pt x="21598" y="4034"/>
                  </a:cubicBezTo>
                  <a:cubicBezTo>
                    <a:pt x="21596" y="5828"/>
                    <a:pt x="21598" y="7462"/>
                    <a:pt x="21598" y="9359"/>
                  </a:cubicBezTo>
                  <a:cubicBezTo>
                    <a:pt x="20449" y="2351"/>
                    <a:pt x="19516" y="7928"/>
                    <a:pt x="18297" y="9359"/>
                  </a:cubicBezTo>
                  <a:cubicBezTo>
                    <a:pt x="17077" y="10789"/>
                    <a:pt x="16308" y="4869"/>
                    <a:pt x="14779" y="9359"/>
                  </a:cubicBezTo>
                  <a:cubicBezTo>
                    <a:pt x="13251" y="13848"/>
                    <a:pt x="12857" y="17482"/>
                    <a:pt x="11262" y="9359"/>
                  </a:cubicBezTo>
                  <a:cubicBezTo>
                    <a:pt x="9667" y="1235"/>
                    <a:pt x="10008" y="12679"/>
                    <a:pt x="8825" y="9359"/>
                  </a:cubicBezTo>
                  <a:cubicBezTo>
                    <a:pt x="7641" y="6038"/>
                    <a:pt x="6839" y="7671"/>
                    <a:pt x="5523" y="9359"/>
                  </a:cubicBezTo>
                  <a:cubicBezTo>
                    <a:pt x="4208" y="11046"/>
                    <a:pt x="3961" y="14401"/>
                    <a:pt x="2654" y="9359"/>
                  </a:cubicBezTo>
                  <a:cubicBezTo>
                    <a:pt x="1347" y="4316"/>
                    <a:pt x="612" y="5277"/>
                    <a:pt x="0" y="9359"/>
                  </a:cubicBezTo>
                  <a:cubicBezTo>
                    <a:pt x="4" y="7178"/>
                    <a:pt x="-2" y="6416"/>
                    <a:pt x="0" y="4034"/>
                  </a:cubicBezTo>
                  <a:close/>
                </a:path>
              </a:pathLst>
            </a:custGeom>
            <a:solidFill>
              <a:schemeClr val="accent2"/>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47" name="Shape"/>
            <p:cNvSpPr/>
            <p:nvPr/>
          </p:nvSpPr>
          <p:spPr>
            <a:xfrm>
              <a:off x="60" y="-1"/>
              <a:ext cx="4243936" cy="46249"/>
            </a:xfrm>
            <a:custGeom>
              <a:avLst/>
              <a:gdLst/>
              <a:ahLst/>
              <a:cxnLst>
                <a:cxn ang="0">
                  <a:pos x="wd2" y="hd2"/>
                </a:cxn>
                <a:cxn ang="5400000">
                  <a:pos x="wd2" y="hd2"/>
                </a:cxn>
                <a:cxn ang="10800000">
                  <a:pos x="wd2" y="hd2"/>
                </a:cxn>
                <a:cxn ang="16200000">
                  <a:pos x="wd2" y="hd2"/>
                </a:cxn>
              </a:cxnLst>
              <a:rect l="0" t="0" r="r" b="b"/>
              <a:pathLst>
                <a:path w="21596" h="14334" fill="norm" stroke="1" extrusionOk="0">
                  <a:moveTo>
                    <a:pt x="0" y="6315"/>
                  </a:moveTo>
                  <a:cubicBezTo>
                    <a:pt x="1086" y="-195"/>
                    <a:pt x="1565" y="700"/>
                    <a:pt x="2437" y="6315"/>
                  </a:cubicBezTo>
                  <a:cubicBezTo>
                    <a:pt x="3310" y="11930"/>
                    <a:pt x="4229" y="-267"/>
                    <a:pt x="4874" y="6315"/>
                  </a:cubicBezTo>
                  <a:cubicBezTo>
                    <a:pt x="5519" y="12897"/>
                    <a:pt x="6624" y="14102"/>
                    <a:pt x="7743" y="6315"/>
                  </a:cubicBezTo>
                  <a:cubicBezTo>
                    <a:pt x="8863" y="-1472"/>
                    <a:pt x="10026" y="-2716"/>
                    <a:pt x="11260" y="6315"/>
                  </a:cubicBezTo>
                  <a:cubicBezTo>
                    <a:pt x="12494" y="15346"/>
                    <a:pt x="13021" y="4829"/>
                    <a:pt x="13913" y="6315"/>
                  </a:cubicBezTo>
                  <a:cubicBezTo>
                    <a:pt x="14805" y="7802"/>
                    <a:pt x="15761" y="2159"/>
                    <a:pt x="16566" y="6315"/>
                  </a:cubicBezTo>
                  <a:cubicBezTo>
                    <a:pt x="17371" y="10471"/>
                    <a:pt x="20253" y="3178"/>
                    <a:pt x="21594" y="6315"/>
                  </a:cubicBezTo>
                  <a:cubicBezTo>
                    <a:pt x="21599" y="9097"/>
                    <a:pt x="21592" y="9216"/>
                    <a:pt x="21594" y="11983"/>
                  </a:cubicBezTo>
                  <a:cubicBezTo>
                    <a:pt x="20654" y="15999"/>
                    <a:pt x="19899" y="7294"/>
                    <a:pt x="18294" y="11983"/>
                  </a:cubicBezTo>
                  <a:cubicBezTo>
                    <a:pt x="16689" y="16673"/>
                    <a:pt x="16894" y="5083"/>
                    <a:pt x="15641" y="11983"/>
                  </a:cubicBezTo>
                  <a:cubicBezTo>
                    <a:pt x="14387" y="18884"/>
                    <a:pt x="14083" y="6893"/>
                    <a:pt x="12988" y="11983"/>
                  </a:cubicBezTo>
                  <a:cubicBezTo>
                    <a:pt x="11893" y="17074"/>
                    <a:pt x="11103" y="12367"/>
                    <a:pt x="9687" y="11983"/>
                  </a:cubicBezTo>
                  <a:cubicBezTo>
                    <a:pt x="8270" y="11599"/>
                    <a:pt x="7927" y="13808"/>
                    <a:pt x="6170" y="11983"/>
                  </a:cubicBezTo>
                  <a:cubicBezTo>
                    <a:pt x="4413" y="10159"/>
                    <a:pt x="4450" y="11159"/>
                    <a:pt x="3733" y="11983"/>
                  </a:cubicBezTo>
                  <a:cubicBezTo>
                    <a:pt x="3016" y="12808"/>
                    <a:pt x="934" y="10888"/>
                    <a:pt x="0" y="11983"/>
                  </a:cubicBezTo>
                  <a:cubicBezTo>
                    <a:pt x="-1" y="10723"/>
                    <a:pt x="3" y="8118"/>
                    <a:pt x="0" y="6315"/>
                  </a:cubicBezTo>
                  <a:close/>
                </a:path>
              </a:pathLst>
            </a:custGeom>
            <a:noFill/>
            <a:ln w="44450" cap="rnd">
              <a:solidFill>
                <a:schemeClr val="accent2"/>
              </a:solidFill>
              <a:prstDash val="solid"/>
              <a:round/>
            </a:ln>
            <a:effectLst/>
          </p:spPr>
          <p:txBody>
            <a:bodyPr wrap="square" lIns="45719" tIns="45719" rIns="45719" bIns="45719" numCol="1" anchor="ctr">
              <a:noAutofit/>
            </a:bodyPr>
            <a:lstStyle/>
            <a:p>
              <a:pPr algn="ctr">
                <a:defRPr>
                  <a:solidFill>
                    <a:srgbClr val="FFFFFF"/>
                  </a:solidFill>
                </a:defRPr>
              </a:pPr>
            </a:p>
          </p:txBody>
        </p:sp>
      </p:grpSp>
      <p:sp>
        <p:nvSpPr>
          <p:cNvPr id="149" name="Content Placeholder 2"/>
          <p:cNvSpPr txBox="1"/>
          <p:nvPr>
            <p:ph type="body" sz="half" idx="1"/>
          </p:nvPr>
        </p:nvSpPr>
        <p:spPr>
          <a:xfrm>
            <a:off x="4654296" y="2706623"/>
            <a:ext cx="6894577" cy="3483866"/>
          </a:xfrm>
          <a:prstGeom prst="rect">
            <a:avLst/>
          </a:prstGeom>
        </p:spPr>
        <p:txBody>
          <a:bodyPr/>
          <a:lstStyle/>
          <a:p>
            <a:pPr marL="0" indent="0" defTabSz="905255">
              <a:lnSpc>
                <a:spcPct val="72000"/>
              </a:lnSpc>
              <a:spcBef>
                <a:spcPts val="900"/>
              </a:spcBef>
              <a:buSzTx/>
              <a:buNone/>
              <a:defRPr sz="1584"/>
            </a:pPr>
            <a:r>
              <a:t>There are four primary sources of resistance which Starbucks is bound to encounter during change initiatives.</a:t>
            </a:r>
            <a:endParaRPr sz="2277"/>
          </a:p>
          <a:p>
            <a:pPr marL="0" indent="0" defTabSz="905255">
              <a:lnSpc>
                <a:spcPct val="72000"/>
              </a:lnSpc>
              <a:spcBef>
                <a:spcPts val="900"/>
              </a:spcBef>
              <a:buSzTx/>
              <a:buNone/>
              <a:defRPr b="1" sz="1584"/>
            </a:pPr>
            <a:r>
              <a:t> Identification: </a:t>
            </a:r>
            <a:r>
              <a:rPr b="0"/>
              <a:t>This was also observed in cases where employees reported their managers as resisting change, surveys, or where measured performance pointed at resistance. </a:t>
            </a:r>
            <a:endParaRPr sz="2277"/>
          </a:p>
          <a:p>
            <a:pPr marL="0" indent="0" defTabSz="905255">
              <a:lnSpc>
                <a:spcPct val="72000"/>
              </a:lnSpc>
              <a:spcBef>
                <a:spcPts val="900"/>
              </a:spcBef>
              <a:buSzTx/>
              <a:buNone/>
              <a:defRPr b="1" sz="1584"/>
            </a:pPr>
            <a:r>
              <a:t>Management: </a:t>
            </a:r>
            <a:r>
              <a:rPr b="0"/>
              <a:t>In dealing with this resistance the following communication strategies were put forward to reflect the benefits for change by Starbucks. They engaged many stakeholders in the process to make them feel that they own concepts. </a:t>
            </a:r>
            <a:endParaRPr sz="2277"/>
          </a:p>
          <a:p>
            <a:pPr marL="0" indent="0" defTabSz="905255">
              <a:lnSpc>
                <a:spcPct val="72000"/>
              </a:lnSpc>
              <a:spcBef>
                <a:spcPts val="900"/>
              </a:spcBef>
              <a:buSzTx/>
              <a:buNone/>
              <a:defRPr b="1" sz="1584"/>
            </a:pPr>
            <a:r>
              <a:t>Support and Training: </a:t>
            </a:r>
            <a:r>
              <a:rPr b="0"/>
              <a:t>Various training sessions and support tools made a significant difference in the daily tasks of employees by assisting them in learning the new platforms and systems implemented in different organizations. </a:t>
            </a:r>
            <a:endParaRPr sz="2277"/>
          </a:p>
          <a:p>
            <a:pPr marL="0" indent="0" defTabSz="905255">
              <a:lnSpc>
                <a:spcPct val="72000"/>
              </a:lnSpc>
              <a:spcBef>
                <a:spcPts val="900"/>
              </a:spcBef>
              <a:buSzTx/>
              <a:buNone/>
              <a:defRPr b="1" sz="1584"/>
            </a:pPr>
            <a:r>
              <a:t>Feedback Mechanisms: </a:t>
            </a:r>
            <a:r>
              <a:rPr b="0"/>
              <a:t>As noted from the case, feedback and changes based on what employees would prefer enhanced ongoing practices and minimized potential resistance.(Fitzgerald et al., 2013)</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1" name="Rectangle 8"/>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52" name="Title 1"/>
          <p:cNvSpPr txBox="1"/>
          <p:nvPr>
            <p:ph type="title"/>
          </p:nvPr>
        </p:nvSpPr>
        <p:spPr>
          <a:xfrm>
            <a:off x="4654296" y="329184"/>
            <a:ext cx="6894577" cy="1783079"/>
          </a:xfrm>
          <a:prstGeom prst="rect">
            <a:avLst/>
          </a:prstGeom>
        </p:spPr>
        <p:txBody>
          <a:bodyPr anchor="b"/>
          <a:lstStyle>
            <a:lvl1pPr>
              <a:defRPr sz="4600"/>
            </a:lvl1pPr>
          </a:lstStyle>
          <a:p>
            <a:pPr/>
            <a:r>
              <a:t>Assessing the Effectiveness of the Change Program</a:t>
            </a:r>
          </a:p>
        </p:txBody>
      </p:sp>
      <p:pic>
        <p:nvPicPr>
          <p:cNvPr id="153" name="Picture 4" descr="Picture 4"/>
          <p:cNvPicPr>
            <a:picLocks noChangeAspect="1"/>
          </p:cNvPicPr>
          <p:nvPr/>
        </p:nvPicPr>
        <p:blipFill>
          <a:blip r:embed="rId2">
            <a:extLst/>
          </a:blip>
          <a:srcRect l="37139" t="0" r="23414" b="0"/>
          <a:stretch>
            <a:fillRect/>
          </a:stretch>
        </p:blipFill>
        <p:spPr>
          <a:xfrm>
            <a:off x="20" y="1"/>
            <a:ext cx="4052694" cy="6857863"/>
          </a:xfrm>
          <a:custGeom>
            <a:avLst/>
            <a:gdLst/>
            <a:ahLst/>
            <a:cxnLst>
              <a:cxn ang="0">
                <a:pos x="wd2" y="hd2"/>
              </a:cxn>
              <a:cxn ang="5400000">
                <a:pos x="wd2" y="hd2"/>
              </a:cxn>
              <a:cxn ang="10800000">
                <a:pos x="wd2" y="hd2"/>
              </a:cxn>
              <a:cxn ang="16200000">
                <a:pos x="wd2" y="hd2"/>
              </a:cxn>
            </a:cxnLst>
            <a:rect l="0" t="0" r="r" b="b"/>
            <a:pathLst>
              <a:path w="21555" h="21600" fill="norm" stroke="1" extrusionOk="0">
                <a:moveTo>
                  <a:pt x="0" y="0"/>
                </a:moveTo>
                <a:lnTo>
                  <a:pt x="0" y="21600"/>
                </a:lnTo>
                <a:lnTo>
                  <a:pt x="21408" y="21600"/>
                </a:lnTo>
                <a:lnTo>
                  <a:pt x="21457" y="21179"/>
                </a:lnTo>
                <a:cubicBezTo>
                  <a:pt x="21499" y="20930"/>
                  <a:pt x="21494" y="20680"/>
                  <a:pt x="21440" y="20432"/>
                </a:cubicBezTo>
                <a:cubicBezTo>
                  <a:pt x="21363" y="20136"/>
                  <a:pt x="21329" y="19836"/>
                  <a:pt x="21425" y="19535"/>
                </a:cubicBezTo>
                <a:cubicBezTo>
                  <a:pt x="21484" y="19354"/>
                  <a:pt x="21494" y="19166"/>
                  <a:pt x="21533" y="18982"/>
                </a:cubicBezTo>
                <a:cubicBezTo>
                  <a:pt x="21600" y="18684"/>
                  <a:pt x="21507" y="18402"/>
                  <a:pt x="21345" y="18120"/>
                </a:cubicBezTo>
                <a:cubicBezTo>
                  <a:pt x="21228" y="17917"/>
                  <a:pt x="21259" y="17705"/>
                  <a:pt x="21345" y="17496"/>
                </a:cubicBezTo>
                <a:cubicBezTo>
                  <a:pt x="21393" y="17381"/>
                  <a:pt x="21463" y="17263"/>
                  <a:pt x="21459" y="17148"/>
                </a:cubicBezTo>
                <a:cubicBezTo>
                  <a:pt x="21451" y="16962"/>
                  <a:pt x="21451" y="16775"/>
                  <a:pt x="21385" y="16591"/>
                </a:cubicBezTo>
                <a:cubicBezTo>
                  <a:pt x="21302" y="16331"/>
                  <a:pt x="21292" y="16064"/>
                  <a:pt x="21357" y="15801"/>
                </a:cubicBezTo>
                <a:cubicBezTo>
                  <a:pt x="21411" y="15533"/>
                  <a:pt x="21509" y="15267"/>
                  <a:pt x="21385" y="14988"/>
                </a:cubicBezTo>
                <a:cubicBezTo>
                  <a:pt x="21317" y="14830"/>
                  <a:pt x="21361" y="14648"/>
                  <a:pt x="21391" y="14476"/>
                </a:cubicBezTo>
                <a:cubicBezTo>
                  <a:pt x="21453" y="14122"/>
                  <a:pt x="21544" y="13769"/>
                  <a:pt x="21379" y="13412"/>
                </a:cubicBezTo>
                <a:cubicBezTo>
                  <a:pt x="21311" y="13271"/>
                  <a:pt x="21330" y="13121"/>
                  <a:pt x="21355" y="12970"/>
                </a:cubicBezTo>
                <a:cubicBezTo>
                  <a:pt x="21384" y="12804"/>
                  <a:pt x="21403" y="12636"/>
                  <a:pt x="21440" y="12471"/>
                </a:cubicBezTo>
                <a:cubicBezTo>
                  <a:pt x="21468" y="12345"/>
                  <a:pt x="21450" y="12220"/>
                  <a:pt x="21486" y="12094"/>
                </a:cubicBezTo>
                <a:cubicBezTo>
                  <a:pt x="21529" y="11947"/>
                  <a:pt x="21473" y="11795"/>
                  <a:pt x="21450" y="11648"/>
                </a:cubicBezTo>
                <a:cubicBezTo>
                  <a:pt x="21425" y="11482"/>
                  <a:pt x="21376" y="11318"/>
                  <a:pt x="21332" y="11154"/>
                </a:cubicBezTo>
                <a:cubicBezTo>
                  <a:pt x="21253" y="10856"/>
                  <a:pt x="21380" y="10571"/>
                  <a:pt x="21429" y="10280"/>
                </a:cubicBezTo>
                <a:cubicBezTo>
                  <a:pt x="21459" y="10106"/>
                  <a:pt x="21406" y="9931"/>
                  <a:pt x="21400" y="9756"/>
                </a:cubicBezTo>
                <a:cubicBezTo>
                  <a:pt x="21395" y="9611"/>
                  <a:pt x="21394" y="9466"/>
                  <a:pt x="21385" y="9321"/>
                </a:cubicBezTo>
                <a:cubicBezTo>
                  <a:pt x="21366" y="9017"/>
                  <a:pt x="21427" y="8715"/>
                  <a:pt x="21440" y="8411"/>
                </a:cubicBezTo>
                <a:cubicBezTo>
                  <a:pt x="21451" y="8151"/>
                  <a:pt x="21385" y="7896"/>
                  <a:pt x="21372" y="7639"/>
                </a:cubicBezTo>
                <a:cubicBezTo>
                  <a:pt x="21346" y="7358"/>
                  <a:pt x="21346" y="7076"/>
                  <a:pt x="21372" y="6795"/>
                </a:cubicBezTo>
                <a:cubicBezTo>
                  <a:pt x="21419" y="6447"/>
                  <a:pt x="21405" y="6100"/>
                  <a:pt x="21414" y="5752"/>
                </a:cubicBezTo>
                <a:cubicBezTo>
                  <a:pt x="21423" y="5454"/>
                  <a:pt x="21446" y="5155"/>
                  <a:pt x="21423" y="4858"/>
                </a:cubicBezTo>
                <a:cubicBezTo>
                  <a:pt x="21420" y="4725"/>
                  <a:pt x="21402" y="4592"/>
                  <a:pt x="21372" y="4460"/>
                </a:cubicBezTo>
                <a:cubicBezTo>
                  <a:pt x="21326" y="4300"/>
                  <a:pt x="21390" y="4137"/>
                  <a:pt x="21410" y="3976"/>
                </a:cubicBezTo>
                <a:cubicBezTo>
                  <a:pt x="21431" y="3850"/>
                  <a:pt x="21437" y="3722"/>
                  <a:pt x="21423" y="3595"/>
                </a:cubicBezTo>
                <a:cubicBezTo>
                  <a:pt x="21380" y="3290"/>
                  <a:pt x="21380" y="2984"/>
                  <a:pt x="21423" y="2679"/>
                </a:cubicBezTo>
                <a:cubicBezTo>
                  <a:pt x="21424" y="2669"/>
                  <a:pt x="21424" y="2660"/>
                  <a:pt x="21423" y="2650"/>
                </a:cubicBezTo>
                <a:cubicBezTo>
                  <a:pt x="21409" y="2373"/>
                  <a:pt x="21454" y="2096"/>
                  <a:pt x="21463" y="1819"/>
                </a:cubicBezTo>
                <a:cubicBezTo>
                  <a:pt x="21475" y="1493"/>
                  <a:pt x="21508" y="1167"/>
                  <a:pt x="21482" y="842"/>
                </a:cubicBezTo>
                <a:cubicBezTo>
                  <a:pt x="21460" y="577"/>
                  <a:pt x="21475" y="310"/>
                  <a:pt x="21395" y="46"/>
                </a:cubicBezTo>
                <a:lnTo>
                  <a:pt x="21385" y="0"/>
                </a:lnTo>
                <a:lnTo>
                  <a:pt x="0" y="0"/>
                </a:lnTo>
                <a:close/>
              </a:path>
            </a:pathLst>
          </a:custGeom>
          <a:ln w="12700">
            <a:miter lim="400000"/>
          </a:ln>
        </p:spPr>
      </p:pic>
      <p:grpSp>
        <p:nvGrpSpPr>
          <p:cNvPr id="156" name="sketchy line"/>
          <p:cNvGrpSpPr/>
          <p:nvPr/>
        </p:nvGrpSpPr>
        <p:grpSpPr>
          <a:xfrm>
            <a:off x="4654190" y="2375351"/>
            <a:ext cx="4243996" cy="55234"/>
            <a:chOff x="0" y="0"/>
            <a:chExt cx="4243995" cy="55232"/>
          </a:xfrm>
        </p:grpSpPr>
        <p:sp>
          <p:nvSpPr>
            <p:cNvPr id="154" name="Shape"/>
            <p:cNvSpPr/>
            <p:nvPr/>
          </p:nvSpPr>
          <p:spPr>
            <a:xfrm>
              <a:off x="-1" y="6522"/>
              <a:ext cx="4243696" cy="48711"/>
            </a:xfrm>
            <a:custGeom>
              <a:avLst/>
              <a:gdLst/>
              <a:ahLst/>
              <a:cxnLst>
                <a:cxn ang="0">
                  <a:pos x="wd2" y="hd2"/>
                </a:cxn>
                <a:cxn ang="5400000">
                  <a:pos x="wd2" y="hd2"/>
                </a:cxn>
                <a:cxn ang="10800000">
                  <a:pos x="wd2" y="hd2"/>
                </a:cxn>
                <a:cxn ang="16200000">
                  <a:pos x="wd2" y="hd2"/>
                </a:cxn>
              </a:cxnLst>
              <a:rect l="0" t="0" r="r" b="b"/>
              <a:pathLst>
                <a:path w="21598" h="14183" fill="norm" stroke="1" extrusionOk="0">
                  <a:moveTo>
                    <a:pt x="0" y="4034"/>
                  </a:moveTo>
                  <a:cubicBezTo>
                    <a:pt x="732" y="8876"/>
                    <a:pt x="1358" y="8357"/>
                    <a:pt x="2654" y="4034"/>
                  </a:cubicBezTo>
                  <a:cubicBezTo>
                    <a:pt x="3950" y="-289"/>
                    <a:pt x="4146" y="-1022"/>
                    <a:pt x="5091" y="4034"/>
                  </a:cubicBezTo>
                  <a:cubicBezTo>
                    <a:pt x="6037" y="9089"/>
                    <a:pt x="6884" y="-2811"/>
                    <a:pt x="7745" y="4034"/>
                  </a:cubicBezTo>
                  <a:cubicBezTo>
                    <a:pt x="8605" y="10878"/>
                    <a:pt x="9617" y="5743"/>
                    <a:pt x="10830" y="4034"/>
                  </a:cubicBezTo>
                  <a:cubicBezTo>
                    <a:pt x="12043" y="2324"/>
                    <a:pt x="13338" y="-4118"/>
                    <a:pt x="14131" y="4034"/>
                  </a:cubicBezTo>
                  <a:cubicBezTo>
                    <a:pt x="14925" y="12186"/>
                    <a:pt x="15939" y="-3267"/>
                    <a:pt x="17649" y="4034"/>
                  </a:cubicBezTo>
                  <a:cubicBezTo>
                    <a:pt x="19358" y="11334"/>
                    <a:pt x="20447" y="4928"/>
                    <a:pt x="21598" y="4034"/>
                  </a:cubicBezTo>
                  <a:cubicBezTo>
                    <a:pt x="21596" y="5828"/>
                    <a:pt x="21598" y="7462"/>
                    <a:pt x="21598" y="9359"/>
                  </a:cubicBezTo>
                  <a:cubicBezTo>
                    <a:pt x="20449" y="2351"/>
                    <a:pt x="19516" y="7928"/>
                    <a:pt x="18297" y="9359"/>
                  </a:cubicBezTo>
                  <a:cubicBezTo>
                    <a:pt x="17077" y="10789"/>
                    <a:pt x="16308" y="4869"/>
                    <a:pt x="14779" y="9359"/>
                  </a:cubicBezTo>
                  <a:cubicBezTo>
                    <a:pt x="13251" y="13848"/>
                    <a:pt x="12857" y="17482"/>
                    <a:pt x="11262" y="9359"/>
                  </a:cubicBezTo>
                  <a:cubicBezTo>
                    <a:pt x="9667" y="1235"/>
                    <a:pt x="10008" y="12679"/>
                    <a:pt x="8825" y="9359"/>
                  </a:cubicBezTo>
                  <a:cubicBezTo>
                    <a:pt x="7641" y="6038"/>
                    <a:pt x="6839" y="7671"/>
                    <a:pt x="5523" y="9359"/>
                  </a:cubicBezTo>
                  <a:cubicBezTo>
                    <a:pt x="4208" y="11046"/>
                    <a:pt x="3961" y="14401"/>
                    <a:pt x="2654" y="9359"/>
                  </a:cubicBezTo>
                  <a:cubicBezTo>
                    <a:pt x="1347" y="4316"/>
                    <a:pt x="612" y="5277"/>
                    <a:pt x="0" y="9359"/>
                  </a:cubicBezTo>
                  <a:cubicBezTo>
                    <a:pt x="4" y="7178"/>
                    <a:pt x="-2" y="6416"/>
                    <a:pt x="0" y="4034"/>
                  </a:cubicBezTo>
                  <a:close/>
                </a:path>
              </a:pathLst>
            </a:custGeom>
            <a:solidFill>
              <a:schemeClr val="accent2"/>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55" name="Shape"/>
            <p:cNvSpPr/>
            <p:nvPr/>
          </p:nvSpPr>
          <p:spPr>
            <a:xfrm>
              <a:off x="60" y="-1"/>
              <a:ext cx="4243936" cy="46249"/>
            </a:xfrm>
            <a:custGeom>
              <a:avLst/>
              <a:gdLst/>
              <a:ahLst/>
              <a:cxnLst>
                <a:cxn ang="0">
                  <a:pos x="wd2" y="hd2"/>
                </a:cxn>
                <a:cxn ang="5400000">
                  <a:pos x="wd2" y="hd2"/>
                </a:cxn>
                <a:cxn ang="10800000">
                  <a:pos x="wd2" y="hd2"/>
                </a:cxn>
                <a:cxn ang="16200000">
                  <a:pos x="wd2" y="hd2"/>
                </a:cxn>
              </a:cxnLst>
              <a:rect l="0" t="0" r="r" b="b"/>
              <a:pathLst>
                <a:path w="21596" h="14334" fill="norm" stroke="1" extrusionOk="0">
                  <a:moveTo>
                    <a:pt x="0" y="6315"/>
                  </a:moveTo>
                  <a:cubicBezTo>
                    <a:pt x="1086" y="-195"/>
                    <a:pt x="1565" y="700"/>
                    <a:pt x="2437" y="6315"/>
                  </a:cubicBezTo>
                  <a:cubicBezTo>
                    <a:pt x="3310" y="11930"/>
                    <a:pt x="4229" y="-267"/>
                    <a:pt x="4874" y="6315"/>
                  </a:cubicBezTo>
                  <a:cubicBezTo>
                    <a:pt x="5519" y="12897"/>
                    <a:pt x="6624" y="14102"/>
                    <a:pt x="7743" y="6315"/>
                  </a:cubicBezTo>
                  <a:cubicBezTo>
                    <a:pt x="8863" y="-1472"/>
                    <a:pt x="10026" y="-2716"/>
                    <a:pt x="11260" y="6315"/>
                  </a:cubicBezTo>
                  <a:cubicBezTo>
                    <a:pt x="12494" y="15346"/>
                    <a:pt x="13021" y="4829"/>
                    <a:pt x="13913" y="6315"/>
                  </a:cubicBezTo>
                  <a:cubicBezTo>
                    <a:pt x="14805" y="7802"/>
                    <a:pt x="15761" y="2159"/>
                    <a:pt x="16566" y="6315"/>
                  </a:cubicBezTo>
                  <a:cubicBezTo>
                    <a:pt x="17371" y="10471"/>
                    <a:pt x="20253" y="3178"/>
                    <a:pt x="21594" y="6315"/>
                  </a:cubicBezTo>
                  <a:cubicBezTo>
                    <a:pt x="21599" y="9097"/>
                    <a:pt x="21592" y="9216"/>
                    <a:pt x="21594" y="11983"/>
                  </a:cubicBezTo>
                  <a:cubicBezTo>
                    <a:pt x="20654" y="15999"/>
                    <a:pt x="19899" y="7294"/>
                    <a:pt x="18294" y="11983"/>
                  </a:cubicBezTo>
                  <a:cubicBezTo>
                    <a:pt x="16689" y="16673"/>
                    <a:pt x="16894" y="5083"/>
                    <a:pt x="15641" y="11983"/>
                  </a:cubicBezTo>
                  <a:cubicBezTo>
                    <a:pt x="14387" y="18884"/>
                    <a:pt x="14083" y="6893"/>
                    <a:pt x="12988" y="11983"/>
                  </a:cubicBezTo>
                  <a:cubicBezTo>
                    <a:pt x="11893" y="17074"/>
                    <a:pt x="11103" y="12367"/>
                    <a:pt x="9687" y="11983"/>
                  </a:cubicBezTo>
                  <a:cubicBezTo>
                    <a:pt x="8270" y="11599"/>
                    <a:pt x="7927" y="13808"/>
                    <a:pt x="6170" y="11983"/>
                  </a:cubicBezTo>
                  <a:cubicBezTo>
                    <a:pt x="4413" y="10159"/>
                    <a:pt x="4450" y="11159"/>
                    <a:pt x="3733" y="11983"/>
                  </a:cubicBezTo>
                  <a:cubicBezTo>
                    <a:pt x="3016" y="12808"/>
                    <a:pt x="934" y="10888"/>
                    <a:pt x="0" y="11983"/>
                  </a:cubicBezTo>
                  <a:cubicBezTo>
                    <a:pt x="-1" y="10723"/>
                    <a:pt x="3" y="8118"/>
                    <a:pt x="0" y="6315"/>
                  </a:cubicBezTo>
                  <a:close/>
                </a:path>
              </a:pathLst>
            </a:custGeom>
            <a:noFill/>
            <a:ln w="44450" cap="rnd">
              <a:solidFill>
                <a:schemeClr val="accent2"/>
              </a:solidFill>
              <a:prstDash val="solid"/>
              <a:round/>
            </a:ln>
            <a:effectLst/>
          </p:spPr>
          <p:txBody>
            <a:bodyPr wrap="square" lIns="45719" tIns="45719" rIns="45719" bIns="45719" numCol="1" anchor="ctr">
              <a:noAutofit/>
            </a:bodyPr>
            <a:lstStyle/>
            <a:p>
              <a:pPr algn="ctr">
                <a:defRPr>
                  <a:solidFill>
                    <a:srgbClr val="FFFFFF"/>
                  </a:solidFill>
                </a:defRPr>
              </a:pPr>
            </a:p>
          </p:txBody>
        </p:sp>
      </p:grpSp>
      <p:sp>
        <p:nvSpPr>
          <p:cNvPr id="157" name="Content Placeholder 2"/>
          <p:cNvSpPr txBox="1"/>
          <p:nvPr>
            <p:ph type="body" sz="half" idx="1"/>
          </p:nvPr>
        </p:nvSpPr>
        <p:spPr>
          <a:xfrm>
            <a:off x="4654296" y="2706623"/>
            <a:ext cx="6894577" cy="3483866"/>
          </a:xfrm>
          <a:prstGeom prst="rect">
            <a:avLst/>
          </a:prstGeom>
        </p:spPr>
        <p:txBody>
          <a:bodyPr/>
          <a:lstStyle/>
          <a:p>
            <a:pPr marL="0" indent="0">
              <a:lnSpc>
                <a:spcPct val="72000"/>
              </a:lnSpc>
              <a:buSzTx/>
              <a:buNone/>
              <a:defRPr sz="1500"/>
            </a:pPr>
            <a:r>
              <a:t>Speaking of the performance measurement system used in Starbucks, it is possible to state that the organization applies several indicators and approaches to analyse the effectiveness of the change programme.</a:t>
            </a:r>
            <a:endParaRPr sz="2500"/>
          </a:p>
          <a:p>
            <a:pPr marL="0" indent="0">
              <a:lnSpc>
                <a:spcPct val="72000"/>
              </a:lnSpc>
              <a:buSzTx/>
              <a:buNone/>
              <a:defRPr b="1" sz="1500"/>
            </a:pPr>
            <a:r>
              <a:t>Metrics: </a:t>
            </a:r>
            <a:r>
              <a:rPr b="0"/>
              <a:t>Metrics like the level of production by employees or outputs achieved by the business, customer satisfaction indexes, financial results among others are assessed. </a:t>
            </a:r>
            <a:endParaRPr sz="2500"/>
          </a:p>
          <a:p>
            <a:pPr marL="0" indent="0">
              <a:lnSpc>
                <a:spcPct val="72000"/>
              </a:lnSpc>
              <a:buSzTx/>
              <a:buNone/>
              <a:defRPr b="1" sz="1500"/>
            </a:pPr>
            <a:r>
              <a:t>Methods: </a:t>
            </a:r>
            <a:r>
              <a:rPr b="0"/>
              <a:t>There are group surveys and comprehensive post-implementation reviews carried out through questionnaires and focus group meetings. </a:t>
            </a:r>
            <a:endParaRPr sz="2500"/>
          </a:p>
          <a:p>
            <a:pPr marL="0" indent="0">
              <a:lnSpc>
                <a:spcPct val="72000"/>
              </a:lnSpc>
              <a:buSzTx/>
              <a:buNone/>
              <a:defRPr b="1" sz="1500"/>
            </a:pPr>
            <a:r>
              <a:t>Data Analysis: </a:t>
            </a:r>
            <a:r>
              <a:rPr b="0"/>
              <a:t>The outcomes of these changes can be established by evaluating the current position in terms of sales, market share, and operational effectiveness. </a:t>
            </a:r>
            <a:endParaRPr sz="2500"/>
          </a:p>
          <a:p>
            <a:pPr marL="0" indent="0">
              <a:lnSpc>
                <a:spcPct val="72000"/>
              </a:lnSpc>
              <a:buSzTx/>
              <a:buNone/>
              <a:defRPr b="1" sz="1500"/>
            </a:pPr>
            <a:r>
              <a:t>Comparison</a:t>
            </a:r>
            <a:r>
              <a:rPr b="0"/>
              <a:t>: The results of the evaluation show that the change was beneficial for the program’s success. </a:t>
            </a:r>
            <a:endParaRPr sz="2500"/>
          </a:p>
          <a:p>
            <a:pPr marL="0" indent="0">
              <a:lnSpc>
                <a:spcPct val="72000"/>
              </a:lnSpc>
              <a:buSzTx/>
              <a:buNone/>
              <a:defRPr b="1" sz="1500"/>
            </a:pPr>
            <a:r>
              <a:t>Continuous</a:t>
            </a:r>
            <a:r>
              <a:rPr b="0"/>
              <a:t> </a:t>
            </a:r>
            <a:r>
              <a:t>Improvement</a:t>
            </a:r>
            <a:r>
              <a:rPr b="0"/>
              <a:t>: This makes it easier to implement the change process since feedbacks are provided frequently and hence makes it easier to adjust to the organizational needs.(Xin et al., 2018)</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9" name="Rectangle 8"/>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60" name="Title 1"/>
          <p:cNvSpPr txBox="1"/>
          <p:nvPr>
            <p:ph type="title"/>
          </p:nvPr>
        </p:nvSpPr>
        <p:spPr>
          <a:xfrm>
            <a:off x="4654296" y="329184"/>
            <a:ext cx="6894577" cy="1783079"/>
          </a:xfrm>
          <a:prstGeom prst="rect">
            <a:avLst/>
          </a:prstGeom>
        </p:spPr>
        <p:txBody>
          <a:bodyPr anchor="b"/>
          <a:lstStyle>
            <a:lvl1pPr>
              <a:defRPr sz="5000"/>
            </a:lvl1pPr>
          </a:lstStyle>
          <a:p>
            <a:pPr/>
            <a:r>
              <a:t>Possible Impact on Future Business Post Pandemic</a:t>
            </a:r>
          </a:p>
        </p:txBody>
      </p:sp>
      <p:pic>
        <p:nvPicPr>
          <p:cNvPr id="161" name="Picture 4" descr="Picture 4"/>
          <p:cNvPicPr>
            <a:picLocks noChangeAspect="1"/>
          </p:cNvPicPr>
          <p:nvPr/>
        </p:nvPicPr>
        <p:blipFill>
          <a:blip r:embed="rId2">
            <a:extLst/>
          </a:blip>
          <a:srcRect l="32408" t="0" r="28146" b="0"/>
          <a:stretch>
            <a:fillRect/>
          </a:stretch>
        </p:blipFill>
        <p:spPr>
          <a:xfrm>
            <a:off x="20" y="1"/>
            <a:ext cx="4052694" cy="6857863"/>
          </a:xfrm>
          <a:custGeom>
            <a:avLst/>
            <a:gdLst/>
            <a:ahLst/>
            <a:cxnLst>
              <a:cxn ang="0">
                <a:pos x="wd2" y="hd2"/>
              </a:cxn>
              <a:cxn ang="5400000">
                <a:pos x="wd2" y="hd2"/>
              </a:cxn>
              <a:cxn ang="10800000">
                <a:pos x="wd2" y="hd2"/>
              </a:cxn>
              <a:cxn ang="16200000">
                <a:pos x="wd2" y="hd2"/>
              </a:cxn>
            </a:cxnLst>
            <a:rect l="0" t="0" r="r" b="b"/>
            <a:pathLst>
              <a:path w="21555" h="21600" fill="norm" stroke="1" extrusionOk="0">
                <a:moveTo>
                  <a:pt x="0" y="0"/>
                </a:moveTo>
                <a:lnTo>
                  <a:pt x="0" y="21600"/>
                </a:lnTo>
                <a:lnTo>
                  <a:pt x="21408" y="21600"/>
                </a:lnTo>
                <a:lnTo>
                  <a:pt x="21457" y="21179"/>
                </a:lnTo>
                <a:cubicBezTo>
                  <a:pt x="21499" y="20930"/>
                  <a:pt x="21494" y="20680"/>
                  <a:pt x="21440" y="20432"/>
                </a:cubicBezTo>
                <a:cubicBezTo>
                  <a:pt x="21363" y="20136"/>
                  <a:pt x="21329" y="19836"/>
                  <a:pt x="21425" y="19535"/>
                </a:cubicBezTo>
                <a:cubicBezTo>
                  <a:pt x="21484" y="19354"/>
                  <a:pt x="21494" y="19166"/>
                  <a:pt x="21533" y="18982"/>
                </a:cubicBezTo>
                <a:cubicBezTo>
                  <a:pt x="21600" y="18684"/>
                  <a:pt x="21507" y="18402"/>
                  <a:pt x="21345" y="18120"/>
                </a:cubicBezTo>
                <a:cubicBezTo>
                  <a:pt x="21228" y="17917"/>
                  <a:pt x="21259" y="17705"/>
                  <a:pt x="21345" y="17496"/>
                </a:cubicBezTo>
                <a:cubicBezTo>
                  <a:pt x="21393" y="17381"/>
                  <a:pt x="21463" y="17263"/>
                  <a:pt x="21459" y="17148"/>
                </a:cubicBezTo>
                <a:cubicBezTo>
                  <a:pt x="21451" y="16962"/>
                  <a:pt x="21451" y="16775"/>
                  <a:pt x="21385" y="16591"/>
                </a:cubicBezTo>
                <a:cubicBezTo>
                  <a:pt x="21302" y="16331"/>
                  <a:pt x="21292" y="16064"/>
                  <a:pt x="21357" y="15801"/>
                </a:cubicBezTo>
                <a:cubicBezTo>
                  <a:pt x="21411" y="15533"/>
                  <a:pt x="21509" y="15267"/>
                  <a:pt x="21385" y="14988"/>
                </a:cubicBezTo>
                <a:cubicBezTo>
                  <a:pt x="21317" y="14830"/>
                  <a:pt x="21361" y="14648"/>
                  <a:pt x="21391" y="14476"/>
                </a:cubicBezTo>
                <a:cubicBezTo>
                  <a:pt x="21453" y="14122"/>
                  <a:pt x="21544" y="13769"/>
                  <a:pt x="21379" y="13412"/>
                </a:cubicBezTo>
                <a:cubicBezTo>
                  <a:pt x="21311" y="13271"/>
                  <a:pt x="21330" y="13121"/>
                  <a:pt x="21355" y="12970"/>
                </a:cubicBezTo>
                <a:cubicBezTo>
                  <a:pt x="21384" y="12804"/>
                  <a:pt x="21403" y="12636"/>
                  <a:pt x="21440" y="12471"/>
                </a:cubicBezTo>
                <a:cubicBezTo>
                  <a:pt x="21468" y="12345"/>
                  <a:pt x="21450" y="12220"/>
                  <a:pt x="21486" y="12094"/>
                </a:cubicBezTo>
                <a:cubicBezTo>
                  <a:pt x="21529" y="11947"/>
                  <a:pt x="21473" y="11795"/>
                  <a:pt x="21450" y="11648"/>
                </a:cubicBezTo>
                <a:cubicBezTo>
                  <a:pt x="21425" y="11482"/>
                  <a:pt x="21376" y="11318"/>
                  <a:pt x="21332" y="11154"/>
                </a:cubicBezTo>
                <a:cubicBezTo>
                  <a:pt x="21253" y="10856"/>
                  <a:pt x="21380" y="10571"/>
                  <a:pt x="21429" y="10280"/>
                </a:cubicBezTo>
                <a:cubicBezTo>
                  <a:pt x="21459" y="10106"/>
                  <a:pt x="21406" y="9931"/>
                  <a:pt x="21400" y="9756"/>
                </a:cubicBezTo>
                <a:cubicBezTo>
                  <a:pt x="21395" y="9611"/>
                  <a:pt x="21394" y="9466"/>
                  <a:pt x="21385" y="9321"/>
                </a:cubicBezTo>
                <a:cubicBezTo>
                  <a:pt x="21366" y="9017"/>
                  <a:pt x="21427" y="8715"/>
                  <a:pt x="21440" y="8411"/>
                </a:cubicBezTo>
                <a:cubicBezTo>
                  <a:pt x="21451" y="8151"/>
                  <a:pt x="21385" y="7896"/>
                  <a:pt x="21372" y="7639"/>
                </a:cubicBezTo>
                <a:cubicBezTo>
                  <a:pt x="21346" y="7358"/>
                  <a:pt x="21346" y="7076"/>
                  <a:pt x="21372" y="6795"/>
                </a:cubicBezTo>
                <a:cubicBezTo>
                  <a:pt x="21419" y="6447"/>
                  <a:pt x="21405" y="6100"/>
                  <a:pt x="21414" y="5752"/>
                </a:cubicBezTo>
                <a:cubicBezTo>
                  <a:pt x="21423" y="5454"/>
                  <a:pt x="21446" y="5155"/>
                  <a:pt x="21423" y="4858"/>
                </a:cubicBezTo>
                <a:cubicBezTo>
                  <a:pt x="21420" y="4725"/>
                  <a:pt x="21402" y="4592"/>
                  <a:pt x="21372" y="4460"/>
                </a:cubicBezTo>
                <a:cubicBezTo>
                  <a:pt x="21326" y="4300"/>
                  <a:pt x="21390" y="4137"/>
                  <a:pt x="21410" y="3976"/>
                </a:cubicBezTo>
                <a:cubicBezTo>
                  <a:pt x="21431" y="3850"/>
                  <a:pt x="21437" y="3722"/>
                  <a:pt x="21423" y="3595"/>
                </a:cubicBezTo>
                <a:cubicBezTo>
                  <a:pt x="21380" y="3290"/>
                  <a:pt x="21380" y="2984"/>
                  <a:pt x="21423" y="2679"/>
                </a:cubicBezTo>
                <a:cubicBezTo>
                  <a:pt x="21424" y="2669"/>
                  <a:pt x="21424" y="2660"/>
                  <a:pt x="21423" y="2650"/>
                </a:cubicBezTo>
                <a:cubicBezTo>
                  <a:pt x="21409" y="2373"/>
                  <a:pt x="21454" y="2096"/>
                  <a:pt x="21463" y="1819"/>
                </a:cubicBezTo>
                <a:cubicBezTo>
                  <a:pt x="21475" y="1493"/>
                  <a:pt x="21508" y="1167"/>
                  <a:pt x="21482" y="842"/>
                </a:cubicBezTo>
                <a:cubicBezTo>
                  <a:pt x="21460" y="577"/>
                  <a:pt x="21475" y="310"/>
                  <a:pt x="21395" y="46"/>
                </a:cubicBezTo>
                <a:lnTo>
                  <a:pt x="21385" y="0"/>
                </a:lnTo>
                <a:lnTo>
                  <a:pt x="0" y="0"/>
                </a:lnTo>
                <a:close/>
              </a:path>
            </a:pathLst>
          </a:custGeom>
          <a:ln w="12700">
            <a:miter lim="400000"/>
          </a:ln>
        </p:spPr>
      </p:pic>
      <p:grpSp>
        <p:nvGrpSpPr>
          <p:cNvPr id="164" name="sketchy line"/>
          <p:cNvGrpSpPr/>
          <p:nvPr/>
        </p:nvGrpSpPr>
        <p:grpSpPr>
          <a:xfrm>
            <a:off x="4654190" y="2375351"/>
            <a:ext cx="4243996" cy="55234"/>
            <a:chOff x="0" y="0"/>
            <a:chExt cx="4243995" cy="55232"/>
          </a:xfrm>
        </p:grpSpPr>
        <p:sp>
          <p:nvSpPr>
            <p:cNvPr id="162" name="Shape"/>
            <p:cNvSpPr/>
            <p:nvPr/>
          </p:nvSpPr>
          <p:spPr>
            <a:xfrm>
              <a:off x="-1" y="6522"/>
              <a:ext cx="4243696" cy="48711"/>
            </a:xfrm>
            <a:custGeom>
              <a:avLst/>
              <a:gdLst/>
              <a:ahLst/>
              <a:cxnLst>
                <a:cxn ang="0">
                  <a:pos x="wd2" y="hd2"/>
                </a:cxn>
                <a:cxn ang="5400000">
                  <a:pos x="wd2" y="hd2"/>
                </a:cxn>
                <a:cxn ang="10800000">
                  <a:pos x="wd2" y="hd2"/>
                </a:cxn>
                <a:cxn ang="16200000">
                  <a:pos x="wd2" y="hd2"/>
                </a:cxn>
              </a:cxnLst>
              <a:rect l="0" t="0" r="r" b="b"/>
              <a:pathLst>
                <a:path w="21598" h="14183" fill="norm" stroke="1" extrusionOk="0">
                  <a:moveTo>
                    <a:pt x="0" y="4034"/>
                  </a:moveTo>
                  <a:cubicBezTo>
                    <a:pt x="732" y="8876"/>
                    <a:pt x="1358" y="8357"/>
                    <a:pt x="2654" y="4034"/>
                  </a:cubicBezTo>
                  <a:cubicBezTo>
                    <a:pt x="3950" y="-289"/>
                    <a:pt x="4146" y="-1022"/>
                    <a:pt x="5091" y="4034"/>
                  </a:cubicBezTo>
                  <a:cubicBezTo>
                    <a:pt x="6037" y="9089"/>
                    <a:pt x="6884" y="-2811"/>
                    <a:pt x="7745" y="4034"/>
                  </a:cubicBezTo>
                  <a:cubicBezTo>
                    <a:pt x="8605" y="10878"/>
                    <a:pt x="9617" y="5743"/>
                    <a:pt x="10830" y="4034"/>
                  </a:cubicBezTo>
                  <a:cubicBezTo>
                    <a:pt x="12043" y="2324"/>
                    <a:pt x="13338" y="-4118"/>
                    <a:pt x="14131" y="4034"/>
                  </a:cubicBezTo>
                  <a:cubicBezTo>
                    <a:pt x="14925" y="12186"/>
                    <a:pt x="15939" y="-3267"/>
                    <a:pt x="17649" y="4034"/>
                  </a:cubicBezTo>
                  <a:cubicBezTo>
                    <a:pt x="19358" y="11334"/>
                    <a:pt x="20447" y="4928"/>
                    <a:pt x="21598" y="4034"/>
                  </a:cubicBezTo>
                  <a:cubicBezTo>
                    <a:pt x="21596" y="5828"/>
                    <a:pt x="21598" y="7462"/>
                    <a:pt x="21598" y="9359"/>
                  </a:cubicBezTo>
                  <a:cubicBezTo>
                    <a:pt x="20449" y="2351"/>
                    <a:pt x="19516" y="7928"/>
                    <a:pt x="18297" y="9359"/>
                  </a:cubicBezTo>
                  <a:cubicBezTo>
                    <a:pt x="17077" y="10789"/>
                    <a:pt x="16308" y="4869"/>
                    <a:pt x="14779" y="9359"/>
                  </a:cubicBezTo>
                  <a:cubicBezTo>
                    <a:pt x="13251" y="13848"/>
                    <a:pt x="12857" y="17482"/>
                    <a:pt x="11262" y="9359"/>
                  </a:cubicBezTo>
                  <a:cubicBezTo>
                    <a:pt x="9667" y="1235"/>
                    <a:pt x="10008" y="12679"/>
                    <a:pt x="8825" y="9359"/>
                  </a:cubicBezTo>
                  <a:cubicBezTo>
                    <a:pt x="7641" y="6038"/>
                    <a:pt x="6839" y="7671"/>
                    <a:pt x="5523" y="9359"/>
                  </a:cubicBezTo>
                  <a:cubicBezTo>
                    <a:pt x="4208" y="11046"/>
                    <a:pt x="3961" y="14401"/>
                    <a:pt x="2654" y="9359"/>
                  </a:cubicBezTo>
                  <a:cubicBezTo>
                    <a:pt x="1347" y="4316"/>
                    <a:pt x="612" y="5277"/>
                    <a:pt x="0" y="9359"/>
                  </a:cubicBezTo>
                  <a:cubicBezTo>
                    <a:pt x="4" y="7178"/>
                    <a:pt x="-2" y="6416"/>
                    <a:pt x="0" y="4034"/>
                  </a:cubicBezTo>
                  <a:close/>
                </a:path>
              </a:pathLst>
            </a:custGeom>
            <a:solidFill>
              <a:schemeClr val="accent2"/>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163" name="Shape"/>
            <p:cNvSpPr/>
            <p:nvPr/>
          </p:nvSpPr>
          <p:spPr>
            <a:xfrm>
              <a:off x="60" y="-1"/>
              <a:ext cx="4243936" cy="46249"/>
            </a:xfrm>
            <a:custGeom>
              <a:avLst/>
              <a:gdLst/>
              <a:ahLst/>
              <a:cxnLst>
                <a:cxn ang="0">
                  <a:pos x="wd2" y="hd2"/>
                </a:cxn>
                <a:cxn ang="5400000">
                  <a:pos x="wd2" y="hd2"/>
                </a:cxn>
                <a:cxn ang="10800000">
                  <a:pos x="wd2" y="hd2"/>
                </a:cxn>
                <a:cxn ang="16200000">
                  <a:pos x="wd2" y="hd2"/>
                </a:cxn>
              </a:cxnLst>
              <a:rect l="0" t="0" r="r" b="b"/>
              <a:pathLst>
                <a:path w="21596" h="14334" fill="norm" stroke="1" extrusionOk="0">
                  <a:moveTo>
                    <a:pt x="0" y="6315"/>
                  </a:moveTo>
                  <a:cubicBezTo>
                    <a:pt x="1086" y="-195"/>
                    <a:pt x="1565" y="700"/>
                    <a:pt x="2437" y="6315"/>
                  </a:cubicBezTo>
                  <a:cubicBezTo>
                    <a:pt x="3310" y="11930"/>
                    <a:pt x="4229" y="-267"/>
                    <a:pt x="4874" y="6315"/>
                  </a:cubicBezTo>
                  <a:cubicBezTo>
                    <a:pt x="5519" y="12897"/>
                    <a:pt x="6624" y="14102"/>
                    <a:pt x="7743" y="6315"/>
                  </a:cubicBezTo>
                  <a:cubicBezTo>
                    <a:pt x="8863" y="-1472"/>
                    <a:pt x="10026" y="-2716"/>
                    <a:pt x="11260" y="6315"/>
                  </a:cubicBezTo>
                  <a:cubicBezTo>
                    <a:pt x="12494" y="15346"/>
                    <a:pt x="13021" y="4829"/>
                    <a:pt x="13913" y="6315"/>
                  </a:cubicBezTo>
                  <a:cubicBezTo>
                    <a:pt x="14805" y="7802"/>
                    <a:pt x="15761" y="2159"/>
                    <a:pt x="16566" y="6315"/>
                  </a:cubicBezTo>
                  <a:cubicBezTo>
                    <a:pt x="17371" y="10471"/>
                    <a:pt x="20253" y="3178"/>
                    <a:pt x="21594" y="6315"/>
                  </a:cubicBezTo>
                  <a:cubicBezTo>
                    <a:pt x="21599" y="9097"/>
                    <a:pt x="21592" y="9216"/>
                    <a:pt x="21594" y="11983"/>
                  </a:cubicBezTo>
                  <a:cubicBezTo>
                    <a:pt x="20654" y="15999"/>
                    <a:pt x="19899" y="7294"/>
                    <a:pt x="18294" y="11983"/>
                  </a:cubicBezTo>
                  <a:cubicBezTo>
                    <a:pt x="16689" y="16673"/>
                    <a:pt x="16894" y="5083"/>
                    <a:pt x="15641" y="11983"/>
                  </a:cubicBezTo>
                  <a:cubicBezTo>
                    <a:pt x="14387" y="18884"/>
                    <a:pt x="14083" y="6893"/>
                    <a:pt x="12988" y="11983"/>
                  </a:cubicBezTo>
                  <a:cubicBezTo>
                    <a:pt x="11893" y="17074"/>
                    <a:pt x="11103" y="12367"/>
                    <a:pt x="9687" y="11983"/>
                  </a:cubicBezTo>
                  <a:cubicBezTo>
                    <a:pt x="8270" y="11599"/>
                    <a:pt x="7927" y="13808"/>
                    <a:pt x="6170" y="11983"/>
                  </a:cubicBezTo>
                  <a:cubicBezTo>
                    <a:pt x="4413" y="10159"/>
                    <a:pt x="4450" y="11159"/>
                    <a:pt x="3733" y="11983"/>
                  </a:cubicBezTo>
                  <a:cubicBezTo>
                    <a:pt x="3016" y="12808"/>
                    <a:pt x="934" y="10888"/>
                    <a:pt x="0" y="11983"/>
                  </a:cubicBezTo>
                  <a:cubicBezTo>
                    <a:pt x="-1" y="10723"/>
                    <a:pt x="3" y="8118"/>
                    <a:pt x="0" y="6315"/>
                  </a:cubicBezTo>
                  <a:close/>
                </a:path>
              </a:pathLst>
            </a:custGeom>
            <a:noFill/>
            <a:ln w="44450" cap="rnd">
              <a:solidFill>
                <a:schemeClr val="accent2"/>
              </a:solidFill>
              <a:prstDash val="solid"/>
              <a:round/>
            </a:ln>
            <a:effectLst/>
          </p:spPr>
          <p:txBody>
            <a:bodyPr wrap="square" lIns="45719" tIns="45719" rIns="45719" bIns="45719" numCol="1" anchor="ctr">
              <a:noAutofit/>
            </a:bodyPr>
            <a:lstStyle/>
            <a:p>
              <a:pPr algn="ctr">
                <a:defRPr>
                  <a:solidFill>
                    <a:srgbClr val="FFFFFF"/>
                  </a:solidFill>
                </a:defRPr>
              </a:pPr>
            </a:p>
          </p:txBody>
        </p:sp>
      </p:grpSp>
      <p:sp>
        <p:nvSpPr>
          <p:cNvPr id="165" name="Content Placeholder 2"/>
          <p:cNvSpPr txBox="1"/>
          <p:nvPr>
            <p:ph type="body" sz="half" idx="1"/>
          </p:nvPr>
        </p:nvSpPr>
        <p:spPr>
          <a:xfrm>
            <a:off x="4654296" y="2706623"/>
            <a:ext cx="6894577" cy="3483866"/>
          </a:xfrm>
          <a:prstGeom prst="rect">
            <a:avLst/>
          </a:prstGeom>
        </p:spPr>
        <p:txBody>
          <a:bodyPr/>
          <a:lstStyle/>
          <a:p>
            <a:pPr marL="0" indent="0">
              <a:buSzTx/>
              <a:buNone/>
              <a:defRPr sz="1700"/>
            </a:pPr>
            <a:r>
              <a:t>Starbucks is aware that change is necessary if it is to remain relevant and prosper in a market that is rapidly changing as the world continues to adjust to the new normal following the pandemic. In addition to addressing the pandemic's immediate issues, Starbucks' change programme aims to set up the business for long-term prosperity.</a:t>
            </a:r>
          </a:p>
          <a:p>
            <a:pPr marL="0" indent="0">
              <a:buSzTx/>
              <a:buNone/>
              <a:defRPr sz="1700"/>
            </a:pPr>
            <a:r>
              <a:t>Starbucks is able to provide customers with a seamless and personalised experience both in-store and online by embracing digitalization and utilising technology. Additionally, the change programme has helped Starbucks become more flexible and responsive to the shifting demands and preferences of its customers, ensuring that the business continues to be a leader in its sector. Liu and Liu (2022)</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7" name="Rectangle 8"/>
          <p:cNvSpPr/>
          <p:nvPr/>
        </p:nvSpPr>
        <p:spPr>
          <a:xfrm>
            <a:off x="-2"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68" name="Title 1"/>
          <p:cNvSpPr txBox="1"/>
          <p:nvPr>
            <p:ph type="title"/>
          </p:nvPr>
        </p:nvSpPr>
        <p:spPr>
          <a:xfrm>
            <a:off x="4553732" y="548464"/>
            <a:ext cx="6798542" cy="1675622"/>
          </a:xfrm>
          <a:prstGeom prst="rect">
            <a:avLst/>
          </a:prstGeom>
        </p:spPr>
        <p:txBody>
          <a:bodyPr anchor="b"/>
          <a:lstStyle>
            <a:lvl1pPr>
              <a:defRPr sz="4000"/>
            </a:lvl1pPr>
          </a:lstStyle>
          <a:p>
            <a:pPr/>
            <a:r>
              <a:t>Possible Impact on Future Business Post Brexit</a:t>
            </a:r>
          </a:p>
        </p:txBody>
      </p:sp>
      <p:pic>
        <p:nvPicPr>
          <p:cNvPr id="169" name="Picture 4" descr="Picture 4"/>
          <p:cNvPicPr>
            <a:picLocks noChangeAspect="1"/>
          </p:cNvPicPr>
          <p:nvPr/>
        </p:nvPicPr>
        <p:blipFill>
          <a:blip r:embed="rId2">
            <a:extLst/>
          </a:blip>
          <a:srcRect l="20906" t="0" r="38247" b="0"/>
          <a:stretch>
            <a:fillRect/>
          </a:stretch>
        </p:blipFill>
        <p:spPr>
          <a:xfrm>
            <a:off x="0" y="10"/>
            <a:ext cx="4196498" cy="6857922"/>
          </a:xfrm>
          <a:prstGeom prst="rect">
            <a:avLst/>
          </a:prstGeom>
          <a:ln w="12700">
            <a:miter lim="400000"/>
          </a:ln>
        </p:spPr>
      </p:pic>
      <p:sp>
        <p:nvSpPr>
          <p:cNvPr id="170" name="Content Placeholder 2"/>
          <p:cNvSpPr txBox="1"/>
          <p:nvPr>
            <p:ph type="body" sz="half" idx="1"/>
          </p:nvPr>
        </p:nvSpPr>
        <p:spPr>
          <a:xfrm>
            <a:off x="4553734" y="2409830"/>
            <a:ext cx="6798540" cy="3705217"/>
          </a:xfrm>
          <a:prstGeom prst="rect">
            <a:avLst/>
          </a:prstGeom>
        </p:spPr>
        <p:txBody>
          <a:bodyPr/>
          <a:lstStyle/>
          <a:p>
            <a:pPr marL="0" indent="0">
              <a:buSzTx/>
              <a:buNone/>
              <a:defRPr sz="1700"/>
            </a:pPr>
            <a:r>
              <a:t>Businesses operating in the UK are facing uncertainty and difficulties as a result of Brexit. Despite operating on a global scale, Starbucks nevertheless faces these difficulties. However, by putting in place a change programme that prioritises agility, creativity, and customer-centricity, Starbucks can overcome the difficulties presented by Brexit and come out on top.</a:t>
            </a:r>
          </a:p>
          <a:p>
            <a:pPr marL="0" indent="0">
              <a:buSzTx/>
              <a:buNone/>
              <a:defRPr sz="1700"/>
            </a:pPr>
            <a:r>
              <a:t>Focusing on local sourcing and supply chain management should be one of the main components of the change programme. Starbucks can lessen the risks of Brexit-related supply chain disruptions by minimising its reliance on imports and fostering strong ties with local suppliers. Additionally, Starbucks can set itself apart from rivals and create a devoted client base that can withstand any adversity by placing a high priority on innovation and customer-centricity. (Oliveira, 2020)</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2" name="Rectangle 8"/>
          <p:cNvSpPr/>
          <p:nvPr/>
        </p:nvSpPr>
        <p:spPr>
          <a:xfrm>
            <a:off x="-2"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173" name="Title 1"/>
          <p:cNvSpPr txBox="1"/>
          <p:nvPr>
            <p:ph type="title"/>
          </p:nvPr>
        </p:nvSpPr>
        <p:spPr>
          <a:xfrm>
            <a:off x="836678" y="723898"/>
            <a:ext cx="6002111" cy="1495426"/>
          </a:xfrm>
          <a:prstGeom prst="rect">
            <a:avLst/>
          </a:prstGeom>
        </p:spPr>
        <p:txBody>
          <a:bodyPr/>
          <a:lstStyle>
            <a:lvl1pPr>
              <a:defRPr sz="4000"/>
            </a:lvl1pPr>
          </a:lstStyle>
          <a:p>
            <a:pPr/>
            <a:r>
              <a:t>CONCLUSION</a:t>
            </a:r>
          </a:p>
        </p:txBody>
      </p:sp>
      <p:sp>
        <p:nvSpPr>
          <p:cNvPr id="174" name="Content Placeholder 2"/>
          <p:cNvSpPr txBox="1"/>
          <p:nvPr>
            <p:ph type="body" sz="half" idx="1"/>
          </p:nvPr>
        </p:nvSpPr>
        <p:spPr>
          <a:xfrm>
            <a:off x="312516" y="1909822"/>
            <a:ext cx="6526273" cy="4224279"/>
          </a:xfrm>
          <a:prstGeom prst="rect">
            <a:avLst/>
          </a:prstGeom>
        </p:spPr>
        <p:txBody>
          <a:bodyPr/>
          <a:lstStyle>
            <a:lvl1pPr marL="0" indent="0">
              <a:buSzTx/>
              <a:buNone/>
              <a:defRPr sz="2000"/>
            </a:lvl1pPr>
          </a:lstStyle>
          <a:p>
            <a:pPr/>
            <a:r>
              <a:t>In summary, Starbucks' change initiatives are driven by a need to stay competitive in a rapidly evolving market. Key drivers such as organizational culture, leadership, technological advancements, and market dynamics play crucial roles. Managing resistance through effective communication, support, and training is essential for successful implementation. Assessing the effectiveness of these changes using various metrics and methods ensures continuous improvement. Embracing change is vital for Starbucks to remain agile and resilient in a dynamic business environment. Adapting to change not only addresses current challenges but also positions Starbucks for future growth and success.(Moyo, 2021)</a:t>
            </a:r>
          </a:p>
        </p:txBody>
      </p:sp>
      <p:pic>
        <p:nvPicPr>
          <p:cNvPr id="175" name="Picture 4" descr="Picture 4"/>
          <p:cNvPicPr>
            <a:picLocks noChangeAspect="1"/>
          </p:cNvPicPr>
          <p:nvPr/>
        </p:nvPicPr>
        <p:blipFill>
          <a:blip r:embed="rId2">
            <a:extLst/>
          </a:blip>
          <a:srcRect l="30327" t="0" r="28722" b="0"/>
          <a:stretch>
            <a:fillRect/>
          </a:stretch>
        </p:blipFill>
        <p:spPr>
          <a:xfrm>
            <a:off x="7199439" y="9"/>
            <a:ext cx="4992561" cy="6857991"/>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7" name="Title 1"/>
          <p:cNvSpPr txBox="1"/>
          <p:nvPr>
            <p:ph type="title"/>
          </p:nvPr>
        </p:nvSpPr>
        <p:spPr>
          <a:xfrm>
            <a:off x="838200" y="117475"/>
            <a:ext cx="10515600" cy="1325563"/>
          </a:xfrm>
          <a:prstGeom prst="rect">
            <a:avLst/>
          </a:prstGeom>
        </p:spPr>
        <p:txBody>
          <a:bodyPr/>
          <a:lstStyle/>
          <a:p>
            <a:pPr/>
            <a:r>
              <a:t>REFERENCES</a:t>
            </a:r>
          </a:p>
        </p:txBody>
      </p:sp>
      <p:sp>
        <p:nvSpPr>
          <p:cNvPr id="178" name="Content Placeholder 2"/>
          <p:cNvSpPr txBox="1"/>
          <p:nvPr>
            <p:ph type="body" idx="1"/>
          </p:nvPr>
        </p:nvSpPr>
        <p:spPr>
          <a:xfrm>
            <a:off x="444961" y="1075680"/>
            <a:ext cx="11302078" cy="5410203"/>
          </a:xfrm>
          <a:prstGeom prst="rect">
            <a:avLst/>
          </a:prstGeom>
        </p:spPr>
        <p:txBody>
          <a:bodyPr/>
          <a:lstStyle/>
          <a:p>
            <a:pPr>
              <a:lnSpc>
                <a:spcPct val="150000"/>
              </a:lnSpc>
              <a:defRPr sz="900">
                <a:latin typeface="Times New Roman"/>
                <a:ea typeface="Times New Roman"/>
                <a:cs typeface="Times New Roman"/>
                <a:sym typeface="Times New Roman"/>
              </a:defRPr>
            </a:pPr>
            <a:r>
              <a:t>Abdel-Basset, M., Mohamed, M. and Smarandache, F. (2018). An Extension of Neutrosophic AHP–SWOT Analysis for Strategic Planning and Decision-Making. </a:t>
            </a:r>
            <a:r>
              <a:rPr i="1"/>
              <a:t>Symmetry</a:t>
            </a:r>
            <a:r>
              <a:t>, [online] 10(4), p.116. doi:https://doi.org/10.3390/sym10040116.</a:t>
            </a:r>
          </a:p>
          <a:p>
            <a:pPr>
              <a:lnSpc>
                <a:spcPct val="150000"/>
              </a:lnSpc>
              <a:defRPr sz="900">
                <a:latin typeface="Times New Roman"/>
                <a:ea typeface="Times New Roman"/>
                <a:cs typeface="Times New Roman"/>
                <a:sym typeface="Times New Roman"/>
              </a:defRPr>
            </a:pPr>
            <a:r>
              <a:t>Baker, J., &amp; Wakefield, K. L. (2011). How consumer shopping orientation influences perceived crowding, excitement, and stress at the mall. Journal of the Academy of Marketing Science, 40(6), 791–806. https://doi.org/10.1007/s11747-011-0284-z</a:t>
            </a:r>
          </a:p>
          <a:p>
            <a:pPr>
              <a:lnSpc>
                <a:spcPct val="150000"/>
              </a:lnSpc>
              <a:defRPr sz="900">
                <a:latin typeface="Times New Roman"/>
                <a:ea typeface="Times New Roman"/>
                <a:cs typeface="Times New Roman"/>
                <a:sym typeface="Times New Roman"/>
              </a:defRPr>
            </a:pPr>
            <a:r>
              <a:t>Bennett, M. (2003). Implementing new clinical guidelines: the manager as agent of change: Michelle Bennett demonstrates how change management, specifically in the implementation of new clinical guidelines in a paediatric intensive care setting, can contribute to improvements in health care. </a:t>
            </a:r>
            <a:r>
              <a:rPr i="1"/>
              <a:t>Nursing Management (Harrow)</a:t>
            </a:r>
            <a:r>
              <a:t>, [online] 10(7), pp.20–24. Available at: https://go.gale.com/ps/i.do?id=GALE%7CA110735110&amp;sid=googleScholar&amp;v=2.1&amp;it=r&amp;linkaccess=abs&amp;issn=13545760&amp;p=AONE&amp;sw=w&amp;userGroupName=anon%7E4072dcf4&amp;aty=open+web+entry [Accessed 14 Jul. 2023].</a:t>
            </a:r>
          </a:p>
          <a:p>
            <a:pPr>
              <a:lnSpc>
                <a:spcPct val="150000"/>
              </a:lnSpc>
              <a:defRPr sz="900">
                <a:latin typeface="Times New Roman"/>
                <a:ea typeface="Times New Roman"/>
                <a:cs typeface="Times New Roman"/>
                <a:sym typeface="Times New Roman"/>
              </a:defRPr>
            </a:pPr>
            <a:r>
              <a:t>Fitzgerald, M., Kruschwitz, N., Bonnet, D. and Welch, M. (2013). </a:t>
            </a:r>
            <a:r>
              <a:rPr i="1"/>
              <a:t>Embracing Digital Technology A New Strategic Imperative</a:t>
            </a:r>
            <a:r>
              <a:t>. [online] Available at: https://emergenceweb.com/blog/wp-content/uploads/2013/10/embracing-digital-technology.pdf.</a:t>
            </a:r>
          </a:p>
          <a:p>
            <a:pPr>
              <a:lnSpc>
                <a:spcPct val="150000"/>
              </a:lnSpc>
              <a:defRPr sz="900">
                <a:latin typeface="Times New Roman"/>
                <a:ea typeface="Times New Roman"/>
                <a:cs typeface="Times New Roman"/>
                <a:sym typeface="Times New Roman"/>
              </a:defRPr>
            </a:pPr>
            <a:r>
              <a:t>Li, C. (2022). </a:t>
            </a:r>
            <a:r>
              <a:rPr i="1"/>
              <a:t>Comparison of the Market for Starbucks and Luckin—How Did Luckin Rise</a:t>
            </a:r>
            <a:r>
              <a:t>. [online] www.atlantis-press.com. doi:https://doi.org/10.2991/978-2-494069-51-0_14.</a:t>
            </a:r>
          </a:p>
          <a:p>
            <a:pPr>
              <a:lnSpc>
                <a:spcPct val="150000"/>
              </a:lnSpc>
              <a:defRPr sz="900">
                <a:latin typeface="Times New Roman"/>
                <a:ea typeface="Times New Roman"/>
                <a:cs typeface="Times New Roman"/>
                <a:sym typeface="Times New Roman"/>
              </a:defRPr>
            </a:pPr>
            <a:r>
              <a:t>Liu, M. and Liu, M. (2022). In the Post-pandemic and Internet 4.0 era, Cafes’ New Operation Mode of Compound Space. </a:t>
            </a:r>
            <a:r>
              <a:rPr i="1"/>
              <a:t>Frontiers in Business, Economics and Management</a:t>
            </a:r>
            <a:r>
              <a:t>, 7(1), pp.24–33. doi:https://doi.org/10.54097/fbem.v7i1.3690.</a:t>
            </a:r>
          </a:p>
          <a:p>
            <a:pPr>
              <a:lnSpc>
                <a:spcPct val="150000"/>
              </a:lnSpc>
              <a:defRPr sz="900">
                <a:latin typeface="Times New Roman"/>
                <a:ea typeface="Times New Roman"/>
                <a:cs typeface="Times New Roman"/>
                <a:sym typeface="Times New Roman"/>
              </a:defRPr>
            </a:pPr>
            <a:r>
              <a:t>Mahlberg, B., Luptacik, M. and Sahoo, B.K. (2011). Examining the drivers of total factor productivity change with an illustrative example of 14 EU countries. </a:t>
            </a:r>
            <a:r>
              <a:rPr i="1"/>
              <a:t>Ecological Economics</a:t>
            </a:r>
            <a:r>
              <a:t>, 72, pp.60–69. doi:https://doi.org/10.1016/j.ecolecon.2011.10.001.</a:t>
            </a:r>
          </a:p>
          <a:p>
            <a:pPr>
              <a:lnSpc>
                <a:spcPct val="150000"/>
              </a:lnSpc>
              <a:defRPr sz="900">
                <a:latin typeface="Times New Roman"/>
                <a:ea typeface="Times New Roman"/>
                <a:cs typeface="Times New Roman"/>
                <a:sym typeface="Times New Roman"/>
              </a:defRPr>
            </a:pPr>
            <a:r>
              <a:t>Moyo, D. (2021). </a:t>
            </a:r>
            <a:r>
              <a:rPr i="1"/>
              <a:t>How Boards Work: And How They Can Work Better in a Chaotic World</a:t>
            </a:r>
            <a:r>
              <a:t>. [online] </a:t>
            </a:r>
            <a:r>
              <a:rPr i="1"/>
              <a:t>Google Books</a:t>
            </a:r>
            <a:r>
              <a:t>. Little, Brown Book Group. Available at: https://books.google.co.uk/books?hl=en&amp;lr=&amp;id=_RjmDwAAQBAJ&amp;oi=fnd&amp;pg=PT6&amp;dq=Navigating+Change:+A+Framework+for+Managing+Large-Scale+and+Incremental+Change+in+Starbucks+Post-Pandemic+and+brexit+conclusion&amp;ots=ij_Z8NvYiI&amp;sig=2RKhvhAvYBN5hAzIregT0FTReDA&amp;redir_esc=y#v=onepage&amp;q&amp;f=false [Accessed 14 Jul. 2023].</a:t>
            </a:r>
          </a:p>
          <a:p>
            <a:pPr>
              <a:lnSpc>
                <a:spcPct val="150000"/>
              </a:lnSpc>
              <a:defRPr sz="900">
                <a:latin typeface="Times New Roman"/>
                <a:ea typeface="Times New Roman"/>
                <a:cs typeface="Times New Roman"/>
                <a:sym typeface="Times New Roman"/>
              </a:defRPr>
            </a:pPr>
            <a:r>
              <a:t>Oliveira, S.I.S.D. (2020). Growth is not over for Starbucks,it is empowered by digital and geographic expansion. </a:t>
            </a:r>
            <a:r>
              <a:rPr i="1"/>
              <a:t>run.unl.pt</a:t>
            </a:r>
            <a:r>
              <a:t>. [online] Available at: https://run.unl.pt/handle/10362/105702.</a:t>
            </a:r>
          </a:p>
          <a:p>
            <a:pPr>
              <a:lnSpc>
                <a:spcPct val="150000"/>
              </a:lnSpc>
              <a:defRPr sz="900">
                <a:latin typeface="Times New Roman"/>
                <a:ea typeface="Times New Roman"/>
                <a:cs typeface="Times New Roman"/>
                <a:sym typeface="Times New Roman"/>
              </a:defRPr>
            </a:pPr>
            <a:r>
              <a:t>Page, L. and Schoder, J. (2019). Making change last: leadership is the key. </a:t>
            </a:r>
            <a:r>
              <a:rPr i="1"/>
              <a:t>Journal of Business Strategy</a:t>
            </a:r>
            <a:r>
              <a:t>, 40(2), pp.32–41. doi:https://doi.org/10.1108/jbs-01-2018-0003.</a:t>
            </a:r>
          </a:p>
          <a:p>
            <a:pPr>
              <a:lnSpc>
                <a:spcPct val="150000"/>
              </a:lnSpc>
              <a:defRPr sz="900">
                <a:latin typeface="Times New Roman"/>
                <a:ea typeface="Times New Roman"/>
                <a:cs typeface="Times New Roman"/>
                <a:sym typeface="Times New Roman"/>
              </a:defRPr>
            </a:pPr>
            <a:r>
              <a:t>Xin, O.W., Zuo, L., Iida, H. and Aziz, N. (2018). Gamification Effect of Loyalty Program and Its Assessment Using Game Refinement Measure: Case Study on Starbucks. </a:t>
            </a:r>
            <a:r>
              <a:rPr i="1"/>
              <a:t>Lecture Notes in Electrical Engineering</a:t>
            </a:r>
            <a:r>
              <a:t>, pp.161–171. doi:https://doi.org/10.1007/978-981-10-8276-4_16.</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