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 id="2147483651" r:id="rId3"/>
  </p:sldMasterIdLst>
  <p:notesMasterIdLst>
    <p:notesMasterId r:id="rId38"/>
  </p:notesMasterIdLst>
  <p:sldIdLst>
    <p:sldId id="621" r:id="rId4"/>
    <p:sldId id="652" r:id="rId5"/>
    <p:sldId id="625" r:id="rId6"/>
    <p:sldId id="626" r:id="rId7"/>
    <p:sldId id="628" r:id="rId8"/>
    <p:sldId id="633" r:id="rId9"/>
    <p:sldId id="659" r:id="rId10"/>
    <p:sldId id="635" r:id="rId11"/>
    <p:sldId id="660" r:id="rId12"/>
    <p:sldId id="637" r:id="rId13"/>
    <p:sldId id="653" r:id="rId14"/>
    <p:sldId id="654" r:id="rId15"/>
    <p:sldId id="640" r:id="rId16"/>
    <p:sldId id="420" r:id="rId17"/>
    <p:sldId id="655" r:id="rId18"/>
    <p:sldId id="657" r:id="rId19"/>
    <p:sldId id="405" r:id="rId20"/>
    <p:sldId id="658" r:id="rId21"/>
    <p:sldId id="463" r:id="rId22"/>
    <p:sldId id="421" r:id="rId23"/>
    <p:sldId id="656" r:id="rId24"/>
    <p:sldId id="664" r:id="rId25"/>
    <p:sldId id="665" r:id="rId26"/>
    <p:sldId id="644" r:id="rId27"/>
    <p:sldId id="661" r:id="rId28"/>
    <p:sldId id="662" r:id="rId29"/>
    <p:sldId id="663" r:id="rId30"/>
    <p:sldId id="666" r:id="rId31"/>
    <p:sldId id="645" r:id="rId32"/>
    <p:sldId id="646" r:id="rId33"/>
    <p:sldId id="647" r:id="rId34"/>
    <p:sldId id="648" r:id="rId35"/>
    <p:sldId id="649" r:id="rId36"/>
    <p:sldId id="650" r:id="rId3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173AFF"/>
    <a:srgbClr val="FC2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D21C0E-34CB-684B-BF03-54B67C558D25}" v="231" dt="2024-11-07T14:54:19.0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753" autoAdjust="0"/>
    <p:restoredTop sz="51332" autoAdjust="0"/>
  </p:normalViewPr>
  <p:slideViewPr>
    <p:cSldViewPr>
      <p:cViewPr varScale="1">
        <p:scale>
          <a:sx n="112" d="100"/>
          <a:sy n="112" d="100"/>
        </p:scale>
        <p:origin x="1808" y="20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microsoft.com/office/2016/11/relationships/changesInfo" Target="changesInfos/changesInfo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omi Doerge" userId="c2ba5b26-9392-4f76-82ca-966719aba79f" providerId="ADAL" clId="{0ED21C0E-34CB-684B-BF03-54B67C558D25}"/>
    <pc:docChg chg="undo custSel addSld modSld">
      <pc:chgData name="Naomi Doerge" userId="c2ba5b26-9392-4f76-82ca-966719aba79f" providerId="ADAL" clId="{0ED21C0E-34CB-684B-BF03-54B67C558D25}" dt="2024-11-07T15:49:12.174" v="745" actId="403"/>
      <pc:docMkLst>
        <pc:docMk/>
      </pc:docMkLst>
      <pc:sldChg chg="modSp modAnim">
        <pc:chgData name="Naomi Doerge" userId="c2ba5b26-9392-4f76-82ca-966719aba79f" providerId="ADAL" clId="{0ED21C0E-34CB-684B-BF03-54B67C558D25}" dt="2024-11-07T13:21:42.614" v="253" actId="20577"/>
        <pc:sldMkLst>
          <pc:docMk/>
          <pc:sldMk cId="0" sldId="405"/>
        </pc:sldMkLst>
        <pc:spChg chg="mod">
          <ac:chgData name="Naomi Doerge" userId="c2ba5b26-9392-4f76-82ca-966719aba79f" providerId="ADAL" clId="{0ED21C0E-34CB-684B-BF03-54B67C558D25}" dt="2024-11-07T13:21:42.614" v="253" actId="20577"/>
          <ac:spMkLst>
            <pc:docMk/>
            <pc:sldMk cId="0" sldId="405"/>
            <ac:spMk id="3" creationId="{369C2179-6D56-08DA-33E6-6E3B89FEE460}"/>
          </ac:spMkLst>
        </pc:spChg>
      </pc:sldChg>
      <pc:sldChg chg="modSp mod">
        <pc:chgData name="Naomi Doerge" userId="c2ba5b26-9392-4f76-82ca-966719aba79f" providerId="ADAL" clId="{0ED21C0E-34CB-684B-BF03-54B67C558D25}" dt="2024-11-07T13:27:14.265" v="342" actId="14100"/>
        <pc:sldMkLst>
          <pc:docMk/>
          <pc:sldMk cId="0" sldId="421"/>
        </pc:sldMkLst>
        <pc:spChg chg="mod">
          <ac:chgData name="Naomi Doerge" userId="c2ba5b26-9392-4f76-82ca-966719aba79f" providerId="ADAL" clId="{0ED21C0E-34CB-684B-BF03-54B67C558D25}" dt="2024-11-07T13:27:14.265" v="342" actId="14100"/>
          <ac:spMkLst>
            <pc:docMk/>
            <pc:sldMk cId="0" sldId="421"/>
            <ac:spMk id="9" creationId="{16A61A00-8A7D-985C-B5A6-65E1DE378F2C}"/>
          </ac:spMkLst>
        </pc:spChg>
        <pc:spChg chg="mod">
          <ac:chgData name="Naomi Doerge" userId="c2ba5b26-9392-4f76-82ca-966719aba79f" providerId="ADAL" clId="{0ED21C0E-34CB-684B-BF03-54B67C558D25}" dt="2024-11-07T13:14:34.445" v="151" actId="14100"/>
          <ac:spMkLst>
            <pc:docMk/>
            <pc:sldMk cId="0" sldId="421"/>
            <ac:spMk id="10" creationId="{7FD62949-3522-28D6-12E9-6DC5AAD45159}"/>
          </ac:spMkLst>
        </pc:spChg>
      </pc:sldChg>
      <pc:sldChg chg="modSp">
        <pc:chgData name="Naomi Doerge" userId="c2ba5b26-9392-4f76-82ca-966719aba79f" providerId="ADAL" clId="{0ED21C0E-34CB-684B-BF03-54B67C558D25}" dt="2024-11-07T13:24:28.559" v="320" actId="113"/>
        <pc:sldMkLst>
          <pc:docMk/>
          <pc:sldMk cId="0" sldId="463"/>
        </pc:sldMkLst>
        <pc:spChg chg="mod">
          <ac:chgData name="Naomi Doerge" userId="c2ba5b26-9392-4f76-82ca-966719aba79f" providerId="ADAL" clId="{0ED21C0E-34CB-684B-BF03-54B67C558D25}" dt="2024-11-07T13:24:28.559" v="320" actId="113"/>
          <ac:spMkLst>
            <pc:docMk/>
            <pc:sldMk cId="0" sldId="463"/>
            <ac:spMk id="6" creationId="{FB263E12-84CD-ABDA-D36B-39376B392CD4}"/>
          </ac:spMkLst>
        </pc:spChg>
      </pc:sldChg>
      <pc:sldChg chg="modSp modAnim">
        <pc:chgData name="Naomi Doerge" userId="c2ba5b26-9392-4f76-82ca-966719aba79f" providerId="ADAL" clId="{0ED21C0E-34CB-684B-BF03-54B67C558D25}" dt="2024-11-07T13:17:34.088" v="176" actId="20577"/>
        <pc:sldMkLst>
          <pc:docMk/>
          <pc:sldMk cId="3879343061" sldId="655"/>
        </pc:sldMkLst>
        <pc:spChg chg="mod">
          <ac:chgData name="Naomi Doerge" userId="c2ba5b26-9392-4f76-82ca-966719aba79f" providerId="ADAL" clId="{0ED21C0E-34CB-684B-BF03-54B67C558D25}" dt="2024-11-07T13:17:34.088" v="176" actId="20577"/>
          <ac:spMkLst>
            <pc:docMk/>
            <pc:sldMk cId="3879343061" sldId="655"/>
            <ac:spMk id="3" creationId="{0FA02F4B-953C-2298-FD27-3C7D45C6B597}"/>
          </ac:spMkLst>
        </pc:spChg>
      </pc:sldChg>
      <pc:sldChg chg="modSp">
        <pc:chgData name="Naomi Doerge" userId="c2ba5b26-9392-4f76-82ca-966719aba79f" providerId="ADAL" clId="{0ED21C0E-34CB-684B-BF03-54B67C558D25}" dt="2024-11-07T13:25:43.652" v="332" actId="20577"/>
        <pc:sldMkLst>
          <pc:docMk/>
          <pc:sldMk cId="0" sldId="656"/>
        </pc:sldMkLst>
        <pc:spChg chg="mod">
          <ac:chgData name="Naomi Doerge" userId="c2ba5b26-9392-4f76-82ca-966719aba79f" providerId="ADAL" clId="{0ED21C0E-34CB-684B-BF03-54B67C558D25}" dt="2024-11-07T13:25:43.652" v="332" actId="20577"/>
          <ac:spMkLst>
            <pc:docMk/>
            <pc:sldMk cId="0" sldId="656"/>
            <ac:spMk id="2" creationId="{35A2D070-0E19-623F-2052-1A5FF1BE2EFE}"/>
          </ac:spMkLst>
        </pc:spChg>
      </pc:sldChg>
      <pc:sldChg chg="modSp modAnim">
        <pc:chgData name="Naomi Doerge" userId="c2ba5b26-9392-4f76-82ca-966719aba79f" providerId="ADAL" clId="{0ED21C0E-34CB-684B-BF03-54B67C558D25}" dt="2024-11-07T13:22:46.850" v="304" actId="20577"/>
        <pc:sldMkLst>
          <pc:docMk/>
          <pc:sldMk cId="547385577" sldId="657"/>
        </pc:sldMkLst>
        <pc:spChg chg="mod">
          <ac:chgData name="Naomi Doerge" userId="c2ba5b26-9392-4f76-82ca-966719aba79f" providerId="ADAL" clId="{0ED21C0E-34CB-684B-BF03-54B67C558D25}" dt="2024-11-07T13:22:46.850" v="304" actId="20577"/>
          <ac:spMkLst>
            <pc:docMk/>
            <pc:sldMk cId="547385577" sldId="657"/>
            <ac:spMk id="3" creationId="{FA56A79D-7EBE-CEF1-0671-5DB320DA71F0}"/>
          </ac:spMkLst>
        </pc:spChg>
      </pc:sldChg>
      <pc:sldChg chg="modSp mod">
        <pc:chgData name="Naomi Doerge" userId="c2ba5b26-9392-4f76-82ca-966719aba79f" providerId="ADAL" clId="{0ED21C0E-34CB-684B-BF03-54B67C558D25}" dt="2024-11-07T13:23:14.348" v="310" actId="113"/>
        <pc:sldMkLst>
          <pc:docMk/>
          <pc:sldMk cId="530518921" sldId="658"/>
        </pc:sldMkLst>
        <pc:spChg chg="mod">
          <ac:chgData name="Naomi Doerge" userId="c2ba5b26-9392-4f76-82ca-966719aba79f" providerId="ADAL" clId="{0ED21C0E-34CB-684B-BF03-54B67C558D25}" dt="2024-11-07T13:23:00.316" v="307" actId="20577"/>
          <ac:spMkLst>
            <pc:docMk/>
            <pc:sldMk cId="530518921" sldId="658"/>
            <ac:spMk id="3" creationId="{374742D5-0618-E28B-7818-14A707C46BC8}"/>
          </ac:spMkLst>
        </pc:spChg>
        <pc:spChg chg="mod">
          <ac:chgData name="Naomi Doerge" userId="c2ba5b26-9392-4f76-82ca-966719aba79f" providerId="ADAL" clId="{0ED21C0E-34CB-684B-BF03-54B67C558D25}" dt="2024-11-07T13:23:14.348" v="310" actId="113"/>
          <ac:spMkLst>
            <pc:docMk/>
            <pc:sldMk cId="530518921" sldId="658"/>
            <ac:spMk id="5" creationId="{DE7F43A8-6C52-9D92-FEAA-19CD092DE05B}"/>
          </ac:spMkLst>
        </pc:spChg>
      </pc:sldChg>
      <pc:sldChg chg="modSp mod">
        <pc:chgData name="Naomi Doerge" userId="c2ba5b26-9392-4f76-82ca-966719aba79f" providerId="ADAL" clId="{0ED21C0E-34CB-684B-BF03-54B67C558D25}" dt="2024-11-07T13:10:13.241" v="84" actId="1076"/>
        <pc:sldMkLst>
          <pc:docMk/>
          <pc:sldMk cId="205694941" sldId="661"/>
        </pc:sldMkLst>
        <pc:spChg chg="mod">
          <ac:chgData name="Naomi Doerge" userId="c2ba5b26-9392-4f76-82ca-966719aba79f" providerId="ADAL" clId="{0ED21C0E-34CB-684B-BF03-54B67C558D25}" dt="2024-11-07T13:08:06.292" v="27" actId="1076"/>
          <ac:spMkLst>
            <pc:docMk/>
            <pc:sldMk cId="205694941" sldId="661"/>
            <ac:spMk id="2" creationId="{022FF8CC-7621-1DB8-9E36-93127C0576B7}"/>
          </ac:spMkLst>
        </pc:spChg>
        <pc:spChg chg="mod">
          <ac:chgData name="Naomi Doerge" userId="c2ba5b26-9392-4f76-82ca-966719aba79f" providerId="ADAL" clId="{0ED21C0E-34CB-684B-BF03-54B67C558D25}" dt="2024-11-07T13:10:13.241" v="84" actId="1076"/>
          <ac:spMkLst>
            <pc:docMk/>
            <pc:sldMk cId="205694941" sldId="661"/>
            <ac:spMk id="3" creationId="{82B7DEB8-DF22-055C-9DF1-B26192C648C1}"/>
          </ac:spMkLst>
        </pc:spChg>
      </pc:sldChg>
      <pc:sldChg chg="modSp new mod">
        <pc:chgData name="Naomi Doerge" userId="c2ba5b26-9392-4f76-82ca-966719aba79f" providerId="ADAL" clId="{0ED21C0E-34CB-684B-BF03-54B67C558D25}" dt="2024-11-07T13:11:00.806" v="129" actId="5793"/>
        <pc:sldMkLst>
          <pc:docMk/>
          <pc:sldMk cId="1242872835" sldId="662"/>
        </pc:sldMkLst>
        <pc:spChg chg="mod">
          <ac:chgData name="Naomi Doerge" userId="c2ba5b26-9392-4f76-82ca-966719aba79f" providerId="ADAL" clId="{0ED21C0E-34CB-684B-BF03-54B67C558D25}" dt="2024-11-07T13:10:41.158" v="121" actId="1076"/>
          <ac:spMkLst>
            <pc:docMk/>
            <pc:sldMk cId="1242872835" sldId="662"/>
            <ac:spMk id="2" creationId="{D9C60960-4D73-1A2F-6575-31F2A7810756}"/>
          </ac:spMkLst>
        </pc:spChg>
        <pc:spChg chg="mod">
          <ac:chgData name="Naomi Doerge" userId="c2ba5b26-9392-4f76-82ca-966719aba79f" providerId="ADAL" clId="{0ED21C0E-34CB-684B-BF03-54B67C558D25}" dt="2024-11-07T13:11:00.806" v="129" actId="5793"/>
          <ac:spMkLst>
            <pc:docMk/>
            <pc:sldMk cId="1242872835" sldId="662"/>
            <ac:spMk id="3" creationId="{39584DE9-3BA2-3A7C-CB15-4D738493D988}"/>
          </ac:spMkLst>
        </pc:spChg>
      </pc:sldChg>
      <pc:sldChg chg="modSp new mod">
        <pc:chgData name="Naomi Doerge" userId="c2ba5b26-9392-4f76-82ca-966719aba79f" providerId="ADAL" clId="{0ED21C0E-34CB-684B-BF03-54B67C558D25}" dt="2024-11-07T14:28:03.014" v="614" actId="123"/>
        <pc:sldMkLst>
          <pc:docMk/>
          <pc:sldMk cId="3933556042" sldId="663"/>
        </pc:sldMkLst>
        <pc:spChg chg="mod">
          <ac:chgData name="Naomi Doerge" userId="c2ba5b26-9392-4f76-82ca-966719aba79f" providerId="ADAL" clId="{0ED21C0E-34CB-684B-BF03-54B67C558D25}" dt="2024-11-07T13:53:51.587" v="539" actId="404"/>
          <ac:spMkLst>
            <pc:docMk/>
            <pc:sldMk cId="3933556042" sldId="663"/>
            <ac:spMk id="2" creationId="{2935013C-1DCA-1205-5FA0-96C625EA28C4}"/>
          </ac:spMkLst>
        </pc:spChg>
        <pc:spChg chg="mod">
          <ac:chgData name="Naomi Doerge" userId="c2ba5b26-9392-4f76-82ca-966719aba79f" providerId="ADAL" clId="{0ED21C0E-34CB-684B-BF03-54B67C558D25}" dt="2024-11-07T14:28:03.014" v="614" actId="123"/>
          <ac:spMkLst>
            <pc:docMk/>
            <pc:sldMk cId="3933556042" sldId="663"/>
            <ac:spMk id="3" creationId="{CAA6471D-6075-B2C6-F3FB-5C23176EEC8B}"/>
          </ac:spMkLst>
        </pc:spChg>
      </pc:sldChg>
      <pc:sldChg chg="modSp new mod">
        <pc:chgData name="Naomi Doerge" userId="c2ba5b26-9392-4f76-82ca-966719aba79f" providerId="ADAL" clId="{0ED21C0E-34CB-684B-BF03-54B67C558D25}" dt="2024-11-07T13:36:07.137" v="438" actId="5793"/>
        <pc:sldMkLst>
          <pc:docMk/>
          <pc:sldMk cId="2124290617" sldId="664"/>
        </pc:sldMkLst>
        <pc:spChg chg="mod">
          <ac:chgData name="Naomi Doerge" userId="c2ba5b26-9392-4f76-82ca-966719aba79f" providerId="ADAL" clId="{0ED21C0E-34CB-684B-BF03-54B67C558D25}" dt="2024-11-07T13:33:11.374" v="366" actId="1076"/>
          <ac:spMkLst>
            <pc:docMk/>
            <pc:sldMk cId="2124290617" sldId="664"/>
            <ac:spMk id="2" creationId="{48E42313-5510-4A55-13D4-D500AD9DE89C}"/>
          </ac:spMkLst>
        </pc:spChg>
        <pc:spChg chg="mod">
          <ac:chgData name="Naomi Doerge" userId="c2ba5b26-9392-4f76-82ca-966719aba79f" providerId="ADAL" clId="{0ED21C0E-34CB-684B-BF03-54B67C558D25}" dt="2024-11-07T13:36:07.137" v="438" actId="5793"/>
          <ac:spMkLst>
            <pc:docMk/>
            <pc:sldMk cId="2124290617" sldId="664"/>
            <ac:spMk id="3" creationId="{7B537357-2054-5338-86B7-410F1F44BD5B}"/>
          </ac:spMkLst>
        </pc:spChg>
      </pc:sldChg>
      <pc:sldChg chg="modSp new mod">
        <pc:chgData name="Naomi Doerge" userId="c2ba5b26-9392-4f76-82ca-966719aba79f" providerId="ADAL" clId="{0ED21C0E-34CB-684B-BF03-54B67C558D25}" dt="2024-11-07T13:38:32.685" v="523" actId="14100"/>
        <pc:sldMkLst>
          <pc:docMk/>
          <pc:sldMk cId="4019506699" sldId="665"/>
        </pc:sldMkLst>
        <pc:spChg chg="mod">
          <ac:chgData name="Naomi Doerge" userId="c2ba5b26-9392-4f76-82ca-966719aba79f" providerId="ADAL" clId="{0ED21C0E-34CB-684B-BF03-54B67C558D25}" dt="2024-11-07T13:38:13.070" v="513" actId="1076"/>
          <ac:spMkLst>
            <pc:docMk/>
            <pc:sldMk cId="4019506699" sldId="665"/>
            <ac:spMk id="2" creationId="{9BCCEC41-7AD0-997A-CA83-F6450FA726D2}"/>
          </ac:spMkLst>
        </pc:spChg>
        <pc:spChg chg="mod">
          <ac:chgData name="Naomi Doerge" userId="c2ba5b26-9392-4f76-82ca-966719aba79f" providerId="ADAL" clId="{0ED21C0E-34CB-684B-BF03-54B67C558D25}" dt="2024-11-07T13:38:32.685" v="523" actId="14100"/>
          <ac:spMkLst>
            <pc:docMk/>
            <pc:sldMk cId="4019506699" sldId="665"/>
            <ac:spMk id="3" creationId="{BE4BC07F-218E-BE2B-2658-6FF2150D28AE}"/>
          </ac:spMkLst>
        </pc:spChg>
      </pc:sldChg>
      <pc:sldChg chg="modSp new mod">
        <pc:chgData name="Naomi Doerge" userId="c2ba5b26-9392-4f76-82ca-966719aba79f" providerId="ADAL" clId="{0ED21C0E-34CB-684B-BF03-54B67C558D25}" dt="2024-11-07T15:49:12.174" v="745" actId="403"/>
        <pc:sldMkLst>
          <pc:docMk/>
          <pc:sldMk cId="3626987481" sldId="666"/>
        </pc:sldMkLst>
        <pc:spChg chg="mod">
          <ac:chgData name="Naomi Doerge" userId="c2ba5b26-9392-4f76-82ca-966719aba79f" providerId="ADAL" clId="{0ED21C0E-34CB-684B-BF03-54B67C558D25}" dt="2024-11-07T14:56:17.791" v="727" actId="20577"/>
          <ac:spMkLst>
            <pc:docMk/>
            <pc:sldMk cId="3626987481" sldId="666"/>
            <ac:spMk id="2" creationId="{3B21BDE8-B724-E2D9-7261-3AA3E615579B}"/>
          </ac:spMkLst>
        </pc:spChg>
        <pc:spChg chg="mod">
          <ac:chgData name="Naomi Doerge" userId="c2ba5b26-9392-4f76-82ca-966719aba79f" providerId="ADAL" clId="{0ED21C0E-34CB-684B-BF03-54B67C558D25}" dt="2024-11-07T15:49:12.174" v="745" actId="403"/>
          <ac:spMkLst>
            <pc:docMk/>
            <pc:sldMk cId="3626987481" sldId="666"/>
            <ac:spMk id="3" creationId="{87FEF743-18C9-E92E-F594-AE9F9EA2BE5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17E91A1E-6A64-42A7-A209-3AFA62F6EDA0}" type="datetimeFigureOut">
              <a:rPr lang="en-GB"/>
              <a:pPr>
                <a:defRPr/>
              </a:pPr>
              <a:t>07/11/2024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8B691804-FF78-4E11-B8BE-B5CBC3CAFBA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18CDD32A-8FCA-FFD5-8ED6-906F538E37D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C0E3F07D-C3B0-1D48-2FFC-82BD94749B3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9156" name="Slide Number Placeholder 3">
            <a:extLst>
              <a:ext uri="{FF2B5EF4-FFF2-40B4-BE49-F238E27FC236}">
                <a16:creationId xmlns:a16="http://schemas.microsoft.com/office/drawing/2014/main" id="{01E5D3FB-AF47-263C-B5E0-18FD423EF7BB}"/>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95C71178-0197-4A47-9197-0FB8AF56CE45}" type="slidenum">
              <a:rPr lang="en-GB" altLang="en-US">
                <a:solidFill>
                  <a:srgbClr val="000000"/>
                </a:solidFill>
              </a:rPr>
              <a:pPr eaLnBrk="1" hangingPunct="1"/>
              <a:t>14</a:t>
            </a:fld>
            <a:endParaRPr lang="en-GB" altLang="en-US">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B20BA6EA-F110-3700-7E44-99F702D281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06435C17-9B92-EBA6-25BA-2FBA8973F6A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Source: Oshima &amp; Hogue (2007).</a:t>
            </a:r>
          </a:p>
        </p:txBody>
      </p:sp>
      <p:sp>
        <p:nvSpPr>
          <p:cNvPr id="51204" name="Slide Number Placeholder 3">
            <a:extLst>
              <a:ext uri="{FF2B5EF4-FFF2-40B4-BE49-F238E27FC236}">
                <a16:creationId xmlns:a16="http://schemas.microsoft.com/office/drawing/2014/main" id="{04FE833B-F381-D68F-8E0C-AE53134A1584}"/>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0C92854A-F391-4C2F-8BDD-9CD6AAD2A667}" type="slidenum">
              <a:rPr lang="en-GB" altLang="en-US">
                <a:solidFill>
                  <a:srgbClr val="000000"/>
                </a:solidFill>
              </a:rPr>
              <a:pPr eaLnBrk="1" hangingPunct="1"/>
              <a:t>17</a:t>
            </a:fld>
            <a:endParaRPr lang="en-GB" altLang="en-US">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70533F8B-26D2-E341-9259-1BE1C500C5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BCD19812-2F55-1042-45A3-B59CE1B67D6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3252" name="Slide Number Placeholder 3">
            <a:extLst>
              <a:ext uri="{FF2B5EF4-FFF2-40B4-BE49-F238E27FC236}">
                <a16:creationId xmlns:a16="http://schemas.microsoft.com/office/drawing/2014/main" id="{BAF9F7AD-2413-33BC-7C05-659FCA912007}"/>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9218FC2E-0097-4EA5-9378-315170B78D8A}" type="slidenum">
              <a:rPr lang="en-GB" altLang="en-US">
                <a:solidFill>
                  <a:srgbClr val="000000"/>
                </a:solidFill>
              </a:rPr>
              <a:pPr eaLnBrk="1" hangingPunct="1"/>
              <a:t>19</a:t>
            </a:fld>
            <a:endParaRPr lang="en-GB" altLang="en-US">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0C7381F3-1762-27C2-6429-7A5433007D6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8474B3EA-CE79-33D4-A7CC-1B10E438578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4276" name="Slide Number Placeholder 3">
            <a:extLst>
              <a:ext uri="{FF2B5EF4-FFF2-40B4-BE49-F238E27FC236}">
                <a16:creationId xmlns:a16="http://schemas.microsoft.com/office/drawing/2014/main" id="{1E56EE98-4229-ED2F-674D-22626C5F0284}"/>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7FE9B001-3B42-45EF-85E1-E8E4C035AAAB}" type="slidenum">
              <a:rPr lang="en-GB" altLang="en-US">
                <a:solidFill>
                  <a:srgbClr val="000000"/>
                </a:solidFill>
              </a:rPr>
              <a:pPr eaLnBrk="1" hangingPunct="1"/>
              <a:t>20</a:t>
            </a:fld>
            <a:endParaRPr lang="en-GB" altLang="en-US">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0C7381F3-1762-27C2-6429-7A5433007D6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8474B3EA-CE79-33D4-A7CC-1B10E438578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4276" name="Slide Number Placeholder 3">
            <a:extLst>
              <a:ext uri="{FF2B5EF4-FFF2-40B4-BE49-F238E27FC236}">
                <a16:creationId xmlns:a16="http://schemas.microsoft.com/office/drawing/2014/main" id="{1E56EE98-4229-ED2F-674D-22626C5F0284}"/>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7FE9B001-3B42-45EF-85E1-E8E4C035AAAB}" type="slidenum">
              <a:rPr lang="en-GB" altLang="en-US">
                <a:solidFill>
                  <a:srgbClr val="000000"/>
                </a:solidFill>
              </a:rPr>
              <a:pPr eaLnBrk="1" hangingPunct="1"/>
              <a:t>21</a:t>
            </a:fld>
            <a:endParaRPr lang="en-GB" altLang="en-US">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16092438-7EE4-4636-9103-C0C8A57CF5D9}" type="datetime1">
              <a:rPr lang="en-GB"/>
              <a:pPr>
                <a:defRPr/>
              </a:pPr>
              <a:t>07/11/2024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563152B0-4E52-4965-82E0-BBE352D8EE41}" type="slidenum">
              <a:rPr lang="en-GB" altLang="en-US"/>
              <a:pPr>
                <a:defRPr/>
              </a:pPr>
              <a:t>‹#›</a:t>
            </a:fld>
            <a:endParaRPr lang="en-GB" altLang="en-US"/>
          </a:p>
        </p:txBody>
      </p:sp>
    </p:spTree>
    <p:extLst>
      <p:ext uri="{BB962C8B-B14F-4D97-AF65-F5344CB8AC3E}">
        <p14:creationId xmlns:p14="http://schemas.microsoft.com/office/powerpoint/2010/main" val="4053291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3E169DBE-F815-4209-A118-DC7099F385FE}" type="datetime1">
              <a:rPr lang="en-GB"/>
              <a:pPr>
                <a:defRPr/>
              </a:pPr>
              <a:t>07/11/2024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65E5B65-DBC1-4AAD-A9F0-6763231A5C21}" type="slidenum">
              <a:rPr lang="en-GB" altLang="en-US"/>
              <a:pPr>
                <a:defRPr/>
              </a:pPr>
              <a:t>‹#›</a:t>
            </a:fld>
            <a:endParaRPr lang="en-GB" altLang="en-US"/>
          </a:p>
        </p:txBody>
      </p:sp>
    </p:spTree>
    <p:extLst>
      <p:ext uri="{BB962C8B-B14F-4D97-AF65-F5344CB8AC3E}">
        <p14:creationId xmlns:p14="http://schemas.microsoft.com/office/powerpoint/2010/main" val="436634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BB933D0A-9AF9-4FC5-A54D-8C5CFBAE05F5}" type="datetime1">
              <a:rPr lang="en-GB"/>
              <a:pPr>
                <a:defRPr/>
              </a:pPr>
              <a:t>07/11/2024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878A0076-4526-4FA1-B57D-62052302D1FD}" type="slidenum">
              <a:rPr lang="en-GB" altLang="en-US"/>
              <a:pPr>
                <a:defRPr/>
              </a:pPr>
              <a:t>‹#›</a:t>
            </a:fld>
            <a:endParaRPr lang="en-GB" altLang="en-US"/>
          </a:p>
        </p:txBody>
      </p:sp>
    </p:spTree>
    <p:extLst>
      <p:ext uri="{BB962C8B-B14F-4D97-AF65-F5344CB8AC3E}">
        <p14:creationId xmlns:p14="http://schemas.microsoft.com/office/powerpoint/2010/main" val="2214143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9924F442-E04E-4E55-AC02-7420DD22683E}" type="datetime1">
              <a:rPr lang="en-GB"/>
              <a:pPr>
                <a:defRPr/>
              </a:pPr>
              <a:t>07/11/2024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6E5A3FBD-B329-48C2-839C-4CD0D0E62EF6}" type="slidenum">
              <a:rPr lang="en-GB" altLang="en-US"/>
              <a:pPr>
                <a:defRPr/>
              </a:pPr>
              <a:t>‹#›</a:t>
            </a:fld>
            <a:endParaRPr lang="en-GB" altLang="en-US"/>
          </a:p>
        </p:txBody>
      </p:sp>
    </p:spTree>
    <p:extLst>
      <p:ext uri="{BB962C8B-B14F-4D97-AF65-F5344CB8AC3E}">
        <p14:creationId xmlns:p14="http://schemas.microsoft.com/office/powerpoint/2010/main" val="962771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E946AA24-6785-448A-9B33-4500638632F2}" type="datetime1">
              <a:rPr lang="en-GB"/>
              <a:pPr>
                <a:defRPr/>
              </a:pPr>
              <a:t>07/11/2024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BCF97199-F7DF-4DF3-A547-58B5A3F4291A}" type="slidenum">
              <a:rPr lang="en-GB" altLang="en-US"/>
              <a:pPr>
                <a:defRPr/>
              </a:pPr>
              <a:t>‹#›</a:t>
            </a:fld>
            <a:endParaRPr lang="en-GB" altLang="en-US"/>
          </a:p>
        </p:txBody>
      </p:sp>
    </p:spTree>
    <p:extLst>
      <p:ext uri="{BB962C8B-B14F-4D97-AF65-F5344CB8AC3E}">
        <p14:creationId xmlns:p14="http://schemas.microsoft.com/office/powerpoint/2010/main" val="1858138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7E7DE3E3-AD0F-4ECB-975B-5A2AF0C82EA9}" type="datetime1">
              <a:rPr lang="en-GB"/>
              <a:pPr>
                <a:defRPr/>
              </a:pPr>
              <a:t>07/11/2024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EC1A894-2A1A-48B2-98CB-3C2E10102BA0}" type="slidenum">
              <a:rPr lang="en-GB" altLang="en-US"/>
              <a:pPr>
                <a:defRPr/>
              </a:pPr>
              <a:t>‹#›</a:t>
            </a:fld>
            <a:endParaRPr lang="en-GB" altLang="en-US"/>
          </a:p>
        </p:txBody>
      </p:sp>
    </p:spTree>
    <p:extLst>
      <p:ext uri="{BB962C8B-B14F-4D97-AF65-F5344CB8AC3E}">
        <p14:creationId xmlns:p14="http://schemas.microsoft.com/office/powerpoint/2010/main" val="1492898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A3A4249-34A0-4AAA-B7B4-ECC759B1121A}" type="datetime1">
              <a:rPr lang="en-GB"/>
              <a:pPr>
                <a:defRPr/>
              </a:pPr>
              <a:t>07/11/2024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51353A8D-6BC7-4D3B-BB26-1AA1F7621235}" type="slidenum">
              <a:rPr lang="en-GB" altLang="en-US"/>
              <a:pPr>
                <a:defRPr/>
              </a:pPr>
              <a:t>‹#›</a:t>
            </a:fld>
            <a:endParaRPr lang="en-GB" altLang="en-US"/>
          </a:p>
        </p:txBody>
      </p:sp>
    </p:spTree>
    <p:extLst>
      <p:ext uri="{BB962C8B-B14F-4D97-AF65-F5344CB8AC3E}">
        <p14:creationId xmlns:p14="http://schemas.microsoft.com/office/powerpoint/2010/main" val="1212832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C21520C0-5B4C-4280-8044-2E08FF4019B4}" type="datetime1">
              <a:rPr lang="en-GB"/>
              <a:pPr>
                <a:defRPr/>
              </a:pPr>
              <a:t>07/11/2024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4B9B457F-28A0-4FAE-9F0C-71AB9D9E79C0}" type="slidenum">
              <a:rPr lang="en-GB" altLang="en-US"/>
              <a:pPr>
                <a:defRPr/>
              </a:pPr>
              <a:t>‹#›</a:t>
            </a:fld>
            <a:endParaRPr lang="en-GB" altLang="en-US"/>
          </a:p>
        </p:txBody>
      </p:sp>
    </p:spTree>
    <p:extLst>
      <p:ext uri="{BB962C8B-B14F-4D97-AF65-F5344CB8AC3E}">
        <p14:creationId xmlns:p14="http://schemas.microsoft.com/office/powerpoint/2010/main" val="1680621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3B2D6B89-09AC-4741-9EC2-F119C3D2B8E1}" type="datetime1">
              <a:rPr lang="en-GB"/>
              <a:pPr>
                <a:defRPr/>
              </a:pPr>
              <a:t>07/11/2024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0694D7AC-F2B1-40DF-8861-30D46F13E68F}" type="slidenum">
              <a:rPr lang="en-GB" altLang="en-US"/>
              <a:pPr>
                <a:defRPr/>
              </a:pPr>
              <a:t>‹#›</a:t>
            </a:fld>
            <a:endParaRPr lang="en-GB" altLang="en-US"/>
          </a:p>
        </p:txBody>
      </p:sp>
    </p:spTree>
    <p:extLst>
      <p:ext uri="{BB962C8B-B14F-4D97-AF65-F5344CB8AC3E}">
        <p14:creationId xmlns:p14="http://schemas.microsoft.com/office/powerpoint/2010/main" val="1074089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ECC0777-1175-4649-A6CA-63F0B82C2A59}" type="datetime1">
              <a:rPr lang="en-GB"/>
              <a:pPr>
                <a:defRPr/>
              </a:pPr>
              <a:t>07/11/2024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65A7E0-D96E-4F21-B8A9-47C0C5269AEA}" type="slidenum">
              <a:rPr lang="en-GB" altLang="en-US"/>
              <a:pPr>
                <a:defRPr/>
              </a:pPr>
              <a:t>‹#›</a:t>
            </a:fld>
            <a:endParaRPr lang="en-GB" altLang="en-US"/>
          </a:p>
        </p:txBody>
      </p:sp>
    </p:spTree>
    <p:extLst>
      <p:ext uri="{BB962C8B-B14F-4D97-AF65-F5344CB8AC3E}">
        <p14:creationId xmlns:p14="http://schemas.microsoft.com/office/powerpoint/2010/main" val="147865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F0D7377-0FFC-46BA-81B2-23072C0AE3F8}" type="datetime1">
              <a:rPr lang="en-GB"/>
              <a:pPr>
                <a:defRPr/>
              </a:pPr>
              <a:t>07/11/2024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516E4200-1EE1-4A85-B8B2-A58E5A8E5CBF}" type="slidenum">
              <a:rPr lang="en-GB" altLang="en-US"/>
              <a:pPr>
                <a:defRPr/>
              </a:pPr>
              <a:t>‹#›</a:t>
            </a:fld>
            <a:endParaRPr lang="en-GB" altLang="en-US"/>
          </a:p>
        </p:txBody>
      </p:sp>
    </p:spTree>
    <p:extLst>
      <p:ext uri="{BB962C8B-B14F-4D97-AF65-F5344CB8AC3E}">
        <p14:creationId xmlns:p14="http://schemas.microsoft.com/office/powerpoint/2010/main" val="22643048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127ECC41-19EA-482A-953E-7123B3AD5E76}" type="datetime1">
              <a:rPr lang="en-GB"/>
              <a:pPr>
                <a:defRPr/>
              </a:pPr>
              <a:t>07/11/2024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2CBCEE50-36CB-41C1-8C57-9AC84F570812}" type="slidenum">
              <a:rPr lang="en-GB" altLang="en-US"/>
              <a:pPr>
                <a:defRPr/>
              </a:pPr>
              <a:t>‹#›</a:t>
            </a:fld>
            <a:endParaRPr lang="en-GB" altLang="en-US"/>
          </a:p>
        </p:txBody>
      </p:sp>
    </p:spTree>
    <p:extLst>
      <p:ext uri="{BB962C8B-B14F-4D97-AF65-F5344CB8AC3E}">
        <p14:creationId xmlns:p14="http://schemas.microsoft.com/office/powerpoint/2010/main" val="32011877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88CDF714-6E5E-4674-9BCB-7577AC040E7A}" type="datetime1">
              <a:rPr lang="en-GB"/>
              <a:pPr>
                <a:defRPr/>
              </a:pPr>
              <a:t>07/11/2024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0BA5DB35-34C8-44B6-B061-E823A941770D}" type="slidenum">
              <a:rPr lang="en-GB" altLang="en-US"/>
              <a:pPr>
                <a:defRPr/>
              </a:pPr>
              <a:t>‹#›</a:t>
            </a:fld>
            <a:endParaRPr lang="en-GB" altLang="en-US"/>
          </a:p>
        </p:txBody>
      </p:sp>
    </p:spTree>
    <p:extLst>
      <p:ext uri="{BB962C8B-B14F-4D97-AF65-F5344CB8AC3E}">
        <p14:creationId xmlns:p14="http://schemas.microsoft.com/office/powerpoint/2010/main" val="11432545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7E428EEB-D655-43C2-81ED-DA8813E2705E}" type="datetime1">
              <a:rPr lang="en-GB"/>
              <a:pPr>
                <a:defRPr/>
              </a:pPr>
              <a:t>07/11/2024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52796536-B6AD-4C4E-89A1-32E0A627C67F}" type="slidenum">
              <a:rPr lang="en-GB" altLang="en-US"/>
              <a:pPr>
                <a:defRPr/>
              </a:pPr>
              <a:t>‹#›</a:t>
            </a:fld>
            <a:endParaRPr lang="en-GB" altLang="en-US"/>
          </a:p>
        </p:txBody>
      </p:sp>
    </p:spTree>
    <p:extLst>
      <p:ext uri="{BB962C8B-B14F-4D97-AF65-F5344CB8AC3E}">
        <p14:creationId xmlns:p14="http://schemas.microsoft.com/office/powerpoint/2010/main" val="158000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D54F57E8-5F16-48BD-A5AC-365AE284B917}" type="datetime1">
              <a:rPr lang="en-GB"/>
              <a:pPr>
                <a:defRPr/>
              </a:pPr>
              <a:t>07/11/2024</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1158B231-97C8-43D3-A3DF-D8F3081D8AA8}" type="slidenum">
              <a:rPr lang="en-GB" altLang="en-US"/>
              <a:pPr>
                <a:defRPr/>
              </a:pPr>
              <a:t>‹#›</a:t>
            </a:fld>
            <a:endParaRPr lang="en-GB" altLang="en-US"/>
          </a:p>
        </p:txBody>
      </p:sp>
    </p:spTree>
    <p:extLst>
      <p:ext uri="{BB962C8B-B14F-4D97-AF65-F5344CB8AC3E}">
        <p14:creationId xmlns:p14="http://schemas.microsoft.com/office/powerpoint/2010/main" val="39654773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B9DD20E8-FDB4-49D5-80F6-768F72F91914}" type="datetime1">
              <a:rPr lang="en-GB"/>
              <a:pPr>
                <a:defRPr/>
              </a:pPr>
              <a:t>07/11/2024</a:t>
            </a:fld>
            <a:endParaRPr lang="en-GB" dirty="0"/>
          </a:p>
        </p:txBody>
      </p:sp>
      <p:sp>
        <p:nvSpPr>
          <p:cNvPr id="8" name="Slide Number Placeholder 5"/>
          <p:cNvSpPr>
            <a:spLocks noGrp="1"/>
          </p:cNvSpPr>
          <p:nvPr>
            <p:ph type="sldNum" sz="quarter" idx="11"/>
          </p:nvPr>
        </p:nvSpPr>
        <p:spPr/>
        <p:txBody>
          <a:bodyPr/>
          <a:lstStyle>
            <a:lvl1pPr>
              <a:defRPr/>
            </a:lvl1pPr>
          </a:lstStyle>
          <a:p>
            <a:pPr>
              <a:defRPr/>
            </a:pPr>
            <a:fld id="{C6FE8BAC-7553-4E63-815C-BCE64170BB95}" type="slidenum">
              <a:rPr lang="en-GB" altLang="en-US"/>
              <a:pPr>
                <a:defRPr/>
              </a:pPr>
              <a:t>‹#›</a:t>
            </a:fld>
            <a:endParaRPr lang="en-GB" altLang="en-US"/>
          </a:p>
        </p:txBody>
      </p:sp>
    </p:spTree>
    <p:extLst>
      <p:ext uri="{BB962C8B-B14F-4D97-AF65-F5344CB8AC3E}">
        <p14:creationId xmlns:p14="http://schemas.microsoft.com/office/powerpoint/2010/main" val="9636799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1DBECB00-7774-4B18-B6E4-B5FAED863DCC}" type="datetime1">
              <a:rPr lang="en-GB"/>
              <a:pPr>
                <a:defRPr/>
              </a:pPr>
              <a:t>07/11/2024</a:t>
            </a:fld>
            <a:endParaRPr lang="en-GB" dirty="0"/>
          </a:p>
        </p:txBody>
      </p:sp>
      <p:sp>
        <p:nvSpPr>
          <p:cNvPr id="4" name="Slide Number Placeholder 5"/>
          <p:cNvSpPr>
            <a:spLocks noGrp="1"/>
          </p:cNvSpPr>
          <p:nvPr>
            <p:ph type="sldNum" sz="quarter" idx="11"/>
          </p:nvPr>
        </p:nvSpPr>
        <p:spPr/>
        <p:txBody>
          <a:bodyPr/>
          <a:lstStyle>
            <a:lvl1pPr>
              <a:defRPr/>
            </a:lvl1pPr>
          </a:lstStyle>
          <a:p>
            <a:pPr>
              <a:defRPr/>
            </a:pPr>
            <a:fld id="{264E93B2-BB80-471B-BF15-CF7E4CBDA032}" type="slidenum">
              <a:rPr lang="en-GB" altLang="en-US"/>
              <a:pPr>
                <a:defRPr/>
              </a:pPr>
              <a:t>‹#›</a:t>
            </a:fld>
            <a:endParaRPr lang="en-GB" altLang="en-US"/>
          </a:p>
        </p:txBody>
      </p:sp>
    </p:spTree>
    <p:extLst>
      <p:ext uri="{BB962C8B-B14F-4D97-AF65-F5344CB8AC3E}">
        <p14:creationId xmlns:p14="http://schemas.microsoft.com/office/powerpoint/2010/main" val="35410456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CA03EEC-B14E-4A7F-BFD6-5060B1114ACC}" type="datetime1">
              <a:rPr lang="en-GB"/>
              <a:pPr>
                <a:defRPr/>
              </a:pPr>
              <a:t>07/11/2024</a:t>
            </a:fld>
            <a:endParaRPr lang="en-GB" dirty="0"/>
          </a:p>
        </p:txBody>
      </p:sp>
      <p:sp>
        <p:nvSpPr>
          <p:cNvPr id="3" name="Slide Number Placeholder 5"/>
          <p:cNvSpPr>
            <a:spLocks noGrp="1"/>
          </p:cNvSpPr>
          <p:nvPr>
            <p:ph type="sldNum" sz="quarter" idx="11"/>
          </p:nvPr>
        </p:nvSpPr>
        <p:spPr/>
        <p:txBody>
          <a:bodyPr/>
          <a:lstStyle>
            <a:lvl1pPr>
              <a:defRPr/>
            </a:lvl1pPr>
          </a:lstStyle>
          <a:p>
            <a:pPr>
              <a:defRPr/>
            </a:pPr>
            <a:fld id="{703C9C18-436A-41F6-9797-10541D74A8B8}" type="slidenum">
              <a:rPr lang="en-GB" altLang="en-US"/>
              <a:pPr>
                <a:defRPr/>
              </a:pPr>
              <a:t>‹#›</a:t>
            </a:fld>
            <a:endParaRPr lang="en-GB" altLang="en-US"/>
          </a:p>
        </p:txBody>
      </p:sp>
    </p:spTree>
    <p:extLst>
      <p:ext uri="{BB962C8B-B14F-4D97-AF65-F5344CB8AC3E}">
        <p14:creationId xmlns:p14="http://schemas.microsoft.com/office/powerpoint/2010/main" val="28430003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52588FE9-B7CF-4C10-8F60-2AFD49FF6B4A}" type="datetime1">
              <a:rPr lang="en-GB"/>
              <a:pPr>
                <a:defRPr/>
              </a:pPr>
              <a:t>07/11/2024</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E2B9FA73-AE59-4174-8456-F06501F255FB}" type="slidenum">
              <a:rPr lang="en-GB" altLang="en-US"/>
              <a:pPr>
                <a:defRPr/>
              </a:pPr>
              <a:t>‹#›</a:t>
            </a:fld>
            <a:endParaRPr lang="en-GB" altLang="en-US"/>
          </a:p>
        </p:txBody>
      </p:sp>
    </p:spTree>
    <p:extLst>
      <p:ext uri="{BB962C8B-B14F-4D97-AF65-F5344CB8AC3E}">
        <p14:creationId xmlns:p14="http://schemas.microsoft.com/office/powerpoint/2010/main" val="7439334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B54B5C1-EB0C-4891-83EA-565F707CD801}" type="datetime1">
              <a:rPr lang="en-GB"/>
              <a:pPr>
                <a:defRPr/>
              </a:pPr>
              <a:t>07/11/2024</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82FA35A5-3AA5-4D86-9171-7094E82C0F20}" type="slidenum">
              <a:rPr lang="en-GB" altLang="en-US"/>
              <a:pPr>
                <a:defRPr/>
              </a:pPr>
              <a:t>‹#›</a:t>
            </a:fld>
            <a:endParaRPr lang="en-GB" altLang="en-US"/>
          </a:p>
        </p:txBody>
      </p:sp>
    </p:spTree>
    <p:extLst>
      <p:ext uri="{BB962C8B-B14F-4D97-AF65-F5344CB8AC3E}">
        <p14:creationId xmlns:p14="http://schemas.microsoft.com/office/powerpoint/2010/main" val="2608186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3FFA933-8B13-44D1-B72A-3A40E63B9BEC}" type="datetime1">
              <a:rPr lang="en-GB"/>
              <a:pPr>
                <a:defRPr/>
              </a:pPr>
              <a:t>07/11/2024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20CA2798-5A76-40A3-8D8B-F8B170758745}" type="slidenum">
              <a:rPr lang="en-GB" altLang="en-US"/>
              <a:pPr>
                <a:defRPr/>
              </a:pPr>
              <a:t>‹#›</a:t>
            </a:fld>
            <a:endParaRPr lang="en-GB" altLang="en-US"/>
          </a:p>
        </p:txBody>
      </p:sp>
    </p:spTree>
    <p:extLst>
      <p:ext uri="{BB962C8B-B14F-4D97-AF65-F5344CB8AC3E}">
        <p14:creationId xmlns:p14="http://schemas.microsoft.com/office/powerpoint/2010/main" val="41607487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F1163F08-6A97-4156-9294-3C63E7FBB29C}" type="datetime1">
              <a:rPr lang="en-GB"/>
              <a:pPr>
                <a:defRPr/>
              </a:pPr>
              <a:t>07/11/2024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D4C3621B-BCF9-45C1-B6BD-A5169FE7BBAB}" type="slidenum">
              <a:rPr lang="en-GB" altLang="en-US"/>
              <a:pPr>
                <a:defRPr/>
              </a:pPr>
              <a:t>‹#›</a:t>
            </a:fld>
            <a:endParaRPr lang="en-GB" altLang="en-US"/>
          </a:p>
        </p:txBody>
      </p:sp>
    </p:spTree>
    <p:extLst>
      <p:ext uri="{BB962C8B-B14F-4D97-AF65-F5344CB8AC3E}">
        <p14:creationId xmlns:p14="http://schemas.microsoft.com/office/powerpoint/2010/main" val="9975557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06A18175-4CCB-4D59-9E7A-CB9E10CAD97C}" type="datetime1">
              <a:rPr lang="en-GB"/>
              <a:pPr>
                <a:defRPr/>
              </a:pPr>
              <a:t>07/11/2024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373FB7A2-415E-41A5-B6CD-01E09ABC31D7}" type="slidenum">
              <a:rPr lang="en-GB" altLang="en-US"/>
              <a:pPr>
                <a:defRPr/>
              </a:pPr>
              <a:t>‹#›</a:t>
            </a:fld>
            <a:endParaRPr lang="en-GB" altLang="en-US"/>
          </a:p>
        </p:txBody>
      </p:sp>
    </p:spTree>
    <p:extLst>
      <p:ext uri="{BB962C8B-B14F-4D97-AF65-F5344CB8AC3E}">
        <p14:creationId xmlns:p14="http://schemas.microsoft.com/office/powerpoint/2010/main" val="1505163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734DD8D-AE26-4A6C-B780-968F72A0D9BC}" type="datetime1">
              <a:rPr lang="en-GB"/>
              <a:pPr>
                <a:defRPr/>
              </a:pPr>
              <a:t>07/11/2024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DD17434-A7DD-4661-AAA4-10CC5EC625E0}" type="slidenum">
              <a:rPr lang="en-GB" altLang="en-US"/>
              <a:pPr>
                <a:defRPr/>
              </a:pPr>
              <a:t>‹#›</a:t>
            </a:fld>
            <a:endParaRPr lang="en-GB" altLang="en-US"/>
          </a:p>
        </p:txBody>
      </p:sp>
    </p:spTree>
    <p:extLst>
      <p:ext uri="{BB962C8B-B14F-4D97-AF65-F5344CB8AC3E}">
        <p14:creationId xmlns:p14="http://schemas.microsoft.com/office/powerpoint/2010/main" val="21053381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08B30223-4BA2-41A5-8378-082085042B8B}" type="datetime1">
              <a:rPr lang="en-GB"/>
              <a:pPr>
                <a:defRPr/>
              </a:pPr>
              <a:t>07/11/2024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039F0DC0-9577-4AF7-9997-F1F3A4753A89}" type="slidenum">
              <a:rPr lang="en-GB" altLang="en-US"/>
              <a:pPr>
                <a:defRPr/>
              </a:pPr>
              <a:t>‹#›</a:t>
            </a:fld>
            <a:endParaRPr lang="en-GB" altLang="en-US"/>
          </a:p>
        </p:txBody>
      </p:sp>
    </p:spTree>
    <p:extLst>
      <p:ext uri="{BB962C8B-B14F-4D97-AF65-F5344CB8AC3E}">
        <p14:creationId xmlns:p14="http://schemas.microsoft.com/office/powerpoint/2010/main" val="3695968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F11C2DB4-2A82-464E-9A30-E4E62EEAE577}" type="datetime1">
              <a:rPr lang="en-GB"/>
              <a:pPr>
                <a:defRPr/>
              </a:pPr>
              <a:t>07/11/2024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D3E0AAA-BD4A-47E9-8353-87A382C7C60D}" type="slidenum">
              <a:rPr lang="en-GB" altLang="en-US"/>
              <a:pPr>
                <a:defRPr/>
              </a:pPr>
              <a:t>‹#›</a:t>
            </a:fld>
            <a:endParaRPr lang="en-GB" altLang="en-US"/>
          </a:p>
        </p:txBody>
      </p:sp>
    </p:spTree>
    <p:extLst>
      <p:ext uri="{BB962C8B-B14F-4D97-AF65-F5344CB8AC3E}">
        <p14:creationId xmlns:p14="http://schemas.microsoft.com/office/powerpoint/2010/main" val="23010156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746D00B3-FBD0-4898-A21F-1C90CA3AC2AE}" type="datetime1">
              <a:rPr lang="en-GB"/>
              <a:pPr>
                <a:defRPr/>
              </a:pPr>
              <a:t>07/11/2024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4CFBBD99-D03B-4006-8C30-13CE4ACD22F3}" type="slidenum">
              <a:rPr lang="en-GB" altLang="en-US"/>
              <a:pPr>
                <a:defRPr/>
              </a:pPr>
              <a:t>‹#›</a:t>
            </a:fld>
            <a:endParaRPr lang="en-GB" altLang="en-US"/>
          </a:p>
        </p:txBody>
      </p:sp>
    </p:spTree>
    <p:extLst>
      <p:ext uri="{BB962C8B-B14F-4D97-AF65-F5344CB8AC3E}">
        <p14:creationId xmlns:p14="http://schemas.microsoft.com/office/powerpoint/2010/main" val="6885521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8CAC354-3C3A-42F3-94F7-BDC768A017A0}" type="datetime1">
              <a:rPr lang="en-GB"/>
              <a:pPr>
                <a:defRPr/>
              </a:pPr>
              <a:t>07/11/2024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20A1F56E-245A-4786-9F0D-BF77875DF12F}" type="slidenum">
              <a:rPr lang="en-GB" altLang="en-US"/>
              <a:pPr>
                <a:defRPr/>
              </a:pPr>
              <a:t>‹#›</a:t>
            </a:fld>
            <a:endParaRPr lang="en-GB" altLang="en-US"/>
          </a:p>
        </p:txBody>
      </p:sp>
    </p:spTree>
    <p:extLst>
      <p:ext uri="{BB962C8B-B14F-4D97-AF65-F5344CB8AC3E}">
        <p14:creationId xmlns:p14="http://schemas.microsoft.com/office/powerpoint/2010/main" val="37725227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6A9C64A-C95D-40FB-94EC-91D162CC4BE6}" type="datetime1">
              <a:rPr lang="en-GB"/>
              <a:pPr>
                <a:defRPr/>
              </a:pPr>
              <a:t>07/11/2024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5C7C6F31-1CA0-4C6C-A3BA-29E98D89E290}" type="slidenum">
              <a:rPr lang="en-GB" altLang="en-US"/>
              <a:pPr>
                <a:defRPr/>
              </a:pPr>
              <a:t>‹#›</a:t>
            </a:fld>
            <a:endParaRPr lang="en-GB" altLang="en-US"/>
          </a:p>
        </p:txBody>
      </p:sp>
    </p:spTree>
    <p:extLst>
      <p:ext uri="{BB962C8B-B14F-4D97-AF65-F5344CB8AC3E}">
        <p14:creationId xmlns:p14="http://schemas.microsoft.com/office/powerpoint/2010/main" val="42112684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94F3833-EA02-4E1A-A7E8-D5A78044EBBC}" type="datetime1">
              <a:rPr lang="en-GB"/>
              <a:pPr>
                <a:defRPr/>
              </a:pPr>
              <a:t>07/11/2024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D82228AD-6825-41E5-91E7-1C677A95F727}" type="slidenum">
              <a:rPr lang="en-GB" altLang="en-US"/>
              <a:pPr>
                <a:defRPr/>
              </a:pPr>
              <a:t>‹#›</a:t>
            </a:fld>
            <a:endParaRPr lang="en-GB" altLang="en-US"/>
          </a:p>
        </p:txBody>
      </p:sp>
    </p:spTree>
    <p:extLst>
      <p:ext uri="{BB962C8B-B14F-4D97-AF65-F5344CB8AC3E}">
        <p14:creationId xmlns:p14="http://schemas.microsoft.com/office/powerpoint/2010/main" val="13200835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23D7EC6-97FE-471F-BEC9-7BF2358EB8E2}" type="datetime1">
              <a:rPr lang="en-GB"/>
              <a:pPr>
                <a:defRPr/>
              </a:pPr>
              <a:t>07/11/2024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35668082-4673-4954-9655-B6E541C98A60}" type="slidenum">
              <a:rPr lang="en-GB" altLang="en-US"/>
              <a:pPr>
                <a:defRPr/>
              </a:pPr>
              <a:t>‹#›</a:t>
            </a:fld>
            <a:endParaRPr lang="en-GB" altLang="en-US"/>
          </a:p>
        </p:txBody>
      </p:sp>
    </p:spTree>
    <p:extLst>
      <p:ext uri="{BB962C8B-B14F-4D97-AF65-F5344CB8AC3E}">
        <p14:creationId xmlns:p14="http://schemas.microsoft.com/office/powerpoint/2010/main" val="239412912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D3277691-3D83-4B5F-B87A-A61B87E980DE}" type="datetime1">
              <a:rPr lang="en-GB"/>
              <a:pPr>
                <a:defRPr/>
              </a:pPr>
              <a:t>07/11/2024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2529DA5-8ED2-4C51-B184-95EB2B5739C8}" type="slidenum">
              <a:rPr lang="en-GB" altLang="en-US"/>
              <a:pPr>
                <a:defRPr/>
              </a:pPr>
              <a:t>‹#›</a:t>
            </a:fld>
            <a:endParaRPr lang="en-GB" altLang="en-US"/>
          </a:p>
        </p:txBody>
      </p:sp>
    </p:spTree>
    <p:extLst>
      <p:ext uri="{BB962C8B-B14F-4D97-AF65-F5344CB8AC3E}">
        <p14:creationId xmlns:p14="http://schemas.microsoft.com/office/powerpoint/2010/main" val="14255037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1ED13E7-388D-4ED8-BB1D-E2F751DD14CC}" type="datetime1">
              <a:rPr lang="en-GB"/>
              <a:pPr>
                <a:defRPr/>
              </a:pPr>
              <a:t>07/11/2024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D843565E-6FD7-4D9D-8C7F-50E5CDEB8028}" type="slidenum">
              <a:rPr lang="en-GB" altLang="en-US"/>
              <a:pPr>
                <a:defRPr/>
              </a:pPr>
              <a:t>‹#›</a:t>
            </a:fld>
            <a:endParaRPr lang="en-GB" altLang="en-US"/>
          </a:p>
        </p:txBody>
      </p:sp>
    </p:spTree>
    <p:extLst>
      <p:ext uri="{BB962C8B-B14F-4D97-AF65-F5344CB8AC3E}">
        <p14:creationId xmlns:p14="http://schemas.microsoft.com/office/powerpoint/2010/main" val="1546595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E2622CC5-44A9-4BFD-A04A-D5688105F279}" type="datetime1">
              <a:rPr lang="en-GB"/>
              <a:pPr>
                <a:defRPr/>
              </a:pPr>
              <a:t>07/11/2024</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C3EB5211-CE4E-42BC-A697-56830D22AB3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0769A3CC-BF66-429E-8512-19C50D06E9EB}" type="datetime1">
              <a:rPr lang="en-GB"/>
              <a:pPr>
                <a:defRPr/>
              </a:pPr>
              <a:t>07/11/2024</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65C6194-56E4-49E1-BED6-DC1C35F4C08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C6518447-C403-4ECE-92D7-1657AD9DD70C}" type="datetime1">
              <a:rPr lang="en-GB"/>
              <a:pPr>
                <a:defRPr/>
              </a:pPr>
              <a:t>07/11/2024</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FA818105-6FC6-4727-AAAC-E2FBB310F37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hyperlink" Target="http://www2.le.ac.uk/offices/ld/resources/writing/writing-resources/reports" TargetMode="Externa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1115616" y="1484784"/>
            <a:ext cx="6885384" cy="3773016"/>
          </a:xfrm>
        </p:spPr>
        <p:txBody>
          <a:bodyPr/>
          <a:lstStyle/>
          <a:p>
            <a:pPr eaLnBrk="1" hangingPunct="1"/>
            <a:r>
              <a:rPr lang="en-GB" altLang="en-US" sz="3200" b="1" dirty="0">
                <a:solidFill>
                  <a:schemeClr val="bg2"/>
                </a:solidFill>
                <a:effectLst>
                  <a:outerShdw blurRad="38100" dist="38100" dir="2700000" algn="tl">
                    <a:srgbClr val="000000">
                      <a:alpha val="43137"/>
                    </a:srgbClr>
                  </a:outerShdw>
                </a:effectLst>
              </a:rPr>
              <a:t>LCBB4012</a:t>
            </a:r>
          </a:p>
          <a:p>
            <a:pPr eaLnBrk="1" hangingPunct="1"/>
            <a:r>
              <a:rPr lang="en-GB" altLang="en-US" sz="3200" b="1" dirty="0">
                <a:solidFill>
                  <a:schemeClr val="bg2"/>
                </a:solidFill>
                <a:effectLst>
                  <a:outerShdw blurRad="38100" dist="38100" dir="2700000" algn="tl">
                    <a:srgbClr val="000000">
                      <a:alpha val="43137"/>
                    </a:srgbClr>
                  </a:outerShdw>
                </a:effectLst>
              </a:rPr>
              <a:t>Week 5</a:t>
            </a:r>
          </a:p>
          <a:p>
            <a:pPr eaLnBrk="1" hangingPunct="1"/>
            <a:r>
              <a:rPr lang="en-GB" altLang="en-US" sz="3200" b="1" dirty="0">
                <a:solidFill>
                  <a:schemeClr val="bg2"/>
                </a:solidFill>
                <a:effectLst>
                  <a:outerShdw blurRad="38100" dist="38100" dir="2700000" algn="tl">
                    <a:srgbClr val="000000">
                      <a:alpha val="43137"/>
                    </a:srgbClr>
                  </a:outerShdw>
                </a:effectLst>
              </a:rPr>
              <a:t> </a:t>
            </a:r>
          </a:p>
          <a:p>
            <a:pPr eaLnBrk="1" hangingPunct="1"/>
            <a:r>
              <a:rPr lang="en-GB" altLang="en-US" sz="3200" b="1" dirty="0">
                <a:solidFill>
                  <a:srgbClr val="FFFF00"/>
                </a:solidFill>
                <a:effectLst>
                  <a:outerShdw blurRad="38100" dist="38100" dir="2700000" algn="tl">
                    <a:srgbClr val="000000">
                      <a:alpha val="43137"/>
                    </a:srgbClr>
                  </a:outerShdw>
                </a:effectLst>
              </a:rPr>
              <a:t>Report Writing</a:t>
            </a:r>
          </a:p>
          <a:p>
            <a:endParaRPr lang="en-GB" dirty="0"/>
          </a:p>
        </p:txBody>
      </p:sp>
      <p:sp>
        <p:nvSpPr>
          <p:cNvPr id="2" name="Date Placeholder 1"/>
          <p:cNvSpPr>
            <a:spLocks noGrp="1"/>
          </p:cNvSpPr>
          <p:nvPr>
            <p:ph type="dt" sz="half" idx="10"/>
          </p:nvPr>
        </p:nvSpPr>
        <p:spPr/>
        <p:txBody>
          <a:bodyPr/>
          <a:lstStyle/>
          <a:p>
            <a:pPr>
              <a:defRPr/>
            </a:pPr>
            <a:fld id="{46A9C64A-C95D-40FB-94EC-91D162CC4BE6}" type="datetime1">
              <a:rPr lang="en-GB" smtClean="0"/>
              <a:pPr>
                <a:defRPr/>
              </a:pPr>
              <a:t>07/11/2024</a:t>
            </a:fld>
            <a:endParaRPr lang="en-GB"/>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99EB7-239E-6393-D14C-4A9DF01B2C81}"/>
              </a:ext>
            </a:extLst>
          </p:cNvPr>
          <p:cNvSpPr>
            <a:spLocks noGrp="1"/>
          </p:cNvSpPr>
          <p:nvPr>
            <p:ph type="title"/>
          </p:nvPr>
        </p:nvSpPr>
        <p:spPr/>
        <p:txBody>
          <a:bodyPr/>
          <a:lstStyle/>
          <a:p>
            <a:r>
              <a:rPr lang="en-GB" dirty="0"/>
              <a:t>Reports</a:t>
            </a:r>
          </a:p>
        </p:txBody>
      </p:sp>
      <p:sp>
        <p:nvSpPr>
          <p:cNvPr id="3" name="Content Placeholder 2">
            <a:extLst>
              <a:ext uri="{FF2B5EF4-FFF2-40B4-BE49-F238E27FC236}">
                <a16:creationId xmlns:a16="http://schemas.microsoft.com/office/drawing/2014/main" id="{117C2201-B6FC-A7D4-C46B-D0B37C16B0BF}"/>
              </a:ext>
            </a:extLst>
          </p:cNvPr>
          <p:cNvSpPr>
            <a:spLocks noGrp="1"/>
          </p:cNvSpPr>
          <p:nvPr>
            <p:ph idx="1"/>
          </p:nvPr>
        </p:nvSpPr>
        <p:spPr/>
        <p:txBody>
          <a:bodyPr/>
          <a:lstStyle/>
          <a:p>
            <a:r>
              <a:rPr lang="en-GB" dirty="0"/>
              <a:t>What is a report?</a:t>
            </a:r>
          </a:p>
          <a:p>
            <a:r>
              <a:rPr lang="en-GB" dirty="0"/>
              <a:t>What is the difference between a report and an essay?</a:t>
            </a:r>
          </a:p>
          <a:p>
            <a:r>
              <a:rPr lang="en-GB" dirty="0"/>
              <a:t>Are there any similarities between reports and essays? What are they?</a:t>
            </a:r>
          </a:p>
        </p:txBody>
      </p:sp>
      <p:sp>
        <p:nvSpPr>
          <p:cNvPr id="4" name="Date Placeholder 3">
            <a:extLst>
              <a:ext uri="{FF2B5EF4-FFF2-40B4-BE49-F238E27FC236}">
                <a16:creationId xmlns:a16="http://schemas.microsoft.com/office/drawing/2014/main" id="{DABC2BBF-2D25-EB5F-E41C-83B587AE5F12}"/>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10020032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A2B1D-97DA-47F2-AF47-35DD18F443F0}"/>
              </a:ext>
            </a:extLst>
          </p:cNvPr>
          <p:cNvSpPr>
            <a:spLocks noGrp="1"/>
          </p:cNvSpPr>
          <p:nvPr>
            <p:ph type="title"/>
          </p:nvPr>
        </p:nvSpPr>
        <p:spPr>
          <a:xfrm>
            <a:off x="404913" y="30705"/>
            <a:ext cx="8229600" cy="1143000"/>
          </a:xfrm>
        </p:spPr>
        <p:txBody>
          <a:bodyPr/>
          <a:lstStyle/>
          <a:p>
            <a:r>
              <a:rPr lang="en-US" b="1" dirty="0"/>
              <a:t>What is a report? </a:t>
            </a:r>
            <a:endParaRPr lang="en-GB" b="1" dirty="0"/>
          </a:p>
        </p:txBody>
      </p:sp>
      <p:sp>
        <p:nvSpPr>
          <p:cNvPr id="3" name="Content Placeholder 2">
            <a:extLst>
              <a:ext uri="{FF2B5EF4-FFF2-40B4-BE49-F238E27FC236}">
                <a16:creationId xmlns:a16="http://schemas.microsoft.com/office/drawing/2014/main" id="{6F2755F9-4105-4573-A770-4CD336E3F2D2}"/>
              </a:ext>
            </a:extLst>
          </p:cNvPr>
          <p:cNvSpPr>
            <a:spLocks noGrp="1"/>
          </p:cNvSpPr>
          <p:nvPr>
            <p:ph idx="1"/>
          </p:nvPr>
        </p:nvSpPr>
        <p:spPr>
          <a:xfrm>
            <a:off x="509487" y="1052736"/>
            <a:ext cx="8229600" cy="3916363"/>
          </a:xfrm>
        </p:spPr>
        <p:txBody>
          <a:bodyPr/>
          <a:lstStyle/>
          <a:p>
            <a:r>
              <a:rPr lang="en-US" dirty="0"/>
              <a:t>A document written for a </a:t>
            </a:r>
            <a:r>
              <a:rPr lang="en-US" b="1" dirty="0"/>
              <a:t>clear purpose </a:t>
            </a:r>
            <a:r>
              <a:rPr lang="en-US" dirty="0"/>
              <a:t>and to a </a:t>
            </a:r>
            <a:r>
              <a:rPr lang="en-US" b="1" dirty="0"/>
              <a:t>particular audience</a:t>
            </a:r>
            <a:r>
              <a:rPr lang="en-US" dirty="0"/>
              <a:t>, with specific information and evidence applied to a particular problem, topic, or issue. </a:t>
            </a:r>
          </a:p>
          <a:p>
            <a:r>
              <a:rPr lang="en-US" dirty="0"/>
              <a:t>Unlike an essay which usually </a:t>
            </a:r>
            <a:r>
              <a:rPr lang="en-US" b="1" dirty="0"/>
              <a:t>does not </a:t>
            </a:r>
            <a:r>
              <a:rPr lang="en-US" dirty="0"/>
              <a:t>contain headings, a report has a </a:t>
            </a:r>
            <a:r>
              <a:rPr lang="en-US" b="1" dirty="0"/>
              <a:t>clearly structured format </a:t>
            </a:r>
            <a:r>
              <a:rPr lang="en-US" dirty="0"/>
              <a:t>making use of </a:t>
            </a:r>
            <a:r>
              <a:rPr lang="en-US" b="1" dirty="0">
                <a:solidFill>
                  <a:srgbClr val="00B050"/>
                </a:solidFill>
              </a:rPr>
              <a:t>sections</a:t>
            </a:r>
            <a:r>
              <a:rPr lang="en-US" dirty="0"/>
              <a:t> and </a:t>
            </a:r>
            <a:r>
              <a:rPr lang="en-US" b="1" dirty="0">
                <a:solidFill>
                  <a:srgbClr val="00B050"/>
                </a:solidFill>
              </a:rPr>
              <a:t>headings</a:t>
            </a:r>
            <a:r>
              <a:rPr lang="en-US" dirty="0"/>
              <a:t> so that the information is </a:t>
            </a:r>
            <a:r>
              <a:rPr lang="en-US" b="1" i="1" dirty="0">
                <a:solidFill>
                  <a:srgbClr val="00B050"/>
                </a:solidFill>
              </a:rPr>
              <a:t>easy to locate </a:t>
            </a:r>
            <a:r>
              <a:rPr lang="en-US" dirty="0"/>
              <a:t>and follow. </a:t>
            </a:r>
            <a:endParaRPr lang="en-GB" dirty="0"/>
          </a:p>
        </p:txBody>
      </p:sp>
      <p:sp>
        <p:nvSpPr>
          <p:cNvPr id="4" name="Date Placeholder 3">
            <a:extLst>
              <a:ext uri="{FF2B5EF4-FFF2-40B4-BE49-F238E27FC236}">
                <a16:creationId xmlns:a16="http://schemas.microsoft.com/office/drawing/2014/main" id="{B3D36991-E00F-4646-9184-F3AB3B22AD8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524902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A2B1D-97DA-47F2-AF47-35DD18F443F0}"/>
              </a:ext>
            </a:extLst>
          </p:cNvPr>
          <p:cNvSpPr>
            <a:spLocks noGrp="1"/>
          </p:cNvSpPr>
          <p:nvPr>
            <p:ph type="title"/>
          </p:nvPr>
        </p:nvSpPr>
        <p:spPr>
          <a:xfrm>
            <a:off x="404913" y="30705"/>
            <a:ext cx="8229600" cy="1143000"/>
          </a:xfrm>
        </p:spPr>
        <p:txBody>
          <a:bodyPr/>
          <a:lstStyle/>
          <a:p>
            <a:r>
              <a:rPr lang="en-US" b="1" dirty="0"/>
              <a:t>What is a report? </a:t>
            </a:r>
            <a:endParaRPr lang="en-GB" b="1" dirty="0"/>
          </a:p>
        </p:txBody>
      </p:sp>
      <p:sp>
        <p:nvSpPr>
          <p:cNvPr id="3" name="Content Placeholder 2">
            <a:extLst>
              <a:ext uri="{FF2B5EF4-FFF2-40B4-BE49-F238E27FC236}">
                <a16:creationId xmlns:a16="http://schemas.microsoft.com/office/drawing/2014/main" id="{6F2755F9-4105-4573-A770-4CD336E3F2D2}"/>
              </a:ext>
            </a:extLst>
          </p:cNvPr>
          <p:cNvSpPr>
            <a:spLocks noGrp="1"/>
          </p:cNvSpPr>
          <p:nvPr>
            <p:ph idx="1"/>
          </p:nvPr>
        </p:nvSpPr>
        <p:spPr>
          <a:xfrm>
            <a:off x="433523" y="1268760"/>
            <a:ext cx="8229600" cy="3916363"/>
          </a:xfrm>
        </p:spPr>
        <p:txBody>
          <a:bodyPr/>
          <a:lstStyle/>
          <a:p>
            <a:r>
              <a:rPr lang="en-US" dirty="0"/>
              <a:t>When writing a report you will usually need to </a:t>
            </a:r>
            <a:r>
              <a:rPr lang="en-US" b="1" dirty="0"/>
              <a:t>follow a brief </a:t>
            </a:r>
            <a:r>
              <a:rPr lang="en-US" dirty="0"/>
              <a:t>which provides you with instructions and guidelines. </a:t>
            </a:r>
          </a:p>
          <a:p>
            <a:r>
              <a:rPr lang="en-US" dirty="0"/>
              <a:t>The report brief may outline the purpose, audience and problem or issue that your report must address, together with any specific requirements for format or structure. </a:t>
            </a:r>
            <a:endParaRPr lang="en-GB" dirty="0"/>
          </a:p>
        </p:txBody>
      </p:sp>
      <p:sp>
        <p:nvSpPr>
          <p:cNvPr id="4" name="Date Placeholder 3">
            <a:extLst>
              <a:ext uri="{FF2B5EF4-FFF2-40B4-BE49-F238E27FC236}">
                <a16:creationId xmlns:a16="http://schemas.microsoft.com/office/drawing/2014/main" id="{B3D36991-E00F-4646-9184-F3AB3B22AD8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731987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A2B1D-97DA-47F2-AF47-35DD18F443F0}"/>
              </a:ext>
            </a:extLst>
          </p:cNvPr>
          <p:cNvSpPr>
            <a:spLocks noGrp="1"/>
          </p:cNvSpPr>
          <p:nvPr>
            <p:ph type="title"/>
          </p:nvPr>
        </p:nvSpPr>
        <p:spPr>
          <a:xfrm>
            <a:off x="404913" y="30705"/>
            <a:ext cx="8229600" cy="1143000"/>
          </a:xfrm>
        </p:spPr>
        <p:txBody>
          <a:bodyPr/>
          <a:lstStyle/>
          <a:p>
            <a:r>
              <a:rPr lang="en-US" b="1" dirty="0"/>
              <a:t>Report Writing</a:t>
            </a:r>
          </a:p>
        </p:txBody>
      </p:sp>
      <p:sp>
        <p:nvSpPr>
          <p:cNvPr id="3" name="Content Placeholder 2">
            <a:extLst>
              <a:ext uri="{FF2B5EF4-FFF2-40B4-BE49-F238E27FC236}">
                <a16:creationId xmlns:a16="http://schemas.microsoft.com/office/drawing/2014/main" id="{6F2755F9-4105-4573-A770-4CD336E3F2D2}"/>
              </a:ext>
            </a:extLst>
          </p:cNvPr>
          <p:cNvSpPr>
            <a:spLocks noGrp="1"/>
          </p:cNvSpPr>
          <p:nvPr>
            <p:ph idx="1"/>
          </p:nvPr>
        </p:nvSpPr>
        <p:spPr>
          <a:xfrm>
            <a:off x="433523" y="1268760"/>
            <a:ext cx="8229600" cy="3916363"/>
          </a:xfrm>
        </p:spPr>
        <p:txBody>
          <a:bodyPr/>
          <a:lstStyle/>
          <a:p>
            <a:pPr marL="0" indent="0">
              <a:buNone/>
            </a:pPr>
            <a:r>
              <a:rPr lang="en-US" sz="2800" b="1" dirty="0"/>
              <a:t>Begin with a plan</a:t>
            </a:r>
          </a:p>
          <a:p>
            <a:r>
              <a:rPr lang="en-US" sz="2800" dirty="0"/>
              <a:t>Who are you writing for?</a:t>
            </a:r>
          </a:p>
          <a:p>
            <a:r>
              <a:rPr lang="en-US" sz="2800" dirty="0"/>
              <a:t>What is the context?</a:t>
            </a:r>
          </a:p>
          <a:p>
            <a:r>
              <a:rPr lang="en-US" sz="2800" dirty="0"/>
              <a:t>What outcomes are expected?</a:t>
            </a:r>
          </a:p>
          <a:p>
            <a:r>
              <a:rPr lang="en-US" sz="2800" dirty="0"/>
              <a:t>What information do you have?</a:t>
            </a:r>
          </a:p>
          <a:p>
            <a:r>
              <a:rPr lang="en-US" sz="2800" dirty="0"/>
              <a:t>What research – if any – do you need to conduct?</a:t>
            </a:r>
          </a:p>
          <a:p>
            <a:r>
              <a:rPr lang="en-US" sz="2800" dirty="0"/>
              <a:t>Plan the structure</a:t>
            </a:r>
          </a:p>
        </p:txBody>
      </p:sp>
      <p:sp>
        <p:nvSpPr>
          <p:cNvPr id="4" name="Date Placeholder 3">
            <a:extLst>
              <a:ext uri="{FF2B5EF4-FFF2-40B4-BE49-F238E27FC236}">
                <a16:creationId xmlns:a16="http://schemas.microsoft.com/office/drawing/2014/main" id="{B3D36991-E00F-4646-9184-F3AB3B22AD8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93522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A2B1D-97DA-47F2-AF47-35DD18F443F0}"/>
              </a:ext>
            </a:extLst>
          </p:cNvPr>
          <p:cNvSpPr>
            <a:spLocks noGrp="1"/>
          </p:cNvSpPr>
          <p:nvPr>
            <p:ph type="title"/>
          </p:nvPr>
        </p:nvSpPr>
        <p:spPr>
          <a:xfrm>
            <a:off x="404913" y="30705"/>
            <a:ext cx="8229600" cy="1143000"/>
          </a:xfrm>
        </p:spPr>
        <p:txBody>
          <a:bodyPr/>
          <a:lstStyle/>
          <a:p>
            <a:r>
              <a:rPr lang="en-US" b="1" dirty="0"/>
              <a:t>Structuring your report</a:t>
            </a:r>
          </a:p>
        </p:txBody>
      </p:sp>
      <p:sp>
        <p:nvSpPr>
          <p:cNvPr id="3" name="Content Placeholder 2">
            <a:extLst>
              <a:ext uri="{FF2B5EF4-FFF2-40B4-BE49-F238E27FC236}">
                <a16:creationId xmlns:a16="http://schemas.microsoft.com/office/drawing/2014/main" id="{6F2755F9-4105-4573-A770-4CD336E3F2D2}"/>
              </a:ext>
            </a:extLst>
          </p:cNvPr>
          <p:cNvSpPr>
            <a:spLocks noGrp="1"/>
          </p:cNvSpPr>
          <p:nvPr>
            <p:ph idx="1"/>
          </p:nvPr>
        </p:nvSpPr>
        <p:spPr>
          <a:xfrm>
            <a:off x="437455" y="1052736"/>
            <a:ext cx="8229600" cy="3916363"/>
          </a:xfrm>
        </p:spPr>
        <p:txBody>
          <a:bodyPr/>
          <a:lstStyle/>
          <a:p>
            <a:r>
              <a:rPr lang="en-US" sz="2800" dirty="0"/>
              <a:t>The main requirement is that the structure is  logical - essential to convey meaning and have impact</a:t>
            </a:r>
          </a:p>
          <a:p>
            <a:r>
              <a:rPr lang="en-US" sz="2800" dirty="0"/>
              <a:t>Structure is the order in which you present your findings, and the headings and sub-headings you use to signal what is coming next to the reader.</a:t>
            </a:r>
          </a:p>
          <a:p>
            <a:r>
              <a:rPr lang="en-US" sz="2800" dirty="0"/>
              <a:t>Divide your report into logical sections</a:t>
            </a:r>
          </a:p>
        </p:txBody>
      </p:sp>
      <p:sp>
        <p:nvSpPr>
          <p:cNvPr id="4" name="Date Placeholder 3">
            <a:extLst>
              <a:ext uri="{FF2B5EF4-FFF2-40B4-BE49-F238E27FC236}">
                <a16:creationId xmlns:a16="http://schemas.microsoft.com/office/drawing/2014/main" id="{B3D36991-E00F-4646-9184-F3AB3B22AD8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3014116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C298B-2535-8F64-65C6-965E12380D6D}"/>
              </a:ext>
            </a:extLst>
          </p:cNvPr>
          <p:cNvSpPr>
            <a:spLocks noGrp="1"/>
          </p:cNvSpPr>
          <p:nvPr>
            <p:ph type="title"/>
          </p:nvPr>
        </p:nvSpPr>
        <p:spPr>
          <a:xfrm>
            <a:off x="457200" y="98723"/>
            <a:ext cx="8229600" cy="1143000"/>
          </a:xfrm>
        </p:spPr>
        <p:txBody>
          <a:bodyPr/>
          <a:lstStyle/>
          <a:p>
            <a:r>
              <a:rPr lang="en-GB" b="1" dirty="0"/>
              <a:t>Structure and Organisation </a:t>
            </a:r>
          </a:p>
        </p:txBody>
      </p:sp>
      <p:sp>
        <p:nvSpPr>
          <p:cNvPr id="3" name="Content Placeholder 2">
            <a:extLst>
              <a:ext uri="{FF2B5EF4-FFF2-40B4-BE49-F238E27FC236}">
                <a16:creationId xmlns:a16="http://schemas.microsoft.com/office/drawing/2014/main" id="{0BE96770-3144-1446-7B59-577FD834DF93}"/>
              </a:ext>
            </a:extLst>
          </p:cNvPr>
          <p:cNvSpPr>
            <a:spLocks noGrp="1"/>
          </p:cNvSpPr>
          <p:nvPr>
            <p:ph idx="1"/>
          </p:nvPr>
        </p:nvSpPr>
        <p:spPr>
          <a:xfrm>
            <a:off x="323528" y="1216621"/>
            <a:ext cx="8229600" cy="4301008"/>
          </a:xfrm>
        </p:spPr>
        <p:txBody>
          <a:bodyPr/>
          <a:lstStyle/>
          <a:p>
            <a:r>
              <a:rPr lang="en-GB" sz="2600" dirty="0"/>
              <a:t>Title Page </a:t>
            </a:r>
          </a:p>
          <a:p>
            <a:r>
              <a:rPr lang="en-GB" sz="2600" dirty="0"/>
              <a:t>Abstract (or Executive Summary in business reports)</a:t>
            </a:r>
          </a:p>
          <a:p>
            <a:r>
              <a:rPr lang="en-GB" sz="2600" dirty="0"/>
              <a:t>Table of contents</a:t>
            </a:r>
          </a:p>
          <a:p>
            <a:r>
              <a:rPr lang="en-GB" sz="2600" dirty="0"/>
              <a:t>Introduction </a:t>
            </a:r>
          </a:p>
          <a:p>
            <a:r>
              <a:rPr lang="en-GB" sz="2600" dirty="0"/>
              <a:t>Clearly divided sections related to the topic of your report</a:t>
            </a:r>
          </a:p>
          <a:p>
            <a:r>
              <a:rPr lang="en-GB" sz="2600" dirty="0"/>
              <a:t>Conclusion </a:t>
            </a:r>
          </a:p>
          <a:p>
            <a:r>
              <a:rPr lang="en-GB" sz="2600" dirty="0"/>
              <a:t>References </a:t>
            </a:r>
          </a:p>
          <a:p>
            <a:r>
              <a:rPr lang="en-GB" sz="2600" dirty="0"/>
              <a:t>Appendices </a:t>
            </a:r>
          </a:p>
          <a:p>
            <a:endParaRPr lang="en-GB" sz="2400" dirty="0"/>
          </a:p>
        </p:txBody>
      </p:sp>
      <p:sp>
        <p:nvSpPr>
          <p:cNvPr id="4" name="Date Placeholder 3">
            <a:extLst>
              <a:ext uri="{FF2B5EF4-FFF2-40B4-BE49-F238E27FC236}">
                <a16:creationId xmlns:a16="http://schemas.microsoft.com/office/drawing/2014/main" id="{3A647378-AFE8-DC7E-EB51-12416062C728}"/>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3620654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6209" y="-23437"/>
            <a:ext cx="8229600" cy="1143000"/>
          </a:xfrm>
        </p:spPr>
        <p:txBody>
          <a:bodyPr/>
          <a:lstStyle/>
          <a:p>
            <a:r>
              <a:rPr lang="en-US" sz="4000" b="1" dirty="0"/>
              <a:t>Title page </a:t>
            </a:r>
            <a:endParaRPr lang="en-GB" sz="4000" b="1" dirty="0"/>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456209" y="1119563"/>
            <a:ext cx="8229600" cy="3916363"/>
          </a:xfrm>
        </p:spPr>
        <p:txBody>
          <a:bodyPr/>
          <a:lstStyle/>
          <a:p>
            <a:pPr eaLnBrk="1" hangingPunct="1">
              <a:defRPr/>
            </a:pPr>
            <a:r>
              <a:rPr lang="en-GB" sz="2400" dirty="0"/>
              <a:t>Should briefly and clearly describe the purpose of the report. Other details you may include could be your name, the date and for whom the report is written.</a:t>
            </a:r>
          </a:p>
          <a:p>
            <a:pPr eaLnBrk="1" hangingPunct="1">
              <a:defRPr/>
            </a:pPr>
            <a:endParaRPr lang="en-GB" dirty="0"/>
          </a:p>
          <a:p>
            <a:pPr eaLnBrk="1" hangingPunct="1">
              <a:defRPr/>
            </a:pPr>
            <a:endParaRPr lang="en-GB" spc="-1" dirty="0">
              <a:solidFill>
                <a:srgbClr val="000000"/>
              </a:solidFill>
              <a:uFill>
                <a:solidFill>
                  <a:srgbClr val="FFFFFF"/>
                </a:solidFill>
              </a:uFill>
              <a:ea typeface="DejaVu Sans"/>
            </a:endParaRPr>
          </a:p>
          <a:p>
            <a:endParaRPr lang="en-GB" dirty="0"/>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
        <p:nvSpPr>
          <p:cNvPr id="7" name="TextBox 6">
            <a:extLst>
              <a:ext uri="{FF2B5EF4-FFF2-40B4-BE49-F238E27FC236}">
                <a16:creationId xmlns:a16="http://schemas.microsoft.com/office/drawing/2014/main" id="{FD665FAB-FCC6-B302-2459-93D23CE3BD48}"/>
              </a:ext>
            </a:extLst>
          </p:cNvPr>
          <p:cNvSpPr txBox="1"/>
          <p:nvPr/>
        </p:nvSpPr>
        <p:spPr>
          <a:xfrm>
            <a:off x="3275856" y="2348880"/>
            <a:ext cx="2304257" cy="3231654"/>
          </a:xfrm>
          <a:prstGeom prst="rect">
            <a:avLst/>
          </a:prstGeom>
          <a:noFill/>
          <a:ln w="28575">
            <a:solidFill>
              <a:srgbClr val="002060"/>
            </a:solidFill>
          </a:ln>
        </p:spPr>
        <p:txBody>
          <a:bodyPr wrap="square" rtlCol="0">
            <a:spAutoFit/>
          </a:bodyPr>
          <a:lstStyle/>
          <a:p>
            <a:endParaRPr lang="en-GB" sz="1200" dirty="0"/>
          </a:p>
          <a:p>
            <a:endParaRPr lang="en-GB" sz="1200" dirty="0"/>
          </a:p>
          <a:p>
            <a:pPr algn="ctr"/>
            <a:r>
              <a:rPr lang="en-GB" sz="1200" dirty="0"/>
              <a:t>Academic and Employability Skills Report</a:t>
            </a:r>
          </a:p>
          <a:p>
            <a:endParaRPr lang="en-GB" sz="1200" dirty="0"/>
          </a:p>
          <a:p>
            <a:endParaRPr lang="en-GB" sz="1200" dirty="0"/>
          </a:p>
          <a:p>
            <a:r>
              <a:rPr lang="en-GB" sz="1200" dirty="0"/>
              <a:t>Name: </a:t>
            </a:r>
          </a:p>
          <a:p>
            <a:r>
              <a:rPr lang="en-GB" sz="1200" dirty="0"/>
              <a:t>Student ID: </a:t>
            </a:r>
          </a:p>
          <a:p>
            <a:r>
              <a:rPr lang="en-GB" sz="1200" dirty="0"/>
              <a:t>Module Code: </a:t>
            </a:r>
          </a:p>
          <a:p>
            <a:r>
              <a:rPr lang="en-GB" sz="1200" dirty="0"/>
              <a:t>Module: </a:t>
            </a:r>
          </a:p>
          <a:p>
            <a:r>
              <a:rPr lang="en-GB" sz="1200" dirty="0"/>
              <a:t>Lecturer: </a:t>
            </a:r>
            <a:endParaRPr lang="en-GB" dirty="0"/>
          </a:p>
          <a:p>
            <a:pPr algn="ctr"/>
            <a:r>
              <a:rPr lang="en-GB" sz="1200" dirty="0"/>
              <a:t>			</a:t>
            </a:r>
          </a:p>
          <a:p>
            <a:pPr algn="ctr"/>
            <a:r>
              <a:rPr lang="en-GB" sz="1200" dirty="0"/>
              <a:t>Submitted on:    </a:t>
            </a:r>
          </a:p>
          <a:p>
            <a:endParaRPr lang="en-GB" dirty="0"/>
          </a:p>
          <a:p>
            <a:endParaRPr lang="en-GB" dirty="0"/>
          </a:p>
        </p:txBody>
      </p:sp>
    </p:spTree>
    <p:extLst>
      <p:ext uri="{BB962C8B-B14F-4D97-AF65-F5344CB8AC3E}">
        <p14:creationId xmlns:p14="http://schemas.microsoft.com/office/powerpoint/2010/main" val="36499329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7EB56-7B9E-77EA-F005-0347E74E4D36}"/>
              </a:ext>
            </a:extLst>
          </p:cNvPr>
          <p:cNvSpPr>
            <a:spLocks noGrp="1"/>
          </p:cNvSpPr>
          <p:nvPr>
            <p:ph type="title"/>
          </p:nvPr>
        </p:nvSpPr>
        <p:spPr/>
        <p:txBody>
          <a:bodyPr/>
          <a:lstStyle/>
          <a:p>
            <a:r>
              <a:rPr lang="en-GB" b="1" dirty="0"/>
              <a:t>Abstract / Executive Summary </a:t>
            </a:r>
          </a:p>
        </p:txBody>
      </p:sp>
      <p:sp>
        <p:nvSpPr>
          <p:cNvPr id="3" name="Content Placeholder 2">
            <a:extLst>
              <a:ext uri="{FF2B5EF4-FFF2-40B4-BE49-F238E27FC236}">
                <a16:creationId xmlns:a16="http://schemas.microsoft.com/office/drawing/2014/main" id="{BD168C43-8878-F036-91C9-28C7AFAAD78B}"/>
              </a:ext>
            </a:extLst>
          </p:cNvPr>
          <p:cNvSpPr>
            <a:spLocks noGrp="1"/>
          </p:cNvSpPr>
          <p:nvPr>
            <p:ph idx="1"/>
          </p:nvPr>
        </p:nvSpPr>
        <p:spPr>
          <a:xfrm>
            <a:off x="354012" y="1417638"/>
            <a:ext cx="8435976" cy="4320480"/>
          </a:xfrm>
        </p:spPr>
        <p:txBody>
          <a:bodyPr/>
          <a:lstStyle/>
          <a:p>
            <a:r>
              <a:rPr lang="en-GB" sz="2800" dirty="0"/>
              <a:t>A well-developed single paragraph which is approximately 250 words in length. </a:t>
            </a:r>
          </a:p>
          <a:p>
            <a:r>
              <a:rPr lang="en-GB" sz="2800" dirty="0"/>
              <a:t>An abstract provides a brief summary of the context of the report. </a:t>
            </a:r>
          </a:p>
          <a:p>
            <a:r>
              <a:rPr lang="en-GB" sz="2800" dirty="0"/>
              <a:t>It is intended to give the reader an overview of the report before they continue reading. </a:t>
            </a:r>
          </a:p>
          <a:p>
            <a:r>
              <a:rPr lang="en-GB" sz="2800" dirty="0">
                <a:solidFill>
                  <a:srgbClr val="FC2610"/>
                </a:solidFill>
              </a:rPr>
              <a:t>You do not need to include an abstract in your report</a:t>
            </a:r>
            <a:r>
              <a:rPr lang="en-GB" sz="2800" dirty="0"/>
              <a:t>. </a:t>
            </a:r>
          </a:p>
        </p:txBody>
      </p:sp>
      <p:sp>
        <p:nvSpPr>
          <p:cNvPr id="4" name="Date Placeholder 3">
            <a:extLst>
              <a:ext uri="{FF2B5EF4-FFF2-40B4-BE49-F238E27FC236}">
                <a16:creationId xmlns:a16="http://schemas.microsoft.com/office/drawing/2014/main" id="{8E32E756-0CF3-F2E4-1C15-2534A9A666CC}"/>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3670108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6209" y="-23437"/>
            <a:ext cx="8229600" cy="1143000"/>
          </a:xfrm>
        </p:spPr>
        <p:txBody>
          <a:bodyPr/>
          <a:lstStyle/>
          <a:p>
            <a:r>
              <a:rPr lang="en-US" sz="3200" b="1" dirty="0"/>
              <a:t>Table of Contents</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456209" y="1119563"/>
            <a:ext cx="8229600" cy="3916363"/>
          </a:xfrm>
        </p:spPr>
        <p:txBody>
          <a:bodyPr/>
          <a:lstStyle/>
          <a:p>
            <a:pPr marL="0" indent="0" eaLnBrk="1" hangingPunct="1">
              <a:buNone/>
              <a:defRPr/>
            </a:pPr>
            <a:r>
              <a:rPr lang="en-GB" sz="2400" dirty="0"/>
              <a:t>The contents page should list the different sections and/or headings together with the page numbers. </a:t>
            </a:r>
          </a:p>
          <a:p>
            <a:pPr eaLnBrk="1" hangingPunct="1">
              <a:defRPr/>
            </a:pPr>
            <a:r>
              <a:rPr lang="en-GB" sz="2400" dirty="0"/>
              <a:t>should be presented in such a way that the reader can quickly scan the list of headings and locate a particular part of the report. </a:t>
            </a:r>
          </a:p>
          <a:p>
            <a:pPr eaLnBrk="1" hangingPunct="1">
              <a:defRPr/>
            </a:pPr>
            <a:r>
              <a:rPr lang="en-GB" sz="2400" dirty="0"/>
              <a:t>number section headings and subheadings in addition to providing page references. </a:t>
            </a:r>
          </a:p>
          <a:p>
            <a:pPr eaLnBrk="1" hangingPunct="1">
              <a:defRPr/>
            </a:pPr>
            <a:r>
              <a:rPr lang="en-GB" sz="2400" dirty="0"/>
              <a:t>use a consistent numbering system throughout. </a:t>
            </a:r>
            <a:endParaRPr lang="en-GB" sz="2400" spc="-1" dirty="0">
              <a:solidFill>
                <a:srgbClr val="000000"/>
              </a:solidFill>
              <a:uFill>
                <a:solidFill>
                  <a:srgbClr val="FFFFFF"/>
                </a:solidFill>
              </a:uFill>
              <a:ea typeface="DejaVu Sans"/>
            </a:endParaRPr>
          </a:p>
          <a:p>
            <a:pPr eaLnBrk="1" hangingPunct="1">
              <a:defRPr/>
            </a:pPr>
            <a:endParaRPr lang="en-GB" dirty="0"/>
          </a:p>
          <a:p>
            <a:pPr eaLnBrk="1" hangingPunct="1">
              <a:defRPr/>
            </a:pPr>
            <a:endParaRPr lang="en-GB" spc="-1" dirty="0">
              <a:solidFill>
                <a:srgbClr val="000000"/>
              </a:solidFill>
              <a:uFill>
                <a:solidFill>
                  <a:srgbClr val="FFFFFF"/>
                </a:solidFill>
              </a:uFill>
              <a:ea typeface="DejaVu Sans"/>
            </a:endParaRPr>
          </a:p>
          <a:p>
            <a:endParaRPr lang="en-GB" dirty="0"/>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1047870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F4EFE-B70A-9375-34F1-517E24B5198C}"/>
              </a:ext>
            </a:extLst>
          </p:cNvPr>
          <p:cNvSpPr>
            <a:spLocks noGrp="1"/>
          </p:cNvSpPr>
          <p:nvPr>
            <p:ph type="title"/>
          </p:nvPr>
        </p:nvSpPr>
        <p:spPr/>
        <p:txBody>
          <a:bodyPr/>
          <a:lstStyle/>
          <a:p>
            <a:r>
              <a:rPr lang="en-GB" sz="3600" b="1" dirty="0"/>
              <a:t>Table of Contents Example</a:t>
            </a:r>
          </a:p>
        </p:txBody>
      </p:sp>
      <p:sp>
        <p:nvSpPr>
          <p:cNvPr id="4" name="Date Placeholder 3">
            <a:extLst>
              <a:ext uri="{FF2B5EF4-FFF2-40B4-BE49-F238E27FC236}">
                <a16:creationId xmlns:a16="http://schemas.microsoft.com/office/drawing/2014/main" id="{84E95599-D5F4-1197-613C-1C97C7713494}"/>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
        <p:nvSpPr>
          <p:cNvPr id="5" name="TextBox 4">
            <a:extLst>
              <a:ext uri="{FF2B5EF4-FFF2-40B4-BE49-F238E27FC236}">
                <a16:creationId xmlns:a16="http://schemas.microsoft.com/office/drawing/2014/main" id="{BD8435AD-2690-2F5C-8866-928FA88E7A68}"/>
              </a:ext>
            </a:extLst>
          </p:cNvPr>
          <p:cNvSpPr txBox="1"/>
          <p:nvPr/>
        </p:nvSpPr>
        <p:spPr>
          <a:xfrm>
            <a:off x="2987824" y="1417638"/>
            <a:ext cx="3096344" cy="4214744"/>
          </a:xfrm>
          <a:prstGeom prst="rect">
            <a:avLst/>
          </a:prstGeom>
          <a:noFill/>
          <a:ln w="19050">
            <a:solidFill>
              <a:srgbClr val="002060"/>
            </a:solidFill>
          </a:ln>
        </p:spPr>
        <p:txBody>
          <a:bodyPr wrap="square" rtlCol="0">
            <a:spAutoFit/>
          </a:bodyPr>
          <a:lstStyle/>
          <a:p>
            <a:pPr algn="just">
              <a:lnSpc>
                <a:spcPct val="107000"/>
              </a:lnSpc>
              <a:spcAft>
                <a:spcPts val="800"/>
              </a:spcAft>
            </a:pPr>
            <a:r>
              <a:rPr lang="en-GB" sz="1400" b="1" kern="100" dirty="0">
                <a:effectLst/>
                <a:ea typeface="DengXian" panose="02010600030101010101" pitchFamily="2" charset="-122"/>
              </a:rPr>
              <a:t>Table of Contents</a:t>
            </a:r>
            <a:endParaRPr lang="en-GB" sz="1400" kern="100" dirty="0">
              <a:effectLst/>
              <a:ea typeface="DengXian" panose="02010600030101010101" pitchFamily="2" charset="-122"/>
            </a:endParaRPr>
          </a:p>
          <a:p>
            <a:pPr algn="just">
              <a:lnSpc>
                <a:spcPct val="107000"/>
              </a:lnSpc>
              <a:spcAft>
                <a:spcPts val="800"/>
              </a:spcAft>
            </a:pPr>
            <a:r>
              <a:rPr lang="en-GB" sz="1400" b="1" kern="100" dirty="0">
                <a:effectLst/>
                <a:ea typeface="DengXian" panose="02010600030101010101" pitchFamily="2" charset="-122"/>
              </a:rPr>
              <a:t> </a:t>
            </a:r>
            <a:endParaRPr lang="en-GB" sz="1400" kern="100" dirty="0">
              <a:effectLst/>
              <a:ea typeface="DengXian" panose="02010600030101010101" pitchFamily="2" charset="-122"/>
            </a:endParaRPr>
          </a:p>
          <a:p>
            <a:pPr lvl="0" algn="just">
              <a:lnSpc>
                <a:spcPct val="107000"/>
              </a:lnSpc>
            </a:pPr>
            <a:r>
              <a:rPr lang="en-GB" sz="1400" kern="100" dirty="0">
                <a:effectLst/>
                <a:ea typeface="DengXian" panose="02010600030101010101" pitchFamily="2" charset="-122"/>
              </a:rPr>
              <a:t>1    Introduction……………….…3</a:t>
            </a:r>
          </a:p>
          <a:p>
            <a:pPr lvl="0" algn="just">
              <a:lnSpc>
                <a:spcPct val="107000"/>
              </a:lnSpc>
            </a:pPr>
            <a:r>
              <a:rPr lang="en-GB" sz="1400" kern="100" dirty="0">
                <a:effectLst/>
                <a:ea typeface="DengXian" panose="02010600030101010101" pitchFamily="2" charset="-122"/>
              </a:rPr>
              <a:t>2</a:t>
            </a:r>
            <a:r>
              <a:rPr lang="en-GB" sz="1400" kern="100" dirty="0">
                <a:ea typeface="DengXian" panose="02010600030101010101" pitchFamily="2" charset="-122"/>
              </a:rPr>
              <a:t>.  </a:t>
            </a:r>
            <a:r>
              <a:rPr lang="en-GB" sz="1400" kern="100" dirty="0">
                <a:effectLst/>
                <a:ea typeface="DengXian" panose="02010600030101010101" pitchFamily="2" charset="-122"/>
              </a:rPr>
              <a:t> </a:t>
            </a:r>
            <a:r>
              <a:rPr lang="en-GB" sz="1400" b="1" kern="100" dirty="0">
                <a:effectLst/>
                <a:ea typeface="DengXian" panose="02010600030101010101" pitchFamily="2" charset="-122"/>
              </a:rPr>
              <a:t>Motivation</a:t>
            </a:r>
            <a:r>
              <a:rPr lang="en-GB" sz="1400" kern="100" dirty="0">
                <a:effectLst/>
                <a:ea typeface="DengXian" panose="02010600030101010101" pitchFamily="2" charset="-122"/>
              </a:rPr>
              <a:t>.............................4</a:t>
            </a:r>
          </a:p>
          <a:p>
            <a:pPr lvl="0">
              <a:lnSpc>
                <a:spcPct val="107000"/>
              </a:lnSpc>
            </a:pPr>
            <a:r>
              <a:rPr lang="en-GB" sz="1400" kern="100" dirty="0">
                <a:effectLst/>
                <a:ea typeface="DengXian" panose="02010600030101010101" pitchFamily="2" charset="-122"/>
              </a:rPr>
              <a:t>2.1 Intrinsic Motivation……….....4</a:t>
            </a:r>
          </a:p>
          <a:p>
            <a:pPr lvl="0">
              <a:lnSpc>
                <a:spcPct val="107000"/>
              </a:lnSpc>
            </a:pPr>
            <a:r>
              <a:rPr lang="en-GB" sz="1400" kern="100" dirty="0">
                <a:ea typeface="DengXian" panose="02010600030101010101" pitchFamily="2" charset="-122"/>
              </a:rPr>
              <a:t>2.2 </a:t>
            </a:r>
            <a:r>
              <a:rPr lang="en-GB" sz="1400" kern="100" dirty="0">
                <a:effectLst/>
                <a:ea typeface="DengXian" panose="02010600030101010101" pitchFamily="2" charset="-122"/>
              </a:rPr>
              <a:t>Extrinsic Motivation…………5 </a:t>
            </a:r>
          </a:p>
          <a:p>
            <a:pPr marL="228600" lvl="0" indent="-228600">
              <a:lnSpc>
                <a:spcPct val="107000"/>
              </a:lnSpc>
              <a:buAutoNum type="arabicPlain" startAt="3"/>
            </a:pPr>
            <a:r>
              <a:rPr lang="en-GB" sz="1400" kern="100" dirty="0">
                <a:effectLst/>
                <a:ea typeface="DengXian" panose="02010600030101010101" pitchFamily="2" charset="-122"/>
              </a:rPr>
              <a:t> </a:t>
            </a:r>
            <a:r>
              <a:rPr lang="en-GB" sz="1400" b="1" kern="100" dirty="0">
                <a:effectLst/>
                <a:ea typeface="DengXian" panose="02010600030101010101" pitchFamily="2" charset="-122"/>
              </a:rPr>
              <a:t>Importance of Motivation</a:t>
            </a:r>
            <a:r>
              <a:rPr lang="en-GB" sz="1400" kern="100" dirty="0">
                <a:effectLst/>
                <a:ea typeface="DengXian" panose="02010600030101010101" pitchFamily="2" charset="-122"/>
              </a:rPr>
              <a:t>……5</a:t>
            </a:r>
          </a:p>
          <a:p>
            <a:pPr lvl="0">
              <a:lnSpc>
                <a:spcPct val="107000"/>
              </a:lnSpc>
            </a:pPr>
            <a:r>
              <a:rPr lang="en-GB" sz="1400" kern="100" dirty="0">
                <a:ea typeface="DengXian" panose="02010600030101010101" pitchFamily="2" charset="-122"/>
              </a:rPr>
              <a:t>3.1 Importance of Motivation </a:t>
            </a:r>
            <a:r>
              <a:rPr lang="en-GB" sz="1400" kern="100" dirty="0">
                <a:effectLst/>
                <a:ea typeface="DengXian" panose="02010600030101010101" pitchFamily="2" charset="-122"/>
              </a:rPr>
              <a:t>at </a:t>
            </a:r>
          </a:p>
          <a:p>
            <a:pPr lvl="0">
              <a:lnSpc>
                <a:spcPct val="107000"/>
              </a:lnSpc>
            </a:pPr>
            <a:r>
              <a:rPr lang="en-GB" sz="1400" kern="100" dirty="0">
                <a:ea typeface="DengXian" panose="02010600030101010101" pitchFamily="2" charset="-122"/>
              </a:rPr>
              <a:t>      </a:t>
            </a:r>
            <a:r>
              <a:rPr lang="en-GB" sz="1400" kern="100" dirty="0">
                <a:effectLst/>
                <a:ea typeface="DengXian" panose="02010600030101010101" pitchFamily="2" charset="-122"/>
              </a:rPr>
              <a:t>University………………….....6</a:t>
            </a:r>
          </a:p>
          <a:p>
            <a:pPr lvl="0">
              <a:lnSpc>
                <a:spcPct val="107000"/>
              </a:lnSpc>
            </a:pPr>
            <a:r>
              <a:rPr lang="en-GB" sz="1400" kern="100" dirty="0">
                <a:effectLst/>
                <a:ea typeface="DengXian" panose="02010600030101010101" pitchFamily="2" charset="-122"/>
              </a:rPr>
              <a:t>3.2 Importance of Motivation at</a:t>
            </a:r>
          </a:p>
          <a:p>
            <a:pPr lvl="0">
              <a:lnSpc>
                <a:spcPct val="107000"/>
              </a:lnSpc>
            </a:pPr>
            <a:r>
              <a:rPr lang="en-GB" sz="1400" kern="100" dirty="0">
                <a:effectLst/>
                <a:ea typeface="DengXian" panose="02010600030101010101" pitchFamily="2" charset="-122"/>
              </a:rPr>
              <a:t>       Work………………………….6</a:t>
            </a:r>
          </a:p>
          <a:p>
            <a:pPr lvl="0">
              <a:lnSpc>
                <a:spcPct val="107000"/>
              </a:lnSpc>
            </a:pPr>
            <a:r>
              <a:rPr lang="en-GB" sz="1400" kern="100" dirty="0">
                <a:effectLst/>
                <a:ea typeface="DengXian" panose="02010600030101010101" pitchFamily="2" charset="-122"/>
              </a:rPr>
              <a:t>4    </a:t>
            </a:r>
            <a:r>
              <a:rPr lang="en-GB" sz="1400" b="1" kern="100" dirty="0">
                <a:effectLst/>
                <a:ea typeface="DengXian" panose="02010600030101010101" pitchFamily="2" charset="-122"/>
              </a:rPr>
              <a:t>Techniques for Motivation</a:t>
            </a:r>
            <a:r>
              <a:rPr lang="en-GB" sz="1400" kern="100" dirty="0">
                <a:effectLst/>
                <a:ea typeface="DengXian" panose="02010600030101010101" pitchFamily="2" charset="-122"/>
              </a:rPr>
              <a:t>......</a:t>
            </a:r>
            <a:r>
              <a:rPr lang="en-GB" sz="1400" kern="100" dirty="0">
                <a:ea typeface="DengXian" panose="02010600030101010101" pitchFamily="2" charset="-122"/>
              </a:rPr>
              <a:t>7</a:t>
            </a:r>
            <a:endParaRPr lang="en-GB" sz="1400" kern="100" dirty="0">
              <a:effectLst/>
              <a:ea typeface="DengXian" panose="02010600030101010101" pitchFamily="2" charset="-122"/>
            </a:endParaRPr>
          </a:p>
          <a:p>
            <a:pPr marL="228600" lvl="0" indent="-228600" algn="just">
              <a:lnSpc>
                <a:spcPct val="107000"/>
              </a:lnSpc>
              <a:spcAft>
                <a:spcPts val="800"/>
              </a:spcAft>
              <a:buAutoNum type="arabicPlain" startAt="5"/>
            </a:pPr>
            <a:r>
              <a:rPr lang="en-GB" sz="1400" kern="100" dirty="0">
                <a:effectLst/>
                <a:ea typeface="DengXian" panose="02010600030101010101" pitchFamily="2" charset="-122"/>
              </a:rPr>
              <a:t>  Conclusion……………………8</a:t>
            </a:r>
            <a:endParaRPr lang="en-GB" sz="1400" kern="100" dirty="0">
              <a:ea typeface="DengXian" panose="02010600030101010101" pitchFamily="2" charset="-122"/>
            </a:endParaRPr>
          </a:p>
          <a:p>
            <a:pPr marL="228600" lvl="0" indent="-228600" algn="just">
              <a:lnSpc>
                <a:spcPct val="107000"/>
              </a:lnSpc>
              <a:spcAft>
                <a:spcPts val="800"/>
              </a:spcAft>
              <a:buAutoNum type="arabicPlain" startAt="5"/>
            </a:pPr>
            <a:r>
              <a:rPr lang="en-GB" sz="1400" kern="100" dirty="0">
                <a:effectLst/>
                <a:ea typeface="DengXian" panose="02010600030101010101" pitchFamily="2" charset="-122"/>
              </a:rPr>
              <a:t>References…………………....7</a:t>
            </a:r>
          </a:p>
          <a:p>
            <a:pPr lvl="0" algn="just">
              <a:lnSpc>
                <a:spcPct val="107000"/>
              </a:lnSpc>
              <a:spcAft>
                <a:spcPts val="800"/>
              </a:spcAft>
            </a:pPr>
            <a:endParaRPr lang="en-GB" sz="1200" kern="100" dirty="0">
              <a:effectLst/>
              <a:latin typeface="Calibri" panose="020F0502020204030204" pitchFamily="34" charset="0"/>
              <a:ea typeface="DengXian" panose="02010600030101010101" pitchFamily="2" charset="-122"/>
              <a:cs typeface="Arial" panose="020B0604020202020204" pitchFamily="34" charset="0"/>
            </a:endParaRPr>
          </a:p>
          <a:p>
            <a:r>
              <a:rPr lang="en-GB" sz="1200" dirty="0"/>
              <a:t> </a:t>
            </a:r>
          </a:p>
        </p:txBody>
      </p:sp>
    </p:spTree>
    <p:extLst>
      <p:ext uri="{BB962C8B-B14F-4D97-AF65-F5344CB8AC3E}">
        <p14:creationId xmlns:p14="http://schemas.microsoft.com/office/powerpoint/2010/main" val="8757740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F90D5-25FC-32E9-A195-6007B3BD6AF8}"/>
              </a:ext>
            </a:extLst>
          </p:cNvPr>
          <p:cNvSpPr>
            <a:spLocks noGrp="1"/>
          </p:cNvSpPr>
          <p:nvPr>
            <p:ph type="title"/>
          </p:nvPr>
        </p:nvSpPr>
        <p:spPr/>
        <p:txBody>
          <a:bodyPr/>
          <a:lstStyle/>
          <a:p>
            <a:r>
              <a:rPr lang="en-GB" dirty="0"/>
              <a:t>Introductions</a:t>
            </a:r>
          </a:p>
        </p:txBody>
      </p:sp>
      <p:sp>
        <p:nvSpPr>
          <p:cNvPr id="4" name="Date Placeholder 3">
            <a:extLst>
              <a:ext uri="{FF2B5EF4-FFF2-40B4-BE49-F238E27FC236}">
                <a16:creationId xmlns:a16="http://schemas.microsoft.com/office/drawing/2014/main" id="{AD2EDB9B-81FB-45FF-F10D-1AB09AC1AB3C}"/>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
        <p:nvSpPr>
          <p:cNvPr id="5" name="Content Placeholder 2">
            <a:extLst>
              <a:ext uri="{FF2B5EF4-FFF2-40B4-BE49-F238E27FC236}">
                <a16:creationId xmlns:a16="http://schemas.microsoft.com/office/drawing/2014/main" id="{7EA7B5B5-D05B-CBDA-BF44-787B315CAE7C}"/>
              </a:ext>
            </a:extLst>
          </p:cNvPr>
          <p:cNvSpPr>
            <a:spLocks noGrp="1"/>
          </p:cNvSpPr>
          <p:nvPr>
            <p:ph idx="1"/>
          </p:nvPr>
        </p:nvSpPr>
        <p:spPr>
          <a:xfrm>
            <a:off x="431287" y="1340768"/>
            <a:ext cx="8229600" cy="3916363"/>
          </a:xfrm>
        </p:spPr>
        <p:txBody>
          <a:bodyPr rtlCol="0">
            <a:normAutofit fontScale="85000" lnSpcReduction="20000"/>
          </a:bodyPr>
          <a:lstStyle/>
          <a:p>
            <a:pPr marL="0" indent="0" eaLnBrk="1" fontAlgn="auto" hangingPunct="1">
              <a:spcAft>
                <a:spcPts val="0"/>
              </a:spcAft>
              <a:buNone/>
              <a:defRPr/>
            </a:pPr>
            <a:r>
              <a:rPr lang="en-GB" dirty="0">
                <a:solidFill>
                  <a:srgbClr val="003366"/>
                </a:solidFill>
                <a:latin typeface="Raleway" panose="020B0503030101060003" pitchFamily="34" charset="0"/>
              </a:rPr>
              <a:t>In pairs / small groups, discuss the following</a:t>
            </a:r>
            <a:r>
              <a:rPr lang="en-US" b="1" dirty="0">
                <a:solidFill>
                  <a:srgbClr val="FF0000"/>
                </a:solidFill>
                <a:latin typeface="Raleway" panose="020B0503030101060003" pitchFamily="34" charset="0"/>
              </a:rPr>
              <a:t> WORKSHEET </a:t>
            </a:r>
            <a:r>
              <a:rPr lang="en-GB" dirty="0">
                <a:solidFill>
                  <a:srgbClr val="003366"/>
                </a:solidFill>
                <a:latin typeface="Raleway" panose="020B0503030101060003" pitchFamily="34" charset="0"/>
              </a:rPr>
              <a:t>:</a:t>
            </a:r>
          </a:p>
          <a:p>
            <a:pPr marL="0" indent="0" eaLnBrk="1" fontAlgn="auto" hangingPunct="1">
              <a:spcAft>
                <a:spcPts val="0"/>
              </a:spcAft>
              <a:buFont typeface="Arial" panose="020B0604020202020204" pitchFamily="34" charset="0"/>
              <a:buNone/>
              <a:defRPr/>
            </a:pPr>
            <a:endParaRPr lang="en-GB" dirty="0">
              <a:solidFill>
                <a:srgbClr val="003366"/>
              </a:solidFill>
              <a:latin typeface="Raleway" panose="020B0503030101060003" pitchFamily="34" charset="0"/>
            </a:endParaRPr>
          </a:p>
          <a:p>
            <a:pPr marL="514350" indent="-514350" eaLnBrk="1" fontAlgn="auto" hangingPunct="1">
              <a:spcAft>
                <a:spcPts val="0"/>
              </a:spcAft>
              <a:buFont typeface="Arial" panose="020B0604020202020204" pitchFamily="34" charset="0"/>
              <a:buAutoNum type="arabicPeriod"/>
              <a:defRPr/>
            </a:pPr>
            <a:r>
              <a:rPr lang="en-GB" dirty="0">
                <a:solidFill>
                  <a:srgbClr val="003366"/>
                </a:solidFill>
                <a:latin typeface="Raleway" panose="020B0503030101060003" pitchFamily="34" charset="0"/>
              </a:rPr>
              <a:t>Why is an </a:t>
            </a:r>
            <a:r>
              <a:rPr lang="en-GB" dirty="0">
                <a:solidFill>
                  <a:srgbClr val="0070C0"/>
                </a:solidFill>
                <a:latin typeface="Raleway" panose="020B0503030101060003" pitchFamily="34" charset="0"/>
              </a:rPr>
              <a:t>introductory section </a:t>
            </a:r>
            <a:r>
              <a:rPr lang="en-GB" dirty="0">
                <a:solidFill>
                  <a:srgbClr val="003366"/>
                </a:solidFill>
                <a:latin typeface="Raleway" panose="020B0503030101060003" pitchFamily="34" charset="0"/>
              </a:rPr>
              <a:t>important in a piece of writing? How does it help the readers?</a:t>
            </a:r>
          </a:p>
          <a:p>
            <a:pPr marL="514350" indent="-514350" eaLnBrk="1" fontAlgn="auto" hangingPunct="1">
              <a:spcAft>
                <a:spcPts val="0"/>
              </a:spcAft>
              <a:buFont typeface="Arial" panose="020B0604020202020204" pitchFamily="34" charset="0"/>
              <a:buAutoNum type="arabicPeriod"/>
              <a:defRPr/>
            </a:pPr>
            <a:r>
              <a:rPr lang="en-GB" dirty="0">
                <a:solidFill>
                  <a:srgbClr val="003366"/>
                </a:solidFill>
                <a:latin typeface="Raleway" panose="020B0503030101060003" pitchFamily="34" charset="0"/>
              </a:rPr>
              <a:t>What do you think should go in an </a:t>
            </a:r>
            <a:r>
              <a:rPr lang="en-GB" dirty="0">
                <a:solidFill>
                  <a:srgbClr val="0070C0"/>
                </a:solidFill>
                <a:latin typeface="Raleway" panose="020B0503030101060003" pitchFamily="34" charset="0"/>
              </a:rPr>
              <a:t>introduction</a:t>
            </a:r>
            <a:r>
              <a:rPr lang="en-GB" dirty="0">
                <a:solidFill>
                  <a:srgbClr val="003366"/>
                </a:solidFill>
                <a:latin typeface="Raleway" panose="020B0503030101060003" pitchFamily="34" charset="0"/>
              </a:rPr>
              <a:t>? What is the </a:t>
            </a:r>
            <a:r>
              <a:rPr lang="en-GB" dirty="0">
                <a:solidFill>
                  <a:srgbClr val="0070C0"/>
                </a:solidFill>
                <a:latin typeface="Raleway" panose="020B0503030101060003" pitchFamily="34" charset="0"/>
              </a:rPr>
              <a:t>purpose </a:t>
            </a:r>
            <a:r>
              <a:rPr lang="en-GB" dirty="0">
                <a:solidFill>
                  <a:srgbClr val="003366"/>
                </a:solidFill>
                <a:latin typeface="Raleway" panose="020B0503030101060003" pitchFamily="34" charset="0"/>
              </a:rPr>
              <a:t>of each sentence/part in an introduction?</a:t>
            </a:r>
          </a:p>
          <a:p>
            <a:pPr marL="514350" indent="-514350" eaLnBrk="1" fontAlgn="auto" hangingPunct="1">
              <a:spcAft>
                <a:spcPts val="0"/>
              </a:spcAft>
              <a:buFont typeface="Arial" panose="020B0604020202020204" pitchFamily="34" charset="0"/>
              <a:buAutoNum type="arabicPeriod"/>
              <a:defRPr/>
            </a:pPr>
            <a:r>
              <a:rPr lang="en-GB" dirty="0">
                <a:solidFill>
                  <a:srgbClr val="003366"/>
                </a:solidFill>
                <a:latin typeface="Raleway" panose="020B0503030101060003" pitchFamily="34" charset="0"/>
              </a:rPr>
              <a:t>What </a:t>
            </a:r>
            <a:r>
              <a:rPr lang="en-GB" dirty="0">
                <a:solidFill>
                  <a:srgbClr val="0070C0"/>
                </a:solidFill>
                <a:latin typeface="Raleway" panose="020B0503030101060003" pitchFamily="34" charset="0"/>
              </a:rPr>
              <a:t>%</a:t>
            </a:r>
            <a:r>
              <a:rPr lang="en-GB" dirty="0">
                <a:solidFill>
                  <a:srgbClr val="003366"/>
                </a:solidFill>
                <a:latin typeface="Raleway" panose="020B0503030101060003" pitchFamily="34" charset="0"/>
              </a:rPr>
              <a:t> of the whole work should an introduction be? </a:t>
            </a:r>
          </a:p>
          <a:p>
            <a:pPr marL="0" indent="0" eaLnBrk="1" fontAlgn="auto" hangingPunct="1">
              <a:spcAft>
                <a:spcPts val="0"/>
              </a:spcAft>
              <a:buFont typeface="Arial" panose="020B0604020202020204" pitchFamily="34" charset="0"/>
              <a:buNone/>
              <a:defRPr/>
            </a:pPr>
            <a:endParaRPr lang="en-GB" sz="2000" dirty="0">
              <a:solidFill>
                <a:srgbClr val="FF0000"/>
              </a:solidFill>
              <a:latin typeface="Raleway" panose="020B0503030101060003" pitchFamily="34" charset="0"/>
            </a:endParaRPr>
          </a:p>
          <a:p>
            <a:pPr marL="514350" indent="-514350" eaLnBrk="1" fontAlgn="auto" hangingPunct="1">
              <a:spcAft>
                <a:spcPts val="0"/>
              </a:spcAft>
              <a:buFont typeface="Arial" panose="020B0604020202020204" pitchFamily="34" charset="0"/>
              <a:buAutoNum type="arabicPeriod"/>
              <a:defRPr/>
            </a:pPr>
            <a:endParaRPr lang="en-GB" dirty="0">
              <a:solidFill>
                <a:srgbClr val="003366"/>
              </a:solidFill>
              <a:latin typeface="Raleway" panose="020B0503030101060003" pitchFamily="34" charset="0"/>
            </a:endParaRPr>
          </a:p>
        </p:txBody>
      </p:sp>
    </p:spTree>
    <p:extLst>
      <p:ext uri="{BB962C8B-B14F-4D97-AF65-F5344CB8AC3E}">
        <p14:creationId xmlns:p14="http://schemas.microsoft.com/office/powerpoint/2010/main" val="2169990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539552" y="-32315"/>
            <a:ext cx="8229600" cy="535040"/>
          </a:xfrm>
        </p:spPr>
        <p:txBody>
          <a:bodyPr/>
          <a:lstStyle/>
          <a:p>
            <a:r>
              <a:rPr lang="en-US" sz="3200" b="1" dirty="0"/>
              <a:t>Introduction</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290491" y="1412776"/>
            <a:ext cx="6225725" cy="3916363"/>
          </a:xfrm>
        </p:spPr>
        <p:txBody>
          <a:bodyPr/>
          <a:lstStyle/>
          <a:p>
            <a:pPr algn="just" eaLnBrk="1" hangingPunct="1">
              <a:defRPr/>
            </a:pPr>
            <a:r>
              <a:rPr lang="en-US" sz="2400" dirty="0"/>
              <a:t>Comes </a:t>
            </a:r>
            <a:r>
              <a:rPr lang="en-US" sz="2400" b="1" dirty="0"/>
              <a:t>AFTER</a:t>
            </a:r>
            <a:r>
              <a:rPr lang="en-US" sz="2400" dirty="0"/>
              <a:t> the Table of Contents</a:t>
            </a:r>
          </a:p>
          <a:p>
            <a:pPr algn="just" eaLnBrk="1" hangingPunct="1">
              <a:defRPr/>
            </a:pPr>
            <a:r>
              <a:rPr lang="en-US" sz="2400" dirty="0"/>
              <a:t>Should give the context and scope of the report/essay</a:t>
            </a:r>
          </a:p>
          <a:p>
            <a:pPr algn="just" eaLnBrk="1" hangingPunct="1">
              <a:defRPr/>
            </a:pPr>
            <a:r>
              <a:rPr lang="en-US" sz="2400" dirty="0"/>
              <a:t>States your report /essay objectives clearly</a:t>
            </a:r>
          </a:p>
          <a:p>
            <a:pPr algn="just" eaLnBrk="1" hangingPunct="1">
              <a:defRPr/>
            </a:pPr>
            <a:r>
              <a:rPr lang="en-US" sz="2400" dirty="0"/>
              <a:t>Gives a brief general background to the subject of the report</a:t>
            </a:r>
          </a:p>
          <a:p>
            <a:pPr algn="just" eaLnBrk="1" hangingPunct="1">
              <a:defRPr/>
            </a:pPr>
            <a:r>
              <a:rPr lang="en-US" sz="2400" dirty="0"/>
              <a:t>In an essay, it should inform the reader of your overall argument (thesis statement) near the end of the introduction. </a:t>
            </a:r>
          </a:p>
          <a:p>
            <a:pPr marL="0" indent="0" algn="just" eaLnBrk="1" hangingPunct="1">
              <a:buNone/>
              <a:defRPr/>
            </a:pPr>
            <a:endParaRPr lang="en-GB" dirty="0"/>
          </a:p>
          <a:p>
            <a:pPr algn="just" eaLnBrk="1" hangingPunct="1">
              <a:defRPr/>
            </a:pPr>
            <a:endParaRPr lang="en-GB" spc="-1" dirty="0">
              <a:solidFill>
                <a:srgbClr val="000000"/>
              </a:solidFill>
              <a:uFill>
                <a:solidFill>
                  <a:srgbClr val="FFFFFF"/>
                </a:solidFill>
              </a:uFill>
              <a:ea typeface="DejaVu Sans"/>
            </a:endParaRPr>
          </a:p>
          <a:p>
            <a:pPr algn="just"/>
            <a:endParaRPr lang="en-GB" dirty="0"/>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
        <p:nvSpPr>
          <p:cNvPr id="5" name="Isosceles Triangle 4">
            <a:extLst>
              <a:ext uri="{FF2B5EF4-FFF2-40B4-BE49-F238E27FC236}">
                <a16:creationId xmlns:a16="http://schemas.microsoft.com/office/drawing/2014/main" id="{DBFC774C-DE5D-741C-FF8E-4C8283B23DF1}"/>
              </a:ext>
            </a:extLst>
          </p:cNvPr>
          <p:cNvSpPr/>
          <p:nvPr/>
        </p:nvSpPr>
        <p:spPr bwMode="auto">
          <a:xfrm rot="10800000">
            <a:off x="6516216" y="1472120"/>
            <a:ext cx="1999937" cy="2636494"/>
          </a:xfrm>
          <a:prstGeom prst="triangle">
            <a:avLst>
              <a:gd name="adj" fmla="val 5075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902B993C-53AD-3556-DF29-A06EE76E1AB1}"/>
              </a:ext>
            </a:extLst>
          </p:cNvPr>
          <p:cNvSpPr txBox="1"/>
          <p:nvPr/>
        </p:nvSpPr>
        <p:spPr>
          <a:xfrm>
            <a:off x="7812360" y="1094619"/>
            <a:ext cx="1512168" cy="369332"/>
          </a:xfrm>
          <a:prstGeom prst="rect">
            <a:avLst/>
          </a:prstGeom>
          <a:noFill/>
        </p:spPr>
        <p:txBody>
          <a:bodyPr wrap="square" rtlCol="0">
            <a:spAutoFit/>
          </a:bodyPr>
          <a:lstStyle/>
          <a:p>
            <a:r>
              <a:rPr lang="en-GB" b="1" dirty="0">
                <a:solidFill>
                  <a:srgbClr val="00B050"/>
                </a:solidFill>
              </a:rPr>
              <a:t>GENERAL</a:t>
            </a:r>
          </a:p>
        </p:txBody>
      </p:sp>
      <p:cxnSp>
        <p:nvCxnSpPr>
          <p:cNvPr id="10" name="Straight Arrow Connector 9">
            <a:extLst>
              <a:ext uri="{FF2B5EF4-FFF2-40B4-BE49-F238E27FC236}">
                <a16:creationId xmlns:a16="http://schemas.microsoft.com/office/drawing/2014/main" id="{DCF76744-6F46-604D-E7B8-B4BFEBBFAF29}"/>
              </a:ext>
            </a:extLst>
          </p:cNvPr>
          <p:cNvCxnSpPr>
            <a:cxnSpLocks/>
            <a:stCxn id="8" idx="2"/>
          </p:cNvCxnSpPr>
          <p:nvPr/>
        </p:nvCxnSpPr>
        <p:spPr bwMode="auto">
          <a:xfrm>
            <a:off x="8568444" y="1463951"/>
            <a:ext cx="0" cy="2636494"/>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sp>
        <p:nvSpPr>
          <p:cNvPr id="11" name="TextBox 10">
            <a:extLst>
              <a:ext uri="{FF2B5EF4-FFF2-40B4-BE49-F238E27FC236}">
                <a16:creationId xmlns:a16="http://schemas.microsoft.com/office/drawing/2014/main" id="{85C03F1E-36A6-7D15-D926-651B5B207955}"/>
              </a:ext>
            </a:extLst>
          </p:cNvPr>
          <p:cNvSpPr txBox="1"/>
          <p:nvPr/>
        </p:nvSpPr>
        <p:spPr>
          <a:xfrm>
            <a:off x="7812360" y="4100445"/>
            <a:ext cx="1512168" cy="369332"/>
          </a:xfrm>
          <a:prstGeom prst="rect">
            <a:avLst/>
          </a:prstGeom>
          <a:noFill/>
        </p:spPr>
        <p:txBody>
          <a:bodyPr wrap="square" rtlCol="0">
            <a:spAutoFit/>
          </a:bodyPr>
          <a:lstStyle/>
          <a:p>
            <a:r>
              <a:rPr lang="en-GB" b="1" dirty="0">
                <a:solidFill>
                  <a:srgbClr val="00B050"/>
                </a:solidFill>
              </a:rPr>
              <a:t>SPECIFIC</a:t>
            </a:r>
          </a:p>
        </p:txBody>
      </p:sp>
    </p:spTree>
    <p:extLst>
      <p:ext uri="{BB962C8B-B14F-4D97-AF65-F5344CB8AC3E}">
        <p14:creationId xmlns:p14="http://schemas.microsoft.com/office/powerpoint/2010/main" val="162068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BCCE8B92-06B0-0582-D460-15C82EDB2D10}"/>
              </a:ext>
            </a:extLst>
          </p:cNvPr>
          <p:cNvSpPr>
            <a:spLocks noGrp="1"/>
          </p:cNvSpPr>
          <p:nvPr>
            <p:ph type="title"/>
          </p:nvPr>
        </p:nvSpPr>
        <p:spPr>
          <a:xfrm>
            <a:off x="238125" y="220163"/>
            <a:ext cx="8515350" cy="685800"/>
          </a:xfrm>
        </p:spPr>
        <p:txBody>
          <a:bodyPr/>
          <a:lstStyle/>
          <a:p>
            <a:pPr algn="ctr" eaLnBrk="1" hangingPunct="1"/>
            <a:r>
              <a:rPr lang="en-GB" altLang="en-US" b="1" dirty="0">
                <a:solidFill>
                  <a:srgbClr val="003366"/>
                </a:solidFill>
                <a:latin typeface="Raleway" pitchFamily="2" charset="0"/>
              </a:rPr>
              <a:t>Introductory paragraph</a:t>
            </a:r>
          </a:p>
        </p:txBody>
      </p:sp>
      <p:sp>
        <p:nvSpPr>
          <p:cNvPr id="3" name="Content Placeholder 2">
            <a:extLst>
              <a:ext uri="{FF2B5EF4-FFF2-40B4-BE49-F238E27FC236}">
                <a16:creationId xmlns:a16="http://schemas.microsoft.com/office/drawing/2014/main" id="{085237F5-4969-11DC-88FC-3606037389B0}"/>
              </a:ext>
            </a:extLst>
          </p:cNvPr>
          <p:cNvSpPr>
            <a:spLocks noGrp="1"/>
          </p:cNvSpPr>
          <p:nvPr>
            <p:ph idx="1"/>
          </p:nvPr>
        </p:nvSpPr>
        <p:spPr>
          <a:xfrm>
            <a:off x="0" y="1065609"/>
            <a:ext cx="7734300" cy="4150519"/>
          </a:xfrm>
        </p:spPr>
        <p:txBody>
          <a:bodyPr rtlCol="0">
            <a:normAutofit/>
          </a:bodyPr>
          <a:lstStyle/>
          <a:p>
            <a:pPr marL="0" indent="0" eaLnBrk="1" fontAlgn="auto" hangingPunct="1">
              <a:spcAft>
                <a:spcPts val="0"/>
              </a:spcAft>
              <a:buNone/>
              <a:defRPr/>
            </a:pPr>
            <a:r>
              <a:rPr lang="en-GB" dirty="0">
                <a:solidFill>
                  <a:srgbClr val="003366"/>
                </a:solidFill>
                <a:latin typeface="Raleway" panose="020B0503030101060003" pitchFamily="34" charset="0"/>
              </a:rPr>
              <a:t>An introductory paragraph contains:</a:t>
            </a:r>
          </a:p>
          <a:p>
            <a:pPr marL="0" indent="0" eaLnBrk="1" fontAlgn="auto" hangingPunct="1">
              <a:spcAft>
                <a:spcPts val="0"/>
              </a:spcAft>
              <a:buNone/>
              <a:defRPr/>
            </a:pPr>
            <a:endParaRPr lang="en-GB" dirty="0">
              <a:solidFill>
                <a:srgbClr val="003366"/>
              </a:solidFill>
              <a:latin typeface="Raleway" panose="020B0503030101060003" pitchFamily="34" charset="0"/>
            </a:endParaRPr>
          </a:p>
          <a:p>
            <a:pPr marL="385763" indent="-385763" eaLnBrk="1" fontAlgn="auto" hangingPunct="1">
              <a:spcAft>
                <a:spcPts val="0"/>
              </a:spcAft>
              <a:buFont typeface="Arial" panose="020B0604020202020204" pitchFamily="34" charset="0"/>
              <a:buAutoNum type="arabicPeriod"/>
              <a:defRPr/>
            </a:pPr>
            <a:r>
              <a:rPr lang="en-GB" dirty="0">
                <a:solidFill>
                  <a:srgbClr val="003366"/>
                </a:solidFill>
                <a:latin typeface="Raleway" panose="020B0503030101060003" pitchFamily="34" charset="0"/>
              </a:rPr>
              <a:t>Opening sentence</a:t>
            </a:r>
          </a:p>
          <a:p>
            <a:pPr marL="385763" indent="-385763" eaLnBrk="1" fontAlgn="auto" hangingPunct="1">
              <a:spcAft>
                <a:spcPts val="0"/>
              </a:spcAft>
              <a:buFont typeface="Arial" panose="020B0604020202020204" pitchFamily="34" charset="0"/>
              <a:buAutoNum type="arabicPeriod"/>
              <a:defRPr/>
            </a:pPr>
            <a:r>
              <a:rPr lang="en-GB" dirty="0">
                <a:solidFill>
                  <a:srgbClr val="003366"/>
                </a:solidFill>
                <a:latin typeface="Raleway" panose="020B0503030101060003" pitchFamily="34" charset="0"/>
              </a:rPr>
              <a:t>Background details</a:t>
            </a:r>
          </a:p>
          <a:p>
            <a:pPr marL="385763" indent="-385763" eaLnBrk="1" fontAlgn="auto" hangingPunct="1">
              <a:spcAft>
                <a:spcPts val="0"/>
              </a:spcAft>
              <a:buFont typeface="Arial" panose="020B0604020202020204" pitchFamily="34" charset="0"/>
              <a:buAutoNum type="arabicPeriod"/>
              <a:defRPr/>
            </a:pPr>
            <a:r>
              <a:rPr lang="en-GB" dirty="0">
                <a:solidFill>
                  <a:srgbClr val="003366"/>
                </a:solidFill>
                <a:latin typeface="Raleway" panose="020B0503030101060003" pitchFamily="34" charset="0"/>
              </a:rPr>
              <a:t>Statement of aims</a:t>
            </a:r>
          </a:p>
          <a:p>
            <a:pPr marL="385763" indent="-385763" eaLnBrk="1" fontAlgn="auto" hangingPunct="1">
              <a:spcAft>
                <a:spcPts val="0"/>
              </a:spcAft>
              <a:buFont typeface="Arial" panose="020B0604020202020204" pitchFamily="34" charset="0"/>
              <a:buAutoNum type="arabicPeriod"/>
              <a:defRPr/>
            </a:pPr>
            <a:r>
              <a:rPr lang="en-GB" dirty="0">
                <a:solidFill>
                  <a:srgbClr val="003366"/>
                </a:solidFill>
                <a:latin typeface="Raleway" panose="020B0503030101060003" pitchFamily="34" charset="0"/>
              </a:rPr>
              <a:t>Outline</a:t>
            </a:r>
          </a:p>
          <a:p>
            <a:pPr marL="0" indent="0" eaLnBrk="1" fontAlgn="auto" hangingPunct="1">
              <a:spcAft>
                <a:spcPts val="0"/>
              </a:spcAft>
              <a:buNone/>
              <a:defRPr/>
            </a:pPr>
            <a:r>
              <a:rPr lang="en-GB" dirty="0">
                <a:solidFill>
                  <a:srgbClr val="003366"/>
                </a:solidFill>
                <a:latin typeface="Raleway" panose="020B0503030101060003" pitchFamily="34" charset="0"/>
              </a:rPr>
              <a:t>It moves from </a:t>
            </a:r>
            <a:r>
              <a:rPr lang="en-GB" b="1" dirty="0">
                <a:solidFill>
                  <a:srgbClr val="00B050"/>
                </a:solidFill>
                <a:latin typeface="Raleway" panose="020B0503030101060003" pitchFamily="34" charset="0"/>
              </a:rPr>
              <a:t>general</a:t>
            </a:r>
            <a:r>
              <a:rPr lang="en-GB" dirty="0">
                <a:solidFill>
                  <a:srgbClr val="003366"/>
                </a:solidFill>
                <a:latin typeface="Raleway" panose="020B0503030101060003" pitchFamily="34" charset="0"/>
              </a:rPr>
              <a:t> to </a:t>
            </a:r>
            <a:r>
              <a:rPr lang="en-GB" b="1" dirty="0">
                <a:solidFill>
                  <a:srgbClr val="00B050"/>
                </a:solidFill>
                <a:latin typeface="Raleway" panose="020B0503030101060003" pitchFamily="34" charset="0"/>
              </a:rPr>
              <a:t>specific</a:t>
            </a:r>
          </a:p>
        </p:txBody>
      </p:sp>
      <p:pic>
        <p:nvPicPr>
          <p:cNvPr id="19460" name="Picture 4" descr="A picture containing food, snack food, sandwich&#10;&#10;Description automatically generated">
            <a:extLst>
              <a:ext uri="{FF2B5EF4-FFF2-40B4-BE49-F238E27FC236}">
                <a16:creationId xmlns:a16="http://schemas.microsoft.com/office/drawing/2014/main" id="{44A7C681-60A4-63D4-B0D8-45FBD7C3845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6136" y="1700808"/>
            <a:ext cx="2480161" cy="2507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D0439-6EB3-B976-75F7-A59F841AA0A4}"/>
              </a:ext>
            </a:extLst>
          </p:cNvPr>
          <p:cNvSpPr>
            <a:spLocks noGrp="1"/>
          </p:cNvSpPr>
          <p:nvPr>
            <p:ph type="title"/>
          </p:nvPr>
        </p:nvSpPr>
        <p:spPr>
          <a:xfrm>
            <a:off x="1506488" y="183778"/>
            <a:ext cx="6131024" cy="580926"/>
          </a:xfrm>
        </p:spPr>
        <p:txBody>
          <a:bodyPr/>
          <a:lstStyle/>
          <a:p>
            <a:r>
              <a:rPr lang="en-GB" sz="3200" b="1" dirty="0">
                <a:solidFill>
                  <a:srgbClr val="00B050"/>
                </a:solidFill>
              </a:rPr>
              <a:t>Opening Statement/Sentence</a:t>
            </a:r>
          </a:p>
        </p:txBody>
      </p:sp>
      <p:sp>
        <p:nvSpPr>
          <p:cNvPr id="3" name="Content Placeholder 2">
            <a:extLst>
              <a:ext uri="{FF2B5EF4-FFF2-40B4-BE49-F238E27FC236}">
                <a16:creationId xmlns:a16="http://schemas.microsoft.com/office/drawing/2014/main" id="{0FA02F4B-953C-2298-FD27-3C7D45C6B597}"/>
              </a:ext>
            </a:extLst>
          </p:cNvPr>
          <p:cNvSpPr>
            <a:spLocks noGrp="1"/>
          </p:cNvSpPr>
          <p:nvPr>
            <p:ph idx="1"/>
          </p:nvPr>
        </p:nvSpPr>
        <p:spPr>
          <a:xfrm>
            <a:off x="-10855" y="764704"/>
            <a:ext cx="9001000" cy="5978996"/>
          </a:xfrm>
        </p:spPr>
        <p:txBody>
          <a:bodyPr/>
          <a:lstStyle/>
          <a:p>
            <a:pPr eaLnBrk="1" hangingPunct="1"/>
            <a:r>
              <a:rPr lang="en-US" altLang="en-US" sz="2200" dirty="0">
                <a:solidFill>
                  <a:srgbClr val="003366"/>
                </a:solidFill>
                <a:latin typeface="Raleway" pitchFamily="2" charset="0"/>
              </a:rPr>
              <a:t>The first sentence of the introductory paragraph introduces the topic/theme to the readers. </a:t>
            </a:r>
          </a:p>
          <a:p>
            <a:pPr eaLnBrk="1" hangingPunct="1"/>
            <a:r>
              <a:rPr lang="en-US" altLang="en-US" sz="2200" dirty="0">
                <a:solidFill>
                  <a:srgbClr val="003366"/>
                </a:solidFill>
                <a:latin typeface="Raleway" pitchFamily="2" charset="0"/>
              </a:rPr>
              <a:t>It helps readers know what the topic is. </a:t>
            </a:r>
          </a:p>
          <a:p>
            <a:pPr eaLnBrk="1" hangingPunct="1"/>
            <a:r>
              <a:rPr lang="en-US" altLang="en-US" sz="2200" dirty="0">
                <a:solidFill>
                  <a:srgbClr val="003366"/>
                </a:solidFill>
                <a:latin typeface="Raleway" pitchFamily="2" charset="0"/>
              </a:rPr>
              <a:t>It should be quite general.</a:t>
            </a:r>
            <a:endParaRPr lang="en-GB" altLang="en-US" sz="2200" b="1" dirty="0">
              <a:solidFill>
                <a:srgbClr val="003366"/>
              </a:solidFill>
              <a:latin typeface="Raleway" pitchFamily="2" charset="0"/>
            </a:endParaRPr>
          </a:p>
          <a:p>
            <a:pPr marL="0" indent="0" eaLnBrk="1" hangingPunct="1">
              <a:buNone/>
            </a:pPr>
            <a:r>
              <a:rPr lang="en-US" altLang="en-US" sz="2200" dirty="0">
                <a:solidFill>
                  <a:srgbClr val="003366"/>
                </a:solidFill>
                <a:latin typeface="Raleway" pitchFamily="2" charset="0"/>
              </a:rPr>
              <a:t>	For example:</a:t>
            </a:r>
          </a:p>
          <a:p>
            <a:pPr marL="0" indent="0" eaLnBrk="1" hangingPunct="1">
              <a:buNone/>
            </a:pPr>
            <a:r>
              <a:rPr lang="en-US" altLang="en-US" sz="2200" b="1" dirty="0">
                <a:solidFill>
                  <a:srgbClr val="003366"/>
                </a:solidFill>
                <a:latin typeface="Raleway" pitchFamily="2" charset="0"/>
              </a:rPr>
              <a:t>	Topic: Report on important academic skills</a:t>
            </a:r>
          </a:p>
          <a:p>
            <a:pPr marL="0" indent="0" eaLnBrk="1" hangingPunct="1">
              <a:buNone/>
            </a:pPr>
            <a:r>
              <a:rPr lang="en-US" altLang="en-US" sz="2200" dirty="0">
                <a:solidFill>
                  <a:srgbClr val="003366"/>
                </a:solidFill>
                <a:latin typeface="Raleway" pitchFamily="2" charset="0"/>
              </a:rPr>
              <a:t>	</a:t>
            </a:r>
            <a:r>
              <a:rPr lang="en-US" altLang="en-US" sz="2200" b="1" dirty="0">
                <a:solidFill>
                  <a:srgbClr val="00B050"/>
                </a:solidFill>
                <a:latin typeface="Raleway" pitchFamily="2" charset="0"/>
              </a:rPr>
              <a:t>Opening statement/sentence </a:t>
            </a:r>
            <a:r>
              <a:rPr lang="en-US" altLang="en-US" sz="2200" dirty="0">
                <a:solidFill>
                  <a:srgbClr val="003366"/>
                </a:solidFill>
                <a:latin typeface="Raleway" pitchFamily="2" charset="0"/>
              </a:rPr>
              <a:t>: </a:t>
            </a:r>
          </a:p>
          <a:p>
            <a:pPr marL="0" indent="0" algn="just" eaLnBrk="1" hangingPunct="1">
              <a:buNone/>
            </a:pPr>
            <a:r>
              <a:rPr lang="en-US" altLang="en-US" sz="2200" b="1" dirty="0">
                <a:solidFill>
                  <a:srgbClr val="003366"/>
                </a:solidFill>
                <a:latin typeface="Raleway" pitchFamily="2" charset="0"/>
              </a:rPr>
              <a:t>	</a:t>
            </a:r>
            <a:r>
              <a:rPr lang="en-US" altLang="en-US" sz="2200" b="1" dirty="0">
                <a:solidFill>
                  <a:srgbClr val="C00000"/>
                </a:solidFill>
              </a:rPr>
              <a:t>There are many essential skills students in higher education 	need to learn and use.</a:t>
            </a:r>
          </a:p>
          <a:p>
            <a:pPr marL="0" indent="0" algn="just" eaLnBrk="1" hangingPunct="1">
              <a:buNone/>
            </a:pPr>
            <a:r>
              <a:rPr lang="en-GB" sz="2200" b="1" dirty="0">
                <a:solidFill>
                  <a:srgbClr val="C00000"/>
                </a:solidFill>
              </a:rPr>
              <a:t>	Strong academic skills are essential for university students 	to succeed in their studies 	and fully engage with the 	demands of higher education.</a:t>
            </a:r>
          </a:p>
        </p:txBody>
      </p:sp>
      <p:sp>
        <p:nvSpPr>
          <p:cNvPr id="4" name="Date Placeholder 3">
            <a:extLst>
              <a:ext uri="{FF2B5EF4-FFF2-40B4-BE49-F238E27FC236}">
                <a16:creationId xmlns:a16="http://schemas.microsoft.com/office/drawing/2014/main" id="{D5C4D7CC-4FCA-25C1-BB55-6CCB94165842}"/>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3879343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BF4C1-BE06-B350-5C36-242905ECE679}"/>
              </a:ext>
            </a:extLst>
          </p:cNvPr>
          <p:cNvSpPr>
            <a:spLocks noGrp="1"/>
          </p:cNvSpPr>
          <p:nvPr>
            <p:ph type="title"/>
          </p:nvPr>
        </p:nvSpPr>
        <p:spPr>
          <a:xfrm>
            <a:off x="610346" y="-29357"/>
            <a:ext cx="8229600" cy="606644"/>
          </a:xfrm>
        </p:spPr>
        <p:txBody>
          <a:bodyPr/>
          <a:lstStyle/>
          <a:p>
            <a:r>
              <a:rPr lang="en-GB" sz="3000" b="1" dirty="0">
                <a:solidFill>
                  <a:srgbClr val="00B050"/>
                </a:solidFill>
              </a:rPr>
              <a:t>Opening Statement/Sentence</a:t>
            </a:r>
            <a:endParaRPr lang="en-GB" sz="3000" dirty="0"/>
          </a:p>
        </p:txBody>
      </p:sp>
      <p:sp>
        <p:nvSpPr>
          <p:cNvPr id="3" name="Content Placeholder 2">
            <a:extLst>
              <a:ext uri="{FF2B5EF4-FFF2-40B4-BE49-F238E27FC236}">
                <a16:creationId xmlns:a16="http://schemas.microsoft.com/office/drawing/2014/main" id="{FA56A79D-7EBE-CEF1-0671-5DB320DA71F0}"/>
              </a:ext>
            </a:extLst>
          </p:cNvPr>
          <p:cNvSpPr>
            <a:spLocks noGrp="1"/>
          </p:cNvSpPr>
          <p:nvPr>
            <p:ph idx="1"/>
          </p:nvPr>
        </p:nvSpPr>
        <p:spPr>
          <a:xfrm>
            <a:off x="282352" y="404664"/>
            <a:ext cx="8579296" cy="3916363"/>
          </a:xfrm>
        </p:spPr>
        <p:txBody>
          <a:bodyPr/>
          <a:lstStyle/>
          <a:p>
            <a:pPr marL="0" indent="0" eaLnBrk="1" hangingPunct="1">
              <a:buNone/>
            </a:pPr>
            <a:r>
              <a:rPr lang="en-GB" altLang="en-US" sz="2400" dirty="0">
                <a:solidFill>
                  <a:srgbClr val="003366"/>
                </a:solidFill>
                <a:latin typeface="Raleway" pitchFamily="2" charset="0"/>
              </a:rPr>
              <a:t>Can you come up with an opening sentence for this topic? (Please note, this is an </a:t>
            </a:r>
            <a:r>
              <a:rPr lang="en-GB" altLang="en-US" sz="2400" b="1" dirty="0">
                <a:solidFill>
                  <a:srgbClr val="C00000"/>
                </a:solidFill>
                <a:latin typeface="Raleway" pitchFamily="2" charset="0"/>
              </a:rPr>
              <a:t>EXAMPLE</a:t>
            </a:r>
            <a:r>
              <a:rPr lang="en-GB" altLang="en-US" sz="2400" dirty="0">
                <a:solidFill>
                  <a:srgbClr val="003366"/>
                </a:solidFill>
                <a:latin typeface="Raleway" pitchFamily="2" charset="0"/>
              </a:rPr>
              <a:t> topic, </a:t>
            </a:r>
            <a:r>
              <a:rPr lang="en-GB" altLang="en-US" sz="2400" b="1" dirty="0">
                <a:solidFill>
                  <a:srgbClr val="C00000"/>
                </a:solidFill>
                <a:latin typeface="Raleway" pitchFamily="2" charset="0"/>
              </a:rPr>
              <a:t>NOT</a:t>
            </a:r>
            <a:r>
              <a:rPr lang="en-GB" altLang="en-US" sz="2400" dirty="0">
                <a:solidFill>
                  <a:srgbClr val="003366"/>
                </a:solidFill>
                <a:latin typeface="Raleway" pitchFamily="2" charset="0"/>
              </a:rPr>
              <a:t> the same topic as your assessment)</a:t>
            </a:r>
          </a:p>
          <a:p>
            <a:pPr marL="0" indent="0" eaLnBrk="1" hangingPunct="1">
              <a:buNone/>
            </a:pPr>
            <a:r>
              <a:rPr lang="en-US" altLang="en-US" sz="2600" b="1" dirty="0">
                <a:solidFill>
                  <a:srgbClr val="003366"/>
                </a:solidFill>
                <a:latin typeface="Raleway" pitchFamily="2" charset="0"/>
              </a:rPr>
              <a:t>Topic: Importance of academic skills for university students</a:t>
            </a:r>
          </a:p>
          <a:p>
            <a:pPr marL="0" indent="0" eaLnBrk="1" hangingPunct="1">
              <a:buNone/>
            </a:pPr>
            <a:r>
              <a:rPr lang="en-US" altLang="en-US" sz="2600" b="1" dirty="0">
                <a:solidFill>
                  <a:srgbClr val="00B050"/>
                </a:solidFill>
                <a:latin typeface="Raleway" pitchFamily="2" charset="0"/>
              </a:rPr>
              <a:t>Opening statement/sentence </a:t>
            </a:r>
            <a:r>
              <a:rPr lang="en-US" altLang="en-US" sz="2600" dirty="0">
                <a:solidFill>
                  <a:srgbClr val="003366"/>
                </a:solidFill>
                <a:latin typeface="Raleway" pitchFamily="2" charset="0"/>
              </a:rPr>
              <a:t>: </a:t>
            </a:r>
          </a:p>
          <a:p>
            <a:r>
              <a:rPr lang="en-GB" sz="2000" b="1" dirty="0">
                <a:solidFill>
                  <a:srgbClr val="C00000"/>
                </a:solidFill>
              </a:rPr>
              <a:t>In today’s competitive academic environment, the success of university students is increasingly dependent on their ability to master a wide range of academic skills.</a:t>
            </a:r>
          </a:p>
          <a:p>
            <a:r>
              <a:rPr lang="en-GB" sz="2000" b="1" dirty="0">
                <a:solidFill>
                  <a:srgbClr val="C00000"/>
                </a:solidFill>
              </a:rPr>
              <a:t>University life presents a unique set of challenges that require students to adapt quickly and effectively, with academic skills being at the core of their success.</a:t>
            </a:r>
          </a:p>
          <a:p>
            <a:r>
              <a:rPr lang="en-GB" sz="2000" b="1" dirty="0">
                <a:solidFill>
                  <a:srgbClr val="C00000"/>
                </a:solidFill>
              </a:rPr>
              <a:t>As university students embark on their higher education journeys, they face an ever-increasing demand for academic proficiency.</a:t>
            </a:r>
          </a:p>
          <a:p>
            <a:pPr marL="0" indent="0" eaLnBrk="1" hangingPunct="1">
              <a:buNone/>
            </a:pPr>
            <a:endParaRPr lang="en-GB" dirty="0"/>
          </a:p>
        </p:txBody>
      </p:sp>
      <p:sp>
        <p:nvSpPr>
          <p:cNvPr id="4" name="Date Placeholder 3">
            <a:extLst>
              <a:ext uri="{FF2B5EF4-FFF2-40B4-BE49-F238E27FC236}">
                <a16:creationId xmlns:a16="http://schemas.microsoft.com/office/drawing/2014/main" id="{D5673077-FF4A-923D-383D-BD85612677CD}"/>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547385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44A12-C8FD-BF7B-6F37-C8ADD2D98E5A}"/>
              </a:ext>
            </a:extLst>
          </p:cNvPr>
          <p:cNvSpPr>
            <a:spLocks noGrp="1"/>
          </p:cNvSpPr>
          <p:nvPr>
            <p:ph type="title"/>
          </p:nvPr>
        </p:nvSpPr>
        <p:spPr>
          <a:xfrm>
            <a:off x="760664" y="0"/>
            <a:ext cx="7886700" cy="581026"/>
          </a:xfrm>
        </p:spPr>
        <p:txBody>
          <a:bodyPr rtlCol="0">
            <a:normAutofit fontScale="90000"/>
          </a:bodyPr>
          <a:lstStyle/>
          <a:p>
            <a:pPr eaLnBrk="1" fontAlgn="auto" hangingPunct="1">
              <a:spcAft>
                <a:spcPts val="0"/>
              </a:spcAft>
              <a:defRPr/>
            </a:pPr>
            <a:r>
              <a:rPr lang="en-GB" b="1" dirty="0">
                <a:solidFill>
                  <a:schemeClr val="accent1">
                    <a:lumMod val="50000"/>
                  </a:schemeClr>
                </a:solidFill>
                <a:latin typeface="Raleway" panose="020B0503030101060003" pitchFamily="34" charset="0"/>
              </a:rPr>
              <a:t>Background details</a:t>
            </a:r>
          </a:p>
        </p:txBody>
      </p:sp>
      <p:sp>
        <p:nvSpPr>
          <p:cNvPr id="3" name="Content Placeholder 2">
            <a:extLst>
              <a:ext uri="{FF2B5EF4-FFF2-40B4-BE49-F238E27FC236}">
                <a16:creationId xmlns:a16="http://schemas.microsoft.com/office/drawing/2014/main" id="{369C2179-6D56-08DA-33E6-6E3B89FEE460}"/>
              </a:ext>
            </a:extLst>
          </p:cNvPr>
          <p:cNvSpPr>
            <a:spLocks noGrp="1"/>
          </p:cNvSpPr>
          <p:nvPr>
            <p:ph idx="1"/>
          </p:nvPr>
        </p:nvSpPr>
        <p:spPr>
          <a:xfrm>
            <a:off x="329127" y="581026"/>
            <a:ext cx="8814873" cy="5035598"/>
          </a:xfrm>
        </p:spPr>
        <p:txBody>
          <a:bodyPr rtlCol="0">
            <a:noAutofit/>
          </a:bodyPr>
          <a:lstStyle/>
          <a:p>
            <a:pPr eaLnBrk="1" fontAlgn="auto" hangingPunct="1">
              <a:spcAft>
                <a:spcPts val="0"/>
              </a:spcAft>
              <a:defRPr/>
            </a:pPr>
            <a:endParaRPr lang="en-US" sz="2400" dirty="0">
              <a:solidFill>
                <a:srgbClr val="003366"/>
              </a:solidFill>
              <a:latin typeface="Raleway" panose="020B0503030101060003" pitchFamily="34" charset="0"/>
            </a:endParaRPr>
          </a:p>
          <a:p>
            <a:pPr eaLnBrk="1" fontAlgn="auto" hangingPunct="1">
              <a:spcAft>
                <a:spcPts val="0"/>
              </a:spcAft>
              <a:defRPr/>
            </a:pPr>
            <a:r>
              <a:rPr lang="en-US" sz="2400" dirty="0">
                <a:solidFill>
                  <a:srgbClr val="003366"/>
                </a:solidFill>
                <a:latin typeface="Raleway" panose="020B0503030101060003" pitchFamily="34" charset="0"/>
              </a:rPr>
              <a:t>With this part the writer gives a few more details on the topic. </a:t>
            </a:r>
            <a:endParaRPr lang="en-US" sz="1200" dirty="0">
              <a:solidFill>
                <a:srgbClr val="003366"/>
              </a:solidFill>
              <a:latin typeface="Raleway" panose="020B0503030101060003" pitchFamily="34" charset="0"/>
            </a:endParaRPr>
          </a:p>
          <a:p>
            <a:pPr marL="0" indent="0" eaLnBrk="1" fontAlgn="auto" hangingPunct="1">
              <a:spcAft>
                <a:spcPts val="0"/>
              </a:spcAft>
              <a:buNone/>
              <a:defRPr/>
            </a:pPr>
            <a:endParaRPr lang="en-US" sz="1200" dirty="0">
              <a:solidFill>
                <a:srgbClr val="003366"/>
              </a:solidFill>
              <a:latin typeface="Raleway" panose="020B0503030101060003" pitchFamily="34" charset="0"/>
            </a:endParaRPr>
          </a:p>
          <a:p>
            <a:pPr eaLnBrk="1" fontAlgn="auto" hangingPunct="1">
              <a:spcAft>
                <a:spcPts val="0"/>
              </a:spcAft>
              <a:defRPr/>
            </a:pPr>
            <a:r>
              <a:rPr lang="en-US" sz="2400" dirty="0">
                <a:solidFill>
                  <a:srgbClr val="003366"/>
                </a:solidFill>
                <a:latin typeface="Raleway" panose="020B0503030101060003" pitchFamily="34" charset="0"/>
              </a:rPr>
              <a:t>These do </a:t>
            </a:r>
            <a:r>
              <a:rPr lang="en-US" sz="2400" b="1" dirty="0">
                <a:solidFill>
                  <a:srgbClr val="003366"/>
                </a:solidFill>
                <a:latin typeface="Raleway" panose="020B0503030101060003" pitchFamily="34" charset="0"/>
              </a:rPr>
              <a:t>not</a:t>
            </a:r>
            <a:r>
              <a:rPr lang="en-US" sz="2400" dirty="0">
                <a:solidFill>
                  <a:srgbClr val="003366"/>
                </a:solidFill>
                <a:latin typeface="Raleway" panose="020B0503030101060003" pitchFamily="34" charset="0"/>
              </a:rPr>
              <a:t> need to be extensive! Only offer the details the reader must know to understand your essay or report.</a:t>
            </a:r>
            <a:endParaRPr lang="en-US" sz="1200" dirty="0">
              <a:solidFill>
                <a:srgbClr val="003366"/>
              </a:solidFill>
              <a:latin typeface="Raleway" panose="020B0503030101060003" pitchFamily="34" charset="0"/>
            </a:endParaRPr>
          </a:p>
          <a:p>
            <a:pPr marL="0" indent="0" eaLnBrk="1" fontAlgn="auto" hangingPunct="1">
              <a:spcAft>
                <a:spcPts val="0"/>
              </a:spcAft>
              <a:buNone/>
              <a:defRPr/>
            </a:pPr>
            <a:endParaRPr lang="en-US" sz="1200" dirty="0">
              <a:solidFill>
                <a:srgbClr val="003366"/>
              </a:solidFill>
              <a:latin typeface="Raleway" panose="020B0503030101060003" pitchFamily="34" charset="0"/>
            </a:endParaRPr>
          </a:p>
          <a:p>
            <a:pPr eaLnBrk="1" fontAlgn="auto" hangingPunct="1">
              <a:spcAft>
                <a:spcPts val="0"/>
              </a:spcAft>
              <a:defRPr/>
            </a:pPr>
            <a:r>
              <a:rPr lang="en-US" sz="2400" dirty="0">
                <a:solidFill>
                  <a:srgbClr val="003366"/>
                </a:solidFill>
                <a:latin typeface="Raleway" panose="020B0503030101060003" pitchFamily="34" charset="0"/>
              </a:rPr>
              <a:t>These can sometimes include </a:t>
            </a:r>
            <a:r>
              <a:rPr lang="en-US" sz="2400" b="1" dirty="0">
                <a:solidFill>
                  <a:srgbClr val="00B050"/>
                </a:solidFill>
                <a:latin typeface="Raleway" panose="020B0503030101060003" pitchFamily="34" charset="0"/>
              </a:rPr>
              <a:t>definitions</a:t>
            </a:r>
            <a:r>
              <a:rPr lang="en-US" sz="2400" dirty="0">
                <a:solidFill>
                  <a:srgbClr val="003366"/>
                </a:solidFill>
                <a:latin typeface="Raleway" panose="020B0503030101060003" pitchFamily="34" charset="0"/>
              </a:rPr>
              <a:t> or </a:t>
            </a:r>
            <a:r>
              <a:rPr lang="en-US" sz="2400" b="1" dirty="0">
                <a:solidFill>
                  <a:srgbClr val="00B050"/>
                </a:solidFill>
                <a:latin typeface="Raleway" panose="020B0503030101060003" pitchFamily="34" charset="0"/>
              </a:rPr>
              <a:t>key concepts/terms</a:t>
            </a:r>
            <a:r>
              <a:rPr lang="en-US" sz="2400" dirty="0">
                <a:solidFill>
                  <a:srgbClr val="003366"/>
                </a:solidFill>
                <a:latin typeface="Raleway" panose="020B0503030101060003" pitchFamily="34" charset="0"/>
              </a:rPr>
              <a:t> (if needed), sometimes it might include a little information (e.g. </a:t>
            </a:r>
            <a:r>
              <a:rPr lang="en-US" sz="2400" b="1" dirty="0">
                <a:solidFill>
                  <a:srgbClr val="00B050"/>
                </a:solidFill>
                <a:latin typeface="Raleway" panose="020B0503030101060003" pitchFamily="34" charset="0"/>
              </a:rPr>
              <a:t>important dates </a:t>
            </a:r>
            <a:r>
              <a:rPr lang="en-US" sz="2400" dirty="0">
                <a:solidFill>
                  <a:srgbClr val="003366"/>
                </a:solidFill>
                <a:latin typeface="Raleway" panose="020B0503030101060003" pitchFamily="34" charset="0"/>
              </a:rPr>
              <a:t>or </a:t>
            </a:r>
            <a:r>
              <a:rPr lang="en-US" sz="2400" b="1" dirty="0">
                <a:solidFill>
                  <a:srgbClr val="00B050"/>
                </a:solidFill>
                <a:latin typeface="Raleway" panose="020B0503030101060003" pitchFamily="34" charset="0"/>
              </a:rPr>
              <a:t>facts</a:t>
            </a:r>
            <a:r>
              <a:rPr lang="en-US" sz="2400" dirty="0">
                <a:solidFill>
                  <a:srgbClr val="003366"/>
                </a:solidFill>
                <a:latin typeface="Raleway" panose="020B0503030101060003" pitchFamily="34" charset="0"/>
              </a:rPr>
              <a:t>) on the topic.</a:t>
            </a:r>
            <a:endParaRPr lang="en-US" sz="1200" dirty="0">
              <a:solidFill>
                <a:srgbClr val="003366"/>
              </a:solidFill>
              <a:latin typeface="Raleway" panose="020B0503030101060003" pitchFamily="34" charset="0"/>
            </a:endParaRPr>
          </a:p>
          <a:p>
            <a:pPr marL="0" indent="0" eaLnBrk="1" fontAlgn="auto" hangingPunct="1">
              <a:spcAft>
                <a:spcPts val="0"/>
              </a:spcAft>
              <a:buNone/>
              <a:defRPr/>
            </a:pPr>
            <a:endParaRPr lang="en-US" sz="1200" dirty="0">
              <a:solidFill>
                <a:srgbClr val="003366"/>
              </a:solidFill>
              <a:latin typeface="Raleway" panose="020B0503030101060003" pitchFamily="34" charset="0"/>
            </a:endParaRPr>
          </a:p>
          <a:p>
            <a:pPr marL="0" indent="0" eaLnBrk="1" fontAlgn="auto" hangingPunct="1">
              <a:spcAft>
                <a:spcPts val="0"/>
              </a:spcAft>
              <a:buNone/>
              <a:defRPr/>
            </a:pPr>
            <a:endParaRPr lang="en-GB" sz="2400" dirty="0">
              <a:solidFill>
                <a:srgbClr val="003366"/>
              </a:solidFill>
              <a:latin typeface="Raleway" panose="020B0503030101060003"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C6C56-2D4F-9F7E-78F6-9200301FE63F}"/>
              </a:ext>
            </a:extLst>
          </p:cNvPr>
          <p:cNvSpPr>
            <a:spLocks noGrp="1"/>
          </p:cNvSpPr>
          <p:nvPr>
            <p:ph type="title"/>
          </p:nvPr>
        </p:nvSpPr>
        <p:spPr>
          <a:xfrm>
            <a:off x="467544" y="-85402"/>
            <a:ext cx="8003232" cy="778098"/>
          </a:xfrm>
        </p:spPr>
        <p:txBody>
          <a:bodyPr/>
          <a:lstStyle/>
          <a:p>
            <a:r>
              <a:rPr lang="en-GB" sz="3200" dirty="0"/>
              <a:t>Background Details: </a:t>
            </a:r>
            <a:r>
              <a:rPr lang="en-GB" sz="3200" b="1" dirty="0"/>
              <a:t>EXAMPLE</a:t>
            </a:r>
          </a:p>
        </p:txBody>
      </p:sp>
      <p:sp>
        <p:nvSpPr>
          <p:cNvPr id="3" name="Content Placeholder 2">
            <a:extLst>
              <a:ext uri="{FF2B5EF4-FFF2-40B4-BE49-F238E27FC236}">
                <a16:creationId xmlns:a16="http://schemas.microsoft.com/office/drawing/2014/main" id="{374742D5-0618-E28B-7818-14A707C46BC8}"/>
              </a:ext>
            </a:extLst>
          </p:cNvPr>
          <p:cNvSpPr>
            <a:spLocks noGrp="1"/>
          </p:cNvSpPr>
          <p:nvPr>
            <p:ph idx="1"/>
          </p:nvPr>
        </p:nvSpPr>
        <p:spPr>
          <a:xfrm>
            <a:off x="107504" y="548680"/>
            <a:ext cx="8928992" cy="3916363"/>
          </a:xfrm>
        </p:spPr>
        <p:txBody>
          <a:bodyPr/>
          <a:lstStyle/>
          <a:p>
            <a:pPr marL="0" indent="0">
              <a:buNone/>
            </a:pPr>
            <a:r>
              <a:rPr lang="en-GB" sz="2800" b="1" dirty="0"/>
              <a:t>Please note, this example is </a:t>
            </a:r>
            <a:r>
              <a:rPr lang="en-GB" sz="2800" b="1" dirty="0">
                <a:solidFill>
                  <a:srgbClr val="C00000"/>
                </a:solidFill>
              </a:rPr>
              <a:t>NOT</a:t>
            </a:r>
            <a:r>
              <a:rPr lang="en-GB" sz="2800" b="1" dirty="0"/>
              <a:t> on the same topic you need to write about for your report.</a:t>
            </a:r>
            <a:endParaRPr lang="en-GB" sz="1100" b="1" dirty="0"/>
          </a:p>
          <a:p>
            <a:pPr marL="0" indent="0" eaLnBrk="1" fontAlgn="auto" hangingPunct="1">
              <a:spcAft>
                <a:spcPts val="0"/>
              </a:spcAft>
              <a:buNone/>
              <a:defRPr/>
            </a:pPr>
            <a:r>
              <a:rPr lang="en-US" sz="2200" b="1" dirty="0">
                <a:solidFill>
                  <a:srgbClr val="C00000"/>
                </a:solidFill>
                <a:latin typeface="Raleway" panose="020B0503030101060003" pitchFamily="34" charset="0"/>
              </a:rPr>
              <a:t>EXAMPLE Topic</a:t>
            </a:r>
            <a:r>
              <a:rPr lang="en-US" sz="2200" b="1" dirty="0">
                <a:solidFill>
                  <a:srgbClr val="003366"/>
                </a:solidFill>
                <a:latin typeface="Raleway" panose="020B0503030101060003" pitchFamily="34" charset="0"/>
              </a:rPr>
              <a:t>: </a:t>
            </a:r>
            <a:r>
              <a:rPr lang="en-US" altLang="en-US" sz="2400" b="1" dirty="0">
                <a:solidFill>
                  <a:srgbClr val="003366"/>
                </a:solidFill>
                <a:latin typeface="Raleway" pitchFamily="2" charset="0"/>
              </a:rPr>
              <a:t>Importance of academic skills for university students </a:t>
            </a:r>
            <a:r>
              <a:rPr lang="en-US" sz="2200" b="1" dirty="0">
                <a:solidFill>
                  <a:srgbClr val="0070C0"/>
                </a:solidFill>
                <a:latin typeface="Raleway" panose="020B0503030101060003" pitchFamily="34" charset="0"/>
              </a:rPr>
              <a:t>The opening sentence is in light blue.</a:t>
            </a:r>
            <a:r>
              <a:rPr lang="en-US" sz="2200" b="1" dirty="0">
                <a:solidFill>
                  <a:srgbClr val="003366"/>
                </a:solidFill>
                <a:latin typeface="Raleway" panose="020B0503030101060003" pitchFamily="34" charset="0"/>
              </a:rPr>
              <a:t> </a:t>
            </a:r>
          </a:p>
          <a:p>
            <a:pPr marL="0" indent="0" eaLnBrk="1" fontAlgn="auto" hangingPunct="1">
              <a:spcAft>
                <a:spcPts val="0"/>
              </a:spcAft>
              <a:buNone/>
              <a:defRPr/>
            </a:pPr>
            <a:endParaRPr lang="en-US" sz="2200" b="1" dirty="0">
              <a:solidFill>
                <a:srgbClr val="00B050"/>
              </a:solidFill>
              <a:latin typeface="Raleway" panose="020B0503030101060003" pitchFamily="34" charset="0"/>
            </a:endParaRPr>
          </a:p>
          <a:p>
            <a:pPr marL="0" indent="0" eaLnBrk="1" fontAlgn="auto" hangingPunct="1">
              <a:spcAft>
                <a:spcPts val="0"/>
              </a:spcAft>
              <a:buNone/>
              <a:defRPr/>
            </a:pPr>
            <a:endParaRPr lang="en-US" sz="2200" b="1" dirty="0">
              <a:solidFill>
                <a:srgbClr val="00B050"/>
              </a:solidFill>
              <a:latin typeface="Raleway" panose="020B0503030101060003" pitchFamily="34" charset="0"/>
            </a:endParaRPr>
          </a:p>
          <a:p>
            <a:pPr marL="0" indent="0" eaLnBrk="1" fontAlgn="auto" hangingPunct="1">
              <a:spcAft>
                <a:spcPts val="0"/>
              </a:spcAft>
              <a:buNone/>
              <a:defRPr/>
            </a:pPr>
            <a:endParaRPr lang="en-US" sz="2200" b="1" dirty="0">
              <a:solidFill>
                <a:srgbClr val="00B050"/>
              </a:solidFill>
              <a:latin typeface="Raleway" panose="020B0503030101060003" pitchFamily="34" charset="0"/>
            </a:endParaRPr>
          </a:p>
          <a:p>
            <a:pPr marL="0" indent="0" eaLnBrk="1" fontAlgn="auto" hangingPunct="1">
              <a:spcAft>
                <a:spcPts val="0"/>
              </a:spcAft>
              <a:buNone/>
              <a:defRPr/>
            </a:pPr>
            <a:endParaRPr lang="en-US" sz="2200" b="1" dirty="0">
              <a:solidFill>
                <a:srgbClr val="00B050"/>
              </a:solidFill>
              <a:latin typeface="Raleway" panose="020B0503030101060003" pitchFamily="34" charset="0"/>
            </a:endParaRPr>
          </a:p>
          <a:p>
            <a:pPr marL="0" indent="0" eaLnBrk="1" fontAlgn="auto" hangingPunct="1">
              <a:spcAft>
                <a:spcPts val="0"/>
              </a:spcAft>
              <a:buNone/>
              <a:defRPr/>
            </a:pPr>
            <a:endParaRPr lang="en-US" sz="2200" b="1" dirty="0">
              <a:solidFill>
                <a:srgbClr val="00B050"/>
              </a:solidFill>
              <a:latin typeface="Raleway" panose="020B0503030101060003" pitchFamily="34" charset="0"/>
            </a:endParaRPr>
          </a:p>
          <a:p>
            <a:pPr marL="0" indent="0" eaLnBrk="1" fontAlgn="auto" hangingPunct="1">
              <a:spcAft>
                <a:spcPts val="0"/>
              </a:spcAft>
              <a:buNone/>
              <a:defRPr/>
            </a:pPr>
            <a:endParaRPr lang="en-US" sz="2200" b="1" dirty="0">
              <a:solidFill>
                <a:srgbClr val="00B050"/>
              </a:solidFill>
              <a:latin typeface="Raleway" panose="020B0503030101060003" pitchFamily="34" charset="0"/>
            </a:endParaRPr>
          </a:p>
          <a:p>
            <a:pPr marL="0" indent="0" eaLnBrk="1" fontAlgn="auto" hangingPunct="1">
              <a:spcAft>
                <a:spcPts val="0"/>
              </a:spcAft>
              <a:buNone/>
              <a:defRPr/>
            </a:pPr>
            <a:endParaRPr lang="en-US" sz="1200" b="1" dirty="0">
              <a:solidFill>
                <a:srgbClr val="00B050"/>
              </a:solidFill>
              <a:latin typeface="Raleway" panose="020B0503030101060003" pitchFamily="34" charset="0"/>
            </a:endParaRPr>
          </a:p>
          <a:p>
            <a:pPr marL="0" indent="0" eaLnBrk="1" fontAlgn="auto" hangingPunct="1">
              <a:spcAft>
                <a:spcPts val="0"/>
              </a:spcAft>
              <a:buNone/>
              <a:defRPr/>
            </a:pPr>
            <a:r>
              <a:rPr lang="en-US" sz="2100" dirty="0">
                <a:latin typeface="Raleway" panose="020B0503030101060003" pitchFamily="34" charset="0"/>
              </a:rPr>
              <a:t>As you see above, the writer has moved from </a:t>
            </a:r>
            <a:r>
              <a:rPr lang="en-US" sz="2100" b="1" dirty="0">
                <a:solidFill>
                  <a:srgbClr val="00B050"/>
                </a:solidFill>
                <a:latin typeface="Raleway" panose="020B0503030101060003" pitchFamily="34" charset="0"/>
              </a:rPr>
              <a:t>general</a:t>
            </a:r>
            <a:r>
              <a:rPr lang="en-US" sz="2100" dirty="0">
                <a:latin typeface="Raleway" panose="020B0503030101060003" pitchFamily="34" charset="0"/>
              </a:rPr>
              <a:t> in the beginning to </a:t>
            </a:r>
            <a:r>
              <a:rPr lang="en-US" sz="2100" b="1" dirty="0">
                <a:solidFill>
                  <a:srgbClr val="00B050"/>
                </a:solidFill>
                <a:latin typeface="Raleway" panose="020B0503030101060003" pitchFamily="34" charset="0"/>
              </a:rPr>
              <a:t>more specific</a:t>
            </a:r>
            <a:r>
              <a:rPr lang="en-US" sz="2100" dirty="0">
                <a:latin typeface="Raleway" panose="020B0503030101060003" pitchFamily="34" charset="0"/>
              </a:rPr>
              <a:t> towards the end.</a:t>
            </a:r>
          </a:p>
          <a:p>
            <a:pPr marL="0" indent="0">
              <a:buNone/>
            </a:pPr>
            <a:endParaRPr lang="en-GB" sz="2800" dirty="0"/>
          </a:p>
        </p:txBody>
      </p:sp>
      <p:sp>
        <p:nvSpPr>
          <p:cNvPr id="4" name="Date Placeholder 3">
            <a:extLst>
              <a:ext uri="{FF2B5EF4-FFF2-40B4-BE49-F238E27FC236}">
                <a16:creationId xmlns:a16="http://schemas.microsoft.com/office/drawing/2014/main" id="{285B4C0B-DE95-3BE6-18B5-9668907B78E4}"/>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
        <p:nvSpPr>
          <p:cNvPr id="5" name="TextBox 4">
            <a:extLst>
              <a:ext uri="{FF2B5EF4-FFF2-40B4-BE49-F238E27FC236}">
                <a16:creationId xmlns:a16="http://schemas.microsoft.com/office/drawing/2014/main" id="{DE7F43A8-6C52-9D92-FEAA-19CD092DE05B}"/>
              </a:ext>
            </a:extLst>
          </p:cNvPr>
          <p:cNvSpPr txBox="1"/>
          <p:nvPr/>
        </p:nvSpPr>
        <p:spPr>
          <a:xfrm>
            <a:off x="110462" y="2348880"/>
            <a:ext cx="8928992" cy="2246769"/>
          </a:xfrm>
          <a:prstGeom prst="rect">
            <a:avLst/>
          </a:prstGeom>
          <a:noFill/>
          <a:ln w="28575">
            <a:solidFill>
              <a:srgbClr val="002060"/>
            </a:solidFill>
          </a:ln>
        </p:spPr>
        <p:txBody>
          <a:bodyPr wrap="square" rtlCol="0">
            <a:spAutoFit/>
          </a:bodyPr>
          <a:lstStyle/>
          <a:p>
            <a:pPr algn="just"/>
            <a:r>
              <a:rPr lang="en-GB" sz="2000" b="1" dirty="0">
                <a:solidFill>
                  <a:schemeClr val="accent1">
                    <a:lumMod val="75000"/>
                  </a:schemeClr>
                </a:solidFill>
              </a:rPr>
              <a:t>Strong academic skills are essential for university students to succeed in their studies and fully engage with the demands of higher education. </a:t>
            </a:r>
            <a:r>
              <a:rPr lang="en-GB" sz="2000" dirty="0"/>
              <a:t>Transitioning to university often brings new academic challenges, such as increased independence, complex assignments, and rigorous expectations for critical thinking and self-directed learning. For students to meet these challenges, effective academic skills — including critical thinking, time management, research, and academic writing — are crucial.</a:t>
            </a:r>
          </a:p>
        </p:txBody>
      </p:sp>
    </p:spTree>
    <p:extLst>
      <p:ext uri="{BB962C8B-B14F-4D97-AF65-F5344CB8AC3E}">
        <p14:creationId xmlns:p14="http://schemas.microsoft.com/office/powerpoint/2010/main" val="530518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A69ABA96-DB74-6827-F51A-2FD5520AD0BB}"/>
              </a:ext>
            </a:extLst>
          </p:cNvPr>
          <p:cNvSpPr>
            <a:spLocks noGrp="1"/>
          </p:cNvSpPr>
          <p:nvPr>
            <p:ph type="title"/>
          </p:nvPr>
        </p:nvSpPr>
        <p:spPr>
          <a:xfrm>
            <a:off x="656630" y="116632"/>
            <a:ext cx="7886700" cy="426244"/>
          </a:xfrm>
        </p:spPr>
        <p:txBody>
          <a:bodyPr/>
          <a:lstStyle/>
          <a:p>
            <a:pPr algn="ctr" eaLnBrk="1" hangingPunct="1"/>
            <a:r>
              <a:rPr lang="en-GB" altLang="en-US" sz="2700" b="1" dirty="0">
                <a:solidFill>
                  <a:srgbClr val="FF0000"/>
                </a:solidFill>
                <a:latin typeface="Raleway" pitchFamily="2" charset="0"/>
              </a:rPr>
              <a:t>Statement of aims </a:t>
            </a:r>
            <a:r>
              <a:rPr lang="en-GB" altLang="en-US" sz="2700" b="1" dirty="0">
                <a:solidFill>
                  <a:srgbClr val="003366"/>
                </a:solidFill>
                <a:latin typeface="Raleway" pitchFamily="2" charset="0"/>
              </a:rPr>
              <a:t>and </a:t>
            </a:r>
            <a:r>
              <a:rPr lang="en-GB" altLang="en-US" sz="2700" b="1" dirty="0">
                <a:solidFill>
                  <a:srgbClr val="7030A0"/>
                </a:solidFill>
                <a:latin typeface="Raleway" pitchFamily="2" charset="0"/>
              </a:rPr>
              <a:t>outline</a:t>
            </a:r>
          </a:p>
        </p:txBody>
      </p:sp>
      <p:sp>
        <p:nvSpPr>
          <p:cNvPr id="6" name="TextBox 5">
            <a:extLst>
              <a:ext uri="{FF2B5EF4-FFF2-40B4-BE49-F238E27FC236}">
                <a16:creationId xmlns:a16="http://schemas.microsoft.com/office/drawing/2014/main" id="{FB263E12-84CD-ABDA-D36B-39376B392CD4}"/>
              </a:ext>
            </a:extLst>
          </p:cNvPr>
          <p:cNvSpPr txBox="1">
            <a:spLocks noChangeArrowheads="1"/>
          </p:cNvSpPr>
          <p:nvPr/>
        </p:nvSpPr>
        <p:spPr bwMode="auto">
          <a:xfrm>
            <a:off x="251520" y="542876"/>
            <a:ext cx="8712968" cy="5324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indent="-342900" algn="just" eaLnBrk="1" hangingPunct="1">
              <a:buFont typeface="Arial" panose="020B0604020202020204" pitchFamily="34" charset="0"/>
              <a:buChar char="•"/>
            </a:pPr>
            <a:r>
              <a:rPr lang="en-GB" altLang="en-US" sz="2000" dirty="0">
                <a:solidFill>
                  <a:srgbClr val="003366"/>
                </a:solidFill>
                <a:latin typeface="+mn-lt"/>
              </a:rPr>
              <a:t>A </a:t>
            </a:r>
            <a:r>
              <a:rPr lang="en-GB" altLang="en-US" sz="2000" b="1" dirty="0">
                <a:solidFill>
                  <a:srgbClr val="FF0000"/>
                </a:solidFill>
                <a:latin typeface="+mn-lt"/>
              </a:rPr>
              <a:t>statement of aims </a:t>
            </a:r>
            <a:r>
              <a:rPr lang="en-GB" altLang="en-US" sz="2000" b="1" dirty="0">
                <a:solidFill>
                  <a:srgbClr val="00B050"/>
                </a:solidFill>
                <a:latin typeface="+mn-lt"/>
              </a:rPr>
              <a:t>states the main idea </a:t>
            </a:r>
            <a:r>
              <a:rPr lang="en-GB" altLang="en-US" sz="2000" dirty="0">
                <a:solidFill>
                  <a:srgbClr val="003366"/>
                </a:solidFill>
                <a:latin typeface="+mn-lt"/>
              </a:rPr>
              <a:t>of the entire essay or report.</a:t>
            </a:r>
          </a:p>
          <a:p>
            <a:pPr algn="just" eaLnBrk="1" hangingPunct="1"/>
            <a:endParaRPr lang="en-GB" altLang="en-US" sz="2000" dirty="0">
              <a:solidFill>
                <a:srgbClr val="003366"/>
              </a:solidFill>
              <a:latin typeface="+mn-lt"/>
            </a:endParaRPr>
          </a:p>
          <a:p>
            <a:pPr marL="342900" indent="-342900" algn="just" eaLnBrk="1" hangingPunct="1">
              <a:buFont typeface="Arial" panose="020B0604020202020204" pitchFamily="34" charset="0"/>
              <a:buChar char="•"/>
            </a:pPr>
            <a:r>
              <a:rPr lang="en-GB" altLang="en-US" sz="2000" dirty="0">
                <a:solidFill>
                  <a:srgbClr val="003366"/>
                </a:solidFill>
                <a:latin typeface="+mn-lt"/>
              </a:rPr>
              <a:t>A statement of aims also uses appropriate </a:t>
            </a:r>
            <a:r>
              <a:rPr lang="en-GB" altLang="en-US" sz="2000" b="1" dirty="0">
                <a:solidFill>
                  <a:srgbClr val="00B050"/>
                </a:solidFill>
                <a:latin typeface="+mn-lt"/>
              </a:rPr>
              <a:t>signposting language </a:t>
            </a:r>
            <a:r>
              <a:rPr lang="en-GB" altLang="en-US" sz="2000" dirty="0">
                <a:solidFill>
                  <a:srgbClr val="003366"/>
                </a:solidFill>
                <a:latin typeface="+mn-lt"/>
              </a:rPr>
              <a:t>such as: </a:t>
            </a:r>
          </a:p>
          <a:p>
            <a:pPr marL="342900" indent="-342900" algn="just" eaLnBrk="1" hangingPunct="1">
              <a:buFont typeface="Arial" panose="020B0604020202020204" pitchFamily="34" charset="0"/>
              <a:buChar char="•"/>
            </a:pPr>
            <a:endParaRPr lang="en-GB" altLang="en-US" sz="2000" dirty="0">
              <a:solidFill>
                <a:srgbClr val="003366"/>
              </a:solidFill>
              <a:latin typeface="+mn-lt"/>
            </a:endParaRPr>
          </a:p>
          <a:p>
            <a:pPr algn="just" eaLnBrk="1" hangingPunct="1"/>
            <a:r>
              <a:rPr lang="en-GB" altLang="en-US" sz="2000" dirty="0">
                <a:solidFill>
                  <a:srgbClr val="0070C0"/>
                </a:solidFill>
                <a:latin typeface="+mn-lt"/>
              </a:rPr>
              <a:t>	</a:t>
            </a:r>
            <a:r>
              <a:rPr lang="en-GB" altLang="en-US" sz="2000" b="1" dirty="0">
                <a:solidFill>
                  <a:srgbClr val="002060"/>
                </a:solidFill>
                <a:latin typeface="+mn-lt"/>
              </a:rPr>
              <a:t>The main ideas discussed in this work are…</a:t>
            </a:r>
          </a:p>
          <a:p>
            <a:pPr algn="just" eaLnBrk="1" hangingPunct="1"/>
            <a:r>
              <a:rPr lang="en-GB" altLang="en-US" sz="2000" b="1" dirty="0">
                <a:solidFill>
                  <a:srgbClr val="002060"/>
                </a:solidFill>
                <a:latin typeface="+mn-lt"/>
              </a:rPr>
              <a:t>	This work will describe, evaluate and analyse…</a:t>
            </a:r>
          </a:p>
          <a:p>
            <a:pPr algn="just" eaLnBrk="1" hangingPunct="1"/>
            <a:endParaRPr lang="en-GB" altLang="en-US" sz="2000" i="1" dirty="0">
              <a:solidFill>
                <a:srgbClr val="0070C0"/>
              </a:solidFill>
              <a:latin typeface="+mn-lt"/>
            </a:endParaRPr>
          </a:p>
          <a:p>
            <a:pPr algn="ctr" eaLnBrk="1" hangingPunct="1"/>
            <a:r>
              <a:rPr lang="en-GB" altLang="en-US" sz="2000" b="1" dirty="0">
                <a:solidFill>
                  <a:srgbClr val="002060"/>
                </a:solidFill>
                <a:latin typeface="+mn-lt"/>
              </a:rPr>
              <a:t>Example</a:t>
            </a:r>
            <a:r>
              <a:rPr lang="en-GB" altLang="en-US" sz="2000" dirty="0">
                <a:solidFill>
                  <a:srgbClr val="002060"/>
                </a:solidFill>
                <a:latin typeface="+mn-lt"/>
              </a:rPr>
              <a:t>: </a:t>
            </a:r>
            <a:r>
              <a:rPr lang="en-GB" sz="2000" b="1" dirty="0">
                <a:solidFill>
                  <a:srgbClr val="FF0000"/>
                </a:solidFill>
                <a:latin typeface="+mn-lt"/>
              </a:rPr>
              <a:t>This report aims to examine the importance of these academic skills for university students, highlighting how they contribute to academic success and personal development. Additionally, the report will provide practical strategies for developing these skills, offering students actionable guidance to enhance their academic performance.</a:t>
            </a:r>
            <a:endParaRPr lang="en-GB" altLang="en-US" sz="2000" b="1" dirty="0">
              <a:solidFill>
                <a:srgbClr val="FF0000"/>
              </a:solidFill>
              <a:latin typeface="+mn-lt"/>
            </a:endParaRPr>
          </a:p>
          <a:p>
            <a:pPr algn="just" eaLnBrk="1" hangingPunct="1"/>
            <a:r>
              <a:rPr lang="en-GB" altLang="en-US" sz="2000" dirty="0">
                <a:solidFill>
                  <a:srgbClr val="003366"/>
                </a:solidFill>
                <a:latin typeface="+mn-lt"/>
              </a:rPr>
              <a:t>The statement of aims may also indicate the </a:t>
            </a:r>
            <a:r>
              <a:rPr lang="en-GB" altLang="en-US" sz="2000" b="1" dirty="0">
                <a:solidFill>
                  <a:srgbClr val="003366"/>
                </a:solidFill>
                <a:latin typeface="+mn-lt"/>
              </a:rPr>
              <a:t>organisation </a:t>
            </a:r>
            <a:r>
              <a:rPr lang="en-GB" altLang="en-US" sz="2000" dirty="0">
                <a:solidFill>
                  <a:srgbClr val="003366"/>
                </a:solidFill>
                <a:latin typeface="+mn-lt"/>
              </a:rPr>
              <a:t>of the essay. This </a:t>
            </a:r>
            <a:r>
              <a:rPr lang="en-GB" altLang="en-US" sz="2000" b="1" dirty="0">
                <a:solidFill>
                  <a:srgbClr val="7030A0"/>
                </a:solidFill>
                <a:latin typeface="+mn-lt"/>
              </a:rPr>
              <a:t>outline</a:t>
            </a:r>
            <a:r>
              <a:rPr lang="en-GB" altLang="en-US" sz="2000" dirty="0">
                <a:solidFill>
                  <a:srgbClr val="003366"/>
                </a:solidFill>
                <a:latin typeface="+mn-lt"/>
              </a:rPr>
              <a:t> can be written as a separate sentence, or combined within the statement of aims . </a:t>
            </a:r>
            <a:endParaRPr lang="en-GB" altLang="en-US" sz="2000" i="1" dirty="0">
              <a:solidFill>
                <a:srgbClr val="003366"/>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508F87C-A21F-0033-91CB-EFAA1FE0FA81}"/>
              </a:ext>
            </a:extLst>
          </p:cNvPr>
          <p:cNvSpPr>
            <a:spLocks noGrp="1"/>
          </p:cNvSpPr>
          <p:nvPr>
            <p:ph type="title"/>
          </p:nvPr>
        </p:nvSpPr>
        <p:spPr>
          <a:xfrm>
            <a:off x="2051720" y="116632"/>
            <a:ext cx="4906888" cy="418058"/>
          </a:xfrm>
        </p:spPr>
        <p:txBody>
          <a:bodyPr/>
          <a:lstStyle/>
          <a:p>
            <a:r>
              <a:rPr lang="en-GB" sz="3200" dirty="0">
                <a:solidFill>
                  <a:srgbClr val="FF0000"/>
                </a:solidFill>
              </a:rPr>
              <a:t>WORKSHEET</a:t>
            </a:r>
          </a:p>
        </p:txBody>
      </p:sp>
      <p:sp>
        <p:nvSpPr>
          <p:cNvPr id="8" name="Rectangle 2">
            <a:extLst>
              <a:ext uri="{FF2B5EF4-FFF2-40B4-BE49-F238E27FC236}">
                <a16:creationId xmlns:a16="http://schemas.microsoft.com/office/drawing/2014/main" id="{F49BF563-10FA-8520-939F-37EF4211E3B3}"/>
              </a:ext>
            </a:extLst>
          </p:cNvPr>
          <p:cNvSpPr>
            <a:spLocks noChangeArrowheads="1"/>
          </p:cNvSpPr>
          <p:nvPr/>
        </p:nvSpPr>
        <p:spPr bwMode="auto">
          <a:xfrm>
            <a:off x="443979" y="5161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Text Box 2">
            <a:extLst>
              <a:ext uri="{FF2B5EF4-FFF2-40B4-BE49-F238E27FC236}">
                <a16:creationId xmlns:a16="http://schemas.microsoft.com/office/drawing/2014/main" id="{16A61A00-8A7D-985C-B5A6-65E1DE378F2C}"/>
              </a:ext>
            </a:extLst>
          </p:cNvPr>
          <p:cNvSpPr txBox="1">
            <a:spLocks noChangeArrowheads="1"/>
          </p:cNvSpPr>
          <p:nvPr/>
        </p:nvSpPr>
        <p:spPr bwMode="auto">
          <a:xfrm>
            <a:off x="180503" y="1905204"/>
            <a:ext cx="8777626" cy="3972068"/>
          </a:xfrm>
          <a:prstGeom prst="rect">
            <a:avLst/>
          </a:prstGeom>
          <a:solidFill>
            <a:srgbClr val="FFFFFF"/>
          </a:solidFill>
          <a:ln w="19050">
            <a:solidFill>
              <a:srgbClr val="002060"/>
            </a:solidFill>
            <a:miter lim="800000"/>
            <a:headEnd/>
            <a:tailEnd/>
          </a:ln>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lang="en-GB" sz="1900" dirty="0"/>
              <a:t>Effective time management is a crucial skill in today’s fast-paced work environments, directly impacting productivity, job satisfaction, and overall organizational success. In many workplaces, employees are often faced with competing tasks, tight deadlines, and high expectations, making efficient use of time essential for achieving professional goals. This report aims to explore the importance of time management in the workplace, emphasizing its benefits for both individuals and organizations. Additionally, the report will provide practical strategies that can be implemented to improve time management skills, allowing employees to enhance their productivity and reduce stress. The following sections will examine the key reasons time management is valuable in a professional setting, present evidence-based techniques to manage time effectively, and offer actionable recommendations for employees and managers alike.</a:t>
            </a:r>
            <a:br>
              <a:rPr kumimoji="0" lang="en-US" altLang="en-US" sz="1900" b="0" i="0"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Arial" panose="020B0604020202020204" pitchFamily="34" charset="0"/>
              </a:rPr>
            </a:br>
            <a:br>
              <a:rPr kumimoji="0" lang="en-US" altLang="en-US" sz="1900" b="0" i="0"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Arial" panose="020B0604020202020204" pitchFamily="34" charset="0"/>
              </a:rPr>
            </a:br>
            <a:endParaRPr kumimoji="0" lang="en-US" altLang="en-US" sz="1900" b="0" i="0" u="none" strike="noStrike" cap="none" normalizeH="0" baseline="0" dirty="0">
              <a:ln>
                <a:noFill/>
              </a:ln>
              <a:solidFill>
                <a:schemeClr val="tx1"/>
              </a:solidFill>
              <a:effectLst/>
              <a:latin typeface="Arial" panose="020B0604020202020204" pitchFamily="34" charset="0"/>
            </a:endParaRPr>
          </a:p>
        </p:txBody>
      </p:sp>
      <p:sp>
        <p:nvSpPr>
          <p:cNvPr id="10" name="Rectangle 4">
            <a:extLst>
              <a:ext uri="{FF2B5EF4-FFF2-40B4-BE49-F238E27FC236}">
                <a16:creationId xmlns:a16="http://schemas.microsoft.com/office/drawing/2014/main" id="{7FD62949-3522-28D6-12E9-6DC5AAD45159}"/>
              </a:ext>
            </a:extLst>
          </p:cNvPr>
          <p:cNvSpPr>
            <a:spLocks noChangeArrowheads="1"/>
          </p:cNvSpPr>
          <p:nvPr/>
        </p:nvSpPr>
        <p:spPr bwMode="auto">
          <a:xfrm>
            <a:off x="180503" y="273988"/>
            <a:ext cx="8777625"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chemeClr val="tx1"/>
              </a:solidFill>
              <a:effectLst/>
              <a:latin typeface="Raleway" pitchFamily="2" charset="0"/>
              <a:ea typeface="Raleway" pitchFamily="2"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002060"/>
                </a:solidFill>
                <a:effectLst/>
                <a:latin typeface="Raleway" pitchFamily="2" charset="0"/>
                <a:ea typeface="Raleway" pitchFamily="2" charset="0"/>
                <a:cs typeface="Arial" panose="020B0604020202020204" pitchFamily="34" charset="0"/>
              </a:rPr>
              <a:t>With a partner, decide which of the below Introduction is the opening sentence, background details, statement of aims, and outline</a:t>
            </a:r>
            <a:r>
              <a:rPr kumimoji="0" lang="en-GB" altLang="en-US" sz="2000" b="0" i="0" u="none" strike="noStrike" cap="none" normalizeH="0" baseline="0" dirty="0">
                <a:ln>
                  <a:noFill/>
                </a:ln>
                <a:solidFill>
                  <a:schemeClr val="tx1"/>
                </a:solidFill>
                <a:effectLst/>
                <a:latin typeface="Raleway" pitchFamily="2" charset="0"/>
                <a:ea typeface="Raleway" pitchFamily="2" charset="0"/>
                <a:cs typeface="Arial" panose="020B060402020202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0070C0"/>
                </a:solidFill>
                <a:effectLst/>
                <a:latin typeface="Raleway" pitchFamily="2" charset="0"/>
                <a:ea typeface="Raleway" pitchFamily="2" charset="0"/>
                <a:cs typeface="Times New Roman" panose="02020603050405020304" pitchFamily="18" charset="0"/>
              </a:rPr>
              <a:t>Opening sentence?	</a:t>
            </a:r>
            <a:r>
              <a:rPr kumimoji="0" lang="en-US" altLang="en-US" sz="2000" b="1" i="0" u="none" strike="noStrike" cap="none" normalizeH="0" baseline="0" dirty="0">
                <a:ln>
                  <a:noFill/>
                </a:ln>
                <a:solidFill>
                  <a:srgbClr val="548235"/>
                </a:solidFill>
                <a:effectLst/>
                <a:latin typeface="Raleway" pitchFamily="2" charset="0"/>
                <a:ea typeface="Raleway" pitchFamily="2" charset="0"/>
                <a:cs typeface="Times New Roman" panose="02020603050405020304" pitchFamily="18" charset="0"/>
              </a:rPr>
              <a:t>Background details?</a:t>
            </a:r>
            <a:br>
              <a:rPr kumimoji="0" lang="en-US" altLang="en-US" sz="2000" b="1" i="0" u="none" strike="noStrike" cap="none" normalizeH="0" baseline="0" dirty="0">
                <a:ln>
                  <a:noFill/>
                </a:ln>
                <a:solidFill>
                  <a:srgbClr val="0070C0"/>
                </a:solidFill>
                <a:effectLst/>
                <a:latin typeface="Raleway" pitchFamily="2" charset="0"/>
                <a:ea typeface="Raleway" pitchFamily="2" charset="0"/>
                <a:cs typeface="Times New Roman" panose="02020603050405020304" pitchFamily="18" charset="0"/>
              </a:rPr>
            </a:br>
            <a:r>
              <a:rPr kumimoji="0" lang="en-US" altLang="en-US" sz="2000" b="1" i="0" u="none" strike="noStrike" cap="none" normalizeH="0" baseline="0" dirty="0">
                <a:ln>
                  <a:noFill/>
                </a:ln>
                <a:solidFill>
                  <a:srgbClr val="003366"/>
                </a:solidFill>
                <a:effectLst/>
                <a:latin typeface="Raleway" pitchFamily="2" charset="0"/>
                <a:ea typeface="Raleway" pitchFamily="2" charset="0"/>
                <a:cs typeface="Times New Roman" panose="02020603050405020304" pitchFamily="18" charset="0"/>
              </a:rPr>
              <a:t> </a:t>
            </a:r>
            <a:r>
              <a:rPr kumimoji="0" lang="en-GB" altLang="en-US" sz="2000" b="1" i="0" u="none" strike="noStrike" cap="none" normalizeH="0" baseline="0" dirty="0">
                <a:ln>
                  <a:noFill/>
                </a:ln>
                <a:solidFill>
                  <a:srgbClr val="FF0000"/>
                </a:solidFill>
                <a:effectLst/>
                <a:latin typeface="Raleway" pitchFamily="2" charset="0"/>
                <a:ea typeface="Raleway" pitchFamily="2" charset="0"/>
                <a:cs typeface="Times New Roman" panose="02020603050405020304" pitchFamily="18" charset="0"/>
              </a:rPr>
              <a:t>Statement of Aims? </a:t>
            </a:r>
            <a:r>
              <a:rPr kumimoji="0" lang="en-US" altLang="en-US" sz="2000" b="1" i="0" u="none" strike="noStrike" cap="none" normalizeH="0" baseline="0" dirty="0">
                <a:ln>
                  <a:noFill/>
                </a:ln>
                <a:solidFill>
                  <a:srgbClr val="0070C0"/>
                </a:solidFill>
                <a:effectLst/>
                <a:latin typeface="Raleway" pitchFamily="2" charset="0"/>
                <a:ea typeface="Raleway" pitchFamily="2" charset="0"/>
                <a:cs typeface="Times New Roman" panose="02020603050405020304" pitchFamily="18" charset="0"/>
              </a:rPr>
              <a:t>	</a:t>
            </a:r>
            <a:r>
              <a:rPr kumimoji="0" lang="en-US" altLang="en-US" sz="2000" b="1" i="0" u="none" strike="noStrike" cap="none" normalizeH="0" baseline="0" dirty="0">
                <a:ln>
                  <a:noFill/>
                </a:ln>
                <a:solidFill>
                  <a:srgbClr val="7030A0"/>
                </a:solidFill>
                <a:effectLst/>
                <a:latin typeface="Raleway" pitchFamily="2" charset="0"/>
                <a:ea typeface="Raleway" pitchFamily="2" charset="0"/>
                <a:cs typeface="Times New Roman" panose="02020603050405020304" pitchFamily="18" charset="0"/>
              </a:rPr>
              <a:t>Outline?</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2D070-0E19-623F-2052-1A5FF1BE2EFE}"/>
              </a:ext>
            </a:extLst>
          </p:cNvPr>
          <p:cNvSpPr>
            <a:spLocks noGrp="1"/>
          </p:cNvSpPr>
          <p:nvPr>
            <p:ph type="title"/>
          </p:nvPr>
        </p:nvSpPr>
        <p:spPr>
          <a:xfrm>
            <a:off x="270272" y="404664"/>
            <a:ext cx="8603456" cy="5328592"/>
          </a:xfrm>
        </p:spPr>
        <p:txBody>
          <a:bodyPr rtlCol="0">
            <a:normAutofit fontScale="90000"/>
          </a:bodyPr>
          <a:lstStyle/>
          <a:p>
            <a:pPr eaLnBrk="1" fontAlgn="auto" hangingPunct="1">
              <a:spcAft>
                <a:spcPts val="0"/>
              </a:spcAft>
              <a:defRPr/>
            </a:pPr>
            <a:r>
              <a:rPr lang="en-US" sz="2100" b="1" dirty="0">
                <a:solidFill>
                  <a:srgbClr val="003366"/>
                </a:solidFill>
                <a:latin typeface="Raleway" panose="020B0503030101060003" pitchFamily="34" charset="0"/>
              </a:rPr>
              <a:t>Topic: Reflective writing on how you used technology in your lectures</a:t>
            </a:r>
            <a:br>
              <a:rPr lang="en-US" sz="2100" b="1" dirty="0">
                <a:solidFill>
                  <a:srgbClr val="003366"/>
                </a:solidFill>
                <a:latin typeface="Raleway" panose="020B0503030101060003" pitchFamily="34" charset="0"/>
              </a:rPr>
            </a:br>
            <a:br>
              <a:rPr lang="en-US" sz="2100" b="1" dirty="0">
                <a:solidFill>
                  <a:srgbClr val="003366"/>
                </a:solidFill>
                <a:latin typeface="Raleway" panose="020B0503030101060003" pitchFamily="34" charset="0"/>
              </a:rPr>
            </a:br>
            <a:r>
              <a:rPr lang="en-GB" sz="2200" b="1" dirty="0">
                <a:solidFill>
                  <a:srgbClr val="0070C0"/>
                </a:solidFill>
              </a:rPr>
              <a:t>Effective time management is a crucial skill in today’s fast-paced work environments, directly impacting productivity, job satisfaction, and overall organizational success. </a:t>
            </a:r>
            <a:r>
              <a:rPr lang="en-GB" sz="2200" b="1" dirty="0">
                <a:solidFill>
                  <a:schemeClr val="accent6">
                    <a:lumMod val="75000"/>
                  </a:schemeClr>
                </a:solidFill>
              </a:rPr>
              <a:t>In many workplaces, employees are often faced with competing tasks, tight deadlines, and high expectations, making efficient use of time essential for achieving professional goals. </a:t>
            </a:r>
            <a:r>
              <a:rPr lang="en-GB" sz="2200" b="1" dirty="0">
                <a:solidFill>
                  <a:srgbClr val="FC2610"/>
                </a:solidFill>
              </a:rPr>
              <a:t>This report aims to explore the importance of time management in the workplace, emphasizing its benefits for both individuals and organizations. Additionally, the report will provide practical strategies that can be implemented to improve time management skills, allowing employees to enhance their productivity and reduce stress</a:t>
            </a:r>
            <a:r>
              <a:rPr lang="en-GB" sz="2200" dirty="0"/>
              <a:t>. </a:t>
            </a:r>
            <a:r>
              <a:rPr lang="en-GB" sz="2200" b="1" dirty="0">
                <a:solidFill>
                  <a:srgbClr val="7030A0"/>
                </a:solidFill>
              </a:rPr>
              <a:t>The following sections will examine the key reasons time management is valuable in a professional setting, present evidence-based techniques to manage time effectively, and offer actionable recommendations for employees and managers alike</a:t>
            </a:r>
            <a:r>
              <a:rPr lang="en-GB" sz="2200" dirty="0"/>
              <a:t>.</a:t>
            </a:r>
            <a:br>
              <a:rPr lang="en-US" sz="2100" b="1" dirty="0">
                <a:solidFill>
                  <a:srgbClr val="0070C0"/>
                </a:solidFill>
                <a:latin typeface="Raleway" panose="020B0503030101060003" pitchFamily="34" charset="0"/>
              </a:rPr>
            </a:br>
            <a:r>
              <a:rPr lang="en-US" sz="2100" b="1" dirty="0">
                <a:solidFill>
                  <a:srgbClr val="0070C0"/>
                </a:solidFill>
                <a:latin typeface="Raleway" panose="020B0503030101060003" pitchFamily="34" charset="0"/>
              </a:rPr>
              <a:t>Opening sentence			</a:t>
            </a:r>
            <a:r>
              <a:rPr lang="en-US" sz="2100" b="1" dirty="0">
                <a:solidFill>
                  <a:schemeClr val="accent6">
                    <a:lumMod val="75000"/>
                  </a:schemeClr>
                </a:solidFill>
                <a:latin typeface="Raleway" panose="020B0503030101060003" pitchFamily="34" charset="0"/>
              </a:rPr>
              <a:t>Background details</a:t>
            </a:r>
            <a:br>
              <a:rPr lang="en-US" sz="2100" b="1" dirty="0">
                <a:solidFill>
                  <a:srgbClr val="0070C0"/>
                </a:solidFill>
                <a:latin typeface="Raleway" panose="020B0503030101060003" pitchFamily="34" charset="0"/>
              </a:rPr>
            </a:br>
            <a:r>
              <a:rPr lang="en-GB" sz="2100" b="1" dirty="0">
                <a:solidFill>
                  <a:srgbClr val="003366"/>
                </a:solidFill>
                <a:latin typeface="Raleway"/>
              </a:rPr>
              <a:t> </a:t>
            </a:r>
            <a:r>
              <a:rPr lang="en-GB" sz="2100" b="1" dirty="0">
                <a:solidFill>
                  <a:srgbClr val="FF0000"/>
                </a:solidFill>
                <a:latin typeface="Raleway"/>
              </a:rPr>
              <a:t>statement of aims </a:t>
            </a:r>
            <a:r>
              <a:rPr lang="en-US" sz="2100" b="1" dirty="0">
                <a:solidFill>
                  <a:srgbClr val="0070C0"/>
                </a:solidFill>
                <a:latin typeface="Raleway" panose="020B0503030101060003" pitchFamily="34" charset="0"/>
              </a:rPr>
              <a:t>			</a:t>
            </a:r>
            <a:r>
              <a:rPr lang="en-US" sz="2100" b="1" dirty="0">
                <a:solidFill>
                  <a:srgbClr val="7030A0"/>
                </a:solidFill>
                <a:latin typeface="Raleway" panose="020B0503030101060003" pitchFamily="34" charset="0"/>
              </a:rPr>
              <a:t>Outline</a:t>
            </a:r>
            <a:endParaRPr lang="en-GB" sz="2700" b="1" dirty="0">
              <a:solidFill>
                <a:srgbClr val="003366"/>
              </a:solidFill>
              <a:latin typeface="Raleway" panose="020B0503030101060003" pitchFamily="34" charset="0"/>
            </a:endParaRPr>
          </a:p>
        </p:txBody>
      </p:sp>
      <p:sp>
        <p:nvSpPr>
          <p:cNvPr id="3" name="TextBox 2">
            <a:extLst>
              <a:ext uri="{FF2B5EF4-FFF2-40B4-BE49-F238E27FC236}">
                <a16:creationId xmlns:a16="http://schemas.microsoft.com/office/drawing/2014/main" id="{EF91FC43-A491-1841-313E-CA8CF3D39805}"/>
              </a:ext>
            </a:extLst>
          </p:cNvPr>
          <p:cNvSpPr txBox="1"/>
          <p:nvPr/>
        </p:nvSpPr>
        <p:spPr>
          <a:xfrm>
            <a:off x="3275856" y="0"/>
            <a:ext cx="4032448" cy="461665"/>
          </a:xfrm>
          <a:prstGeom prst="rect">
            <a:avLst/>
          </a:prstGeom>
          <a:noFill/>
        </p:spPr>
        <p:txBody>
          <a:bodyPr wrap="square" rtlCol="0">
            <a:spAutoFit/>
          </a:bodyPr>
          <a:lstStyle/>
          <a:p>
            <a:r>
              <a:rPr lang="en-GB" sz="2400" b="1" dirty="0">
                <a:solidFill>
                  <a:srgbClr val="FF0000"/>
                </a:solidFill>
              </a:rPr>
              <a:t>Worksheet Answer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42313-5510-4A55-13D4-D500AD9DE89C}"/>
              </a:ext>
            </a:extLst>
          </p:cNvPr>
          <p:cNvSpPr>
            <a:spLocks noGrp="1"/>
          </p:cNvSpPr>
          <p:nvPr>
            <p:ph type="title"/>
          </p:nvPr>
        </p:nvSpPr>
        <p:spPr>
          <a:xfrm>
            <a:off x="1578496" y="260648"/>
            <a:ext cx="5987008" cy="76201"/>
          </a:xfrm>
        </p:spPr>
        <p:txBody>
          <a:bodyPr/>
          <a:lstStyle/>
          <a:p>
            <a:r>
              <a:rPr lang="en-US" sz="3200" b="1" dirty="0">
                <a:solidFill>
                  <a:srgbClr val="173AFF"/>
                </a:solidFill>
              </a:rPr>
              <a:t>Activity 4 Answers</a:t>
            </a:r>
          </a:p>
        </p:txBody>
      </p:sp>
      <p:sp>
        <p:nvSpPr>
          <p:cNvPr id="3" name="Content Placeholder 2">
            <a:extLst>
              <a:ext uri="{FF2B5EF4-FFF2-40B4-BE49-F238E27FC236}">
                <a16:creationId xmlns:a16="http://schemas.microsoft.com/office/drawing/2014/main" id="{7B537357-2054-5338-86B7-410F1F44BD5B}"/>
              </a:ext>
            </a:extLst>
          </p:cNvPr>
          <p:cNvSpPr>
            <a:spLocks noGrp="1"/>
          </p:cNvSpPr>
          <p:nvPr>
            <p:ph idx="1"/>
          </p:nvPr>
        </p:nvSpPr>
        <p:spPr>
          <a:xfrm>
            <a:off x="457200" y="764704"/>
            <a:ext cx="8229600" cy="4748335"/>
          </a:xfrm>
        </p:spPr>
        <p:txBody>
          <a:bodyPr/>
          <a:lstStyle/>
          <a:p>
            <a:r>
              <a:rPr lang="en-US" sz="1800" b="1" dirty="0">
                <a:solidFill>
                  <a:srgbClr val="173AFF"/>
                </a:solidFill>
              </a:rPr>
              <a:t>Introduction A is the </a:t>
            </a:r>
            <a:r>
              <a:rPr lang="en-US" sz="1800" b="1" dirty="0">
                <a:solidFill>
                  <a:srgbClr val="FF0000"/>
                </a:solidFill>
              </a:rPr>
              <a:t>WEAKER</a:t>
            </a:r>
            <a:r>
              <a:rPr lang="en-US" sz="1800" b="1" dirty="0">
                <a:solidFill>
                  <a:srgbClr val="173AFF"/>
                </a:solidFill>
              </a:rPr>
              <a:t> introduction because:</a:t>
            </a:r>
          </a:p>
          <a:p>
            <a:pPr marL="0" indent="0">
              <a:buNone/>
            </a:pPr>
            <a:r>
              <a:rPr lang="en-GB" sz="1800" b="1" dirty="0"/>
              <a:t>Weak Opening Statement</a:t>
            </a:r>
            <a:r>
              <a:rPr lang="en-GB" sz="1800" dirty="0"/>
              <a:t>:</a:t>
            </a:r>
          </a:p>
          <a:p>
            <a:pPr>
              <a:buFont typeface="Arial" panose="020B0604020202020204" pitchFamily="34" charset="0"/>
              <a:buChar char="•"/>
            </a:pPr>
            <a:r>
              <a:rPr lang="en-GB" sz="1800" dirty="0"/>
              <a:t>The opening sentence is vague and doesn’t grab the reader’s attention or provide a clear focus on the workplace context.</a:t>
            </a:r>
          </a:p>
          <a:p>
            <a:pPr marL="0" indent="0">
              <a:buNone/>
            </a:pPr>
            <a:r>
              <a:rPr lang="en-GB" sz="1800" b="1" dirty="0"/>
              <a:t>Unfocused Background Details</a:t>
            </a:r>
            <a:r>
              <a:rPr lang="en-GB" sz="1800" dirty="0"/>
              <a:t>:</a:t>
            </a:r>
          </a:p>
          <a:p>
            <a:pPr>
              <a:buFont typeface="Arial" panose="020B0604020202020204" pitchFamily="34" charset="0"/>
              <a:buChar char="•"/>
            </a:pPr>
            <a:r>
              <a:rPr lang="en-GB" sz="1800" dirty="0"/>
              <a:t>The background is overly general and doesn’t provide specific details about the importance of communication in the workplace or its challenges.</a:t>
            </a:r>
          </a:p>
          <a:p>
            <a:pPr marL="0" indent="0">
              <a:buNone/>
            </a:pPr>
            <a:r>
              <a:rPr lang="en-GB" sz="1800" b="1" dirty="0"/>
              <a:t>Unclear Statement of Aims</a:t>
            </a:r>
            <a:r>
              <a:rPr lang="en-GB" sz="1800" dirty="0"/>
              <a:t>:</a:t>
            </a:r>
          </a:p>
          <a:p>
            <a:pPr>
              <a:buFont typeface="Arial" panose="020B0604020202020204" pitchFamily="34" charset="0"/>
              <a:buChar char="•"/>
            </a:pPr>
            <a:r>
              <a:rPr lang="en-GB" sz="1800" dirty="0"/>
              <a:t>The statement of aims is too broad and vague ("how communication can be improved"), with no clear focus on the specific aspects of communication or how the report will address them.</a:t>
            </a:r>
          </a:p>
          <a:p>
            <a:pPr marL="0" indent="0">
              <a:buNone/>
            </a:pPr>
            <a:r>
              <a:rPr lang="en-GB" sz="1800" b="1" dirty="0"/>
              <a:t>Weak Report Outline</a:t>
            </a:r>
            <a:r>
              <a:rPr lang="en-GB" sz="1800" dirty="0"/>
              <a:t>:</a:t>
            </a:r>
          </a:p>
          <a:p>
            <a:pPr>
              <a:buFont typeface="Arial" panose="020B0604020202020204" pitchFamily="34" charset="0"/>
              <a:buChar char="•"/>
            </a:pPr>
            <a:r>
              <a:rPr lang="en-GB" sz="1800" dirty="0"/>
              <a:t>There is no clear outline of what the report will cover. The structure is unclear, making it hard for the reader to anticipate the report's content.</a:t>
            </a:r>
          </a:p>
          <a:p>
            <a:endParaRPr lang="en-US" sz="1800" dirty="0">
              <a:solidFill>
                <a:schemeClr val="accent4"/>
              </a:solidFill>
            </a:endParaRPr>
          </a:p>
        </p:txBody>
      </p:sp>
      <p:sp>
        <p:nvSpPr>
          <p:cNvPr id="4" name="Date Placeholder 3">
            <a:extLst>
              <a:ext uri="{FF2B5EF4-FFF2-40B4-BE49-F238E27FC236}">
                <a16:creationId xmlns:a16="http://schemas.microsoft.com/office/drawing/2014/main" id="{464EE9C1-5F42-0B54-FA28-9D7B9F109DBF}"/>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21242906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CEC41-7AD0-997A-CA83-F6450FA726D2}"/>
              </a:ext>
            </a:extLst>
          </p:cNvPr>
          <p:cNvSpPr>
            <a:spLocks noGrp="1"/>
          </p:cNvSpPr>
          <p:nvPr>
            <p:ph type="title"/>
          </p:nvPr>
        </p:nvSpPr>
        <p:spPr>
          <a:xfrm>
            <a:off x="966428" y="55990"/>
            <a:ext cx="7211144" cy="508918"/>
          </a:xfrm>
        </p:spPr>
        <p:txBody>
          <a:bodyPr/>
          <a:lstStyle/>
          <a:p>
            <a:r>
              <a:rPr lang="en-US" sz="3600" b="1" dirty="0">
                <a:solidFill>
                  <a:srgbClr val="173AFF"/>
                </a:solidFill>
              </a:rPr>
              <a:t>Activity 4 Answer</a:t>
            </a:r>
          </a:p>
        </p:txBody>
      </p:sp>
      <p:sp>
        <p:nvSpPr>
          <p:cNvPr id="3" name="Content Placeholder 2">
            <a:extLst>
              <a:ext uri="{FF2B5EF4-FFF2-40B4-BE49-F238E27FC236}">
                <a16:creationId xmlns:a16="http://schemas.microsoft.com/office/drawing/2014/main" id="{BE4BC07F-218E-BE2B-2658-6FF2150D28AE}"/>
              </a:ext>
            </a:extLst>
          </p:cNvPr>
          <p:cNvSpPr>
            <a:spLocks noGrp="1"/>
          </p:cNvSpPr>
          <p:nvPr>
            <p:ph idx="1"/>
          </p:nvPr>
        </p:nvSpPr>
        <p:spPr>
          <a:xfrm>
            <a:off x="215168" y="566084"/>
            <a:ext cx="8713663" cy="4951148"/>
          </a:xfrm>
        </p:spPr>
        <p:txBody>
          <a:bodyPr/>
          <a:lstStyle/>
          <a:p>
            <a:pPr marL="0" indent="0">
              <a:buNone/>
            </a:pPr>
            <a:r>
              <a:rPr lang="en-US" sz="2000" dirty="0">
                <a:solidFill>
                  <a:srgbClr val="173AFF"/>
                </a:solidFill>
              </a:rPr>
              <a:t>Introduction B is stronger because:</a:t>
            </a:r>
          </a:p>
          <a:p>
            <a:pPr marL="0" indent="0">
              <a:buNone/>
            </a:pPr>
            <a:r>
              <a:rPr lang="en-GB" sz="2000" b="1" dirty="0"/>
              <a:t>Opening Statement</a:t>
            </a:r>
            <a:r>
              <a:rPr lang="en-GB" sz="2000" dirty="0"/>
              <a:t>:</a:t>
            </a:r>
          </a:p>
          <a:p>
            <a:pPr>
              <a:buFont typeface="Arial" panose="020B0604020202020204" pitchFamily="34" charset="0"/>
              <a:buChar char="•"/>
            </a:pPr>
            <a:r>
              <a:rPr lang="en-GB" sz="2000" dirty="0"/>
              <a:t>Clearly emphasizes the importance of communication in the workplace, establishing relevance and engaging the reader.</a:t>
            </a:r>
          </a:p>
          <a:p>
            <a:pPr marL="0" indent="0">
              <a:buNone/>
            </a:pPr>
            <a:r>
              <a:rPr lang="en-GB" sz="2000" b="1" dirty="0"/>
              <a:t>Background Details</a:t>
            </a:r>
            <a:r>
              <a:rPr lang="en-GB" sz="2000" dirty="0"/>
              <a:t>:</a:t>
            </a:r>
          </a:p>
          <a:p>
            <a:pPr>
              <a:buFont typeface="Arial" panose="020B0604020202020204" pitchFamily="34" charset="0"/>
              <a:buChar char="•"/>
            </a:pPr>
            <a:r>
              <a:rPr lang="en-GB" sz="2000" dirty="0"/>
              <a:t>Provides context by highlighting the global and diverse nature of modern businesses, specifying communication's role in workplace interactions and challenges.</a:t>
            </a:r>
          </a:p>
          <a:p>
            <a:pPr marL="0" indent="0">
              <a:buNone/>
            </a:pPr>
            <a:r>
              <a:rPr lang="en-GB" sz="2000" b="1" dirty="0"/>
              <a:t>Statement of Aims</a:t>
            </a:r>
            <a:r>
              <a:rPr lang="en-GB" sz="2000" dirty="0"/>
              <a:t>:</a:t>
            </a:r>
          </a:p>
          <a:p>
            <a:pPr>
              <a:buFont typeface="Arial" panose="020B0604020202020204" pitchFamily="34" charset="0"/>
              <a:buChar char="•"/>
            </a:pPr>
            <a:r>
              <a:rPr lang="en-GB" sz="2000" dirty="0"/>
              <a:t>Clearly defines the focus of the report (verbal, non-verbal, and written communication), outlining the specific aspects that will be explored.</a:t>
            </a:r>
          </a:p>
          <a:p>
            <a:pPr marL="0" indent="0">
              <a:buNone/>
            </a:pPr>
            <a:r>
              <a:rPr lang="en-GB" sz="2000" b="1" dirty="0"/>
              <a:t>Report Outline</a:t>
            </a:r>
            <a:r>
              <a:rPr lang="en-GB" sz="2000" dirty="0"/>
              <a:t>:</a:t>
            </a:r>
          </a:p>
          <a:p>
            <a:pPr>
              <a:buFont typeface="Arial" panose="020B0604020202020204" pitchFamily="34" charset="0"/>
              <a:buChar char="•"/>
            </a:pPr>
            <a:r>
              <a:rPr lang="en-GB" sz="2000" dirty="0"/>
              <a:t>Gives a clear roadmap, detailing the topics that will be covered: impact on collaboration, barriers, and strategies for improvement.</a:t>
            </a:r>
          </a:p>
          <a:p>
            <a:pPr marL="0" indent="0">
              <a:buNone/>
            </a:pPr>
            <a:endParaRPr lang="en-US" sz="2000" dirty="0"/>
          </a:p>
        </p:txBody>
      </p:sp>
      <p:sp>
        <p:nvSpPr>
          <p:cNvPr id="4" name="Date Placeholder 3">
            <a:extLst>
              <a:ext uri="{FF2B5EF4-FFF2-40B4-BE49-F238E27FC236}">
                <a16:creationId xmlns:a16="http://schemas.microsoft.com/office/drawing/2014/main" id="{4C7F8A1D-C13E-DFD6-CC7B-E878CABD57E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40195066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6209" y="-23437"/>
            <a:ext cx="8229600" cy="1143000"/>
          </a:xfrm>
        </p:spPr>
        <p:txBody>
          <a:bodyPr/>
          <a:lstStyle/>
          <a:p>
            <a:r>
              <a:rPr lang="en-US" sz="3200" b="1" dirty="0"/>
              <a:t>Conclusion</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456209" y="764704"/>
            <a:ext cx="5889333" cy="4127206"/>
          </a:xfrm>
        </p:spPr>
        <p:txBody>
          <a:bodyPr/>
          <a:lstStyle/>
          <a:p>
            <a:pPr lvl="0" algn="just" eaLnBrk="1" hangingPunct="1">
              <a:spcBef>
                <a:spcPct val="0"/>
              </a:spcBef>
              <a:defRPr/>
            </a:pPr>
            <a:r>
              <a:rPr lang="en-GB" sz="2200" dirty="0">
                <a:solidFill>
                  <a:prstClr val="black"/>
                </a:solidFill>
                <a:latin typeface="Arial"/>
                <a:ea typeface="华文细黑"/>
              </a:rPr>
              <a:t>Shows/summarises the overall significance of what has been covered.</a:t>
            </a:r>
            <a:r>
              <a:rPr lang="en-GB" sz="2100" dirty="0">
                <a:solidFill>
                  <a:prstClr val="black"/>
                </a:solidFill>
                <a:latin typeface="Arial"/>
                <a:ea typeface="华文细黑"/>
              </a:rPr>
              <a:t> </a:t>
            </a:r>
          </a:p>
          <a:p>
            <a:pPr marL="0" lvl="0" indent="0" algn="just" eaLnBrk="1" hangingPunct="1">
              <a:spcBef>
                <a:spcPct val="0"/>
              </a:spcBef>
              <a:buNone/>
              <a:defRPr/>
            </a:pPr>
            <a:endParaRPr lang="en-GB" sz="2100" dirty="0">
              <a:solidFill>
                <a:prstClr val="black"/>
              </a:solidFill>
              <a:latin typeface="Arial"/>
              <a:ea typeface="华文细黑"/>
            </a:endParaRPr>
          </a:p>
          <a:p>
            <a:pPr lvl="0" algn="just" eaLnBrk="1" hangingPunct="1">
              <a:spcBef>
                <a:spcPct val="0"/>
              </a:spcBef>
              <a:defRPr/>
            </a:pPr>
            <a:r>
              <a:rPr lang="en-GB" sz="2200" dirty="0">
                <a:solidFill>
                  <a:prstClr val="black"/>
                </a:solidFill>
                <a:latin typeface="Arial"/>
                <a:ea typeface="华文细黑"/>
              </a:rPr>
              <a:t>May remind the reader of the most important points that have been made in the report or highlight what you consider to be the most central issues or findings. </a:t>
            </a:r>
          </a:p>
          <a:p>
            <a:pPr marL="0" lvl="0" indent="0" algn="just" eaLnBrk="1" hangingPunct="1">
              <a:spcBef>
                <a:spcPct val="0"/>
              </a:spcBef>
              <a:buNone/>
              <a:defRPr/>
            </a:pPr>
            <a:endParaRPr lang="en-GB" sz="2100" dirty="0">
              <a:solidFill>
                <a:prstClr val="black"/>
              </a:solidFill>
              <a:latin typeface="Arial"/>
              <a:ea typeface="华文细黑"/>
            </a:endParaRPr>
          </a:p>
          <a:p>
            <a:pPr lvl="0" algn="just" eaLnBrk="1" hangingPunct="1">
              <a:spcBef>
                <a:spcPct val="0"/>
              </a:spcBef>
              <a:defRPr/>
            </a:pPr>
            <a:r>
              <a:rPr lang="en-GB" sz="2200" dirty="0">
                <a:solidFill>
                  <a:prstClr val="black"/>
                </a:solidFill>
                <a:latin typeface="Arial"/>
                <a:ea typeface="华文细黑"/>
              </a:rPr>
              <a:t>Usually moves from specific to the report or essay into a more general context.</a:t>
            </a:r>
          </a:p>
          <a:p>
            <a:pPr marL="0" lvl="0" indent="0" algn="just" eaLnBrk="1" hangingPunct="1">
              <a:spcBef>
                <a:spcPct val="0"/>
              </a:spcBef>
              <a:buNone/>
              <a:defRPr/>
            </a:pPr>
            <a:endParaRPr lang="en-GB" sz="2100" dirty="0">
              <a:solidFill>
                <a:prstClr val="black"/>
              </a:solidFill>
              <a:latin typeface="Arial"/>
              <a:ea typeface="华文细黑"/>
            </a:endParaRPr>
          </a:p>
          <a:p>
            <a:pPr lvl="0" algn="just" eaLnBrk="1" hangingPunct="1">
              <a:spcBef>
                <a:spcPct val="0"/>
              </a:spcBef>
              <a:defRPr/>
            </a:pPr>
            <a:r>
              <a:rPr lang="en-GB" sz="2600" b="1" dirty="0">
                <a:solidFill>
                  <a:srgbClr val="C00000"/>
                </a:solidFill>
                <a:latin typeface="Arial"/>
                <a:ea typeface="华文细黑"/>
              </a:rPr>
              <a:t>No new material should be introduced in the conclusion. This includes any citations.</a:t>
            </a:r>
          </a:p>
          <a:p>
            <a:pPr algn="just"/>
            <a:endParaRPr lang="en-GB" dirty="0"/>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
        <p:nvSpPr>
          <p:cNvPr id="5" name="Isosceles Triangle 4">
            <a:extLst>
              <a:ext uri="{FF2B5EF4-FFF2-40B4-BE49-F238E27FC236}">
                <a16:creationId xmlns:a16="http://schemas.microsoft.com/office/drawing/2014/main" id="{0DB5E1E8-9DD0-5070-D323-FEA815DFC3A1}"/>
              </a:ext>
            </a:extLst>
          </p:cNvPr>
          <p:cNvSpPr/>
          <p:nvPr/>
        </p:nvSpPr>
        <p:spPr bwMode="auto">
          <a:xfrm>
            <a:off x="6804248" y="2282560"/>
            <a:ext cx="1872208" cy="1589357"/>
          </a:xfrm>
          <a:prstGeom prst="triangl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2D43AB0E-0D0E-60DC-C761-724AAE73B72B}"/>
              </a:ext>
            </a:extLst>
          </p:cNvPr>
          <p:cNvSpPr txBox="1"/>
          <p:nvPr/>
        </p:nvSpPr>
        <p:spPr>
          <a:xfrm>
            <a:off x="7812360" y="4140556"/>
            <a:ext cx="1512168" cy="369332"/>
          </a:xfrm>
          <a:prstGeom prst="rect">
            <a:avLst/>
          </a:prstGeom>
          <a:noFill/>
        </p:spPr>
        <p:txBody>
          <a:bodyPr wrap="square" rtlCol="0">
            <a:spAutoFit/>
          </a:bodyPr>
          <a:lstStyle/>
          <a:p>
            <a:r>
              <a:rPr lang="en-GB" b="1" dirty="0">
                <a:solidFill>
                  <a:srgbClr val="00B050"/>
                </a:solidFill>
              </a:rPr>
              <a:t>GENERAL</a:t>
            </a:r>
          </a:p>
        </p:txBody>
      </p:sp>
      <p:sp>
        <p:nvSpPr>
          <p:cNvPr id="7" name="TextBox 6">
            <a:extLst>
              <a:ext uri="{FF2B5EF4-FFF2-40B4-BE49-F238E27FC236}">
                <a16:creationId xmlns:a16="http://schemas.microsoft.com/office/drawing/2014/main" id="{CB702AF6-E6BB-6988-1378-6325643AF863}"/>
              </a:ext>
            </a:extLst>
          </p:cNvPr>
          <p:cNvSpPr txBox="1"/>
          <p:nvPr/>
        </p:nvSpPr>
        <p:spPr>
          <a:xfrm>
            <a:off x="7812360" y="2013921"/>
            <a:ext cx="1512168" cy="369332"/>
          </a:xfrm>
          <a:prstGeom prst="rect">
            <a:avLst/>
          </a:prstGeom>
          <a:noFill/>
        </p:spPr>
        <p:txBody>
          <a:bodyPr wrap="square" rtlCol="0">
            <a:spAutoFit/>
          </a:bodyPr>
          <a:lstStyle/>
          <a:p>
            <a:r>
              <a:rPr lang="en-GB" b="1" dirty="0">
                <a:solidFill>
                  <a:srgbClr val="00B050"/>
                </a:solidFill>
              </a:rPr>
              <a:t>SPECIFIC</a:t>
            </a:r>
          </a:p>
        </p:txBody>
      </p:sp>
      <p:cxnSp>
        <p:nvCxnSpPr>
          <p:cNvPr id="9" name="Straight Arrow Connector 8">
            <a:extLst>
              <a:ext uri="{FF2B5EF4-FFF2-40B4-BE49-F238E27FC236}">
                <a16:creationId xmlns:a16="http://schemas.microsoft.com/office/drawing/2014/main" id="{F9FB5F97-3C25-7324-402D-49C42A7C45EB}"/>
              </a:ext>
            </a:extLst>
          </p:cNvPr>
          <p:cNvCxnSpPr>
            <a:stCxn id="7" idx="2"/>
            <a:endCxn id="6" idx="0"/>
          </p:cNvCxnSpPr>
          <p:nvPr/>
        </p:nvCxnSpPr>
        <p:spPr bwMode="auto">
          <a:xfrm>
            <a:off x="8568444" y="2383253"/>
            <a:ext cx="0" cy="1757303"/>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541102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6"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FF8CC-7621-1DB8-9E36-93127C0576B7}"/>
              </a:ext>
            </a:extLst>
          </p:cNvPr>
          <p:cNvSpPr>
            <a:spLocks noGrp="1"/>
          </p:cNvSpPr>
          <p:nvPr>
            <p:ph type="title"/>
          </p:nvPr>
        </p:nvSpPr>
        <p:spPr>
          <a:xfrm>
            <a:off x="1475656" y="116632"/>
            <a:ext cx="6491064" cy="364902"/>
          </a:xfrm>
        </p:spPr>
        <p:txBody>
          <a:bodyPr/>
          <a:lstStyle/>
          <a:p>
            <a:r>
              <a:rPr lang="en-US" sz="3600" b="1" dirty="0"/>
              <a:t>Conclusion Components</a:t>
            </a:r>
          </a:p>
        </p:txBody>
      </p:sp>
      <p:sp>
        <p:nvSpPr>
          <p:cNvPr id="3" name="Content Placeholder 2">
            <a:extLst>
              <a:ext uri="{FF2B5EF4-FFF2-40B4-BE49-F238E27FC236}">
                <a16:creationId xmlns:a16="http://schemas.microsoft.com/office/drawing/2014/main" id="{82B7DEB8-DF22-055C-9DF1-B26192C648C1}"/>
              </a:ext>
            </a:extLst>
          </p:cNvPr>
          <p:cNvSpPr>
            <a:spLocks noGrp="1"/>
          </p:cNvSpPr>
          <p:nvPr>
            <p:ph idx="1"/>
          </p:nvPr>
        </p:nvSpPr>
        <p:spPr>
          <a:xfrm>
            <a:off x="179512" y="507862"/>
            <a:ext cx="8784975" cy="3916363"/>
          </a:xfrm>
        </p:spPr>
        <p:txBody>
          <a:bodyPr/>
          <a:lstStyle/>
          <a:p>
            <a:pPr marL="0" indent="0" algn="just">
              <a:buNone/>
            </a:pPr>
            <a:r>
              <a:rPr lang="en-GB" sz="2000" dirty="0"/>
              <a:t>A strong report conclusion typically includes </a:t>
            </a:r>
            <a:r>
              <a:rPr lang="en-GB" sz="2000" b="1" dirty="0"/>
              <a:t>5 key components</a:t>
            </a:r>
            <a:r>
              <a:rPr lang="en-GB" sz="2000" dirty="0"/>
              <a:t>:</a:t>
            </a:r>
          </a:p>
          <a:p>
            <a:pPr marL="0" indent="0" algn="just">
              <a:buNone/>
            </a:pPr>
            <a:r>
              <a:rPr lang="en-GB" sz="2000" b="1" dirty="0"/>
              <a:t>1. Summary of Main Points</a:t>
            </a:r>
          </a:p>
          <a:p>
            <a:pPr algn="just">
              <a:buFont typeface="Arial" panose="020B0604020202020204" pitchFamily="34" charset="0"/>
              <a:buChar char="•"/>
            </a:pPr>
            <a:r>
              <a:rPr lang="en-GB" sz="2000" dirty="0"/>
              <a:t>Briefly recap the core findings or points discussed in the report, reinforcing the main takeaways without rehashing every detail.</a:t>
            </a:r>
          </a:p>
          <a:p>
            <a:pPr algn="just">
              <a:buFont typeface="Arial" panose="020B0604020202020204" pitchFamily="34" charset="0"/>
              <a:buChar char="•"/>
            </a:pPr>
            <a:r>
              <a:rPr lang="en-GB" sz="2000" dirty="0"/>
              <a:t>Emphasize the critical points that the reader should remember.</a:t>
            </a:r>
          </a:p>
          <a:p>
            <a:pPr marL="0" indent="0" algn="just">
              <a:buNone/>
            </a:pPr>
            <a:r>
              <a:rPr lang="en-GB" sz="2000" b="1" dirty="0"/>
              <a:t>2. Significance of Findings</a:t>
            </a:r>
          </a:p>
          <a:p>
            <a:pPr algn="just">
              <a:buFont typeface="Arial" panose="020B0604020202020204" pitchFamily="34" charset="0"/>
              <a:buChar char="•"/>
            </a:pPr>
            <a:r>
              <a:rPr lang="en-GB" sz="2000" dirty="0"/>
              <a:t>Explain why these findings matter. Highlight the impact or implications of the information presented.</a:t>
            </a:r>
          </a:p>
          <a:p>
            <a:pPr algn="just">
              <a:buFont typeface="Arial" panose="020B0604020202020204" pitchFamily="34" charset="0"/>
              <a:buChar char="•"/>
            </a:pPr>
            <a:r>
              <a:rPr lang="en-GB" sz="2000" dirty="0"/>
              <a:t>This helps the reader understand the value of the report’s insights and their relevance.</a:t>
            </a:r>
          </a:p>
          <a:p>
            <a:pPr marL="0" indent="0" algn="just">
              <a:buNone/>
            </a:pPr>
            <a:r>
              <a:rPr lang="en-GB" sz="2000" b="1" dirty="0"/>
              <a:t>3. Recommendations or Next Steps (if applicable)</a:t>
            </a:r>
          </a:p>
          <a:p>
            <a:pPr algn="just">
              <a:buFont typeface="Arial" panose="020B0604020202020204" pitchFamily="34" charset="0"/>
              <a:buChar char="•"/>
            </a:pPr>
            <a:r>
              <a:rPr lang="en-GB" sz="2000" dirty="0"/>
              <a:t>If the report suggests strategies, solutions, or improvements, summarize them concisely.</a:t>
            </a:r>
          </a:p>
          <a:p>
            <a:pPr algn="just">
              <a:buFont typeface="Arial" panose="020B0604020202020204" pitchFamily="34" charset="0"/>
              <a:buChar char="•"/>
            </a:pPr>
            <a:r>
              <a:rPr lang="en-GB" sz="2000" dirty="0"/>
              <a:t>Outline actionable steps or suggestions for addressing the issues discussed.</a:t>
            </a:r>
          </a:p>
          <a:p>
            <a:pPr marL="0" indent="0" algn="just">
              <a:buNone/>
            </a:pPr>
            <a:endParaRPr lang="en-US" sz="2000" dirty="0"/>
          </a:p>
        </p:txBody>
      </p:sp>
      <p:sp>
        <p:nvSpPr>
          <p:cNvPr id="4" name="Date Placeholder 3">
            <a:extLst>
              <a:ext uri="{FF2B5EF4-FFF2-40B4-BE49-F238E27FC236}">
                <a16:creationId xmlns:a16="http://schemas.microsoft.com/office/drawing/2014/main" id="{76B22B1C-DF39-76FA-0183-6663B88944A0}"/>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2056949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60960-4D73-1A2F-6575-31F2A7810756}"/>
              </a:ext>
            </a:extLst>
          </p:cNvPr>
          <p:cNvSpPr>
            <a:spLocks noGrp="1"/>
          </p:cNvSpPr>
          <p:nvPr>
            <p:ph type="title"/>
          </p:nvPr>
        </p:nvSpPr>
        <p:spPr>
          <a:xfrm>
            <a:off x="1002432" y="123478"/>
            <a:ext cx="7139136" cy="436910"/>
          </a:xfrm>
        </p:spPr>
        <p:txBody>
          <a:bodyPr/>
          <a:lstStyle/>
          <a:p>
            <a:r>
              <a:rPr lang="en-US" sz="3400" b="1" dirty="0"/>
              <a:t>Conclusion Components </a:t>
            </a:r>
            <a:r>
              <a:rPr lang="en-US" sz="3400" b="1" dirty="0" err="1"/>
              <a:t>Cont</a:t>
            </a:r>
            <a:r>
              <a:rPr lang="en-US" sz="3400" b="1" dirty="0"/>
              <a:t>…</a:t>
            </a:r>
          </a:p>
        </p:txBody>
      </p:sp>
      <p:sp>
        <p:nvSpPr>
          <p:cNvPr id="3" name="Content Placeholder 2">
            <a:extLst>
              <a:ext uri="{FF2B5EF4-FFF2-40B4-BE49-F238E27FC236}">
                <a16:creationId xmlns:a16="http://schemas.microsoft.com/office/drawing/2014/main" id="{39584DE9-3BA2-3A7C-CB15-4D738493D988}"/>
              </a:ext>
            </a:extLst>
          </p:cNvPr>
          <p:cNvSpPr>
            <a:spLocks noGrp="1"/>
          </p:cNvSpPr>
          <p:nvPr>
            <p:ph idx="1"/>
          </p:nvPr>
        </p:nvSpPr>
        <p:spPr>
          <a:xfrm>
            <a:off x="250825" y="692696"/>
            <a:ext cx="8641655" cy="3916363"/>
          </a:xfrm>
        </p:spPr>
        <p:txBody>
          <a:bodyPr/>
          <a:lstStyle/>
          <a:p>
            <a:pPr marL="0" indent="0" algn="just">
              <a:buNone/>
            </a:pPr>
            <a:r>
              <a:rPr lang="en-GB" sz="2400" b="1" dirty="0"/>
              <a:t>4. Broader Implications or Future Outlook</a:t>
            </a:r>
          </a:p>
          <a:p>
            <a:pPr algn="just">
              <a:buFont typeface="Arial" panose="020B0604020202020204" pitchFamily="34" charset="0"/>
              <a:buChar char="•"/>
            </a:pPr>
            <a:r>
              <a:rPr lang="en-GB" sz="2400" dirty="0"/>
              <a:t>Widen the scope to explain how the findings or recommendations could affect the broader context, industry, or future decisions.</a:t>
            </a:r>
          </a:p>
          <a:p>
            <a:pPr algn="just">
              <a:buFont typeface="Arial" panose="020B0604020202020204" pitchFamily="34" charset="0"/>
              <a:buChar char="•"/>
            </a:pPr>
            <a:r>
              <a:rPr lang="en-GB" sz="2400" dirty="0"/>
              <a:t>Encourage forward-thinking, showing how the conclusions might inform future projects or strategic decisions.</a:t>
            </a:r>
          </a:p>
          <a:p>
            <a:pPr marL="0" indent="0" algn="just">
              <a:buNone/>
            </a:pPr>
            <a:r>
              <a:rPr lang="en-GB" sz="2400" b="1" dirty="0"/>
              <a:t>5. Final Thought or Closing Statement</a:t>
            </a:r>
          </a:p>
          <a:p>
            <a:pPr algn="just">
              <a:buFont typeface="Arial" panose="020B0604020202020204" pitchFamily="34" charset="0"/>
              <a:buChar char="•"/>
            </a:pPr>
            <a:r>
              <a:rPr lang="en-GB" sz="2400" dirty="0"/>
              <a:t>End with a strong, concise statement that reinforces the importance of the topic or suggests a final takeaway for the reader.</a:t>
            </a:r>
          </a:p>
          <a:p>
            <a:pPr algn="just">
              <a:buFont typeface="Arial" panose="020B0604020202020204" pitchFamily="34" charset="0"/>
              <a:buChar char="•"/>
            </a:pPr>
            <a:r>
              <a:rPr lang="en-GB" sz="2400" dirty="0"/>
              <a:t>This can be a call to action, a reflection, or a thought-provoking insight to leave a lasting impression.</a:t>
            </a:r>
          </a:p>
          <a:p>
            <a:pPr algn="just"/>
            <a:endParaRPr lang="en-US" sz="2200" dirty="0"/>
          </a:p>
        </p:txBody>
      </p:sp>
      <p:sp>
        <p:nvSpPr>
          <p:cNvPr id="4" name="Date Placeholder 3">
            <a:extLst>
              <a:ext uri="{FF2B5EF4-FFF2-40B4-BE49-F238E27FC236}">
                <a16:creationId xmlns:a16="http://schemas.microsoft.com/office/drawing/2014/main" id="{494F3BCD-E590-E08B-DB0D-81D2EB94DE0C}"/>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12428728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5013C-1DCA-1205-5FA0-96C625EA28C4}"/>
              </a:ext>
            </a:extLst>
          </p:cNvPr>
          <p:cNvSpPr>
            <a:spLocks noGrp="1"/>
          </p:cNvSpPr>
          <p:nvPr>
            <p:ph type="title"/>
          </p:nvPr>
        </p:nvSpPr>
        <p:spPr>
          <a:xfrm>
            <a:off x="1074440" y="227236"/>
            <a:ext cx="6995120" cy="364902"/>
          </a:xfrm>
        </p:spPr>
        <p:txBody>
          <a:bodyPr/>
          <a:lstStyle/>
          <a:p>
            <a:r>
              <a:rPr lang="en-US" sz="3200" b="1" dirty="0">
                <a:solidFill>
                  <a:srgbClr val="173AFF"/>
                </a:solidFill>
              </a:rPr>
              <a:t>Activity 5 Answer</a:t>
            </a:r>
          </a:p>
        </p:txBody>
      </p:sp>
      <p:sp>
        <p:nvSpPr>
          <p:cNvPr id="3" name="Content Placeholder 2">
            <a:extLst>
              <a:ext uri="{FF2B5EF4-FFF2-40B4-BE49-F238E27FC236}">
                <a16:creationId xmlns:a16="http://schemas.microsoft.com/office/drawing/2014/main" id="{CAA6471D-6075-B2C6-F3FB-5C23176EEC8B}"/>
              </a:ext>
            </a:extLst>
          </p:cNvPr>
          <p:cNvSpPr>
            <a:spLocks noGrp="1"/>
          </p:cNvSpPr>
          <p:nvPr>
            <p:ph idx="1"/>
          </p:nvPr>
        </p:nvSpPr>
        <p:spPr>
          <a:xfrm>
            <a:off x="250825" y="597888"/>
            <a:ext cx="8641655" cy="3916363"/>
          </a:xfrm>
        </p:spPr>
        <p:txBody>
          <a:bodyPr/>
          <a:lstStyle/>
          <a:p>
            <a:pPr marL="0" indent="0" algn="just">
              <a:buNone/>
            </a:pPr>
            <a:r>
              <a:rPr lang="en-US" sz="1800" b="1" dirty="0">
                <a:solidFill>
                  <a:srgbClr val="173AFF"/>
                </a:solidFill>
              </a:rPr>
              <a:t>Conclusion A is the stronger conclusion:</a:t>
            </a:r>
          </a:p>
          <a:p>
            <a:pPr marL="0" indent="0" algn="just">
              <a:buNone/>
            </a:pPr>
            <a:r>
              <a:rPr lang="en-GB" sz="1800" b="1" dirty="0"/>
              <a:t>Problems with Conclusion B:</a:t>
            </a:r>
          </a:p>
          <a:p>
            <a:pPr algn="just">
              <a:buFont typeface="+mj-lt"/>
              <a:buAutoNum type="arabicPeriod"/>
            </a:pPr>
            <a:r>
              <a:rPr lang="en-GB" sz="1800" b="1" dirty="0"/>
              <a:t>Generalized Summary</a:t>
            </a:r>
            <a:r>
              <a:rPr lang="en-GB" sz="1800" dirty="0"/>
              <a:t>: Phrases like “certain elements of time management” and “general reasons it can be useful” are vague and fail to specify key findings or strategies from the report.</a:t>
            </a:r>
          </a:p>
          <a:p>
            <a:pPr algn="just">
              <a:buFont typeface="+mj-lt"/>
              <a:buAutoNum type="arabicPeriod"/>
            </a:pPr>
            <a:r>
              <a:rPr lang="en-GB" sz="1800" b="1" dirty="0"/>
              <a:t>Weak Emphasis on Importance</a:t>
            </a:r>
            <a:r>
              <a:rPr lang="en-GB" sz="1800" dirty="0"/>
              <a:t>: Statements such as “one possible approach” and “may not be universally applicable” downplay the value of time management, suggesting it is optional rather than critical.</a:t>
            </a:r>
          </a:p>
          <a:p>
            <a:pPr algn="just">
              <a:buFont typeface="+mj-lt"/>
              <a:buAutoNum type="arabicPeriod"/>
            </a:pPr>
            <a:r>
              <a:rPr lang="en-GB" sz="1800" b="1" dirty="0"/>
              <a:t>Ambiguity in Evidence</a:t>
            </a:r>
            <a:r>
              <a:rPr lang="en-GB" sz="1800" dirty="0"/>
              <a:t>: Saying “limited evidence to suggest that these tools provide consistent benefits” is overly vague, leaving the reader uncertain about the actual insights provided by the report.</a:t>
            </a:r>
          </a:p>
          <a:p>
            <a:pPr algn="just">
              <a:buFont typeface="+mj-lt"/>
              <a:buAutoNum type="arabicPeriod"/>
            </a:pPr>
            <a:r>
              <a:rPr lang="en-GB" sz="1800" b="1" dirty="0"/>
              <a:t>No Broader Perspective or Implications</a:t>
            </a:r>
            <a:r>
              <a:rPr lang="en-GB" sz="1800" dirty="0"/>
              <a:t>: The conclusion does not extend the findings to larger implications or provide a forward-looking perspective, making it feel incomplete.</a:t>
            </a:r>
          </a:p>
          <a:p>
            <a:pPr algn="just">
              <a:buFont typeface="+mj-lt"/>
              <a:buAutoNum type="arabicPeriod"/>
            </a:pPr>
            <a:r>
              <a:rPr lang="en-GB" sz="1800" b="1" dirty="0"/>
              <a:t>Unclear Final Takeaway</a:t>
            </a:r>
            <a:r>
              <a:rPr lang="en-GB" sz="1800" dirty="0"/>
              <a:t>: Ending with “its effectiveness will likely vary” leaves the reader without a strong, definitive understanding of the report’s conclusions.</a:t>
            </a:r>
          </a:p>
          <a:p>
            <a:pPr marL="0" indent="0" algn="just">
              <a:buNone/>
            </a:pPr>
            <a:endParaRPr lang="en-US" sz="1800" dirty="0"/>
          </a:p>
        </p:txBody>
      </p:sp>
      <p:sp>
        <p:nvSpPr>
          <p:cNvPr id="4" name="Date Placeholder 3">
            <a:extLst>
              <a:ext uri="{FF2B5EF4-FFF2-40B4-BE49-F238E27FC236}">
                <a16:creationId xmlns:a16="http://schemas.microsoft.com/office/drawing/2014/main" id="{D2D31CA1-C546-A504-284D-F8282E3690F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39335560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1BDE8-B724-E2D9-7261-3AA3E615579B}"/>
              </a:ext>
            </a:extLst>
          </p:cNvPr>
          <p:cNvSpPr>
            <a:spLocks noGrp="1"/>
          </p:cNvSpPr>
          <p:nvPr>
            <p:ph type="title"/>
          </p:nvPr>
        </p:nvSpPr>
        <p:spPr>
          <a:xfrm>
            <a:off x="1650504" y="299244"/>
            <a:ext cx="5842992" cy="292894"/>
          </a:xfrm>
        </p:spPr>
        <p:txBody>
          <a:bodyPr/>
          <a:lstStyle/>
          <a:p>
            <a:r>
              <a:rPr lang="en-US" sz="3600" b="1" dirty="0">
                <a:solidFill>
                  <a:srgbClr val="173AFF"/>
                </a:solidFill>
              </a:rPr>
              <a:t>Conclusion</a:t>
            </a:r>
          </a:p>
        </p:txBody>
      </p:sp>
      <p:sp>
        <p:nvSpPr>
          <p:cNvPr id="3" name="Content Placeholder 2">
            <a:extLst>
              <a:ext uri="{FF2B5EF4-FFF2-40B4-BE49-F238E27FC236}">
                <a16:creationId xmlns:a16="http://schemas.microsoft.com/office/drawing/2014/main" id="{87FEF743-18C9-E92E-F594-AE9F9EA2BE50}"/>
              </a:ext>
            </a:extLst>
          </p:cNvPr>
          <p:cNvSpPr>
            <a:spLocks noGrp="1"/>
          </p:cNvSpPr>
          <p:nvPr>
            <p:ph idx="1"/>
          </p:nvPr>
        </p:nvSpPr>
        <p:spPr>
          <a:xfrm>
            <a:off x="250825" y="908720"/>
            <a:ext cx="8641655" cy="3916363"/>
          </a:xfrm>
        </p:spPr>
        <p:txBody>
          <a:bodyPr/>
          <a:lstStyle/>
          <a:p>
            <a:pPr algn="just"/>
            <a:r>
              <a:rPr lang="en-US" dirty="0"/>
              <a:t>Start with a </a:t>
            </a:r>
            <a:r>
              <a:rPr lang="en-US" b="1" dirty="0"/>
              <a:t>summary</a:t>
            </a:r>
            <a:r>
              <a:rPr lang="en-US" dirty="0"/>
              <a:t> of the main points.</a:t>
            </a:r>
          </a:p>
          <a:p>
            <a:pPr algn="just"/>
            <a:r>
              <a:rPr lang="en-US" dirty="0"/>
              <a:t>Transition into the </a:t>
            </a:r>
            <a:r>
              <a:rPr lang="en-US" b="1" dirty="0"/>
              <a:t>importance</a:t>
            </a:r>
            <a:r>
              <a:rPr lang="en-US" dirty="0"/>
              <a:t> of these findings.</a:t>
            </a:r>
          </a:p>
          <a:p>
            <a:pPr algn="just"/>
            <a:r>
              <a:rPr lang="en-US" dirty="0"/>
              <a:t>Recommend </a:t>
            </a:r>
            <a:r>
              <a:rPr lang="en-US" b="1" dirty="0"/>
              <a:t>actions</a:t>
            </a:r>
            <a:r>
              <a:rPr lang="en-US" dirty="0"/>
              <a:t> or </a:t>
            </a:r>
            <a:r>
              <a:rPr lang="en-US" b="1" dirty="0"/>
              <a:t>improvements</a:t>
            </a:r>
            <a:r>
              <a:rPr lang="en-US" dirty="0"/>
              <a:t>.</a:t>
            </a:r>
          </a:p>
          <a:p>
            <a:pPr algn="just"/>
            <a:r>
              <a:rPr lang="en-US" dirty="0"/>
              <a:t>End with a </a:t>
            </a:r>
            <a:r>
              <a:rPr lang="en-US" b="1" dirty="0"/>
              <a:t>broader implication </a:t>
            </a:r>
            <a:r>
              <a:rPr lang="en-US" dirty="0"/>
              <a:t>or </a:t>
            </a:r>
            <a:r>
              <a:rPr lang="en-US" b="1" dirty="0"/>
              <a:t>final thought</a:t>
            </a:r>
            <a:r>
              <a:rPr lang="en-US" sz="2800" dirty="0"/>
              <a:t>.</a:t>
            </a:r>
          </a:p>
        </p:txBody>
      </p:sp>
      <p:sp>
        <p:nvSpPr>
          <p:cNvPr id="4" name="Date Placeholder 3">
            <a:extLst>
              <a:ext uri="{FF2B5EF4-FFF2-40B4-BE49-F238E27FC236}">
                <a16:creationId xmlns:a16="http://schemas.microsoft.com/office/drawing/2014/main" id="{CF7FC9DC-4EB9-DDA5-5606-764A9922E888}"/>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36269874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6209" y="-23437"/>
            <a:ext cx="8229600" cy="1143000"/>
          </a:xfrm>
        </p:spPr>
        <p:txBody>
          <a:bodyPr/>
          <a:lstStyle/>
          <a:p>
            <a:r>
              <a:rPr lang="en-US" sz="3200" b="1" dirty="0"/>
              <a:t>Reference list</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456209" y="908720"/>
            <a:ext cx="8229600" cy="4752527"/>
          </a:xfrm>
        </p:spPr>
        <p:txBody>
          <a:bodyPr/>
          <a:lstStyle/>
          <a:p>
            <a:pPr marL="0" lvl="0" indent="0" eaLnBrk="1" hangingPunct="1">
              <a:spcBef>
                <a:spcPct val="0"/>
              </a:spcBef>
              <a:buNone/>
              <a:defRPr/>
            </a:pPr>
            <a:r>
              <a:rPr lang="en-GB" sz="2200" dirty="0">
                <a:solidFill>
                  <a:prstClr val="black"/>
                </a:solidFill>
                <a:latin typeface="Arial"/>
                <a:ea typeface="华文细黑"/>
              </a:rPr>
              <a:t>It is important that you give precise details of all the work by other authors which has been referred to within the report. Details should include :</a:t>
            </a:r>
          </a:p>
          <a:p>
            <a:pPr marL="0" lvl="0" indent="0" eaLnBrk="1" hangingPunct="1">
              <a:spcBef>
                <a:spcPct val="0"/>
              </a:spcBef>
              <a:buNone/>
              <a:defRPr/>
            </a:pPr>
            <a:endParaRPr lang="en-GB" sz="2200" dirty="0">
              <a:solidFill>
                <a:prstClr val="black"/>
              </a:solidFill>
              <a:latin typeface="Arial"/>
              <a:ea typeface="华文细黑"/>
            </a:endParaRPr>
          </a:p>
          <a:p>
            <a:pPr marL="0" lvl="0" indent="0" eaLnBrk="1" hangingPunct="1">
              <a:spcBef>
                <a:spcPct val="0"/>
              </a:spcBef>
              <a:buNone/>
              <a:defRPr/>
            </a:pPr>
            <a:r>
              <a:rPr lang="en-GB" sz="2000" b="1" dirty="0">
                <a:solidFill>
                  <a:prstClr val="black"/>
                </a:solidFill>
                <a:latin typeface="Arial"/>
                <a:ea typeface="华文细黑"/>
              </a:rPr>
              <a:t>• author’s name and initials</a:t>
            </a:r>
          </a:p>
          <a:p>
            <a:pPr marL="0" lvl="0" indent="0" eaLnBrk="1" hangingPunct="1">
              <a:spcBef>
                <a:spcPct val="0"/>
              </a:spcBef>
              <a:buNone/>
              <a:defRPr/>
            </a:pPr>
            <a:r>
              <a:rPr lang="en-GB" sz="2000" b="1" dirty="0">
                <a:solidFill>
                  <a:prstClr val="black"/>
                </a:solidFill>
                <a:latin typeface="Arial"/>
                <a:ea typeface="华文细黑"/>
              </a:rPr>
              <a:t>• date of publication</a:t>
            </a:r>
          </a:p>
          <a:p>
            <a:pPr marL="0" lvl="0" indent="0" eaLnBrk="1" hangingPunct="1">
              <a:spcBef>
                <a:spcPct val="0"/>
              </a:spcBef>
              <a:buNone/>
              <a:defRPr/>
            </a:pPr>
            <a:r>
              <a:rPr lang="en-GB" sz="2000" b="1" dirty="0">
                <a:solidFill>
                  <a:prstClr val="black"/>
                </a:solidFill>
                <a:latin typeface="Arial"/>
                <a:ea typeface="华文细黑"/>
              </a:rPr>
              <a:t>• title of the book, paper or journal</a:t>
            </a:r>
          </a:p>
          <a:p>
            <a:pPr marL="0" lvl="0" indent="0" eaLnBrk="1" hangingPunct="1">
              <a:spcBef>
                <a:spcPct val="0"/>
              </a:spcBef>
              <a:buNone/>
              <a:defRPr/>
            </a:pPr>
            <a:r>
              <a:rPr lang="en-GB" sz="2000" b="1" dirty="0">
                <a:solidFill>
                  <a:prstClr val="black"/>
                </a:solidFill>
                <a:latin typeface="Arial"/>
                <a:ea typeface="华文细黑"/>
              </a:rPr>
              <a:t>• publisher</a:t>
            </a:r>
          </a:p>
          <a:p>
            <a:pPr marL="0" lvl="0" indent="0" eaLnBrk="1" hangingPunct="1">
              <a:spcBef>
                <a:spcPct val="0"/>
              </a:spcBef>
              <a:buNone/>
              <a:defRPr/>
            </a:pPr>
            <a:r>
              <a:rPr lang="en-GB" sz="2000" b="1" dirty="0">
                <a:solidFill>
                  <a:prstClr val="black"/>
                </a:solidFill>
                <a:latin typeface="Arial"/>
                <a:ea typeface="华文细黑"/>
              </a:rPr>
              <a:t>• place of publication</a:t>
            </a:r>
          </a:p>
          <a:p>
            <a:pPr marL="0" lvl="0" indent="0" eaLnBrk="1" hangingPunct="1">
              <a:spcBef>
                <a:spcPct val="0"/>
              </a:spcBef>
              <a:buNone/>
              <a:defRPr/>
            </a:pPr>
            <a:r>
              <a:rPr lang="en-GB" sz="2000" b="1" dirty="0">
                <a:solidFill>
                  <a:prstClr val="black"/>
                </a:solidFill>
                <a:latin typeface="Arial"/>
                <a:ea typeface="华文细黑"/>
              </a:rPr>
              <a:t>• page numbers</a:t>
            </a:r>
          </a:p>
          <a:p>
            <a:pPr marL="0" lvl="0" indent="0" eaLnBrk="1" hangingPunct="1">
              <a:spcBef>
                <a:spcPct val="0"/>
              </a:spcBef>
              <a:buNone/>
              <a:defRPr/>
            </a:pPr>
            <a:r>
              <a:rPr lang="en-GB" sz="2000" b="1" dirty="0">
                <a:solidFill>
                  <a:prstClr val="black"/>
                </a:solidFill>
                <a:latin typeface="Arial"/>
                <a:ea typeface="华文细黑"/>
              </a:rPr>
              <a:t>• details of the journal volume in which the article has  appeared.</a:t>
            </a:r>
          </a:p>
          <a:p>
            <a:pPr marL="0" lvl="0" indent="0" eaLnBrk="1" hangingPunct="1">
              <a:spcBef>
                <a:spcPct val="0"/>
              </a:spcBef>
              <a:buNone/>
              <a:defRPr/>
            </a:pPr>
            <a:endParaRPr lang="en-GB" sz="2200" dirty="0">
              <a:solidFill>
                <a:prstClr val="black"/>
              </a:solidFill>
              <a:latin typeface="Arial"/>
              <a:ea typeface="华文细黑"/>
            </a:endParaRPr>
          </a:p>
          <a:p>
            <a:pPr marL="0" lvl="0" indent="0" eaLnBrk="1" hangingPunct="1">
              <a:spcBef>
                <a:spcPct val="0"/>
              </a:spcBef>
              <a:buNone/>
              <a:defRPr/>
            </a:pPr>
            <a:r>
              <a:rPr lang="en-GB" sz="2200" dirty="0">
                <a:solidFill>
                  <a:prstClr val="black"/>
                </a:solidFill>
                <a:latin typeface="Arial"/>
                <a:ea typeface="华文细黑"/>
              </a:rPr>
              <a:t>References should be listed in alphabetical order of</a:t>
            </a:r>
          </a:p>
          <a:p>
            <a:pPr marL="0" lvl="0" indent="0" eaLnBrk="1" hangingPunct="1">
              <a:spcBef>
                <a:spcPct val="0"/>
              </a:spcBef>
              <a:buNone/>
              <a:defRPr/>
            </a:pPr>
            <a:r>
              <a:rPr lang="en-GB" sz="2200" dirty="0">
                <a:solidFill>
                  <a:prstClr val="black"/>
                </a:solidFill>
                <a:latin typeface="Arial"/>
                <a:ea typeface="华文细黑"/>
              </a:rPr>
              <a:t>the authors' names. </a:t>
            </a:r>
            <a:r>
              <a:rPr lang="en-GB" sz="2200" dirty="0">
                <a:solidFill>
                  <a:srgbClr val="FC2610"/>
                </a:solidFill>
                <a:latin typeface="Arial"/>
                <a:ea typeface="华文细黑"/>
              </a:rPr>
              <a:t>You will learn referencing next week</a:t>
            </a:r>
            <a:r>
              <a:rPr lang="en-GB" sz="2200" dirty="0">
                <a:solidFill>
                  <a:prstClr val="black"/>
                </a:solidFill>
                <a:latin typeface="Arial"/>
                <a:ea typeface="华文细黑"/>
              </a:rPr>
              <a:t>. </a:t>
            </a:r>
            <a:endParaRPr lang="en-GB" dirty="0"/>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17249639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6209" y="-23437"/>
            <a:ext cx="8229600" cy="1143000"/>
          </a:xfrm>
        </p:spPr>
        <p:txBody>
          <a:bodyPr/>
          <a:lstStyle/>
          <a:p>
            <a:r>
              <a:rPr lang="en-US" sz="3200" b="1" dirty="0"/>
              <a:t>Appendices</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456209" y="908721"/>
            <a:ext cx="8229600" cy="4127206"/>
          </a:xfrm>
        </p:spPr>
        <p:txBody>
          <a:bodyPr/>
          <a:lstStyle/>
          <a:p>
            <a:pPr marL="0" lvl="0" indent="0" eaLnBrk="1" hangingPunct="1">
              <a:spcBef>
                <a:spcPct val="0"/>
              </a:spcBef>
              <a:buNone/>
              <a:defRPr/>
            </a:pPr>
            <a:r>
              <a:rPr lang="en-GB" sz="2400" dirty="0">
                <a:solidFill>
                  <a:prstClr val="black"/>
                </a:solidFill>
                <a:latin typeface="Arial"/>
                <a:ea typeface="华文细黑"/>
              </a:rPr>
              <a:t>An appendix contains additional information related to the report but which is not essential to the main findings. </a:t>
            </a:r>
          </a:p>
          <a:p>
            <a:pPr marL="0" lvl="0" indent="0" eaLnBrk="1" hangingPunct="1">
              <a:spcBef>
                <a:spcPct val="0"/>
              </a:spcBef>
              <a:buNone/>
              <a:defRPr/>
            </a:pPr>
            <a:endParaRPr lang="en-GB" sz="2400" dirty="0">
              <a:solidFill>
                <a:prstClr val="black"/>
              </a:solidFill>
              <a:latin typeface="Arial"/>
              <a:ea typeface="华文细黑"/>
            </a:endParaRPr>
          </a:p>
          <a:p>
            <a:pPr marL="0" lvl="0" indent="0" eaLnBrk="1" hangingPunct="1">
              <a:spcBef>
                <a:spcPct val="0"/>
              </a:spcBef>
              <a:buNone/>
              <a:defRPr/>
            </a:pPr>
            <a:r>
              <a:rPr lang="en-GB" sz="2400" dirty="0">
                <a:solidFill>
                  <a:prstClr val="black"/>
                </a:solidFill>
                <a:latin typeface="Arial"/>
                <a:ea typeface="华文细黑"/>
              </a:rPr>
              <a:t>This can be consulted if the reader wishes but the report should not depend on this. </a:t>
            </a:r>
          </a:p>
          <a:p>
            <a:pPr marL="0" lvl="0" indent="0" eaLnBrk="1" hangingPunct="1">
              <a:spcBef>
                <a:spcPct val="0"/>
              </a:spcBef>
              <a:buNone/>
              <a:defRPr/>
            </a:pPr>
            <a:endParaRPr lang="en-GB" sz="2400" dirty="0">
              <a:solidFill>
                <a:prstClr val="black"/>
              </a:solidFill>
              <a:latin typeface="Arial"/>
              <a:ea typeface="华文细黑"/>
            </a:endParaRPr>
          </a:p>
          <a:p>
            <a:pPr marL="0" lvl="0" indent="0" eaLnBrk="1" hangingPunct="1">
              <a:spcBef>
                <a:spcPct val="0"/>
              </a:spcBef>
              <a:buNone/>
              <a:defRPr/>
            </a:pPr>
            <a:r>
              <a:rPr lang="en-GB" sz="2400" dirty="0">
                <a:solidFill>
                  <a:prstClr val="black"/>
                </a:solidFill>
                <a:latin typeface="Arial"/>
                <a:ea typeface="华文细黑"/>
              </a:rPr>
              <a:t>You do NOT </a:t>
            </a:r>
            <a:r>
              <a:rPr lang="en-GB" sz="2400" b="1" i="1" dirty="0">
                <a:solidFill>
                  <a:srgbClr val="C00000"/>
                </a:solidFill>
                <a:latin typeface="Arial"/>
                <a:ea typeface="华文细黑"/>
              </a:rPr>
              <a:t>need</a:t>
            </a:r>
            <a:r>
              <a:rPr lang="en-GB" sz="2400" dirty="0">
                <a:solidFill>
                  <a:prstClr val="black"/>
                </a:solidFill>
                <a:latin typeface="Arial"/>
                <a:ea typeface="华文细黑"/>
              </a:rPr>
              <a:t> an Appendices for your Report.</a:t>
            </a:r>
          </a:p>
          <a:p>
            <a:pPr marL="0" lvl="0" indent="0" eaLnBrk="1" hangingPunct="1">
              <a:spcBef>
                <a:spcPct val="0"/>
              </a:spcBef>
              <a:buNone/>
              <a:defRPr/>
            </a:pPr>
            <a:endParaRPr lang="en-GB" sz="2400" dirty="0">
              <a:solidFill>
                <a:prstClr val="black"/>
              </a:solidFill>
              <a:latin typeface="Arial"/>
              <a:ea typeface="华文细黑"/>
            </a:endParaRPr>
          </a:p>
          <a:p>
            <a:pPr marL="0" lvl="0" indent="0" eaLnBrk="1" hangingPunct="1">
              <a:spcBef>
                <a:spcPct val="0"/>
              </a:spcBef>
              <a:buNone/>
              <a:defRPr/>
            </a:pPr>
            <a:r>
              <a:rPr lang="en-GB" sz="2400" dirty="0">
                <a:solidFill>
                  <a:prstClr val="black"/>
                </a:solidFill>
                <a:latin typeface="Arial"/>
                <a:ea typeface="华文细黑"/>
              </a:rPr>
              <a:t>You could include:</a:t>
            </a:r>
          </a:p>
          <a:p>
            <a:pPr lvl="0" eaLnBrk="1" hangingPunct="1">
              <a:spcBef>
                <a:spcPct val="0"/>
              </a:spcBef>
              <a:defRPr/>
            </a:pPr>
            <a:r>
              <a:rPr lang="en-GB" sz="2400" dirty="0">
                <a:solidFill>
                  <a:prstClr val="black"/>
                </a:solidFill>
                <a:latin typeface="Arial"/>
                <a:ea typeface="华文细黑"/>
              </a:rPr>
              <a:t>details of interview questions</a:t>
            </a:r>
          </a:p>
          <a:p>
            <a:pPr lvl="0" eaLnBrk="1" hangingPunct="1">
              <a:spcBef>
                <a:spcPct val="0"/>
              </a:spcBef>
              <a:defRPr/>
            </a:pPr>
            <a:r>
              <a:rPr lang="en-GB" sz="2400" dirty="0">
                <a:solidFill>
                  <a:prstClr val="black"/>
                </a:solidFill>
                <a:latin typeface="Arial"/>
                <a:ea typeface="华文细黑"/>
              </a:rPr>
              <a:t>other information which may be useful for the reader.</a:t>
            </a:r>
            <a:endParaRPr lang="en-GB" dirty="0"/>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33693721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6209" y="-23437"/>
            <a:ext cx="8229600" cy="1143000"/>
          </a:xfrm>
        </p:spPr>
        <p:txBody>
          <a:bodyPr/>
          <a:lstStyle/>
          <a:p>
            <a:r>
              <a:rPr lang="en-US" sz="3200" b="1" dirty="0"/>
              <a:t>Report Writing</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456209" y="908721"/>
            <a:ext cx="8229600" cy="4127206"/>
          </a:xfrm>
        </p:spPr>
        <p:txBody>
          <a:bodyPr/>
          <a:lstStyle/>
          <a:p>
            <a:pPr marL="391867" lvl="0" indent="-293247" eaLnBrk="1" hangingPunct="1">
              <a:spcBef>
                <a:spcPct val="0"/>
              </a:spcBef>
              <a:buClr>
                <a:srgbClr val="000000"/>
              </a:buClr>
              <a:buSzPct val="45000"/>
              <a:buFont typeface="Wingdings" charset="2"/>
              <a:buChar char=""/>
              <a:defRPr/>
            </a:pPr>
            <a:r>
              <a:rPr lang="en-GB" sz="2000" spc="-1" dirty="0">
                <a:solidFill>
                  <a:srgbClr val="000000"/>
                </a:solidFill>
                <a:uFill>
                  <a:solidFill>
                    <a:srgbClr val="FFFFFF"/>
                  </a:solidFill>
                </a:uFill>
                <a:latin typeface="Arial"/>
                <a:ea typeface="DejaVu Sans"/>
              </a:rPr>
              <a:t>You should then break down the main points into separate sections, using sub-sections within each point where this helps to clarify the information.</a:t>
            </a:r>
          </a:p>
          <a:p>
            <a:pPr marL="391867" lvl="0" indent="-293247" eaLnBrk="1" hangingPunct="1">
              <a:spcBef>
                <a:spcPct val="0"/>
              </a:spcBef>
              <a:buClr>
                <a:srgbClr val="000000"/>
              </a:buClr>
              <a:buSzPct val="45000"/>
              <a:buFont typeface="Wingdings" charset="2"/>
              <a:buChar char=""/>
              <a:defRPr/>
            </a:pPr>
            <a:endParaRPr lang="en-GB" sz="2000" spc="-1" dirty="0">
              <a:solidFill>
                <a:srgbClr val="000000"/>
              </a:solidFill>
              <a:uFill>
                <a:solidFill>
                  <a:srgbClr val="FFFFFF"/>
                </a:solidFill>
              </a:uFill>
              <a:latin typeface="Arial"/>
              <a:ea typeface="DejaVu Sans"/>
            </a:endParaRPr>
          </a:p>
          <a:p>
            <a:pPr marL="391867" lvl="0" indent="-293247" eaLnBrk="1" hangingPunct="1">
              <a:spcBef>
                <a:spcPct val="0"/>
              </a:spcBef>
              <a:buClr>
                <a:srgbClr val="000000"/>
              </a:buClr>
              <a:buSzPct val="45000"/>
              <a:buFont typeface="Wingdings" charset="2"/>
              <a:buChar char=""/>
              <a:defRPr/>
            </a:pPr>
            <a:r>
              <a:rPr lang="en-GB" sz="2000" dirty="0">
                <a:solidFill>
                  <a:prstClr val="black"/>
                </a:solidFill>
                <a:latin typeface="Arial"/>
                <a:ea typeface="华文细黑"/>
              </a:rPr>
              <a:t>Most reports have a progressive numbering system. The most common system is the decimal notation system. </a:t>
            </a:r>
          </a:p>
          <a:p>
            <a:pPr marL="391867" lvl="0" indent="-293247" eaLnBrk="1" hangingPunct="1">
              <a:spcBef>
                <a:spcPct val="0"/>
              </a:spcBef>
              <a:buClr>
                <a:srgbClr val="000000"/>
              </a:buClr>
              <a:buSzPct val="45000"/>
              <a:buFont typeface="Wingdings" charset="2"/>
              <a:buChar char=""/>
              <a:defRPr/>
            </a:pPr>
            <a:endParaRPr lang="en-GB" sz="2000" dirty="0">
              <a:solidFill>
                <a:prstClr val="black"/>
              </a:solidFill>
              <a:latin typeface="Arial"/>
              <a:ea typeface="华文细黑"/>
            </a:endParaRPr>
          </a:p>
          <a:p>
            <a:pPr marL="391867" lvl="0" indent="-293247" eaLnBrk="1" hangingPunct="1">
              <a:spcBef>
                <a:spcPct val="0"/>
              </a:spcBef>
              <a:buClr>
                <a:srgbClr val="000000"/>
              </a:buClr>
              <a:buSzPct val="45000"/>
              <a:buFont typeface="Wingdings" charset="2"/>
              <a:buChar char=""/>
              <a:defRPr/>
            </a:pPr>
            <a:r>
              <a:rPr lang="en-GB" sz="2000" dirty="0">
                <a:solidFill>
                  <a:prstClr val="black"/>
                </a:solidFill>
                <a:latin typeface="Arial"/>
                <a:ea typeface="华文细黑"/>
              </a:rPr>
              <a:t>The main sections are given single </a:t>
            </a:r>
            <a:r>
              <a:rPr lang="en-GB" sz="2000" dirty="0" err="1">
                <a:solidFill>
                  <a:prstClr val="black"/>
                </a:solidFill>
                <a:latin typeface="Arial"/>
                <a:ea typeface="华文细黑"/>
              </a:rPr>
              <a:t>arabic</a:t>
            </a:r>
            <a:r>
              <a:rPr lang="en-GB" sz="2000" dirty="0">
                <a:solidFill>
                  <a:prstClr val="black"/>
                </a:solidFill>
                <a:latin typeface="Arial"/>
                <a:ea typeface="华文细黑"/>
              </a:rPr>
              <a:t> numbers - 1, 2, 3 and so on.</a:t>
            </a:r>
          </a:p>
          <a:p>
            <a:pPr marL="391867" lvl="0" indent="-293247" eaLnBrk="1" hangingPunct="1">
              <a:spcBef>
                <a:spcPct val="0"/>
              </a:spcBef>
              <a:buClr>
                <a:srgbClr val="000000"/>
              </a:buClr>
              <a:buSzPct val="45000"/>
              <a:buFont typeface="Wingdings" charset="2"/>
              <a:buChar char=""/>
              <a:defRPr/>
            </a:pPr>
            <a:endParaRPr lang="en-GB" sz="2000" dirty="0">
              <a:solidFill>
                <a:prstClr val="black"/>
              </a:solidFill>
              <a:latin typeface="Arial"/>
              <a:ea typeface="华文细黑"/>
            </a:endParaRPr>
          </a:p>
          <a:p>
            <a:pPr marL="391867" lvl="0" indent="-293247" eaLnBrk="1" hangingPunct="1">
              <a:spcBef>
                <a:spcPct val="0"/>
              </a:spcBef>
              <a:buClr>
                <a:srgbClr val="000000"/>
              </a:buClr>
              <a:buSzPct val="45000"/>
              <a:buFont typeface="Wingdings" charset="2"/>
              <a:buChar char=""/>
              <a:defRPr/>
            </a:pPr>
            <a:r>
              <a:rPr lang="en-GB" sz="2000" dirty="0">
                <a:solidFill>
                  <a:prstClr val="black"/>
                </a:solidFill>
                <a:latin typeface="Arial"/>
                <a:ea typeface="华文细黑"/>
              </a:rPr>
              <a:t>Sub-sections are given a decimal number - 1.1, 1.2, 1.3 and so on.</a:t>
            </a:r>
          </a:p>
          <a:p>
            <a:pPr marL="391867" lvl="0" indent="-293247" eaLnBrk="1" hangingPunct="1">
              <a:spcBef>
                <a:spcPct val="0"/>
              </a:spcBef>
              <a:buClr>
                <a:srgbClr val="000000"/>
              </a:buClr>
              <a:buSzPct val="45000"/>
              <a:buFont typeface="Wingdings" charset="2"/>
              <a:buChar char=""/>
              <a:defRPr/>
            </a:pPr>
            <a:endParaRPr lang="en-GB" sz="2000" dirty="0">
              <a:solidFill>
                <a:prstClr val="black"/>
              </a:solidFill>
              <a:latin typeface="Arial"/>
              <a:ea typeface="华文细黑"/>
            </a:endParaRPr>
          </a:p>
          <a:p>
            <a:pPr marL="391867" lvl="0" indent="-293247" eaLnBrk="1" hangingPunct="1">
              <a:spcBef>
                <a:spcPct val="0"/>
              </a:spcBef>
              <a:buClr>
                <a:srgbClr val="000000"/>
              </a:buClr>
              <a:buSzPct val="45000"/>
              <a:buFont typeface="Wingdings" charset="2"/>
              <a:buChar char=""/>
              <a:defRPr/>
            </a:pPr>
            <a:r>
              <a:rPr lang="en-GB" sz="2000" dirty="0">
                <a:solidFill>
                  <a:prstClr val="black"/>
                </a:solidFill>
                <a:latin typeface="Arial"/>
                <a:ea typeface="华文细黑"/>
              </a:rPr>
              <a:t>Sub-sections can be further divided into - 1.1.1, 1.1.2, 1.1.3 and so on.</a:t>
            </a:r>
            <a:endParaRPr lang="en-GB" sz="2000" spc="-1" dirty="0">
              <a:solidFill>
                <a:srgbClr val="000000"/>
              </a:solidFill>
              <a:uFill>
                <a:solidFill>
                  <a:srgbClr val="FFFFFF"/>
                </a:solidFill>
              </a:uFill>
              <a:latin typeface="Arial"/>
              <a:ea typeface="华文细黑"/>
            </a:endParaRPr>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42479625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6209" y="-23437"/>
            <a:ext cx="8229600" cy="1143000"/>
          </a:xfrm>
        </p:spPr>
        <p:txBody>
          <a:bodyPr/>
          <a:lstStyle/>
          <a:p>
            <a:r>
              <a:rPr lang="en-US" sz="3200" b="1" dirty="0"/>
              <a:t>Report Writing</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456209" y="908721"/>
            <a:ext cx="8229600" cy="4127206"/>
          </a:xfrm>
        </p:spPr>
        <p:txBody>
          <a:bodyPr/>
          <a:lstStyle/>
          <a:p>
            <a:pPr marL="98620" lvl="0" indent="0" eaLnBrk="1" hangingPunct="1">
              <a:spcBef>
                <a:spcPct val="0"/>
              </a:spcBef>
              <a:buClr>
                <a:srgbClr val="000000"/>
              </a:buClr>
              <a:buSzPct val="45000"/>
              <a:buNone/>
              <a:defRPr/>
            </a:pPr>
            <a:r>
              <a:rPr lang="en-GB" sz="2000" dirty="0">
                <a:solidFill>
                  <a:prstClr val="black"/>
                </a:solidFill>
                <a:latin typeface="Arial"/>
                <a:ea typeface="华文细黑"/>
              </a:rPr>
              <a:t>An example structure would look as follows</a:t>
            </a:r>
            <a:endParaRPr lang="en-GB" sz="2000" spc="-1" dirty="0">
              <a:solidFill>
                <a:srgbClr val="000000"/>
              </a:solidFill>
              <a:uFill>
                <a:solidFill>
                  <a:srgbClr val="FFFFFF"/>
                </a:solidFill>
              </a:uFill>
              <a:latin typeface="Arial"/>
              <a:ea typeface="华文细黑"/>
            </a:endParaRPr>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pic>
        <p:nvPicPr>
          <p:cNvPr id="5" name="Picture 1">
            <a:extLst>
              <a:ext uri="{FF2B5EF4-FFF2-40B4-BE49-F238E27FC236}">
                <a16:creationId xmlns:a16="http://schemas.microsoft.com/office/drawing/2014/main" id="{3A9604D5-84EB-4B9B-A4CE-61AEBAB83BE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648995"/>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160761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2081065" y="-99392"/>
            <a:ext cx="4979887" cy="644125"/>
          </a:xfrm>
        </p:spPr>
        <p:txBody>
          <a:bodyPr/>
          <a:lstStyle/>
          <a:p>
            <a:r>
              <a:rPr lang="en-US" sz="2800" b="1" dirty="0"/>
              <a:t>Example</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106164" y="114300"/>
            <a:ext cx="8929687" cy="5383937"/>
          </a:xfrm>
        </p:spPr>
        <p:txBody>
          <a:bodyPr/>
          <a:lstStyle/>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1 Introduction</a:t>
            </a: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spc="-1" dirty="0">
                <a:solidFill>
                  <a:srgbClr val="000000"/>
                </a:solidFill>
                <a:uFill>
                  <a:solidFill>
                    <a:srgbClr val="FFFFFF"/>
                  </a:solidFill>
                </a:uFill>
                <a:latin typeface="Arial"/>
                <a:ea typeface="华文细黑" pitchFamily="2" charset="-122"/>
              </a:rPr>
              <a:t>For many students, it can be difficult to learn new skills when they enter university…</a:t>
            </a:r>
          </a:p>
          <a:p>
            <a:pPr marL="0" lvl="0" indent="0" eaLnBrk="1" hangingPunct="1">
              <a:spcBef>
                <a:spcPct val="0"/>
              </a:spcBef>
              <a:buNone/>
              <a:defRPr/>
            </a:pP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2 Time Management</a:t>
            </a: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2.1 Importance of Time Management</a:t>
            </a:r>
          </a:p>
          <a:p>
            <a:pPr marL="0" lvl="0" indent="0" eaLnBrk="1" hangingPunct="1">
              <a:spcBef>
                <a:spcPct val="0"/>
              </a:spcBef>
              <a:buNone/>
              <a:defRPr/>
            </a:pP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3.1 Importance of Time Management for University Students</a:t>
            </a:r>
          </a:p>
          <a:p>
            <a:pPr marL="0" lvl="0" indent="0" eaLnBrk="1" hangingPunct="1">
              <a:spcBef>
                <a:spcPct val="0"/>
              </a:spcBef>
              <a:buNone/>
              <a:defRPr/>
            </a:pPr>
            <a:endParaRPr lang="en-GB" sz="1900" b="1"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3.2 Importance of Time Management for Professional Success </a:t>
            </a:r>
          </a:p>
          <a:p>
            <a:pPr marL="0" lvl="0" indent="0" eaLnBrk="1" hangingPunct="1">
              <a:spcBef>
                <a:spcPct val="0"/>
              </a:spcBef>
              <a:buNone/>
              <a:defRPr/>
            </a:pP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4 Techniques of Time Management</a:t>
            </a: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endParaRPr lang="en-GB" sz="1900" b="1"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4.1 The Pomodoro Technique: University Students</a:t>
            </a:r>
          </a:p>
          <a:p>
            <a:pPr marL="0" lvl="0" indent="0" eaLnBrk="1" hangingPunct="1">
              <a:spcBef>
                <a:spcPct val="0"/>
              </a:spcBef>
              <a:buNone/>
              <a:defRPr/>
            </a:pP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4.2 The Eisenhower Matrix: Health and Social Care Workers</a:t>
            </a:r>
          </a:p>
          <a:p>
            <a:pPr marL="0" lvl="0" indent="0" eaLnBrk="1" hangingPunct="1">
              <a:spcBef>
                <a:spcPct val="0"/>
              </a:spcBef>
              <a:buNone/>
              <a:defRPr/>
            </a:pP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5 Conclusion</a:t>
            </a:r>
            <a:endParaRPr lang="en-GB" sz="1900" spc="-1" dirty="0">
              <a:solidFill>
                <a:srgbClr val="000000"/>
              </a:solidFill>
              <a:uFill>
                <a:solidFill>
                  <a:srgbClr val="FFFFFF"/>
                </a:solidFill>
              </a:uFill>
              <a:latin typeface="Arial"/>
              <a:ea typeface="华文细黑" pitchFamily="2" charset="-122"/>
            </a:endParaRPr>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14773141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6209" y="-23437"/>
            <a:ext cx="8229600" cy="1143000"/>
          </a:xfrm>
        </p:spPr>
        <p:txBody>
          <a:bodyPr/>
          <a:lstStyle/>
          <a:p>
            <a:r>
              <a:rPr lang="en-US" sz="3200" b="1" dirty="0"/>
              <a:t>Reference list</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456208" y="908721"/>
            <a:ext cx="8508279" cy="4104456"/>
          </a:xfrm>
        </p:spPr>
        <p:txBody>
          <a:bodyPr/>
          <a:lstStyle/>
          <a:p>
            <a:pPr eaLnBrk="1" hangingPunct="1">
              <a:spcBef>
                <a:spcPct val="0"/>
              </a:spcBef>
            </a:pPr>
            <a:r>
              <a:rPr lang="en-GB" altLang="en-US" sz="2000" dirty="0" err="1">
                <a:solidFill>
                  <a:prstClr val="black"/>
                </a:solidFill>
                <a:latin typeface="Arial"/>
                <a:ea typeface="华文细黑"/>
              </a:rPr>
              <a:t>Gravett</a:t>
            </a:r>
            <a:r>
              <a:rPr lang="en-GB" altLang="en-US" sz="2000" dirty="0">
                <a:solidFill>
                  <a:prstClr val="black"/>
                </a:solidFill>
                <a:latin typeface="Arial"/>
                <a:ea typeface="华文细黑"/>
              </a:rPr>
              <a:t>, S. (1998) </a:t>
            </a:r>
            <a:r>
              <a:rPr lang="en-GB" altLang="en-US" sz="2000" i="1" dirty="0">
                <a:solidFill>
                  <a:prstClr val="black"/>
                </a:solidFill>
                <a:latin typeface="Arial"/>
                <a:ea typeface="华文细黑"/>
              </a:rPr>
              <a:t>The Right Way to Write Reports</a:t>
            </a:r>
            <a:r>
              <a:rPr lang="en-GB" altLang="en-US" sz="2000" dirty="0">
                <a:solidFill>
                  <a:prstClr val="black"/>
                </a:solidFill>
                <a:latin typeface="Arial"/>
                <a:ea typeface="华文细黑"/>
              </a:rPr>
              <a:t>, Kingswood: Right Way</a:t>
            </a:r>
          </a:p>
          <a:p>
            <a:pPr eaLnBrk="1" hangingPunct="1">
              <a:spcBef>
                <a:spcPct val="0"/>
              </a:spcBef>
            </a:pPr>
            <a:r>
              <a:rPr lang="en-GB" altLang="en-US" sz="2000" dirty="0">
                <a:solidFill>
                  <a:prstClr val="black"/>
                </a:solidFill>
                <a:latin typeface="Arial"/>
                <a:ea typeface="华文细黑"/>
              </a:rPr>
              <a:t>Heritage, K. (1997) </a:t>
            </a:r>
            <a:r>
              <a:rPr lang="en-GB" altLang="en-US" sz="2000" i="1" dirty="0">
                <a:solidFill>
                  <a:prstClr val="black"/>
                </a:solidFill>
                <a:latin typeface="Arial"/>
                <a:ea typeface="华文细黑"/>
              </a:rPr>
              <a:t>Report Writing in a Week</a:t>
            </a:r>
            <a:r>
              <a:rPr lang="en-GB" altLang="en-US" sz="2000" dirty="0">
                <a:solidFill>
                  <a:prstClr val="black"/>
                </a:solidFill>
                <a:latin typeface="Arial"/>
                <a:ea typeface="华文细黑"/>
              </a:rPr>
              <a:t>, London: Hodder &amp; Stoughton</a:t>
            </a:r>
          </a:p>
          <a:p>
            <a:pPr eaLnBrk="1" hangingPunct="1">
              <a:spcBef>
                <a:spcPct val="0"/>
              </a:spcBef>
            </a:pPr>
            <a:r>
              <a:rPr lang="en-GB" altLang="en-US" sz="2000" dirty="0">
                <a:solidFill>
                  <a:prstClr val="black"/>
                </a:solidFill>
                <a:latin typeface="Arial"/>
                <a:ea typeface="华文细黑"/>
              </a:rPr>
              <a:t>Robinson, Z., </a:t>
            </a:r>
            <a:r>
              <a:rPr lang="en-GB" altLang="en-US" sz="2000" dirty="0" err="1">
                <a:solidFill>
                  <a:prstClr val="black"/>
                </a:solidFill>
                <a:latin typeface="Arial"/>
                <a:ea typeface="华文细黑"/>
              </a:rPr>
              <a:t>Pedley</a:t>
            </a:r>
            <a:r>
              <a:rPr lang="en-GB" altLang="en-US" sz="2000" dirty="0">
                <a:solidFill>
                  <a:prstClr val="black"/>
                </a:solidFill>
                <a:latin typeface="Arial"/>
                <a:ea typeface="华文细黑"/>
              </a:rPr>
              <a:t>-Smith, S. (2010) </a:t>
            </a:r>
            <a:r>
              <a:rPr lang="en-GB" altLang="en-US" sz="2000" i="1" dirty="0">
                <a:solidFill>
                  <a:prstClr val="black"/>
                </a:solidFill>
                <a:latin typeface="Arial"/>
                <a:ea typeface="华文细黑"/>
              </a:rPr>
              <a:t>A Student’s Guide to Writing Business Reports</a:t>
            </a:r>
            <a:r>
              <a:rPr lang="en-GB" altLang="en-US" sz="2000" dirty="0">
                <a:solidFill>
                  <a:prstClr val="black"/>
                </a:solidFill>
                <a:latin typeface="Arial"/>
                <a:ea typeface="华文细黑"/>
              </a:rPr>
              <a:t>, Wokingham: Kaplan</a:t>
            </a:r>
          </a:p>
          <a:p>
            <a:pPr eaLnBrk="1" hangingPunct="1">
              <a:spcBef>
                <a:spcPct val="0"/>
              </a:spcBef>
              <a:defRPr/>
            </a:pPr>
            <a:r>
              <a:rPr lang="en-GB" sz="2000" dirty="0">
                <a:solidFill>
                  <a:prstClr val="black"/>
                </a:solidFill>
                <a:latin typeface="Arial"/>
                <a:ea typeface="华文细黑"/>
              </a:rPr>
              <a:t>University of Leicester (2023) </a:t>
            </a:r>
            <a:r>
              <a:rPr lang="en-GB" sz="2000" i="1" dirty="0">
                <a:solidFill>
                  <a:prstClr val="black"/>
                </a:solidFill>
                <a:latin typeface="Arial"/>
                <a:ea typeface="华文细黑"/>
              </a:rPr>
              <a:t>Writing reports </a:t>
            </a:r>
            <a:r>
              <a:rPr lang="en-GB" sz="2000" dirty="0">
                <a:solidFill>
                  <a:prstClr val="black"/>
                </a:solidFill>
                <a:latin typeface="Arial"/>
                <a:ea typeface="华文细黑"/>
              </a:rPr>
              <a:t>Available at: </a:t>
            </a:r>
            <a:r>
              <a:rPr lang="en-GB" sz="2000" dirty="0">
                <a:solidFill>
                  <a:prstClr val="black"/>
                </a:solidFill>
                <a:latin typeface="Arial"/>
                <a:ea typeface="华文细黑"/>
                <a:hlinkClick r:id="rId2">
                  <a:extLst>
                    <a:ext uri="{A12FA001-AC4F-418D-AE19-62706E023703}">
                      <ahyp:hlinkClr xmlns:ahyp="http://schemas.microsoft.com/office/drawing/2018/hyperlinkcolor" val="tx"/>
                    </a:ext>
                  </a:extLst>
                </a:hlinkClick>
              </a:rPr>
              <a:t>http://www2.le.ac.uk/offices/ld/resources/writing/writing-resources/reports</a:t>
            </a:r>
            <a:r>
              <a:rPr lang="en-GB" sz="2000" dirty="0">
                <a:solidFill>
                  <a:prstClr val="black"/>
                </a:solidFill>
                <a:latin typeface="Arial"/>
                <a:ea typeface="华文细黑"/>
              </a:rPr>
              <a:t> (Accessed: 15</a:t>
            </a:r>
            <a:r>
              <a:rPr lang="en-GB" sz="2000" baseline="30000" dirty="0">
                <a:solidFill>
                  <a:prstClr val="black"/>
                </a:solidFill>
                <a:latin typeface="Arial"/>
                <a:ea typeface="华文细黑"/>
              </a:rPr>
              <a:t>th</a:t>
            </a:r>
            <a:r>
              <a:rPr lang="en-GB" sz="2000" dirty="0">
                <a:solidFill>
                  <a:prstClr val="black"/>
                </a:solidFill>
                <a:latin typeface="Arial"/>
                <a:ea typeface="华文细黑"/>
              </a:rPr>
              <a:t>  of June 2023)</a:t>
            </a:r>
            <a:endParaRPr lang="en-GB" sz="2000" baseline="30000" dirty="0">
              <a:solidFill>
                <a:prstClr val="black"/>
              </a:solidFill>
              <a:latin typeface="Arial"/>
              <a:ea typeface="华文细黑"/>
            </a:endParaRPr>
          </a:p>
          <a:p>
            <a:pPr eaLnBrk="1" hangingPunct="1">
              <a:spcBef>
                <a:spcPct val="0"/>
              </a:spcBef>
              <a:defRPr/>
            </a:pPr>
            <a:endParaRPr lang="en-GB" sz="2000" dirty="0">
              <a:solidFill>
                <a:prstClr val="black"/>
              </a:solidFill>
              <a:latin typeface="Arial"/>
              <a:ea typeface="华文细黑"/>
            </a:endParaRPr>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07/11/2024</a:t>
            </a:fld>
            <a:endParaRPr lang="en-GB"/>
          </a:p>
        </p:txBody>
      </p:sp>
    </p:spTree>
    <p:extLst>
      <p:ext uri="{BB962C8B-B14F-4D97-AF65-F5344CB8AC3E}">
        <p14:creationId xmlns:p14="http://schemas.microsoft.com/office/powerpoint/2010/main" val="3605478641"/>
      </p:ext>
    </p:extLst>
  </p:cSld>
  <p:clrMapOvr>
    <a:masterClrMapping/>
  </p:clrMapOvr>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TotalTime>162</TotalTime>
  <Words>2818</Words>
  <Application>Microsoft Macintosh PowerPoint</Application>
  <PresentationFormat>On-screen Show (4:3)</PresentationFormat>
  <Paragraphs>308</Paragraphs>
  <Slides>34</Slides>
  <Notes>5</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34</vt:i4>
      </vt:variant>
    </vt:vector>
  </HeadingPairs>
  <TitlesOfParts>
    <vt:vector size="44" baseType="lpstr">
      <vt:lpstr>DengXian</vt:lpstr>
      <vt:lpstr>Arial</vt:lpstr>
      <vt:lpstr>Calibri</vt:lpstr>
      <vt:lpstr>DejaVu Sans</vt:lpstr>
      <vt:lpstr>Myriad Pro</vt:lpstr>
      <vt:lpstr>Raleway</vt:lpstr>
      <vt:lpstr>Wingdings</vt:lpstr>
      <vt:lpstr>1_20140311PresentationUWTSDTemplate</vt:lpstr>
      <vt:lpstr>20140311PresentationUWTSDTemplate</vt:lpstr>
      <vt:lpstr>2_20140311PresentationUWTSDTemplate</vt:lpstr>
      <vt:lpstr>PowerPoint Presentation</vt:lpstr>
      <vt:lpstr>Reports</vt:lpstr>
      <vt:lpstr>What is a report? </vt:lpstr>
      <vt:lpstr>What is a report? </vt:lpstr>
      <vt:lpstr>Report Writing</vt:lpstr>
      <vt:lpstr>Structuring your report</vt:lpstr>
      <vt:lpstr>Structure and Organisation </vt:lpstr>
      <vt:lpstr>Title page </vt:lpstr>
      <vt:lpstr>Abstract / Executive Summary </vt:lpstr>
      <vt:lpstr>Table of Contents</vt:lpstr>
      <vt:lpstr>Table of Contents Example</vt:lpstr>
      <vt:lpstr>Introductions</vt:lpstr>
      <vt:lpstr>Introduction</vt:lpstr>
      <vt:lpstr>Introductory paragraph</vt:lpstr>
      <vt:lpstr>Opening Statement/Sentence</vt:lpstr>
      <vt:lpstr>Opening Statement/Sentence</vt:lpstr>
      <vt:lpstr>Background details</vt:lpstr>
      <vt:lpstr>Background Details: EXAMPLE</vt:lpstr>
      <vt:lpstr>Statement of aims and outline</vt:lpstr>
      <vt:lpstr>WORKSHEET</vt:lpstr>
      <vt:lpstr>Topic: Reflective writing on how you used technology in your lectures  Effective time management is a crucial skill in today’s fast-paced work environments, directly impacting productivity, job satisfaction, and overall organizational success. In many workplaces, employees are often faced with competing tasks, tight deadlines, and high expectations, making efficient use of time essential for achieving professional goals. This report aims to explore the importance of time management in the workplace, emphasizing its benefits for both individuals and organizations. Additionally, the report will provide practical strategies that can be implemented to improve time management skills, allowing employees to enhance their productivity and reduce stress. The following sections will examine the key reasons time management is valuable in a professional setting, present evidence-based techniques to manage time effectively, and offer actionable recommendations for employees and managers alike. Opening sentence   Background details  statement of aims    Outline</vt:lpstr>
      <vt:lpstr>Activity 4 Answers</vt:lpstr>
      <vt:lpstr>Activity 4 Answer</vt:lpstr>
      <vt:lpstr>Conclusion</vt:lpstr>
      <vt:lpstr>Conclusion Components</vt:lpstr>
      <vt:lpstr>Conclusion Components Cont…</vt:lpstr>
      <vt:lpstr>Activity 5 Answer</vt:lpstr>
      <vt:lpstr>Conclusion</vt:lpstr>
      <vt:lpstr>Reference list</vt:lpstr>
      <vt:lpstr>Appendices</vt:lpstr>
      <vt:lpstr>Report Writing</vt:lpstr>
      <vt:lpstr>Report Writing</vt:lpstr>
      <vt:lpstr>Example</vt:lpstr>
      <vt:lpstr>Reference list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Lizeta Demetriou</dc:creator>
  <cp:lastModifiedBy>Naomi Doerge</cp:lastModifiedBy>
  <cp:revision>377</cp:revision>
  <dcterms:created xsi:type="dcterms:W3CDTF">2012-10-20T16:04:33Z</dcterms:created>
  <dcterms:modified xsi:type="dcterms:W3CDTF">2024-11-07T15:49:16Z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762d7e7-4474-4a67-9ef6-3d4dc52b0ea7_Enabled">
    <vt:lpwstr>true</vt:lpwstr>
  </property>
  <property fmtid="{D5CDD505-2E9C-101B-9397-08002B2CF9AE}" pid="3" name="MSIP_Label_9762d7e7-4474-4a67-9ef6-3d4dc52b0ea7_SetDate">
    <vt:lpwstr>2024-05-20T19:55:32Z</vt:lpwstr>
  </property>
  <property fmtid="{D5CDD505-2E9C-101B-9397-08002B2CF9AE}" pid="4" name="MSIP_Label_9762d7e7-4474-4a67-9ef6-3d4dc52b0ea7_Method">
    <vt:lpwstr>Privileged</vt:lpwstr>
  </property>
  <property fmtid="{D5CDD505-2E9C-101B-9397-08002B2CF9AE}" pid="5" name="MSIP_Label_9762d7e7-4474-4a67-9ef6-3d4dc52b0ea7_Name">
    <vt:lpwstr>Internal</vt:lpwstr>
  </property>
  <property fmtid="{D5CDD505-2E9C-101B-9397-08002B2CF9AE}" pid="6" name="MSIP_Label_9762d7e7-4474-4a67-9ef6-3d4dc52b0ea7_SiteId">
    <vt:lpwstr>057daf85-b1d5-44cd-ab7b-0a4ce1b29eae</vt:lpwstr>
  </property>
  <property fmtid="{D5CDD505-2E9C-101B-9397-08002B2CF9AE}" pid="7" name="MSIP_Label_9762d7e7-4474-4a67-9ef6-3d4dc52b0ea7_ActionId">
    <vt:lpwstr>8023759d-20e8-40b3-82f8-e4f80a91e046</vt:lpwstr>
  </property>
  <property fmtid="{D5CDD505-2E9C-101B-9397-08002B2CF9AE}" pid="8" name="MSIP_Label_9762d7e7-4474-4a67-9ef6-3d4dc52b0ea7_ContentBits">
    <vt:lpwstr>0</vt:lpwstr>
  </property>
</Properties>
</file>