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7" r:id="rId2"/>
    <p:sldId id="263" r:id="rId3"/>
    <p:sldId id="258" r:id="rId4"/>
    <p:sldId id="259" r:id="rId5"/>
    <p:sldId id="260" r:id="rId6"/>
    <p:sldId id="269" r:id="rId7"/>
    <p:sldId id="261" r:id="rId8"/>
    <p:sldId id="262" r:id="rId9"/>
    <p:sldId id="264" r:id="rId10"/>
    <p:sldId id="270" r:id="rId11"/>
    <p:sldId id="265"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4660"/>
  </p:normalViewPr>
  <p:slideViewPr>
    <p:cSldViewPr snapToGrid="0">
      <p:cViewPr varScale="1">
        <p:scale>
          <a:sx n="108" d="100"/>
          <a:sy n="108" d="100"/>
        </p:scale>
        <p:origin x="42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73F734-AA5D-42C8-860D-7ECB572E6E59}" type="datetimeFigureOut">
              <a:rPr lang="en-GB" smtClean="0"/>
              <a:t>17/01/2023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33EAC5-2712-4164-9F8E-4B18EE48151D}" type="slidenum">
              <a:rPr lang="en-GB" smtClean="0"/>
              <a:t>‹#›</a:t>
            </a:fld>
            <a:endParaRPr lang="en-GB"/>
          </a:p>
        </p:txBody>
      </p:sp>
    </p:spTree>
    <p:extLst>
      <p:ext uri="{BB962C8B-B14F-4D97-AF65-F5344CB8AC3E}">
        <p14:creationId xmlns:p14="http://schemas.microsoft.com/office/powerpoint/2010/main" val="1040965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1" dirty="0">
                <a:solidFill>
                  <a:srgbClr val="6A6F77"/>
                </a:solidFill>
                <a:effectLst/>
                <a:latin typeface="Georgia" panose="02040502050405020303" pitchFamily="18" charset="0"/>
              </a:rPr>
              <a:t>Concrete experience:</a:t>
            </a:r>
            <a:endParaRPr lang="en-GB" b="0" i="0" dirty="0">
              <a:solidFill>
                <a:srgbClr val="6A6F77"/>
              </a:solidFill>
              <a:effectLst/>
              <a:latin typeface="helvetica" panose="020B0604020202020204" pitchFamily="34" charset="0"/>
            </a:endParaRPr>
          </a:p>
          <a:p>
            <a:pPr algn="l" fontAlgn="base"/>
            <a:r>
              <a:rPr lang="en-GB" b="0" i="0" dirty="0">
                <a:solidFill>
                  <a:srgbClr val="6A6F77"/>
                </a:solidFill>
                <a:effectLst/>
                <a:latin typeface="helvetica" panose="020B0604020202020204" pitchFamily="34" charset="0"/>
              </a:rPr>
              <a:t>You consciously and physically experience a situation, which makes you realise that you need to reflect systematically in order to learn something new or improve on your existing skill and practice. At this stage you will make a note of the specific situation and just describe what you see, how you feel and what you think.</a:t>
            </a:r>
          </a:p>
          <a:p>
            <a:pPr algn="l" fontAlgn="base"/>
            <a:r>
              <a:rPr lang="en-GB" b="0" i="1" dirty="0">
                <a:solidFill>
                  <a:srgbClr val="6A6F77"/>
                </a:solidFill>
                <a:effectLst/>
                <a:latin typeface="Georgia" panose="02040502050405020303" pitchFamily="18" charset="0"/>
              </a:rPr>
              <a:t>Reflective</a:t>
            </a:r>
            <a:r>
              <a:rPr lang="en-GB" b="0" i="0" dirty="0">
                <a:solidFill>
                  <a:srgbClr val="6A6F77"/>
                </a:solidFill>
                <a:effectLst/>
                <a:latin typeface="helvetica" panose="020B0604020202020204" pitchFamily="34" charset="0"/>
              </a:rPr>
              <a:t> </a:t>
            </a:r>
            <a:r>
              <a:rPr lang="en-GB" b="0" i="1" dirty="0">
                <a:solidFill>
                  <a:srgbClr val="6A6F77"/>
                </a:solidFill>
                <a:effectLst/>
                <a:latin typeface="Georgia" panose="02040502050405020303" pitchFamily="18" charset="0"/>
              </a:rPr>
              <a:t>observation:</a:t>
            </a:r>
            <a:br>
              <a:rPr lang="en-GB" b="0" i="0" dirty="0">
                <a:solidFill>
                  <a:srgbClr val="6A6F77"/>
                </a:solidFill>
                <a:effectLst/>
                <a:latin typeface="helvetica" panose="020B0604020202020204" pitchFamily="34" charset="0"/>
              </a:rPr>
            </a:br>
            <a:r>
              <a:rPr lang="en-GB" b="0" i="0" dirty="0">
                <a:solidFill>
                  <a:srgbClr val="6A6F77"/>
                </a:solidFill>
                <a:effectLst/>
                <a:latin typeface="helvetica" panose="020B0604020202020204" pitchFamily="34" charset="0"/>
              </a:rPr>
              <a:t>Having written down the description of the experience, it is now time to reflect more deeply on what has happened in that situation. The questions you need to ask yourself are: what worked? what failed? why did the situation arise? why did others and I behave the way we did?</a:t>
            </a:r>
          </a:p>
          <a:p>
            <a:pPr algn="l" fontAlgn="base"/>
            <a:r>
              <a:rPr lang="en-GB" b="0" i="1" dirty="0">
                <a:solidFill>
                  <a:srgbClr val="6A6F77"/>
                </a:solidFill>
                <a:effectLst/>
                <a:latin typeface="Georgia" panose="02040502050405020303" pitchFamily="18" charset="0"/>
              </a:rPr>
              <a:t>Abstract conceptualisation:</a:t>
            </a:r>
            <a:br>
              <a:rPr lang="en-GB" b="0" i="0" dirty="0">
                <a:solidFill>
                  <a:srgbClr val="6A6F77"/>
                </a:solidFill>
                <a:effectLst/>
                <a:latin typeface="helvetica" panose="020B0604020202020204" pitchFamily="34" charset="0"/>
              </a:rPr>
            </a:br>
            <a:r>
              <a:rPr lang="en-GB" b="0" i="0" dirty="0">
                <a:solidFill>
                  <a:srgbClr val="6A6F77"/>
                </a:solidFill>
                <a:effectLst/>
                <a:latin typeface="helvetica" panose="020B0604020202020204" pitchFamily="34" charset="0"/>
              </a:rPr>
              <a:t>The guiding question for this stage leads on from the questions in the reflective observation stage: what could I have done better or differently? how can I improve? Initially, you try to find different ways for dealing with the situations and think up strategies for when you experience a similar situation again. Also, this is the stage where you should consult colleagues and literature in order to get a better understanding and further ideas.</a:t>
            </a:r>
          </a:p>
          <a:p>
            <a:pPr algn="l" fontAlgn="base"/>
            <a:r>
              <a:rPr lang="en-GB" b="0" i="1" dirty="0">
                <a:solidFill>
                  <a:srgbClr val="6A6F77"/>
                </a:solidFill>
                <a:effectLst/>
                <a:latin typeface="Georgia" panose="02040502050405020303" pitchFamily="18" charset="0"/>
              </a:rPr>
              <a:t>Active</a:t>
            </a:r>
            <a:r>
              <a:rPr lang="en-GB" b="0" i="0" dirty="0">
                <a:solidFill>
                  <a:srgbClr val="6A6F77"/>
                </a:solidFill>
                <a:effectLst/>
                <a:latin typeface="helvetica" panose="020B0604020202020204" pitchFamily="34" charset="0"/>
              </a:rPr>
              <a:t> </a:t>
            </a:r>
            <a:r>
              <a:rPr lang="en-GB" b="0" i="1" dirty="0">
                <a:solidFill>
                  <a:srgbClr val="6A6F77"/>
                </a:solidFill>
                <a:effectLst/>
                <a:latin typeface="Georgia" panose="02040502050405020303" pitchFamily="18" charset="0"/>
              </a:rPr>
              <a:t>experimentation</a:t>
            </a:r>
            <a:r>
              <a:rPr lang="en-GB" b="0" i="0" dirty="0">
                <a:solidFill>
                  <a:srgbClr val="6A6F77"/>
                </a:solidFill>
                <a:effectLst/>
                <a:latin typeface="helvetica" panose="020B0604020202020204" pitchFamily="34" charset="0"/>
              </a:rPr>
              <a:t>:</a:t>
            </a:r>
            <a:br>
              <a:rPr lang="en-GB" b="0" i="0" dirty="0">
                <a:solidFill>
                  <a:srgbClr val="6A6F77"/>
                </a:solidFill>
                <a:effectLst/>
                <a:latin typeface="helvetica" panose="020B0604020202020204" pitchFamily="34" charset="0"/>
              </a:rPr>
            </a:br>
            <a:r>
              <a:rPr lang="en-GB" b="0" i="0" dirty="0">
                <a:solidFill>
                  <a:srgbClr val="6A6F77"/>
                </a:solidFill>
                <a:effectLst/>
                <a:latin typeface="helvetica" panose="020B0604020202020204" pitchFamily="34" charset="0"/>
              </a:rPr>
              <a:t>This stage is now practising the newly acquired theoretical knowledge. You take your own reflections and thoughts about improvements as well as the theories back into your practice and try out the new strategies. Some of them will work, others won’t, so this is then automatically the basis for the new cycle. As the experiences within the active experimentation stage become the new “concrete experiences”.</a:t>
            </a:r>
          </a:p>
          <a:p>
            <a:endParaRPr lang="en-GB" dirty="0"/>
          </a:p>
        </p:txBody>
      </p:sp>
      <p:sp>
        <p:nvSpPr>
          <p:cNvPr id="4" name="Slide Number Placeholder 3"/>
          <p:cNvSpPr>
            <a:spLocks noGrp="1"/>
          </p:cNvSpPr>
          <p:nvPr>
            <p:ph type="sldNum" sz="quarter" idx="5"/>
          </p:nvPr>
        </p:nvSpPr>
        <p:spPr/>
        <p:txBody>
          <a:bodyPr/>
          <a:lstStyle/>
          <a:p>
            <a:fld id="{D333EAC5-2712-4164-9F8E-4B18EE48151D}" type="slidenum">
              <a:rPr lang="en-GB" smtClean="0"/>
              <a:t>7</a:t>
            </a:fld>
            <a:endParaRPr lang="en-GB"/>
          </a:p>
        </p:txBody>
      </p:sp>
    </p:spTree>
    <p:extLst>
      <p:ext uri="{BB962C8B-B14F-4D97-AF65-F5344CB8AC3E}">
        <p14:creationId xmlns:p14="http://schemas.microsoft.com/office/powerpoint/2010/main" val="3392929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7F888F"/>
                </a:solidFill>
                <a:effectLst/>
                <a:latin typeface="Source Sans Pro" panose="020B0503030403020204" pitchFamily="34" charset="0"/>
              </a:rPr>
              <a:t>Reflection-</a:t>
            </a:r>
            <a:r>
              <a:rPr lang="en-GB" b="0" i="1" dirty="0">
                <a:solidFill>
                  <a:srgbClr val="7F888F"/>
                </a:solidFill>
                <a:effectLst/>
                <a:latin typeface="inherit"/>
              </a:rPr>
              <a:t>in</a:t>
            </a:r>
            <a:r>
              <a:rPr lang="en-GB" b="0" i="0" dirty="0">
                <a:solidFill>
                  <a:srgbClr val="7F888F"/>
                </a:solidFill>
                <a:effectLst/>
                <a:latin typeface="Source Sans Pro" panose="020B0503030403020204" pitchFamily="34" charset="0"/>
              </a:rPr>
              <a:t>-action, sometimes described as 'thinking on our feet', is the process that allows professionals to reshape the situation or activity on which they are working while it is unfolding. It is generally associated with the experience of surprise: Schon suggests that, by "reflecting-in-action", professionals reflect on unexpected experiences and conduct 'experiments' which serve to generate both a new understanding of the experience and a change in the situation.</a:t>
            </a:r>
          </a:p>
          <a:p>
            <a:pPr algn="l" fontAlgn="base"/>
            <a:r>
              <a:rPr lang="en-GB" b="0" i="0" dirty="0">
                <a:solidFill>
                  <a:srgbClr val="7F888F"/>
                </a:solidFill>
                <a:effectLst/>
                <a:latin typeface="Source Sans Pro" panose="020B0503030403020204" pitchFamily="34" charset="0"/>
              </a:rPr>
              <a:t>Reflection-</a:t>
            </a:r>
            <a:r>
              <a:rPr lang="en-GB" b="0" i="1" dirty="0">
                <a:solidFill>
                  <a:srgbClr val="7F888F"/>
                </a:solidFill>
                <a:effectLst/>
                <a:latin typeface="inherit"/>
              </a:rPr>
              <a:t>on</a:t>
            </a:r>
            <a:r>
              <a:rPr lang="en-GB" b="0" i="0" dirty="0">
                <a:solidFill>
                  <a:srgbClr val="7F888F"/>
                </a:solidFill>
                <a:effectLst/>
                <a:latin typeface="Source Sans Pro" panose="020B0503030403020204" pitchFamily="34" charset="0"/>
              </a:rPr>
              <a:t>-action involves reflecting on an experience, situation or phenomenon </a:t>
            </a:r>
            <a:r>
              <a:rPr lang="en-GB" b="0" i="1" dirty="0">
                <a:solidFill>
                  <a:srgbClr val="7F888F"/>
                </a:solidFill>
                <a:effectLst/>
                <a:latin typeface="inherit"/>
              </a:rPr>
              <a:t>after </a:t>
            </a:r>
            <a:r>
              <a:rPr lang="en-GB" b="0" i="0" dirty="0">
                <a:solidFill>
                  <a:srgbClr val="7F888F"/>
                </a:solidFill>
                <a:effectLst/>
                <a:latin typeface="Source Sans Pro" panose="020B0503030403020204" pitchFamily="34" charset="0"/>
              </a:rPr>
              <a:t>it has occurred. When professionals "reflect-on-action" they explore what happened in that particular situation, why they acted as they did, whether they could have acted differently, and so on. Reflection-on-action is often associated with reflective writing in which professionals reflect on their experiences and examine alternative ways to improve their practice.</a:t>
            </a:r>
          </a:p>
          <a:p>
            <a:endParaRPr lang="en-GB" dirty="0"/>
          </a:p>
        </p:txBody>
      </p:sp>
      <p:sp>
        <p:nvSpPr>
          <p:cNvPr id="4" name="Slide Number Placeholder 3"/>
          <p:cNvSpPr>
            <a:spLocks noGrp="1"/>
          </p:cNvSpPr>
          <p:nvPr>
            <p:ph type="sldNum" sz="quarter" idx="5"/>
          </p:nvPr>
        </p:nvSpPr>
        <p:spPr/>
        <p:txBody>
          <a:bodyPr/>
          <a:lstStyle/>
          <a:p>
            <a:fld id="{D333EAC5-2712-4164-9F8E-4B18EE48151D}" type="slidenum">
              <a:rPr lang="en-GB" smtClean="0"/>
              <a:t>8</a:t>
            </a:fld>
            <a:endParaRPr lang="en-GB"/>
          </a:p>
        </p:txBody>
      </p:sp>
    </p:spTree>
    <p:extLst>
      <p:ext uri="{BB962C8B-B14F-4D97-AF65-F5344CB8AC3E}">
        <p14:creationId xmlns:p14="http://schemas.microsoft.com/office/powerpoint/2010/main" val="489930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73A3C"/>
                </a:solidFill>
                <a:effectLst/>
                <a:latin typeface="-apple-system"/>
              </a:rPr>
              <a:t>Driscoll (2007) first developed their reflective model in 1994 as a framework to guide self-reflection on specific events or happenings. The model was based on the 1970s work of </a:t>
            </a:r>
            <a:r>
              <a:rPr lang="en-GB" b="0" i="0" dirty="0" err="1">
                <a:solidFill>
                  <a:srgbClr val="373A3C"/>
                </a:solidFill>
                <a:effectLst/>
                <a:latin typeface="-apple-system"/>
              </a:rPr>
              <a:t>Borton</a:t>
            </a:r>
            <a:r>
              <a:rPr lang="en-GB" b="0" i="0" dirty="0">
                <a:solidFill>
                  <a:srgbClr val="373A3C"/>
                </a:solidFill>
                <a:effectLst/>
                <a:latin typeface="-apple-system"/>
              </a:rPr>
              <a:t> (1970) who had advocated for reflective practice using three questions: What? So what? and Now what? (Driscoll, 2007). These three questions are useful but may be argued as somewhat ambiguous, so Driscoll's development took Boston's questions and matched them to an experiential learning cycle (Driscoll, 2007).</a:t>
            </a:r>
          </a:p>
          <a:p>
            <a:pPr algn="l"/>
            <a:r>
              <a:rPr lang="en-GB" b="0" i="0" dirty="0">
                <a:solidFill>
                  <a:srgbClr val="373A3C"/>
                </a:solidFill>
                <a:effectLst/>
                <a:latin typeface="-apple-system"/>
              </a:rPr>
              <a:t>Driscoll's (2007) model is designed for the learner guide their own learning by reflecting on the event using the three questions, with the addition of guidance regarding what should be incorporated at each stage pf the model. The first stage, the What? Is where the learned should reflect on what happened, first considering why they are undertaking the reflection. For example, the learner may want to understand why they reacted in a specific way, to assess what went right or what went wrong and identify behaviours or practices to avoid, repeat, or improve, or any combination of these motivations. The what stage is a descriptive stage, describing what occurred, the questions which may be used at this stage to fully describe what occurred may include several of the following questions:</a:t>
            </a:r>
          </a:p>
          <a:p>
            <a:pPr algn="l"/>
            <a:r>
              <a:rPr lang="en-GB" b="0" i="0" dirty="0">
                <a:solidFill>
                  <a:srgbClr val="373A3C"/>
                </a:solidFill>
                <a:effectLst/>
                <a:latin typeface="Zilla Slab"/>
              </a:rPr>
              <a:t>• What was it that happened?</a:t>
            </a:r>
          </a:p>
          <a:p>
            <a:pPr algn="l"/>
            <a:r>
              <a:rPr lang="en-GB" b="0" i="0" dirty="0">
                <a:solidFill>
                  <a:srgbClr val="373A3C"/>
                </a:solidFill>
                <a:effectLst/>
                <a:latin typeface="Zilla Slab"/>
              </a:rPr>
              <a:t>• What did you observe?</a:t>
            </a:r>
          </a:p>
          <a:p>
            <a:pPr algn="l"/>
            <a:r>
              <a:rPr lang="en-GB" b="0" i="0" dirty="0">
                <a:solidFill>
                  <a:srgbClr val="373A3C"/>
                </a:solidFill>
                <a:effectLst/>
                <a:latin typeface="Zilla Slab"/>
              </a:rPr>
              <a:t>• What action(s) did you take?</a:t>
            </a:r>
          </a:p>
          <a:p>
            <a:pPr algn="l"/>
            <a:r>
              <a:rPr lang="en-GB" b="0" i="0" dirty="0">
                <a:solidFill>
                  <a:srgbClr val="373A3C"/>
                </a:solidFill>
                <a:effectLst/>
                <a:latin typeface="Zilla Slab"/>
              </a:rPr>
              <a:t>• How did you react?</a:t>
            </a:r>
          </a:p>
          <a:p>
            <a:pPr algn="l"/>
            <a:r>
              <a:rPr lang="en-GB" b="0" i="0" dirty="0">
                <a:solidFill>
                  <a:srgbClr val="373A3C"/>
                </a:solidFill>
                <a:effectLst/>
                <a:latin typeface="Zilla Slab"/>
              </a:rPr>
              <a:t>• How did other people react?</a:t>
            </a:r>
          </a:p>
          <a:p>
            <a:pPr algn="l"/>
            <a:r>
              <a:rPr lang="en-GB" b="0" i="0" dirty="0">
                <a:solidFill>
                  <a:srgbClr val="373A3C"/>
                </a:solidFill>
                <a:effectLst/>
                <a:latin typeface="Zilla Slab"/>
              </a:rPr>
              <a:t>• What are the most important elements in the event?</a:t>
            </a:r>
          </a:p>
          <a:p>
            <a:pPr algn="l"/>
            <a:r>
              <a:rPr lang="en-GB" b="0" i="0" dirty="0">
                <a:solidFill>
                  <a:srgbClr val="373A3C"/>
                </a:solidFill>
                <a:effectLst/>
                <a:latin typeface="-apple-system"/>
              </a:rPr>
              <a:t>This stage is purely descriptive; it is not asking why, the stage is merely allowing the data to be collected that will form the framework for the next stage of the analysis. However, the process does require the user to be honest and recall events accurately.</a:t>
            </a:r>
          </a:p>
          <a:p>
            <a:pPr algn="l"/>
            <a:r>
              <a:rPr lang="en-GB" b="0" i="0" dirty="0">
                <a:solidFill>
                  <a:srgbClr val="373A3C"/>
                </a:solidFill>
                <a:effectLst/>
                <a:latin typeface="-apple-system"/>
              </a:rPr>
              <a:t>The second stage is the So What? question. This is the stage where the analysis is undertaken, and it the stage where most learning will be undertaken. By asking So What? the model will trigger the cognitive processes to increase understandings of the event (Driscoll, 2007). During this stage, the learner will examine their own feelings regarding the event and assess the way their feelings impacted on their behaviour or actions (Driscoll, 2007). Questions the learner may ask themselves during this stage include:</a:t>
            </a:r>
          </a:p>
          <a:p>
            <a:pPr algn="l"/>
            <a:r>
              <a:rPr lang="en-GB" b="0" i="0" dirty="0">
                <a:solidFill>
                  <a:srgbClr val="373A3C"/>
                </a:solidFill>
                <a:effectLst/>
                <a:latin typeface="Zilla Slab"/>
              </a:rPr>
              <a:t>• What did you feel during the event?</a:t>
            </a:r>
          </a:p>
          <a:p>
            <a:pPr algn="l"/>
            <a:r>
              <a:rPr lang="en-GB" b="0" i="0" dirty="0">
                <a:solidFill>
                  <a:srgbClr val="373A3C"/>
                </a:solidFill>
                <a:effectLst/>
                <a:latin typeface="Zilla Slab"/>
              </a:rPr>
              <a:t>• How do you feel about it now?</a:t>
            </a:r>
          </a:p>
          <a:p>
            <a:pPr algn="l"/>
            <a:r>
              <a:rPr lang="en-GB" b="0" i="0" dirty="0">
                <a:solidFill>
                  <a:srgbClr val="373A3C"/>
                </a:solidFill>
                <a:effectLst/>
                <a:latin typeface="Zilla Slab"/>
              </a:rPr>
              <a:t>• Do you feel differently now? If you do, why do you feel differently?</a:t>
            </a:r>
          </a:p>
          <a:p>
            <a:pPr algn="l"/>
            <a:r>
              <a:rPr lang="en-GB" b="0" i="0" dirty="0">
                <a:solidFill>
                  <a:srgbClr val="373A3C"/>
                </a:solidFill>
                <a:effectLst/>
                <a:latin typeface="Zilla Slab"/>
              </a:rPr>
              <a:t>• Why did you react (or fail to react) in the way you did?</a:t>
            </a:r>
          </a:p>
          <a:p>
            <a:pPr algn="l"/>
            <a:r>
              <a:rPr lang="en-GB" b="0" i="0" dirty="0">
                <a:solidFill>
                  <a:srgbClr val="373A3C"/>
                </a:solidFill>
                <a:effectLst/>
                <a:latin typeface="Zilla Slab"/>
              </a:rPr>
              <a:t>• What (if any) were the positive aspects of the happening?</a:t>
            </a:r>
          </a:p>
          <a:p>
            <a:pPr algn="l"/>
            <a:r>
              <a:rPr lang="en-GB" b="0" i="0" dirty="0">
                <a:solidFill>
                  <a:srgbClr val="373A3C"/>
                </a:solidFill>
                <a:effectLst/>
                <a:latin typeface="Zilla Slab"/>
              </a:rPr>
              <a:t>• What were the negative or worrying aspects of the experience?</a:t>
            </a:r>
          </a:p>
          <a:p>
            <a:pPr algn="l"/>
            <a:r>
              <a:rPr lang="en-GB" b="0" i="0" dirty="0">
                <a:solidFill>
                  <a:srgbClr val="373A3C"/>
                </a:solidFill>
                <a:effectLst/>
                <a:latin typeface="Zilla Slab"/>
              </a:rPr>
              <a:t>• Were your experiences different to others? If so, why was that?</a:t>
            </a:r>
          </a:p>
          <a:p>
            <a:pPr algn="l"/>
            <a:r>
              <a:rPr lang="en-GB" b="0" i="0" dirty="0">
                <a:solidFill>
                  <a:srgbClr val="373A3C"/>
                </a:solidFill>
                <a:effectLst/>
                <a:latin typeface="-apple-system"/>
              </a:rPr>
              <a:t>The second stage requires the learned to accept and acknowledge weaknesses or errors, but it is also a stage where the strengths and good reaction may be recognised. The understanding of what happened leads naturally to the last stage: Now What?</a:t>
            </a:r>
          </a:p>
          <a:p>
            <a:pPr algn="l"/>
            <a:r>
              <a:rPr lang="en-GB" b="0" i="0" dirty="0">
                <a:solidFill>
                  <a:srgbClr val="373A3C"/>
                </a:solidFill>
                <a:effectLst/>
                <a:latin typeface="-apple-system"/>
              </a:rPr>
              <a:t>The third question leads to the improvement with the learner developing an action plan to decide who they will react or behave the next time they are in a similar position (Driscoll, 2007). To adjust behaviours and reactions, the learner must have self-awareness and understand how and why they acted or reacted in a specific way (</a:t>
            </a:r>
            <a:r>
              <a:rPr lang="en-GB" b="0" i="0" dirty="0" err="1">
                <a:solidFill>
                  <a:srgbClr val="373A3C"/>
                </a:solidFill>
                <a:effectLst/>
                <a:latin typeface="-apple-system"/>
              </a:rPr>
              <a:t>Perusso</a:t>
            </a:r>
            <a:r>
              <a:rPr lang="en-GB" b="0" i="0" dirty="0">
                <a:solidFill>
                  <a:srgbClr val="373A3C"/>
                </a:solidFill>
                <a:effectLst/>
                <a:latin typeface="-apple-system"/>
              </a:rPr>
              <a:t>, </a:t>
            </a:r>
            <a:r>
              <a:rPr lang="en-GB" b="0" i="0" dirty="0" err="1">
                <a:solidFill>
                  <a:srgbClr val="373A3C"/>
                </a:solidFill>
                <a:effectLst/>
                <a:latin typeface="-apple-system"/>
              </a:rPr>
              <a:t>Blankesteijn</a:t>
            </a:r>
            <a:r>
              <a:rPr lang="en-GB" b="0" i="0" dirty="0">
                <a:solidFill>
                  <a:srgbClr val="373A3C"/>
                </a:solidFill>
                <a:effectLst/>
                <a:latin typeface="-apple-system"/>
              </a:rPr>
              <a:t> and Leal, 2019). By understanding and being aware of the issues, they may adjust their reactions, even if the improvements are not fully aligned with the desired outcomes (Moon, 2004). Questions a learner may ask themselves during this stage may include:</a:t>
            </a:r>
          </a:p>
          <a:p>
            <a:pPr algn="l"/>
            <a:r>
              <a:rPr lang="en-GB" b="0" i="0" dirty="0">
                <a:solidFill>
                  <a:srgbClr val="373A3C"/>
                </a:solidFill>
                <a:effectLst/>
                <a:latin typeface="Zilla Slab"/>
              </a:rPr>
              <a:t>• What impact did the event have on/for you?</a:t>
            </a:r>
          </a:p>
          <a:p>
            <a:pPr algn="l"/>
            <a:r>
              <a:rPr lang="en-GB" b="0" i="0" dirty="0">
                <a:solidFill>
                  <a:srgbClr val="373A3C"/>
                </a:solidFill>
                <a:effectLst/>
                <a:latin typeface="Zilla Slab"/>
              </a:rPr>
              <a:t>• What needs to take place to alter the outcome?</a:t>
            </a:r>
          </a:p>
          <a:p>
            <a:pPr algn="l"/>
            <a:r>
              <a:rPr lang="en-GB" b="0" i="0" dirty="0">
                <a:solidFill>
                  <a:srgbClr val="373A3C"/>
                </a:solidFill>
                <a:effectLst/>
                <a:latin typeface="Zilla Slab"/>
              </a:rPr>
              <a:t>• What actions would you take next time in the same situation?</a:t>
            </a:r>
          </a:p>
          <a:p>
            <a:pPr algn="l"/>
            <a:r>
              <a:rPr lang="en-GB" b="0" i="0" dirty="0">
                <a:solidFill>
                  <a:srgbClr val="373A3C"/>
                </a:solidFill>
                <a:effectLst/>
                <a:latin typeface="Zilla Slab"/>
              </a:rPr>
              <a:t>• What information will you need when you face the same situation again?</a:t>
            </a:r>
          </a:p>
          <a:p>
            <a:pPr algn="l"/>
            <a:r>
              <a:rPr lang="en-GB" b="0" i="0" dirty="0">
                <a:solidFill>
                  <a:srgbClr val="373A3C"/>
                </a:solidFill>
                <a:effectLst/>
                <a:latin typeface="Zilla Slab"/>
              </a:rPr>
              <a:t>• What do you need to prepare or adapt so you can improve your performance the next time?</a:t>
            </a:r>
          </a:p>
          <a:p>
            <a:pPr algn="l"/>
            <a:r>
              <a:rPr lang="en-GB" b="0" i="0" dirty="0">
                <a:solidFill>
                  <a:srgbClr val="373A3C"/>
                </a:solidFill>
                <a:effectLst/>
                <a:latin typeface="-apple-system"/>
              </a:rPr>
              <a:t>This is a planning stage: by determining what needs to be done next time the learning process is brought to the fore, allowing a proactive approach which is more likely to create change compared to an unstructured and anecdotal review or unplanned approach (NMC, 2020; Driscoll, 2007). The process creates a cycle, as when the event or a similar event occurs, the same stages of What? So What? And Now What? with the next first stage identifying what happened and how, which will reflect any changes which are made and will allow reflection of the process, creating an ongoing learning cycle (Driscoll, 2007)</a:t>
            </a:r>
          </a:p>
          <a:p>
            <a:endParaRPr lang="en-GB" dirty="0"/>
          </a:p>
        </p:txBody>
      </p:sp>
      <p:sp>
        <p:nvSpPr>
          <p:cNvPr id="4" name="Slide Number Placeholder 3"/>
          <p:cNvSpPr>
            <a:spLocks noGrp="1"/>
          </p:cNvSpPr>
          <p:nvPr>
            <p:ph type="sldNum" sz="quarter" idx="5"/>
          </p:nvPr>
        </p:nvSpPr>
        <p:spPr/>
        <p:txBody>
          <a:bodyPr/>
          <a:lstStyle/>
          <a:p>
            <a:fld id="{D333EAC5-2712-4164-9F8E-4B18EE48151D}" type="slidenum">
              <a:rPr lang="en-GB" smtClean="0"/>
              <a:t>9</a:t>
            </a:fld>
            <a:endParaRPr lang="en-GB"/>
          </a:p>
        </p:txBody>
      </p:sp>
    </p:spTree>
    <p:extLst>
      <p:ext uri="{BB962C8B-B14F-4D97-AF65-F5344CB8AC3E}">
        <p14:creationId xmlns:p14="http://schemas.microsoft.com/office/powerpoint/2010/main" val="3248322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17/01/2023</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330EA680-D336-4FF7-8B7A-9848BB0A1C32}"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78391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05866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4097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48382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17/01/2023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56759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17/01/2023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90137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67201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27992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46CE7D5-CF57-46EF-B807-FDD0502418D4}" type="datetimeFigureOut">
              <a:rPr lang="en-GB" smtClean="0"/>
              <a:t>17/01/2023</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87432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47338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17/01/2023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162872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17/01/2023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09352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46CE7D5-CF57-46EF-B807-FDD0502418D4}" type="datetimeFigureOut">
              <a:rPr lang="en-GB" smtClean="0"/>
              <a:t>17/01/2023</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330EA680-D336-4FF7-8B7A-9848BB0A1C32}"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29234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video" Target="https://www.youtube.com/embed/ZXKBc7kqQ7A?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3.xml"/><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cy-GB" sz="3200" noProof="1"/>
              <a:t>YSGOGwyr</a:t>
            </a:r>
            <a:r>
              <a:rPr lang="cy-GB" sz="3200" dirty="0"/>
              <a:t> Newid: Adeiladu eich Brand Personol ar gyfer Cyflogaeth Gynaliadwy</a:t>
            </a:r>
          </a:p>
        </p:txBody>
      </p:sp>
      <p:sp>
        <p:nvSpPr>
          <p:cNvPr id="3" name="Subtitle 2"/>
          <p:cNvSpPr>
            <a:spLocks noGrp="1"/>
          </p:cNvSpPr>
          <p:nvPr>
            <p:ph type="subTitle" idx="1"/>
          </p:nvPr>
        </p:nvSpPr>
        <p:spPr/>
        <p:txBody>
          <a:bodyPr>
            <a:noAutofit/>
          </a:bodyPr>
          <a:lstStyle/>
          <a:p>
            <a:r>
              <a:rPr lang="en-GB" sz="3200" dirty="0">
                <a:latin typeface="+mj-lt"/>
              </a:rPr>
              <a:t>Changemakers: Building Your Personal Brand for Sustainable Employment</a:t>
            </a:r>
          </a:p>
        </p:txBody>
      </p:sp>
    </p:spTree>
    <p:extLst>
      <p:ext uri="{BB962C8B-B14F-4D97-AF65-F5344CB8AC3E}">
        <p14:creationId xmlns:p14="http://schemas.microsoft.com/office/powerpoint/2010/main" val="38323346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7852D-C250-4FA0-840D-83DC2312F78C}"/>
              </a:ext>
            </a:extLst>
          </p:cNvPr>
          <p:cNvSpPr>
            <a:spLocks noGrp="1"/>
          </p:cNvSpPr>
          <p:nvPr>
            <p:ph type="title"/>
          </p:nvPr>
        </p:nvSpPr>
        <p:spPr/>
        <p:txBody>
          <a:bodyPr/>
          <a:lstStyle/>
          <a:p>
            <a:r>
              <a:rPr lang="en-GB" dirty="0"/>
              <a:t>ATGRYNHOI                                  Recap</a:t>
            </a:r>
          </a:p>
        </p:txBody>
      </p:sp>
      <p:sp>
        <p:nvSpPr>
          <p:cNvPr id="3" name="Content Placeholder 2">
            <a:extLst>
              <a:ext uri="{FF2B5EF4-FFF2-40B4-BE49-F238E27FC236}">
                <a16:creationId xmlns:a16="http://schemas.microsoft.com/office/drawing/2014/main" id="{4512E7DB-BED0-4FA6-8639-DBAA3A245AF9}"/>
              </a:ext>
            </a:extLst>
          </p:cNvPr>
          <p:cNvSpPr>
            <a:spLocks noGrp="1"/>
          </p:cNvSpPr>
          <p:nvPr>
            <p:ph sz="quarter" idx="13"/>
          </p:nvPr>
        </p:nvSpPr>
        <p:spPr/>
        <p:txBody>
          <a:bodyPr/>
          <a:lstStyle/>
          <a:p>
            <a:endParaRPr lang="en-GB" dirty="0"/>
          </a:p>
          <a:p>
            <a:endParaRPr lang="en-GB" dirty="0"/>
          </a:p>
          <a:p>
            <a:r>
              <a:rPr lang="cy-GB" dirty="0"/>
              <a:t>Beth rydym wedi’i drafod hyd yma?</a:t>
            </a:r>
          </a:p>
          <a:p>
            <a:endParaRPr lang="en-GB" dirty="0"/>
          </a:p>
        </p:txBody>
      </p:sp>
      <p:sp>
        <p:nvSpPr>
          <p:cNvPr id="4" name="Content Placeholder 3">
            <a:extLst>
              <a:ext uri="{FF2B5EF4-FFF2-40B4-BE49-F238E27FC236}">
                <a16:creationId xmlns:a16="http://schemas.microsoft.com/office/drawing/2014/main" id="{FD287BC5-54C9-40E6-9DFD-18EF4BABB85B}"/>
              </a:ext>
            </a:extLst>
          </p:cNvPr>
          <p:cNvSpPr>
            <a:spLocks noGrp="1"/>
          </p:cNvSpPr>
          <p:nvPr>
            <p:ph sz="quarter" idx="14"/>
          </p:nvPr>
        </p:nvSpPr>
        <p:spPr/>
        <p:txBody>
          <a:bodyPr/>
          <a:lstStyle/>
          <a:p>
            <a:endParaRPr lang="en-GB" dirty="0"/>
          </a:p>
          <a:p>
            <a:endParaRPr lang="en-GB" dirty="0"/>
          </a:p>
          <a:p>
            <a:r>
              <a:rPr lang="en-GB" dirty="0"/>
              <a:t>What have we covered so Far?</a:t>
            </a:r>
          </a:p>
        </p:txBody>
      </p:sp>
    </p:spTree>
    <p:extLst>
      <p:ext uri="{BB962C8B-B14F-4D97-AF65-F5344CB8AC3E}">
        <p14:creationId xmlns:p14="http://schemas.microsoft.com/office/powerpoint/2010/main" val="2010111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558E71F-4C2C-4AE1-B20A-C52E06ED8842}"/>
              </a:ext>
            </a:extLst>
          </p:cNvPr>
          <p:cNvSpPr>
            <a:spLocks noGrp="1"/>
          </p:cNvSpPr>
          <p:nvPr>
            <p:ph type="title"/>
          </p:nvPr>
        </p:nvSpPr>
        <p:spPr/>
        <p:txBody>
          <a:bodyPr/>
          <a:lstStyle/>
          <a:p>
            <a:r>
              <a:rPr lang="en-GB" dirty="0"/>
              <a:t>AMCANION Y SESIWN            Session Objectives</a:t>
            </a:r>
          </a:p>
        </p:txBody>
      </p:sp>
      <p:sp>
        <p:nvSpPr>
          <p:cNvPr id="5" name="Content Placeholder 4">
            <a:extLst>
              <a:ext uri="{FF2B5EF4-FFF2-40B4-BE49-F238E27FC236}">
                <a16:creationId xmlns:a16="http://schemas.microsoft.com/office/drawing/2014/main" id="{D88AC683-C952-4411-B5D8-295A99832174}"/>
              </a:ext>
            </a:extLst>
          </p:cNvPr>
          <p:cNvSpPr>
            <a:spLocks noGrp="1"/>
          </p:cNvSpPr>
          <p:nvPr>
            <p:ph sz="half" idx="1"/>
          </p:nvPr>
        </p:nvSpPr>
        <p:spPr>
          <a:xfrm>
            <a:off x="1133077" y="2010878"/>
            <a:ext cx="4959406" cy="3448595"/>
          </a:xfrm>
        </p:spPr>
        <p:txBody>
          <a:bodyPr/>
          <a:lstStyle/>
          <a:p>
            <a:r>
              <a:rPr lang="cy-GB" dirty="0"/>
              <a:t>Erbyn diwedd y sesiwn hon byddwch yn gallu: </a:t>
            </a:r>
          </a:p>
          <a:p>
            <a:pPr lvl="1"/>
            <a:r>
              <a:rPr lang="cy-GB" dirty="0"/>
              <a:t>Gwerthuso’n feirniadol fodelau adfyfyriol allweddol</a:t>
            </a:r>
          </a:p>
          <a:p>
            <a:pPr lvl="1"/>
            <a:r>
              <a:rPr lang="cy-GB" dirty="0"/>
              <a:t>Trafod sut mae’r modelau adfyfyriol yn ymwneud â datblygu eich brand personol.</a:t>
            </a:r>
          </a:p>
          <a:p>
            <a:endParaRPr lang="en-GB" dirty="0"/>
          </a:p>
        </p:txBody>
      </p:sp>
      <p:sp>
        <p:nvSpPr>
          <p:cNvPr id="6" name="Content Placeholder 5">
            <a:extLst>
              <a:ext uri="{FF2B5EF4-FFF2-40B4-BE49-F238E27FC236}">
                <a16:creationId xmlns:a16="http://schemas.microsoft.com/office/drawing/2014/main" id="{5C2A76A4-B633-4464-BC3D-6E427710D65D}"/>
              </a:ext>
            </a:extLst>
          </p:cNvPr>
          <p:cNvSpPr>
            <a:spLocks noGrp="1"/>
          </p:cNvSpPr>
          <p:nvPr>
            <p:ph sz="half" idx="2"/>
          </p:nvPr>
        </p:nvSpPr>
        <p:spPr/>
        <p:txBody>
          <a:bodyPr/>
          <a:lstStyle/>
          <a:p>
            <a:r>
              <a:rPr lang="en-GB" dirty="0"/>
              <a:t>By the end of this session you will be able to: </a:t>
            </a:r>
          </a:p>
          <a:p>
            <a:pPr lvl="1"/>
            <a:r>
              <a:rPr lang="en-GB" dirty="0"/>
              <a:t>Critically evaluate key reflective models</a:t>
            </a:r>
          </a:p>
          <a:p>
            <a:pPr lvl="1"/>
            <a:r>
              <a:rPr lang="en-GB" dirty="0"/>
              <a:t>Discuss how the reflective models relate to developing your personal brand.</a:t>
            </a:r>
          </a:p>
        </p:txBody>
      </p:sp>
    </p:spTree>
    <p:extLst>
      <p:ext uri="{BB962C8B-B14F-4D97-AF65-F5344CB8AC3E}">
        <p14:creationId xmlns:p14="http://schemas.microsoft.com/office/powerpoint/2010/main" val="26387215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EC1DC-2C40-4861-A69E-AE022C106CCE}"/>
              </a:ext>
            </a:extLst>
          </p:cNvPr>
          <p:cNvSpPr>
            <a:spLocks noGrp="1"/>
          </p:cNvSpPr>
          <p:nvPr>
            <p:ph type="title"/>
          </p:nvPr>
        </p:nvSpPr>
        <p:spPr/>
        <p:txBody>
          <a:bodyPr/>
          <a:lstStyle/>
          <a:p>
            <a:r>
              <a:rPr lang="en-GB" dirty="0"/>
              <a:t>DAMCANIAETHWYR ALLWEDDOL</a:t>
            </a:r>
            <a:br>
              <a:rPr lang="en-GB" dirty="0"/>
            </a:br>
            <a:r>
              <a:rPr lang="en-GB" dirty="0"/>
              <a:t>Key Theorists</a:t>
            </a:r>
          </a:p>
        </p:txBody>
      </p:sp>
      <p:sp>
        <p:nvSpPr>
          <p:cNvPr id="3" name="Content Placeholder 2">
            <a:extLst>
              <a:ext uri="{FF2B5EF4-FFF2-40B4-BE49-F238E27FC236}">
                <a16:creationId xmlns:a16="http://schemas.microsoft.com/office/drawing/2014/main" id="{9CEE5664-152C-4DF5-A7E2-8F35A8702A8F}"/>
              </a:ext>
            </a:extLst>
          </p:cNvPr>
          <p:cNvSpPr>
            <a:spLocks noGrp="1"/>
          </p:cNvSpPr>
          <p:nvPr>
            <p:ph sz="half" idx="1"/>
          </p:nvPr>
        </p:nvSpPr>
        <p:spPr/>
        <p:txBody>
          <a:bodyPr/>
          <a:lstStyle/>
          <a:p>
            <a:endParaRPr lang="en-GB" dirty="0"/>
          </a:p>
          <a:p>
            <a:r>
              <a:rPr lang="en-GB" dirty="0"/>
              <a:t>Gibbs</a:t>
            </a:r>
          </a:p>
          <a:p>
            <a:r>
              <a:rPr lang="en-GB" dirty="0"/>
              <a:t>Kolb</a:t>
            </a:r>
          </a:p>
          <a:p>
            <a:r>
              <a:rPr lang="en-GB" dirty="0"/>
              <a:t>Schön</a:t>
            </a:r>
          </a:p>
          <a:p>
            <a:r>
              <a:rPr lang="en-GB" dirty="0"/>
              <a:t>Driscoll</a:t>
            </a:r>
          </a:p>
          <a:p>
            <a:endParaRPr lang="en-GB" dirty="0"/>
          </a:p>
        </p:txBody>
      </p:sp>
      <p:sp>
        <p:nvSpPr>
          <p:cNvPr id="4" name="Content Placeholder 3">
            <a:extLst>
              <a:ext uri="{FF2B5EF4-FFF2-40B4-BE49-F238E27FC236}">
                <a16:creationId xmlns:a16="http://schemas.microsoft.com/office/drawing/2014/main" id="{83C813E7-D564-4E3C-A759-3D8B150342CD}"/>
              </a:ext>
            </a:extLst>
          </p:cNvPr>
          <p:cNvSpPr>
            <a:spLocks noGrp="1"/>
          </p:cNvSpPr>
          <p:nvPr>
            <p:ph sz="half" idx="2"/>
          </p:nvPr>
        </p:nvSpPr>
        <p:spPr/>
        <p:txBody>
          <a:bodyPr/>
          <a:lstStyle/>
          <a:p>
            <a:endParaRPr lang="en-GB" dirty="0"/>
          </a:p>
          <a:p>
            <a:r>
              <a:rPr lang="en-GB" dirty="0"/>
              <a:t>Gibbs</a:t>
            </a:r>
          </a:p>
          <a:p>
            <a:r>
              <a:rPr lang="en-GB" dirty="0"/>
              <a:t>Kolb</a:t>
            </a:r>
          </a:p>
          <a:p>
            <a:r>
              <a:rPr lang="en-GB" dirty="0"/>
              <a:t>Schön</a:t>
            </a:r>
          </a:p>
          <a:p>
            <a:r>
              <a:rPr lang="en-GB" dirty="0"/>
              <a:t>Driscoll</a:t>
            </a:r>
          </a:p>
          <a:p>
            <a:endParaRPr lang="en-GB" dirty="0"/>
          </a:p>
          <a:p>
            <a:endParaRPr lang="en-GB" dirty="0"/>
          </a:p>
        </p:txBody>
      </p:sp>
    </p:spTree>
    <p:extLst>
      <p:ext uri="{BB962C8B-B14F-4D97-AF65-F5344CB8AC3E}">
        <p14:creationId xmlns:p14="http://schemas.microsoft.com/office/powerpoint/2010/main" val="2591979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3" name="Picture 12">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5" name="Straight Connector 14">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9D4B225-18E9-4C5B-94D8-2ABE6D161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9" name="Rectangle 18">
            <a:extLst>
              <a:ext uri="{FF2B5EF4-FFF2-40B4-BE49-F238E27FC236}">
                <a16:creationId xmlns:a16="http://schemas.microsoft.com/office/drawing/2014/main" id="{021A4066-B261-49FE-952E-A0FE3EE75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381B4579-E2EA-4BD7-94FF-0A0BEE135C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4A7F86EA-AB60-4AF3-BB04-42EABEA3D126}"/>
              </a:ext>
            </a:extLst>
          </p:cNvPr>
          <p:cNvSpPr>
            <a:spLocks noGrp="1"/>
          </p:cNvSpPr>
          <p:nvPr>
            <p:ph type="title"/>
          </p:nvPr>
        </p:nvSpPr>
        <p:spPr>
          <a:xfrm>
            <a:off x="1451580" y="804520"/>
            <a:ext cx="3530157" cy="1049235"/>
          </a:xfrm>
        </p:spPr>
        <p:txBody>
          <a:bodyPr vert="horz" lIns="91440" tIns="45720" rIns="91440" bIns="45720" rtlCol="0" anchor="t">
            <a:normAutofit/>
          </a:bodyPr>
          <a:lstStyle/>
          <a:p>
            <a:r>
              <a:rPr lang="en-US" dirty="0"/>
              <a:t>Gibbs</a:t>
            </a:r>
          </a:p>
        </p:txBody>
      </p:sp>
      <p:sp>
        <p:nvSpPr>
          <p:cNvPr id="23" name="Rectangle 22">
            <a:extLst>
              <a:ext uri="{FF2B5EF4-FFF2-40B4-BE49-F238E27FC236}">
                <a16:creationId xmlns:a16="http://schemas.microsoft.com/office/drawing/2014/main" id="{81958111-BC13-4D45-AB27-0C2C83F9BA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 name="Content Placeholder 3">
            <a:extLst>
              <a:ext uri="{FF2B5EF4-FFF2-40B4-BE49-F238E27FC236}">
                <a16:creationId xmlns:a16="http://schemas.microsoft.com/office/drawing/2014/main" id="{39582F6E-EB25-4B76-BE5E-CD77A65DA25E}"/>
              </a:ext>
            </a:extLst>
          </p:cNvPr>
          <p:cNvSpPr>
            <a:spLocks noGrp="1"/>
          </p:cNvSpPr>
          <p:nvPr>
            <p:ph sz="half" idx="2"/>
          </p:nvPr>
        </p:nvSpPr>
        <p:spPr>
          <a:xfrm>
            <a:off x="1451581" y="2015732"/>
            <a:ext cx="3526523" cy="3450613"/>
          </a:xfrm>
        </p:spPr>
        <p:txBody>
          <a:bodyPr vert="horz" lIns="91440" tIns="45720" rIns="91440" bIns="45720" rtlCol="0" anchor="t">
            <a:normAutofit/>
          </a:bodyPr>
          <a:lstStyle/>
          <a:p>
            <a:endParaRPr lang="en-US" dirty="0"/>
          </a:p>
          <a:p>
            <a:r>
              <a:rPr lang="cy-GB" dirty="0"/>
              <a:t>Beth wyddoch chi am Gibbs?</a:t>
            </a:r>
          </a:p>
          <a:p>
            <a:endParaRPr lang="en-US" dirty="0"/>
          </a:p>
          <a:p>
            <a:r>
              <a:rPr lang="en-US" dirty="0"/>
              <a:t>What do you know about Gibbs?</a:t>
            </a:r>
          </a:p>
        </p:txBody>
      </p:sp>
      <p:grpSp>
        <p:nvGrpSpPr>
          <p:cNvPr id="25" name="Group 24">
            <a:extLst>
              <a:ext uri="{FF2B5EF4-FFF2-40B4-BE49-F238E27FC236}">
                <a16:creationId xmlns:a16="http://schemas.microsoft.com/office/drawing/2014/main" id="{82188758-E18A-4CE5-9D03-F4BF5D887C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46003" y="583365"/>
            <a:chExt cx="6091790" cy="5181928"/>
          </a:xfrm>
        </p:grpSpPr>
        <p:sp>
          <p:nvSpPr>
            <p:cNvPr id="26" name="Rectangle 25">
              <a:extLst>
                <a:ext uri="{FF2B5EF4-FFF2-40B4-BE49-F238E27FC236}">
                  <a16:creationId xmlns:a16="http://schemas.microsoft.com/office/drawing/2014/main" id="{821513DD-C15F-4381-AEA6-ED9E5E218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6003" y="583365"/>
              <a:ext cx="609179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ED2DE01-7F43-4858-85FC-27022DA78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64828" y="915807"/>
              <a:ext cx="54617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6" name="Content Placeholder 5" descr="Diagram&#10;&#10;Description automatically generated with low confidence">
            <a:extLst>
              <a:ext uri="{FF2B5EF4-FFF2-40B4-BE49-F238E27FC236}">
                <a16:creationId xmlns:a16="http://schemas.microsoft.com/office/drawing/2014/main" id="{736C3A3D-4BAF-49AD-BE7F-D4CD2C5256BE}"/>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Lst>
          </a:blip>
          <a:srcRect t="1680" r="-2" b="7327"/>
          <a:stretch/>
        </p:blipFill>
        <p:spPr>
          <a:xfrm>
            <a:off x="6093926" y="1116345"/>
            <a:ext cx="4821551" cy="3866172"/>
          </a:xfrm>
          <a:prstGeom prst="rect">
            <a:avLst/>
          </a:prstGeom>
        </p:spPr>
      </p:pic>
      <p:pic>
        <p:nvPicPr>
          <p:cNvPr id="29" name="Picture 28">
            <a:extLst>
              <a:ext uri="{FF2B5EF4-FFF2-40B4-BE49-F238E27FC236}">
                <a16:creationId xmlns:a16="http://schemas.microsoft.com/office/drawing/2014/main" id="{D42F4933-2ECF-4EE5-BCE4-F19E3CA609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C6FAC23C-014D-4AC5-AD1B-36F7D0E7EF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7017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Gibbs Reflective Cycle">
            <a:hlinkClick r:id="" action="ppaction://media"/>
            <a:extLst>
              <a:ext uri="{FF2B5EF4-FFF2-40B4-BE49-F238E27FC236}">
                <a16:creationId xmlns:a16="http://schemas.microsoft.com/office/drawing/2014/main" id="{8C6EBB29-6050-437B-8C97-E1952FE60614}"/>
              </a:ext>
            </a:extLst>
          </p:cNvPr>
          <p:cNvPicPr>
            <a:picLocks noRot="1" noChangeAspect="1"/>
          </p:cNvPicPr>
          <p:nvPr>
            <a:videoFile r:link="rId1"/>
          </p:nvPr>
        </p:nvPicPr>
        <p:blipFill>
          <a:blip r:embed="rId3"/>
          <a:stretch>
            <a:fillRect/>
          </a:stretch>
        </p:blipFill>
        <p:spPr>
          <a:xfrm>
            <a:off x="1258591" y="385313"/>
            <a:ext cx="9674818" cy="5466272"/>
          </a:xfrm>
          <a:prstGeom prst="rect">
            <a:avLst/>
          </a:prstGeom>
        </p:spPr>
      </p:pic>
    </p:spTree>
    <p:extLst>
      <p:ext uri="{BB962C8B-B14F-4D97-AF65-F5344CB8AC3E}">
        <p14:creationId xmlns:p14="http://schemas.microsoft.com/office/powerpoint/2010/main" val="2260302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8" name="Rectangle 10">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30" name="Picture 12">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2" name="Straight Connector 14">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6">
            <a:extLst>
              <a:ext uri="{FF2B5EF4-FFF2-40B4-BE49-F238E27FC236}">
                <a16:creationId xmlns:a16="http://schemas.microsoft.com/office/drawing/2014/main" id="{C9D4B225-18E9-4C5B-94D8-2ABE6D161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34" name="Rectangle 18">
            <a:extLst>
              <a:ext uri="{FF2B5EF4-FFF2-40B4-BE49-F238E27FC236}">
                <a16:creationId xmlns:a16="http://schemas.microsoft.com/office/drawing/2014/main" id="{5BB14454-D00C-4958-BB39-F5F9F3AC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20">
            <a:extLst>
              <a:ext uri="{FF2B5EF4-FFF2-40B4-BE49-F238E27FC236}">
                <a16:creationId xmlns:a16="http://schemas.microsoft.com/office/drawing/2014/main" id="{28A657A7-C4E5-425B-98FA-BB817FF7BF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8029" y="1847088"/>
            <a:ext cx="3520368"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70B6D465-8C72-4248-BD65-2BCB6F296B41}"/>
              </a:ext>
            </a:extLst>
          </p:cNvPr>
          <p:cNvSpPr>
            <a:spLocks noGrp="1"/>
          </p:cNvSpPr>
          <p:nvPr>
            <p:ph type="title"/>
          </p:nvPr>
        </p:nvSpPr>
        <p:spPr>
          <a:xfrm>
            <a:off x="7218030" y="804520"/>
            <a:ext cx="3520367" cy="1049235"/>
          </a:xfrm>
        </p:spPr>
        <p:txBody>
          <a:bodyPr vert="horz" lIns="91440" tIns="45720" rIns="91440" bIns="45720" rtlCol="0" anchor="t">
            <a:normAutofit/>
          </a:bodyPr>
          <a:lstStyle/>
          <a:p>
            <a:r>
              <a:rPr lang="en-US"/>
              <a:t>Kolb</a:t>
            </a:r>
          </a:p>
        </p:txBody>
      </p:sp>
      <p:sp>
        <p:nvSpPr>
          <p:cNvPr id="36" name="Rectangle 22">
            <a:extLst>
              <a:ext uri="{FF2B5EF4-FFF2-40B4-BE49-F238E27FC236}">
                <a16:creationId xmlns:a16="http://schemas.microsoft.com/office/drawing/2014/main" id="{A1084370-0E70-4003-9787-3490FCC20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37" name="Group 24">
            <a:extLst>
              <a:ext uri="{FF2B5EF4-FFF2-40B4-BE49-F238E27FC236}">
                <a16:creationId xmlns:a16="http://schemas.microsoft.com/office/drawing/2014/main" id="{2B7C66D2-22E8-4E8F-829B-050BFA7C86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104331" cy="5149101"/>
            <a:chOff x="7463259" y="583365"/>
            <a:chExt cx="6104330" cy="5181928"/>
          </a:xfrm>
        </p:grpSpPr>
        <p:sp>
          <p:nvSpPr>
            <p:cNvPr id="26" name="Rectangle 25">
              <a:extLst>
                <a:ext uri="{FF2B5EF4-FFF2-40B4-BE49-F238E27FC236}">
                  <a16:creationId xmlns:a16="http://schemas.microsoft.com/office/drawing/2014/main" id="{F0B78D6F-1F61-4DBB-8F5A-934BB850D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610433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3EA261D-1F8C-4BE5-8586-3C1CC5CE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5471354"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6" name="Content Placeholder 5" descr="Timeline&#10;&#10;Description automatically generated">
            <a:extLst>
              <a:ext uri="{FF2B5EF4-FFF2-40B4-BE49-F238E27FC236}">
                <a16:creationId xmlns:a16="http://schemas.microsoft.com/office/drawing/2014/main" id="{71A5B123-790D-4474-8EDD-3D5668CDE662}"/>
              </a:ext>
            </a:extLst>
          </p:cNvPr>
          <p:cNvPicPr>
            <a:picLocks noGrp="1" noChangeAspect="1"/>
          </p:cNvPicPr>
          <p:nvPr>
            <p:ph sz="half" idx="1"/>
          </p:nvPr>
        </p:nvPicPr>
        <p:blipFill rotWithShape="1">
          <a:blip r:embed="rId4">
            <a:extLst>
              <a:ext uri="{28A0092B-C50C-407E-A947-70E740481C1C}">
                <a14:useLocalDpi xmlns:a14="http://schemas.microsoft.com/office/drawing/2010/main" val="0"/>
              </a:ext>
            </a:extLst>
          </a:blip>
          <a:srcRect l="3586" r="942" b="4"/>
          <a:stretch/>
        </p:blipFill>
        <p:spPr>
          <a:xfrm>
            <a:off x="1271223" y="1116345"/>
            <a:ext cx="4825148" cy="3866172"/>
          </a:xfrm>
          <a:prstGeom prst="rect">
            <a:avLst/>
          </a:prstGeom>
        </p:spPr>
      </p:pic>
      <p:sp>
        <p:nvSpPr>
          <p:cNvPr id="4" name="Content Placeholder 3">
            <a:extLst>
              <a:ext uri="{FF2B5EF4-FFF2-40B4-BE49-F238E27FC236}">
                <a16:creationId xmlns:a16="http://schemas.microsoft.com/office/drawing/2014/main" id="{A85D8ED3-5710-49DA-921C-0BF8F702D553}"/>
              </a:ext>
            </a:extLst>
          </p:cNvPr>
          <p:cNvSpPr>
            <a:spLocks noGrp="1"/>
          </p:cNvSpPr>
          <p:nvPr>
            <p:ph sz="half" idx="2"/>
          </p:nvPr>
        </p:nvSpPr>
        <p:spPr>
          <a:xfrm>
            <a:off x="7218029" y="2015732"/>
            <a:ext cx="4973668" cy="3450613"/>
          </a:xfrm>
        </p:spPr>
        <p:txBody>
          <a:bodyPr vert="horz" lIns="91440" tIns="45720" rIns="91440" bIns="45720" rtlCol="0" anchor="t">
            <a:normAutofit fontScale="77500" lnSpcReduction="20000"/>
          </a:bodyPr>
          <a:lstStyle/>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lang="cy-GB" dirty="0">
                <a:solidFill>
                  <a:prstClr val="black"/>
                </a:solidFill>
                <a:latin typeface="Gill Sans MT" panose="020B0502020104020203"/>
              </a:rPr>
              <a:t>Manteision</a:t>
            </a:r>
            <a:r>
              <a:rPr kumimoji="0" lang="cy-GB" sz="2000" b="0" i="0" u="none" strike="noStrike" kern="1200" cap="none" spc="0" normalizeH="0" baseline="0" noProof="0" dirty="0">
                <a:ln>
                  <a:noFill/>
                </a:ln>
                <a:solidFill>
                  <a:prstClr val="black"/>
                </a:solidFill>
                <a:effectLst/>
                <a:uLnTx/>
                <a:uFillTx/>
                <a:latin typeface="Gill Sans MT" panose="020B0502020104020203"/>
                <a:ea typeface="+mn-ea"/>
                <a:cs typeface="+mn-cs"/>
              </a:rPr>
              <a:t> </a:t>
            </a:r>
          </a:p>
          <a:p>
            <a:pPr marL="685800" marR="0" lvl="1" indent="-228600" algn="l" defTabSz="914400" rtl="0" eaLnBrk="1" fontAlgn="auto" latinLnBrk="0" hangingPunct="1">
              <a:lnSpc>
                <a:spcPct val="120000"/>
              </a:lnSpc>
              <a:spcBef>
                <a:spcPts val="500"/>
              </a:spcBef>
              <a:spcAft>
                <a:spcPts val="0"/>
              </a:spcAft>
              <a:buClr>
                <a:srgbClr val="B71E42"/>
              </a:buClr>
              <a:buSzPct val="100000"/>
              <a:buFont typeface="Arial" panose="020B0604020202020204" pitchFamily="34" charset="0"/>
              <a:buChar char="•"/>
              <a:tabLst/>
              <a:defRPr/>
            </a:pPr>
            <a:r>
              <a:rPr lang="cy-GB" dirty="0">
                <a:solidFill>
                  <a:prstClr val="black"/>
                </a:solidFill>
                <a:latin typeface="Gill Sans MT" panose="020B0502020104020203"/>
              </a:rPr>
              <a:t>Man </a:t>
            </a:r>
            <a:r>
              <a:rPr kumimoji="0" lang="cy-GB" sz="1800" b="0" i="0" u="none" strike="noStrike" kern="1200" cap="none" spc="0" normalizeH="0" baseline="0" noProof="0" dirty="0">
                <a:ln>
                  <a:noFill/>
                </a:ln>
                <a:solidFill>
                  <a:prstClr val="black"/>
                </a:solidFill>
                <a:effectLst/>
                <a:uLnTx/>
                <a:uFillTx/>
                <a:latin typeface="Gill Sans MT" panose="020B0502020104020203"/>
                <a:ea typeface="+mn-ea"/>
                <a:cs typeface="+mn-cs"/>
              </a:rPr>
              <a:t>cychwyn sylfaenol? Yn cynnwys gwneud, gofyn sut/pam, gwneud dyfarniad, profi.	</a:t>
            </a:r>
          </a:p>
          <a:p>
            <a:pPr marL="228600" marR="0" lvl="0" indent="-228600" algn="l"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lang="cy-GB" dirty="0">
                <a:solidFill>
                  <a:prstClr val="black"/>
                </a:solidFill>
                <a:latin typeface="Gill Sans MT" panose="020B0502020104020203"/>
              </a:rPr>
              <a:t>Anfanteision</a:t>
            </a:r>
            <a:endParaRPr kumimoji="0" lang="cy-GB"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a:p>
            <a:pPr marL="685800" marR="0" lvl="1" indent="-228600" algn="l" defTabSz="914400" rtl="0" eaLnBrk="1" fontAlgn="auto" latinLnBrk="0" hangingPunct="1">
              <a:lnSpc>
                <a:spcPct val="120000"/>
              </a:lnSpc>
              <a:spcBef>
                <a:spcPts val="500"/>
              </a:spcBef>
              <a:spcAft>
                <a:spcPts val="0"/>
              </a:spcAft>
              <a:buClr>
                <a:srgbClr val="B71E42"/>
              </a:buClr>
              <a:buSzPct val="100000"/>
              <a:buFont typeface="Arial" panose="020B0604020202020204" pitchFamily="34" charset="0"/>
              <a:buChar char="•"/>
              <a:tabLst/>
              <a:defRPr/>
            </a:pPr>
            <a:r>
              <a:rPr lang="cy-GB" dirty="0">
                <a:solidFill>
                  <a:prstClr val="black"/>
                </a:solidFill>
                <a:latin typeface="Gill Sans MT" panose="020B0502020104020203"/>
              </a:rPr>
              <a:t>a</a:t>
            </a:r>
            <a:r>
              <a:rPr kumimoji="0" lang="cy-GB" sz="1800" b="0" i="0" u="none" strike="noStrike" kern="1200" cap="none" spc="0" normalizeH="0" baseline="0" noProof="0" dirty="0" err="1">
                <a:ln>
                  <a:noFill/>
                </a:ln>
                <a:solidFill>
                  <a:prstClr val="black"/>
                </a:solidFill>
                <a:effectLst/>
                <a:uLnTx/>
                <a:uFillTx/>
                <a:latin typeface="Gill Sans MT" panose="020B0502020104020203"/>
                <a:ea typeface="+mn-ea"/>
                <a:cs typeface="+mn-cs"/>
              </a:rPr>
              <a:t>dfyfyrio</a:t>
            </a:r>
            <a:r>
              <a:rPr kumimoji="0" lang="cy-GB" sz="1800" b="0" i="0" u="none" strike="noStrike" kern="1200" cap="none" spc="0" normalizeH="0" baseline="0" noProof="0" dirty="0">
                <a:ln>
                  <a:noFill/>
                </a:ln>
                <a:solidFill>
                  <a:prstClr val="black"/>
                </a:solidFill>
                <a:effectLst/>
                <a:uLnTx/>
                <a:uFillTx/>
                <a:latin typeface="Gill Sans MT" panose="020B0502020104020203"/>
                <a:ea typeface="+mn-ea"/>
                <a:cs typeface="+mn-cs"/>
              </a:rPr>
              <a:t> arwynebol – dim cyfeiriad at feddwl yn feirniadol/ dadansoddi /tybiaethau</a:t>
            </a:r>
          </a:p>
          <a:p>
            <a:r>
              <a:rPr lang="en-US" dirty="0"/>
              <a:t>Pros </a:t>
            </a:r>
          </a:p>
          <a:p>
            <a:pPr lvl="1"/>
            <a:r>
              <a:rPr lang="en-GB" dirty="0"/>
              <a:t>Basic starter? Consists of doing, asking how/why, making judgement, testing out.	</a:t>
            </a:r>
          </a:p>
          <a:p>
            <a:r>
              <a:rPr lang="en-GB" dirty="0"/>
              <a:t>Cons</a:t>
            </a:r>
          </a:p>
          <a:p>
            <a:pPr lvl="1"/>
            <a:r>
              <a:rPr lang="en-GB" dirty="0"/>
              <a:t>superficial reflection- no referral to critical thinking/analysis/assumptions</a:t>
            </a:r>
            <a:endParaRPr lang="en-US" dirty="0"/>
          </a:p>
        </p:txBody>
      </p:sp>
      <p:pic>
        <p:nvPicPr>
          <p:cNvPr id="29" name="Picture 28">
            <a:extLst>
              <a:ext uri="{FF2B5EF4-FFF2-40B4-BE49-F238E27FC236}">
                <a16:creationId xmlns:a16="http://schemas.microsoft.com/office/drawing/2014/main" id="{3635D2BC-4EDA-4A3E-83BF-035608099BD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A3C86EB9-7FA9-42F7-B348-A7FD17436A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1330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3" name="Picture 12">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5" name="Straight Connector 14">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9" name="Rectangle 18">
            <a:extLst>
              <a:ext uri="{FF2B5EF4-FFF2-40B4-BE49-F238E27FC236}">
                <a16:creationId xmlns:a16="http://schemas.microsoft.com/office/drawing/2014/main" id="{3193BA5C-B8F3-4972-BA54-014C48FAF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D7162BAB-C25E-4CE9-B87C-F118DC7E7C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46F178B2-BDB0-4C48-BF65-F3DD80647DE6}"/>
              </a:ext>
            </a:extLst>
          </p:cNvPr>
          <p:cNvSpPr>
            <a:spLocks noGrp="1"/>
          </p:cNvSpPr>
          <p:nvPr>
            <p:ph type="title"/>
          </p:nvPr>
        </p:nvSpPr>
        <p:spPr>
          <a:xfrm>
            <a:off x="1451580" y="804520"/>
            <a:ext cx="3530157" cy="1049235"/>
          </a:xfrm>
        </p:spPr>
        <p:txBody>
          <a:bodyPr vert="horz" lIns="91440" tIns="45720" rIns="91440" bIns="45720" rtlCol="0" anchor="t">
            <a:normAutofit/>
          </a:bodyPr>
          <a:lstStyle/>
          <a:p>
            <a:r>
              <a:rPr lang="en-US"/>
              <a:t>Schön</a:t>
            </a:r>
          </a:p>
        </p:txBody>
      </p:sp>
      <p:sp>
        <p:nvSpPr>
          <p:cNvPr id="23" name="Rectangle 22">
            <a:extLst>
              <a:ext uri="{FF2B5EF4-FFF2-40B4-BE49-F238E27FC236}">
                <a16:creationId xmlns:a16="http://schemas.microsoft.com/office/drawing/2014/main" id="{05B93327-222A-4DAC-9163-371BF44CD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 name="Content Placeholder 3">
            <a:extLst>
              <a:ext uri="{FF2B5EF4-FFF2-40B4-BE49-F238E27FC236}">
                <a16:creationId xmlns:a16="http://schemas.microsoft.com/office/drawing/2014/main" id="{987BC5E8-CE9E-4908-95C7-4423789BE9D2}"/>
              </a:ext>
            </a:extLst>
          </p:cNvPr>
          <p:cNvSpPr>
            <a:spLocks noGrp="1"/>
          </p:cNvSpPr>
          <p:nvPr>
            <p:ph sz="half" idx="2"/>
          </p:nvPr>
        </p:nvSpPr>
        <p:spPr>
          <a:xfrm>
            <a:off x="350809" y="2015732"/>
            <a:ext cx="4627296" cy="3450613"/>
          </a:xfrm>
        </p:spPr>
        <p:txBody>
          <a:bodyPr vert="horz" lIns="91440" tIns="45720" rIns="91440" bIns="45720" rtlCol="0" anchor="t">
            <a:normAutofit fontScale="62500" lnSpcReduction="20000"/>
          </a:bodyPr>
          <a:lstStyle/>
          <a:p>
            <a:r>
              <a:rPr lang="cy-GB" dirty="0"/>
              <a:t>Manteision</a:t>
            </a:r>
          </a:p>
          <a:p>
            <a:pPr lvl="1"/>
            <a:r>
              <a:rPr lang="cy-GB" dirty="0"/>
              <a:t>Model proffesiynol: ennill sgiliau proffesiynol a chynyddu hyder proffesiynol.</a:t>
            </a:r>
          </a:p>
          <a:p>
            <a:r>
              <a:rPr lang="cy-GB" dirty="0"/>
              <a:t>Anfanteision</a:t>
            </a:r>
          </a:p>
          <a:p>
            <a:pPr lvl="1"/>
            <a:r>
              <a:rPr lang="cy-GB" dirty="0"/>
              <a:t>yn amlygu’r gwahaniaeth rhwng y ddau fath o adfyfyrio ond ddim yn rhoi cyfarwyddyd helaeth ynghylch cyflawni’r naill na’r llall</a:t>
            </a:r>
          </a:p>
          <a:p>
            <a:r>
              <a:rPr lang="en-US" dirty="0"/>
              <a:t>Pros</a:t>
            </a:r>
          </a:p>
          <a:p>
            <a:pPr lvl="1"/>
            <a:r>
              <a:rPr lang="en-GB" dirty="0"/>
              <a:t>Professional model: gaining professional artistry and increasing professional confidence.</a:t>
            </a:r>
            <a:endParaRPr lang="en-US" dirty="0"/>
          </a:p>
          <a:p>
            <a:r>
              <a:rPr lang="en-US" dirty="0"/>
              <a:t>Cons</a:t>
            </a:r>
          </a:p>
          <a:p>
            <a:pPr lvl="1"/>
            <a:r>
              <a:rPr lang="en-GB" dirty="0"/>
              <a:t>highlights the difference between the two types of reflection but does not provide extensive guidance for carrying out either</a:t>
            </a:r>
            <a:endParaRPr lang="en-US" dirty="0"/>
          </a:p>
        </p:txBody>
      </p:sp>
      <p:grpSp>
        <p:nvGrpSpPr>
          <p:cNvPr id="25" name="Group 24">
            <a:extLst>
              <a:ext uri="{FF2B5EF4-FFF2-40B4-BE49-F238E27FC236}">
                <a16:creationId xmlns:a16="http://schemas.microsoft.com/office/drawing/2014/main" id="{14EE34E3-F117-4487-8ACF-33DA65FA11B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60131" y="482171"/>
            <a:chExt cx="6091791" cy="5149101"/>
          </a:xfrm>
        </p:grpSpPr>
        <p:sp>
          <p:nvSpPr>
            <p:cNvPr id="26" name="Rectangle 25">
              <a:extLst>
                <a:ext uri="{FF2B5EF4-FFF2-40B4-BE49-F238E27FC236}">
                  <a16:creationId xmlns:a16="http://schemas.microsoft.com/office/drawing/2014/main" id="{39ACC02C-6424-4165-93C4-E83C8E81D4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60131" y="482171"/>
              <a:ext cx="6091791"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182CB9C-C978-4C9B-9AAD-8B13418975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78956" y="812507"/>
              <a:ext cx="5461780"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9" name="Rectangle 28">
            <a:extLst>
              <a:ext uri="{FF2B5EF4-FFF2-40B4-BE49-F238E27FC236}">
                <a16:creationId xmlns:a16="http://schemas.microsoft.com/office/drawing/2014/main" id="{56388820-A63D-463C-9DBC-060A5ABE3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42379" y="977965"/>
            <a:ext cx="5134631"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Text&#10;&#10;Description automatically generated">
            <a:extLst>
              <a:ext uri="{FF2B5EF4-FFF2-40B4-BE49-F238E27FC236}">
                <a16:creationId xmlns:a16="http://schemas.microsoft.com/office/drawing/2014/main" id="{B2E3E10D-D32B-467E-A64D-EB73135685FA}"/>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6093926" y="1558019"/>
            <a:ext cx="4821551" cy="2982823"/>
          </a:xfrm>
          <a:prstGeom prst="rect">
            <a:avLst/>
          </a:prstGeom>
        </p:spPr>
      </p:pic>
      <p:pic>
        <p:nvPicPr>
          <p:cNvPr id="31" name="Picture 30">
            <a:extLst>
              <a:ext uri="{FF2B5EF4-FFF2-40B4-BE49-F238E27FC236}">
                <a16:creationId xmlns:a16="http://schemas.microsoft.com/office/drawing/2014/main" id="{C04ED70F-D6FD-4EB1-A171-D30F885FE73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3" name="Straight Connector 32">
            <a:extLst>
              <a:ext uri="{FF2B5EF4-FFF2-40B4-BE49-F238E27FC236}">
                <a16:creationId xmlns:a16="http://schemas.microsoft.com/office/drawing/2014/main" id="{DA26CAE9-74C4-4EDD-8A80-77F79EAA86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2151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028" name="Rectangle 70">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29" name="Picture 72">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030" name="Straight Connector 74">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031" name="Straight Connector 76">
            <a:extLst>
              <a:ext uri="{FF2B5EF4-FFF2-40B4-BE49-F238E27FC236}">
                <a16:creationId xmlns:a16="http://schemas.microsoft.com/office/drawing/2014/main" id="{A56012FD-74A8-4C91-B318-435CF2B719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032" name="Rectangle 78">
            <a:extLst>
              <a:ext uri="{FF2B5EF4-FFF2-40B4-BE49-F238E27FC236}">
                <a16:creationId xmlns:a16="http://schemas.microsoft.com/office/drawing/2014/main" id="{1669046F-5838-4C7A-BBE8-A77F40FD9C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80">
            <a:extLst>
              <a:ext uri="{FF2B5EF4-FFF2-40B4-BE49-F238E27FC236}">
                <a16:creationId xmlns:a16="http://schemas.microsoft.com/office/drawing/2014/main" id="{2D5E6CDB-92ED-43A1-9491-C46E2C8E99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034" name="Group 82">
            <a:extLst>
              <a:ext uri="{FF2B5EF4-FFF2-40B4-BE49-F238E27FC236}">
                <a16:creationId xmlns:a16="http://schemas.microsoft.com/office/drawing/2014/main" id="{EBB966BC-DC49-4138-8DEF-B1CD130339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104331" cy="5149101"/>
            <a:chOff x="632237" y="482171"/>
            <a:chExt cx="6104331" cy="5149101"/>
          </a:xfrm>
        </p:grpSpPr>
        <p:sp>
          <p:nvSpPr>
            <p:cNvPr id="84" name="Rectangle 83">
              <a:extLst>
                <a:ext uri="{FF2B5EF4-FFF2-40B4-BE49-F238E27FC236}">
                  <a16:creationId xmlns:a16="http://schemas.microsoft.com/office/drawing/2014/main" id="{EDD0BD06-EC5B-4F0E-A221-562BC2BA6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237" y="482171"/>
              <a:ext cx="6104331"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5" name="Rectangle 84">
              <a:extLst>
                <a:ext uri="{FF2B5EF4-FFF2-40B4-BE49-F238E27FC236}">
                  <a16:creationId xmlns:a16="http://schemas.microsoft.com/office/drawing/2014/main" id="{634200B3-EC47-4A5B-A640-7118BF6AD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45296" y="812507"/>
              <a:ext cx="5471355"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036" name="Rectangle 86">
            <a:extLst>
              <a:ext uri="{FF2B5EF4-FFF2-40B4-BE49-F238E27FC236}">
                <a16:creationId xmlns:a16="http://schemas.microsoft.com/office/drawing/2014/main" id="{23B9DAF8-7DB4-40CB-85F8-7E02F95C6C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7042" y="984450"/>
            <a:ext cx="5145580"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37" name="Straight Connector 88">
            <a:extLst>
              <a:ext uri="{FF2B5EF4-FFF2-40B4-BE49-F238E27FC236}">
                <a16:creationId xmlns:a16="http://schemas.microsoft.com/office/drawing/2014/main" id="{606AED2C-61BA-485C-9DD4-B23B6280F9D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8029" y="1847088"/>
            <a:ext cx="3520368"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FDBEE50E-12AC-466F-92B8-C97D6B2DF6DB}"/>
              </a:ext>
            </a:extLst>
          </p:cNvPr>
          <p:cNvSpPr>
            <a:spLocks noGrp="1"/>
          </p:cNvSpPr>
          <p:nvPr>
            <p:ph type="title"/>
          </p:nvPr>
        </p:nvSpPr>
        <p:spPr>
          <a:xfrm>
            <a:off x="7218030" y="804520"/>
            <a:ext cx="3520367" cy="1049235"/>
          </a:xfrm>
        </p:spPr>
        <p:txBody>
          <a:bodyPr vert="horz" lIns="91440" tIns="45720" rIns="91440" bIns="45720" rtlCol="0" anchor="t">
            <a:normAutofit/>
          </a:bodyPr>
          <a:lstStyle/>
          <a:p>
            <a:r>
              <a:rPr lang="en-US"/>
              <a:t>Driscoll</a:t>
            </a:r>
          </a:p>
        </p:txBody>
      </p:sp>
      <p:pic>
        <p:nvPicPr>
          <p:cNvPr id="1026" name="Picture 2" descr="Rob Segers: Driscoll - Model of reflection.">
            <a:extLst>
              <a:ext uri="{FF2B5EF4-FFF2-40B4-BE49-F238E27FC236}">
                <a16:creationId xmlns:a16="http://schemas.microsoft.com/office/drawing/2014/main" id="{2B5B5229-C843-45C9-A570-481DAC3203D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412605" y="1116345"/>
            <a:ext cx="4542384" cy="38661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a:extLst>
              <a:ext uri="{FF2B5EF4-FFF2-40B4-BE49-F238E27FC236}">
                <a16:creationId xmlns:a16="http://schemas.microsoft.com/office/drawing/2014/main" id="{FF7E1ADB-1EE0-4DB1-AEFA-78966E74BDFF}"/>
              </a:ext>
            </a:extLst>
          </p:cNvPr>
          <p:cNvSpPr>
            <a:spLocks noGrp="1"/>
          </p:cNvSpPr>
          <p:nvPr>
            <p:ph sz="half" idx="2"/>
          </p:nvPr>
        </p:nvSpPr>
        <p:spPr>
          <a:xfrm>
            <a:off x="7218028" y="2015732"/>
            <a:ext cx="4778440" cy="3450613"/>
          </a:xfrm>
        </p:spPr>
        <p:txBody>
          <a:bodyPr vert="horz" lIns="91440" tIns="45720" rIns="91440" bIns="45720" rtlCol="0" anchor="t">
            <a:normAutofit fontScale="77500" lnSpcReduction="20000"/>
          </a:bodyPr>
          <a:lstStyle/>
          <a:p>
            <a:r>
              <a:rPr lang="cy-GB" dirty="0"/>
              <a:t>Manteision</a:t>
            </a:r>
          </a:p>
          <a:p>
            <a:pPr lvl="1"/>
            <a:r>
              <a:rPr lang="cy-GB" dirty="0"/>
              <a:t>Hawdd ei gofio pan fyddwch hwnt ac yma, drwy ddefnyddio “Beth? Beth felly? Beth nawr?”</a:t>
            </a:r>
          </a:p>
          <a:p>
            <a:r>
              <a:rPr lang="cy-GB" dirty="0"/>
              <a:t>Anfanteision</a:t>
            </a:r>
          </a:p>
          <a:p>
            <a:pPr lvl="1"/>
            <a:r>
              <a:rPr lang="cy-GB" dirty="0"/>
              <a:t>ddim yn arwain at adfyfyrio dyfnach amdanoch chi eich hun, dim ond am y sefyllfa.</a:t>
            </a:r>
          </a:p>
          <a:p>
            <a:r>
              <a:rPr lang="en-US" dirty="0"/>
              <a:t>Pros</a:t>
            </a:r>
          </a:p>
          <a:p>
            <a:pPr lvl="1"/>
            <a:r>
              <a:rPr lang="en-GB" dirty="0"/>
              <a:t>Easy to remember when you’re out and about using the simple “What? So what? Now what?”</a:t>
            </a:r>
            <a:endParaRPr lang="en-US" dirty="0"/>
          </a:p>
          <a:p>
            <a:r>
              <a:rPr lang="en-US" dirty="0"/>
              <a:t>Cons</a:t>
            </a:r>
          </a:p>
          <a:p>
            <a:pPr lvl="1"/>
            <a:r>
              <a:rPr lang="en-GB" dirty="0"/>
              <a:t>does not lead to deeper reflection about yourself, only the situation.</a:t>
            </a:r>
            <a:endParaRPr lang="en-US" dirty="0"/>
          </a:p>
        </p:txBody>
      </p:sp>
      <p:pic>
        <p:nvPicPr>
          <p:cNvPr id="1038" name="Picture 90">
            <a:extLst>
              <a:ext uri="{FF2B5EF4-FFF2-40B4-BE49-F238E27FC236}">
                <a16:creationId xmlns:a16="http://schemas.microsoft.com/office/drawing/2014/main" id="{7EFCF05C-6070-460B-8E60-12BE3EFD19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039" name="Straight Connector 92">
            <a:extLst>
              <a:ext uri="{FF2B5EF4-FFF2-40B4-BE49-F238E27FC236}">
                <a16:creationId xmlns:a16="http://schemas.microsoft.com/office/drawing/2014/main" id="{CFD731F1-726F-453E-9516-3058095DE99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0173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E866F-BDDA-4EF7-ADEB-D072C649FA13}"/>
              </a:ext>
            </a:extLst>
          </p:cNvPr>
          <p:cNvSpPr>
            <a:spLocks noGrp="1"/>
          </p:cNvSpPr>
          <p:nvPr>
            <p:ph type="title"/>
          </p:nvPr>
        </p:nvSpPr>
        <p:spPr/>
        <p:txBody>
          <a:bodyPr/>
          <a:lstStyle/>
          <a:p>
            <a:r>
              <a:rPr lang="en-GB" dirty="0"/>
              <a:t>TASG                                       Task</a:t>
            </a:r>
          </a:p>
        </p:txBody>
      </p:sp>
      <p:sp>
        <p:nvSpPr>
          <p:cNvPr id="3" name="Content Placeholder 2">
            <a:extLst>
              <a:ext uri="{FF2B5EF4-FFF2-40B4-BE49-F238E27FC236}">
                <a16:creationId xmlns:a16="http://schemas.microsoft.com/office/drawing/2014/main" id="{099C1C6D-82DF-451B-BE48-735F38C0E24B}"/>
              </a:ext>
            </a:extLst>
          </p:cNvPr>
          <p:cNvSpPr>
            <a:spLocks noGrp="1"/>
          </p:cNvSpPr>
          <p:nvPr>
            <p:ph sz="half" idx="1"/>
          </p:nvPr>
        </p:nvSpPr>
        <p:spPr/>
        <p:txBody>
          <a:bodyPr>
            <a:normAutofit/>
          </a:bodyPr>
          <a:lstStyle/>
          <a:p>
            <a:r>
              <a:rPr lang="cy-GB" dirty="0"/>
              <a:t>Mae’r pedwar model adfyfyriol oll yn cael eu beirniadu am fod yn rhy fas o ran eu hadfyfyrio.</a:t>
            </a:r>
          </a:p>
          <a:p>
            <a:r>
              <a:rPr lang="cy-GB" dirty="0"/>
              <a:t>Mewn grwpiau bach ymchwiliwch i fodelau adfyfyriol sy’n darparu ar gyfer mwy o adfyfyrio gan y dysgwr.</a:t>
            </a:r>
          </a:p>
          <a:p>
            <a:r>
              <a:rPr lang="cy-GB" dirty="0"/>
              <a:t>Byddwch yn barod i gyflwyno i’r grŵp</a:t>
            </a:r>
          </a:p>
        </p:txBody>
      </p:sp>
      <p:sp>
        <p:nvSpPr>
          <p:cNvPr id="4" name="Content Placeholder 3">
            <a:extLst>
              <a:ext uri="{FF2B5EF4-FFF2-40B4-BE49-F238E27FC236}">
                <a16:creationId xmlns:a16="http://schemas.microsoft.com/office/drawing/2014/main" id="{23178CD6-CB1D-4F5C-A91A-A20C92E47B0B}"/>
              </a:ext>
            </a:extLst>
          </p:cNvPr>
          <p:cNvSpPr>
            <a:spLocks noGrp="1"/>
          </p:cNvSpPr>
          <p:nvPr>
            <p:ph sz="half" idx="2"/>
          </p:nvPr>
        </p:nvSpPr>
        <p:spPr/>
        <p:txBody>
          <a:bodyPr>
            <a:normAutofit/>
          </a:bodyPr>
          <a:lstStyle/>
          <a:p>
            <a:r>
              <a:rPr lang="en-GB" dirty="0"/>
              <a:t>The four reflective models are all criticised for being shallow in their reflection.</a:t>
            </a:r>
          </a:p>
          <a:p>
            <a:r>
              <a:rPr lang="en-GB" dirty="0"/>
              <a:t>In small groups research reflective models that allow for greater reflection from the learner.</a:t>
            </a:r>
          </a:p>
          <a:p>
            <a:r>
              <a:rPr lang="en-GB" dirty="0"/>
              <a:t>Be prepared to present to the group.</a:t>
            </a:r>
          </a:p>
        </p:txBody>
      </p:sp>
    </p:spTree>
    <p:extLst>
      <p:ext uri="{BB962C8B-B14F-4D97-AF65-F5344CB8AC3E}">
        <p14:creationId xmlns:p14="http://schemas.microsoft.com/office/powerpoint/2010/main" val="547728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3C460-6670-4A4F-B80D-8D05E0161B1A}"/>
              </a:ext>
            </a:extLst>
          </p:cNvPr>
          <p:cNvSpPr>
            <a:spLocks noGrp="1"/>
          </p:cNvSpPr>
          <p:nvPr>
            <p:ph type="title"/>
          </p:nvPr>
        </p:nvSpPr>
        <p:spPr/>
        <p:txBody>
          <a:bodyPr>
            <a:normAutofit fontScale="90000"/>
          </a:bodyPr>
          <a:lstStyle/>
          <a:p>
            <a:r>
              <a:rPr lang="cy-GB" dirty="0"/>
              <a:t>SUT MAE HYN YN YMWNEUD Â’CH BRAND PERSONOL?</a:t>
            </a:r>
            <a:br>
              <a:rPr lang="cy-GB" dirty="0"/>
            </a:br>
            <a:r>
              <a:rPr lang="en-GB" dirty="0"/>
              <a:t>How does this link to your personal brand?</a:t>
            </a:r>
          </a:p>
        </p:txBody>
      </p:sp>
      <p:sp>
        <p:nvSpPr>
          <p:cNvPr id="5" name="Text Placeholder 4">
            <a:extLst>
              <a:ext uri="{FF2B5EF4-FFF2-40B4-BE49-F238E27FC236}">
                <a16:creationId xmlns:a16="http://schemas.microsoft.com/office/drawing/2014/main" id="{36E18BBC-1EF4-4748-8E1E-F136E22E5689}"/>
              </a:ext>
            </a:extLst>
          </p:cNvPr>
          <p:cNvSpPr>
            <a:spLocks noGrp="1"/>
          </p:cNvSpPr>
          <p:nvPr>
            <p:ph type="body" idx="1"/>
          </p:nvPr>
        </p:nvSpPr>
        <p:spPr/>
        <p:txBody>
          <a:bodyPr/>
          <a:lstStyle/>
          <a:p>
            <a:r>
              <a:rPr lang="cy-GB" dirty="0"/>
              <a:t>Trafodaeth</a:t>
            </a:r>
          </a:p>
          <a:p>
            <a:r>
              <a:rPr lang="en-GB" dirty="0"/>
              <a:t>Discussion</a:t>
            </a:r>
          </a:p>
        </p:txBody>
      </p:sp>
    </p:spTree>
    <p:extLst>
      <p:ext uri="{BB962C8B-B14F-4D97-AF65-F5344CB8AC3E}">
        <p14:creationId xmlns:p14="http://schemas.microsoft.com/office/powerpoint/2010/main" val="18335118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36" name="Picture 35">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8" name="Straight Connector 37">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42" name="Rectangle 41">
            <a:extLst>
              <a:ext uri="{FF2B5EF4-FFF2-40B4-BE49-F238E27FC236}">
                <a16:creationId xmlns:a16="http://schemas.microsoft.com/office/drawing/2014/main" id="{56412368-7E6B-4064-B6FA-72DF6DA0C2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8014FE20-9BCC-4219-A8AD-B1C110BD5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5" name="Title 4">
            <a:extLst>
              <a:ext uri="{FF2B5EF4-FFF2-40B4-BE49-F238E27FC236}">
                <a16:creationId xmlns:a16="http://schemas.microsoft.com/office/drawing/2014/main" id="{90FB9FA2-FAE6-4D32-960B-DDF02A9A09A7}"/>
              </a:ext>
            </a:extLst>
          </p:cNvPr>
          <p:cNvSpPr>
            <a:spLocks noGrp="1"/>
          </p:cNvSpPr>
          <p:nvPr>
            <p:ph type="title"/>
          </p:nvPr>
        </p:nvSpPr>
        <p:spPr>
          <a:xfrm>
            <a:off x="1452617" y="976508"/>
            <a:ext cx="5525305" cy="2367221"/>
          </a:xfrm>
        </p:spPr>
        <p:txBody>
          <a:bodyPr vert="horz" lIns="91440" tIns="45720" rIns="91440" bIns="0" rtlCol="0" anchor="b">
            <a:normAutofit/>
          </a:bodyPr>
          <a:lstStyle/>
          <a:p>
            <a:r>
              <a:rPr lang="cy-GB" sz="5400" u="none" strike="noStrike" dirty="0"/>
              <a:t>Cwestiynau? </a:t>
            </a:r>
            <a:endParaRPr lang="cy-GB" sz="5400" dirty="0"/>
          </a:p>
        </p:txBody>
      </p:sp>
      <p:sp>
        <p:nvSpPr>
          <p:cNvPr id="6" name="Text Placeholder 5">
            <a:extLst>
              <a:ext uri="{FF2B5EF4-FFF2-40B4-BE49-F238E27FC236}">
                <a16:creationId xmlns:a16="http://schemas.microsoft.com/office/drawing/2014/main" id="{8342DBCB-03B2-4F9C-BD93-337432AFB5AC}"/>
              </a:ext>
            </a:extLst>
          </p:cNvPr>
          <p:cNvSpPr>
            <a:spLocks noGrp="1"/>
          </p:cNvSpPr>
          <p:nvPr>
            <p:ph type="body" idx="1"/>
          </p:nvPr>
        </p:nvSpPr>
        <p:spPr>
          <a:xfrm>
            <a:off x="1452617" y="3531204"/>
            <a:ext cx="5530919" cy="1606576"/>
          </a:xfrm>
        </p:spPr>
        <p:txBody>
          <a:bodyPr vert="horz" lIns="91440" tIns="91440" rIns="91440" bIns="91440" rtlCol="0">
            <a:normAutofit/>
          </a:bodyPr>
          <a:lstStyle/>
          <a:p>
            <a:r>
              <a:rPr lang="en-US" sz="5400" cap="all" dirty="0"/>
              <a:t>Questions?</a:t>
            </a:r>
            <a:r>
              <a:rPr lang="en-US" cap="all" dirty="0"/>
              <a:t>​</a:t>
            </a:r>
          </a:p>
        </p:txBody>
      </p:sp>
      <p:cxnSp>
        <p:nvCxnSpPr>
          <p:cNvPr id="46" name="Straight Connector 45">
            <a:extLst>
              <a:ext uri="{FF2B5EF4-FFF2-40B4-BE49-F238E27FC236}">
                <a16:creationId xmlns:a16="http://schemas.microsoft.com/office/drawing/2014/main" id="{A661C966-C6C8-4667-903D-E68521C357F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8" y="3528543"/>
            <a:ext cx="55361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48" name="Group 47">
            <a:extLst>
              <a:ext uri="{FF2B5EF4-FFF2-40B4-BE49-F238E27FC236}">
                <a16:creationId xmlns:a16="http://schemas.microsoft.com/office/drawing/2014/main" id="{36439133-030D-427C-AADE-2B48B199178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77388" y="482171"/>
            <a:ext cx="4074533" cy="5149101"/>
            <a:chOff x="7477388" y="482171"/>
            <a:chExt cx="4074533" cy="5149101"/>
          </a:xfrm>
        </p:grpSpPr>
        <p:sp>
          <p:nvSpPr>
            <p:cNvPr id="49" name="Rectangle 48">
              <a:extLst>
                <a:ext uri="{FF2B5EF4-FFF2-40B4-BE49-F238E27FC236}">
                  <a16:creationId xmlns:a16="http://schemas.microsoft.com/office/drawing/2014/main" id="{2C11378B-6628-411A-9A79-CF10232D7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77388" y="482171"/>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08E6BF6A-26B8-45E6-887E-FE78A7984F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47" y="812507"/>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52" name="Rectangle 51">
            <a:extLst>
              <a:ext uri="{FF2B5EF4-FFF2-40B4-BE49-F238E27FC236}">
                <a16:creationId xmlns:a16="http://schemas.microsoft.com/office/drawing/2014/main" id="{82388B0B-738B-4313-8674-79D97E74A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1624" y="977965"/>
            <a:ext cx="3119444"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9" descr="Help">
            <a:extLst>
              <a:ext uri="{FF2B5EF4-FFF2-40B4-BE49-F238E27FC236}">
                <a16:creationId xmlns:a16="http://schemas.microsoft.com/office/drawing/2014/main" id="{AD86D9E2-11A6-4A90-B773-73DA9ED1611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16373" y="1649879"/>
            <a:ext cx="2799103" cy="2799103"/>
          </a:xfrm>
          <a:prstGeom prst="rect">
            <a:avLst/>
          </a:prstGeom>
        </p:spPr>
      </p:pic>
      <p:pic>
        <p:nvPicPr>
          <p:cNvPr id="54" name="Picture 53">
            <a:extLst>
              <a:ext uri="{FF2B5EF4-FFF2-40B4-BE49-F238E27FC236}">
                <a16:creationId xmlns:a16="http://schemas.microsoft.com/office/drawing/2014/main" id="{6DF84359-5DD6-461B-9519-90AA2F46C1B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56" name="Straight Connector 55">
            <a:extLst>
              <a:ext uri="{FF2B5EF4-FFF2-40B4-BE49-F238E27FC236}">
                <a16:creationId xmlns:a16="http://schemas.microsoft.com/office/drawing/2014/main" id="{E90BC892-CE86-41EE-8A3B-2178D5170C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613846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1255</TotalTime>
  <Words>1749</Words>
  <Application>Microsoft Office PowerPoint</Application>
  <PresentationFormat>Widescreen</PresentationFormat>
  <Paragraphs>106</Paragraphs>
  <Slides>12</Slides>
  <Notes>3</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-apple-system</vt:lpstr>
      <vt:lpstr>inherit</vt:lpstr>
      <vt:lpstr>Zilla Slab</vt:lpstr>
      <vt:lpstr>Arial</vt:lpstr>
      <vt:lpstr>Calibri</vt:lpstr>
      <vt:lpstr>Georgia</vt:lpstr>
      <vt:lpstr>Gill Sans MT</vt:lpstr>
      <vt:lpstr>helvetica</vt:lpstr>
      <vt:lpstr>Source Sans Pro</vt:lpstr>
      <vt:lpstr>Gallery</vt:lpstr>
      <vt:lpstr>YSGOGwyr Newid: Adeiladu eich Brand Personol ar gyfer Cyflogaeth Gynaliadwy</vt:lpstr>
      <vt:lpstr>ATGRYNHOI                                  Recap</vt:lpstr>
      <vt:lpstr>AMCANION Y SESIWN            Session Objectives</vt:lpstr>
      <vt:lpstr>DAMCANIAETHWYR ALLWEDDOL Key Theorists</vt:lpstr>
      <vt:lpstr>Gibbs</vt:lpstr>
      <vt:lpstr>PowerPoint Presentation</vt:lpstr>
      <vt:lpstr>Kolb</vt:lpstr>
      <vt:lpstr>Schön</vt:lpstr>
      <vt:lpstr>Driscoll</vt:lpstr>
      <vt:lpstr>TASG                                       Task</vt:lpstr>
      <vt:lpstr>SUT MAE HYN YN YMWNEUD Â’CH BRAND PERSONOL? How does this link to your personal brand?</vt:lpstr>
      <vt:lpstr>Cwestiynau?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Jones</dc:creator>
  <cp:lastModifiedBy>Ross Phillips</cp:lastModifiedBy>
  <cp:revision>9</cp:revision>
  <dcterms:created xsi:type="dcterms:W3CDTF">2022-02-04T15:50:57Z</dcterms:created>
  <dcterms:modified xsi:type="dcterms:W3CDTF">2023-01-17T12:54:28Z</dcterms:modified>
</cp:coreProperties>
</file>