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6"/>
  </p:notesMasterIdLst>
  <p:sldIdLst>
    <p:sldId id="256" r:id="rId2"/>
    <p:sldId id="257" r:id="rId3"/>
    <p:sldId id="269"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3" autoAdjust="0"/>
    <p:restoredTop sz="94648" autoAdjust="0"/>
  </p:normalViewPr>
  <p:slideViewPr>
    <p:cSldViewPr snapToGrid="0">
      <p:cViewPr>
        <p:scale>
          <a:sx n="69" d="100"/>
          <a:sy n="69" d="100"/>
        </p:scale>
        <p:origin x="-560" y="-20"/>
      </p:cViewPr>
      <p:guideLst>
        <p:guide orient="horz" pos="2160"/>
        <p:guide pos="3840"/>
      </p:guideLst>
    </p:cSldViewPr>
  </p:slideViewPr>
  <p:outlineViewPr>
    <p:cViewPr>
      <p:scale>
        <a:sx n="33" d="100"/>
        <a:sy n="33" d="100"/>
      </p:scale>
      <p:origin x="52" y="1544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87EE90-B598-443C-B54D-4FB63AFFAAE6}" type="datetimeFigureOut">
              <a:rPr lang="en-IN" smtClean="0"/>
              <a:t>25-05-2025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FA0BD-3967-437F-9263-4497793B7366}" type="slidenum">
              <a:rPr lang="en-IN" smtClean="0"/>
              <a:t>‹#›</a:t>
            </a:fld>
            <a:endParaRPr lang="en-IN"/>
          </a:p>
        </p:txBody>
      </p:sp>
    </p:spTree>
    <p:extLst>
      <p:ext uri="{BB962C8B-B14F-4D97-AF65-F5344CB8AC3E}">
        <p14:creationId xmlns:p14="http://schemas.microsoft.com/office/powerpoint/2010/main" val="4143770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transformation in transportation refers to the integration of advanced technologies to revolutionize how we manage and interact with transportation systems. It's a shift from traditional methods of managing transportation infrastructure to systems that are smarter, more automated, and data-driven. This transformation aims to improve safety, optimize traffic flow, reduce environmental impacts, and provide more efficient and sustainable mobility solutions (</a:t>
            </a:r>
            <a:r>
              <a:rPr lang="en-US" dirty="0" err="1"/>
              <a:t>Shatnawi</a:t>
            </a:r>
            <a:r>
              <a:rPr lang="en-US" dirty="0"/>
              <a:t> &amp; Rajnai, 2021).</a:t>
            </a:r>
          </a:p>
          <a:p>
            <a:r>
              <a:rPr lang="en-US" dirty="0"/>
              <a:t>The goal is to create a more connected, efficient, and responsive transportation network that can adapt to the needs of users in real-time, while also making better use of data to predict and solve potential issues before they arise.</a:t>
            </a:r>
          </a:p>
          <a:p>
            <a:r>
              <a:rPr lang="en-IN" dirty="0"/>
              <a:t>Key Technologies Driving Transformation</a:t>
            </a:r>
            <a:r>
              <a:rPr lang="en-US" dirty="0"/>
              <a:t> given below in the table</a:t>
            </a:r>
          </a:p>
          <a:p>
            <a:endParaRPr lang="en-IN"/>
          </a:p>
          <a:p>
            <a:endParaRPr lang="en-IN"/>
          </a:p>
        </p:txBody>
      </p:sp>
      <p:sp>
        <p:nvSpPr>
          <p:cNvPr id="4" name="Slide Number Placeholder 3"/>
          <p:cNvSpPr>
            <a:spLocks noGrp="1"/>
          </p:cNvSpPr>
          <p:nvPr>
            <p:ph type="sldNum" sz="quarter" idx="5"/>
          </p:nvPr>
        </p:nvSpPr>
        <p:spPr/>
        <p:txBody>
          <a:bodyPr/>
          <a:lstStyle/>
          <a:p>
            <a:fld id="{EDCFA0BD-3967-437F-9263-4497793B7366}" type="slidenum">
              <a:rPr lang="en-IN" smtClean="0"/>
              <a:t>4</a:t>
            </a:fld>
            <a:endParaRPr lang="en-IN"/>
          </a:p>
        </p:txBody>
      </p:sp>
    </p:spTree>
    <p:extLst>
      <p:ext uri="{BB962C8B-B14F-4D97-AF65-F5344CB8AC3E}">
        <p14:creationId xmlns:p14="http://schemas.microsoft.com/office/powerpoint/2010/main" val="105055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2256547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310263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391731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36B6CD-CC7F-44FF-83A9-3CF4D92B9E52}" type="datetimeFigureOut">
              <a:rPr lang="en-IN" smtClean="0"/>
              <a:t>25-05-2025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4058508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36B6CD-CC7F-44FF-83A9-3CF4D92B9E52}" type="datetimeFigureOut">
              <a:rPr lang="en-IN" smtClean="0"/>
              <a:t>25-05-2025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1884938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36B6CD-CC7F-44FF-83A9-3CF4D92B9E52}" type="datetimeFigureOut">
              <a:rPr lang="en-IN" smtClean="0"/>
              <a:t>25-05-2025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2250754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36B6CD-CC7F-44FF-83A9-3CF4D92B9E52}" type="datetimeFigureOut">
              <a:rPr lang="en-IN" smtClean="0"/>
              <a:t>25-05-2025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704408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6B6CD-CC7F-44FF-83A9-3CF4D92B9E52}" type="datetimeFigureOut">
              <a:rPr lang="en-IN" smtClean="0"/>
              <a:t>25-05-2025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1646475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36B6CD-CC7F-44FF-83A9-3CF4D92B9E52}" type="datetimeFigureOut">
              <a:rPr lang="en-IN" smtClean="0"/>
              <a:t>25-05-2025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3446806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2174794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54049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415336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8419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2247537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4068710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6B6CD-CC7F-44FF-83A9-3CF4D92B9E52}" type="datetimeFigureOut">
              <a:rPr lang="en-IN" smtClean="0"/>
              <a:t>25-05-2025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7EB85-BF06-41AF-9C2E-8D1F84B996F3}" type="slidenum">
              <a:rPr lang="en-IN" smtClean="0"/>
              <a:t>‹#›</a:t>
            </a:fld>
            <a:endParaRPr lang="en-IN"/>
          </a:p>
        </p:txBody>
      </p:sp>
    </p:spTree>
    <p:extLst>
      <p:ext uri="{BB962C8B-B14F-4D97-AF65-F5344CB8AC3E}">
        <p14:creationId xmlns:p14="http://schemas.microsoft.com/office/powerpoint/2010/main" val="1720727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436B6CD-CC7F-44FF-83A9-3CF4D92B9E52}" type="datetimeFigureOut">
              <a:rPr lang="en-IN" smtClean="0"/>
              <a:t>25-05-2025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E47EB85-BF06-41AF-9C2E-8D1F84B996F3}" type="slidenum">
              <a:rPr lang="en-IN" smtClean="0"/>
              <a:t>‹#›</a:t>
            </a:fld>
            <a:endParaRPr lang="en-IN"/>
          </a:p>
        </p:txBody>
      </p:sp>
    </p:spTree>
    <p:extLst>
      <p:ext uri="{BB962C8B-B14F-4D97-AF65-F5344CB8AC3E}">
        <p14:creationId xmlns:p14="http://schemas.microsoft.com/office/powerpoint/2010/main" val="193380776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science/article/pii/S1008127520301437" TargetMode="External"/><Relationship Id="rId2" Type="http://schemas.openxmlformats.org/officeDocument/2006/relationships/hyperlink" Target="https://www.researchgate.net/publication/367208770_Urban_traffic_congestion_its_causes-consequences-mitigation" TargetMode="External"/><Relationship Id="rId1" Type="http://schemas.openxmlformats.org/officeDocument/2006/relationships/slideLayout" Target="../slideLayouts/slideLayout2.xml"/><Relationship Id="rId6" Type="http://schemas.openxmlformats.org/officeDocument/2006/relationships/hyperlink" Target="https://arxiv.org/abs/2203.07789" TargetMode="External"/><Relationship Id="rId5" Type="http://schemas.openxmlformats.org/officeDocument/2006/relationships/hyperlink" Target="https://arxiv.org/abs/2212.12242" TargetMode="External"/><Relationship Id="rId4" Type="http://schemas.openxmlformats.org/officeDocument/2006/relationships/hyperlink" Target="https://www.sciencedirect.com/science/article/pii/S03861112163001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9414A5-6029-B051-6319-CC180E46E61A}"/>
              </a:ext>
            </a:extLst>
          </p:cNvPr>
          <p:cNvSpPr>
            <a:spLocks noGrp="1"/>
          </p:cNvSpPr>
          <p:nvPr>
            <p:ph type="ctrTitle"/>
          </p:nvPr>
        </p:nvSpPr>
        <p:spPr/>
        <p:txBody>
          <a:bodyPr/>
          <a:lstStyle/>
          <a:p>
            <a:r>
              <a:rPr lang="en-US" dirty="0" smtClean="0"/>
              <a:t>Digital Transformation of Transportation Engineering </a:t>
            </a:r>
            <a:endParaRPr lang="en-IN" dirty="0"/>
          </a:p>
        </p:txBody>
      </p:sp>
      <p:sp>
        <p:nvSpPr>
          <p:cNvPr id="3" name="Subtitle 2">
            <a:extLst>
              <a:ext uri="{FF2B5EF4-FFF2-40B4-BE49-F238E27FC236}">
                <a16:creationId xmlns:a16="http://schemas.microsoft.com/office/drawing/2014/main" xmlns="" id="{1A9922DD-2A73-E42F-50FB-58E4B824106F}"/>
              </a:ext>
            </a:extLst>
          </p:cNvPr>
          <p:cNvSpPr>
            <a:spLocks noGrp="1"/>
          </p:cNvSpPr>
          <p:nvPr>
            <p:ph type="subTitle" idx="1"/>
          </p:nvPr>
        </p:nvSpPr>
        <p:spPr>
          <a:xfrm>
            <a:off x="1507067" y="4341091"/>
            <a:ext cx="7766936" cy="1117600"/>
          </a:xfrm>
        </p:spPr>
        <p:txBody>
          <a:bodyPr/>
          <a:lstStyle/>
          <a:p>
            <a:r>
              <a:rPr lang="en-US" b="1" dirty="0" smtClean="0"/>
              <a:t>	     </a:t>
            </a:r>
            <a:r>
              <a:rPr lang="en-US" b="1" dirty="0" err="1" smtClean="0"/>
              <a:t>Vajra</a:t>
            </a:r>
            <a:r>
              <a:rPr lang="en-US" b="1" dirty="0" smtClean="0"/>
              <a:t> </a:t>
            </a:r>
            <a:r>
              <a:rPr lang="en-US" b="1" dirty="0" err="1" smtClean="0"/>
              <a:t>Chaitanya</a:t>
            </a:r>
            <a:r>
              <a:rPr lang="en-US" b="1" dirty="0" smtClean="0"/>
              <a:t> </a:t>
            </a:r>
            <a:r>
              <a:rPr lang="en-US" b="1" dirty="0" err="1"/>
              <a:t>P</a:t>
            </a:r>
            <a:r>
              <a:rPr lang="en-US" b="1" dirty="0" err="1" smtClean="0"/>
              <a:t>ondugula</a:t>
            </a:r>
            <a:r>
              <a:rPr lang="en-US" dirty="0" smtClean="0"/>
              <a:t>	</a:t>
            </a:r>
          </a:p>
          <a:p>
            <a:r>
              <a:rPr lang="en-US" b="1" dirty="0" smtClean="0"/>
              <a:t>Student Id: 2418439</a:t>
            </a:r>
            <a:endParaRPr lang="en-IN" b="1" dirty="0"/>
          </a:p>
        </p:txBody>
      </p:sp>
    </p:spTree>
    <p:extLst>
      <p:ext uri="{BB962C8B-B14F-4D97-AF65-F5344CB8AC3E}">
        <p14:creationId xmlns:p14="http://schemas.microsoft.com/office/powerpoint/2010/main" val="2145970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C9EECE-6555-F9C3-8B3A-39B9C6BE6D0E}"/>
              </a:ext>
            </a:extLst>
          </p:cNvPr>
          <p:cNvSpPr>
            <a:spLocks noGrp="1"/>
          </p:cNvSpPr>
          <p:nvPr>
            <p:ph type="title"/>
          </p:nvPr>
        </p:nvSpPr>
        <p:spPr>
          <a:xfrm>
            <a:off x="838200" y="365125"/>
            <a:ext cx="10515600" cy="723011"/>
          </a:xfrm>
        </p:spPr>
        <p:txBody>
          <a:bodyPr/>
          <a:lstStyle/>
          <a:p>
            <a:r>
              <a:rPr lang="en-IN" b="1" dirty="0"/>
              <a:t>Introduction</a:t>
            </a:r>
          </a:p>
        </p:txBody>
      </p:sp>
      <p:sp>
        <p:nvSpPr>
          <p:cNvPr id="3" name="Content Placeholder 2">
            <a:extLst>
              <a:ext uri="{FF2B5EF4-FFF2-40B4-BE49-F238E27FC236}">
                <a16:creationId xmlns:a16="http://schemas.microsoft.com/office/drawing/2014/main" xmlns="" id="{451C95A8-6AFC-6A60-72AF-83559B46F031}"/>
              </a:ext>
            </a:extLst>
          </p:cNvPr>
          <p:cNvSpPr>
            <a:spLocks noGrp="1"/>
          </p:cNvSpPr>
          <p:nvPr>
            <p:ph idx="1"/>
          </p:nvPr>
        </p:nvSpPr>
        <p:spPr>
          <a:xfrm>
            <a:off x="424873" y="1496291"/>
            <a:ext cx="9861850" cy="4895273"/>
          </a:xfrm>
        </p:spPr>
        <p:txBody>
          <a:bodyPr>
            <a:normAutofit/>
          </a:bodyPr>
          <a:lstStyle/>
          <a:p>
            <a:r>
              <a:rPr lang="en-US" sz="1600" dirty="0"/>
              <a:t>The transportation industry is undergoing a major transformation. With the rise of digital technologies like artificial intelligence (AI), the Internet of Things (IoT), and big data, the way we approach transportation is changing faster than ever before. These innovations are helping to make transportation systems smarter, safer, and more efficient, while also contributing to sustainability efforts and reducing environmental impacts</a:t>
            </a:r>
            <a:r>
              <a:rPr lang="en-US" sz="1600" dirty="0" smtClean="0"/>
              <a:t>.</a:t>
            </a:r>
          </a:p>
          <a:p>
            <a:endParaRPr lang="en-US" sz="1600" dirty="0"/>
          </a:p>
          <a:p>
            <a:endParaRPr lang="en-US" sz="1600" dirty="0"/>
          </a:p>
          <a:p>
            <a:r>
              <a:rPr lang="en-US" sz="1600" dirty="0"/>
              <a:t>Digital transformation is especially crucial today as we face issues like traffic congestion in urban areas, pollution, and the increasing need for real-time data to manage transportation networks effectively. By embracing digital solutions, we can optimize traffic flow, improve safety, and reduce our carbon footprint</a:t>
            </a:r>
            <a:r>
              <a:rPr lang="en-US" sz="1600" dirty="0" smtClean="0"/>
              <a:t>.</a:t>
            </a:r>
            <a:endParaRPr lang="en-US" sz="1600" dirty="0"/>
          </a:p>
        </p:txBody>
      </p:sp>
    </p:spTree>
    <p:extLst>
      <p:ext uri="{BB962C8B-B14F-4D97-AF65-F5344CB8AC3E}">
        <p14:creationId xmlns:p14="http://schemas.microsoft.com/office/powerpoint/2010/main" val="389819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Points</a:t>
            </a:r>
            <a:endParaRPr lang="en-IN" dirty="0"/>
          </a:p>
        </p:txBody>
      </p:sp>
      <p:sp>
        <p:nvSpPr>
          <p:cNvPr id="3" name="Content Placeholder 2"/>
          <p:cNvSpPr>
            <a:spLocks noGrp="1"/>
          </p:cNvSpPr>
          <p:nvPr>
            <p:ph idx="1"/>
          </p:nvPr>
        </p:nvSpPr>
        <p:spPr/>
        <p:txBody>
          <a:bodyPr/>
          <a:lstStyle/>
          <a:p>
            <a:pPr>
              <a:buNone/>
            </a:pPr>
            <a:r>
              <a:rPr lang="en-US" dirty="0"/>
              <a:t>In this presentation, we’ll explore:</a:t>
            </a:r>
          </a:p>
          <a:p>
            <a:pPr>
              <a:buFont typeface="Arial" panose="020B0604020202020204" pitchFamily="34" charset="0"/>
              <a:buChar char="•"/>
            </a:pPr>
            <a:r>
              <a:rPr lang="en-US" dirty="0"/>
              <a:t>The key technologies driving this change.</a:t>
            </a:r>
          </a:p>
          <a:p>
            <a:pPr>
              <a:buFont typeface="Arial" panose="020B0604020202020204" pitchFamily="34" charset="0"/>
              <a:buChar char="•"/>
            </a:pPr>
            <a:r>
              <a:rPr lang="en-US" dirty="0"/>
              <a:t>The current challenges the transportation sector faces.</a:t>
            </a:r>
          </a:p>
          <a:p>
            <a:pPr>
              <a:buFont typeface="Arial" panose="020B0604020202020204" pitchFamily="34" charset="0"/>
              <a:buChar char="•"/>
            </a:pPr>
            <a:r>
              <a:rPr lang="en-US" dirty="0"/>
              <a:t>Case studies that showcase how these technologies are already making an impact.</a:t>
            </a:r>
          </a:p>
          <a:p>
            <a:pPr>
              <a:buFont typeface="Arial" panose="020B0604020202020204" pitchFamily="34" charset="0"/>
              <a:buChar char="•"/>
            </a:pPr>
            <a:r>
              <a:rPr lang="en-US" dirty="0"/>
              <a:t>And finally, we’ll take a look at the future of transportation engineering as these technologies continue to evolve.</a:t>
            </a:r>
          </a:p>
          <a:p>
            <a:r>
              <a:rPr lang="en-US" dirty="0"/>
              <a:t>This digital shift is not just about making things more efficient – it's about shaping the future of how we move people and goods across the globe.</a:t>
            </a:r>
          </a:p>
          <a:p>
            <a:endParaRPr lang="en-IN" dirty="0"/>
          </a:p>
        </p:txBody>
      </p:sp>
    </p:spTree>
    <p:extLst>
      <p:ext uri="{BB962C8B-B14F-4D97-AF65-F5344CB8AC3E}">
        <p14:creationId xmlns:p14="http://schemas.microsoft.com/office/powerpoint/2010/main" val="226443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D77A86-0A88-8D8B-1500-24040E4779BD}"/>
              </a:ext>
            </a:extLst>
          </p:cNvPr>
          <p:cNvSpPr>
            <a:spLocks noGrp="1"/>
          </p:cNvSpPr>
          <p:nvPr>
            <p:ph type="title"/>
          </p:nvPr>
        </p:nvSpPr>
        <p:spPr>
          <a:xfrm>
            <a:off x="677334" y="609600"/>
            <a:ext cx="8596668" cy="581891"/>
          </a:xfrm>
        </p:spPr>
        <p:txBody>
          <a:bodyPr>
            <a:normAutofit/>
          </a:bodyPr>
          <a:lstStyle/>
          <a:p>
            <a:r>
              <a:rPr lang="en-IN" sz="2400" dirty="0"/>
              <a:t>Understanding Digital Transformation in Transportation</a:t>
            </a:r>
          </a:p>
        </p:txBody>
      </p:sp>
      <p:pic>
        <p:nvPicPr>
          <p:cNvPr id="5" name="Picture 4">
            <a:extLst>
              <a:ext uri="{FF2B5EF4-FFF2-40B4-BE49-F238E27FC236}">
                <a16:creationId xmlns:a16="http://schemas.microsoft.com/office/drawing/2014/main" xmlns="" id="{8B4DB07D-1BD0-4384-F008-0C08B6DD5A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2801" y="988291"/>
            <a:ext cx="8672944" cy="4959928"/>
          </a:xfrm>
          <a:prstGeom prst="rect">
            <a:avLst/>
          </a:prstGeom>
        </p:spPr>
      </p:pic>
    </p:spTree>
    <p:extLst>
      <p:ext uri="{BB962C8B-B14F-4D97-AF65-F5344CB8AC3E}">
        <p14:creationId xmlns:p14="http://schemas.microsoft.com/office/powerpoint/2010/main" val="3357101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xmlns="" id="{74D3525C-2CDB-B515-F796-117E0B6A97B6}"/>
              </a:ext>
            </a:extLst>
          </p:cNvPr>
          <p:cNvGraphicFramePr>
            <a:graphicFrameLocks noGrp="1"/>
          </p:cNvGraphicFramePr>
          <p:nvPr>
            <p:extLst>
              <p:ext uri="{D42A27DB-BD31-4B8C-83A1-F6EECF244321}">
                <p14:modId xmlns:p14="http://schemas.microsoft.com/office/powerpoint/2010/main" val="3302375097"/>
              </p:ext>
            </p:extLst>
          </p:nvPr>
        </p:nvGraphicFramePr>
        <p:xfrm>
          <a:off x="1653310" y="941389"/>
          <a:ext cx="6770254" cy="5214036"/>
        </p:xfrm>
        <a:graphic>
          <a:graphicData uri="http://schemas.openxmlformats.org/drawingml/2006/table">
            <a:tbl>
              <a:tblPr>
                <a:tableStyleId>{3C2FFA5D-87B4-456A-9821-1D502468CF0F}</a:tableStyleId>
              </a:tblPr>
              <a:tblGrid>
                <a:gridCol w="3385127">
                  <a:extLst>
                    <a:ext uri="{9D8B030D-6E8A-4147-A177-3AD203B41FA5}">
                      <a16:colId xmlns:a16="http://schemas.microsoft.com/office/drawing/2014/main" xmlns="" val="674625750"/>
                    </a:ext>
                  </a:extLst>
                </a:gridCol>
                <a:gridCol w="3385127">
                  <a:extLst>
                    <a:ext uri="{9D8B030D-6E8A-4147-A177-3AD203B41FA5}">
                      <a16:colId xmlns:a16="http://schemas.microsoft.com/office/drawing/2014/main" xmlns="" val="1060221307"/>
                    </a:ext>
                  </a:extLst>
                </a:gridCol>
              </a:tblGrid>
              <a:tr h="197012">
                <a:tc>
                  <a:txBody>
                    <a:bodyPr/>
                    <a:lstStyle/>
                    <a:p>
                      <a:r>
                        <a:rPr lang="en-IN" sz="1100" b="1" dirty="0"/>
                        <a:t>Technology</a:t>
                      </a:r>
                      <a:endParaRPr lang="en-IN" sz="1100" dirty="0"/>
                    </a:p>
                  </a:txBody>
                  <a:tcPr marL="30805" marR="30805" marT="15403" marB="15403" anchor="ctr"/>
                </a:tc>
                <a:tc>
                  <a:txBody>
                    <a:bodyPr/>
                    <a:lstStyle/>
                    <a:p>
                      <a:r>
                        <a:rPr lang="en-IN" sz="1100" b="1"/>
                        <a:t>Description</a:t>
                      </a:r>
                      <a:endParaRPr lang="en-IN" sz="1100"/>
                    </a:p>
                  </a:txBody>
                  <a:tcPr marL="30805" marR="30805" marT="15403" marB="15403" anchor="ctr"/>
                </a:tc>
                <a:extLst>
                  <a:ext uri="{0D108BD9-81ED-4DB2-BD59-A6C34878D82A}">
                    <a16:rowId xmlns:a16="http://schemas.microsoft.com/office/drawing/2014/main" xmlns="" val="2721492229"/>
                  </a:ext>
                </a:extLst>
              </a:tr>
              <a:tr h="862728">
                <a:tc>
                  <a:txBody>
                    <a:bodyPr/>
                    <a:lstStyle/>
                    <a:p>
                      <a:r>
                        <a:rPr lang="en-IN" sz="1100" b="1"/>
                        <a:t>Internet of Things (IoT)</a:t>
                      </a:r>
                      <a:endParaRPr lang="en-IN" sz="1100"/>
                    </a:p>
                  </a:txBody>
                  <a:tcPr marL="30805" marR="30805" marT="15403" marB="15403" anchor="ctr"/>
                </a:tc>
                <a:tc>
                  <a:txBody>
                    <a:bodyPr/>
                    <a:lstStyle/>
                    <a:p>
                      <a:r>
                        <a:rPr lang="en-US" sz="1100"/>
                        <a:t>Enables devices to communicate and share data over the internet. In vehicles, this technology helps monitor engine performance, tire pressure, and fuel efficiency, as well as optimize traffic signals to reduce congestion (Tuncer et al., 2022).</a:t>
                      </a:r>
                    </a:p>
                  </a:txBody>
                  <a:tcPr marL="30805" marR="30805" marT="15403" marB="15403" anchor="ctr"/>
                </a:tc>
                <a:extLst>
                  <a:ext uri="{0D108BD9-81ED-4DB2-BD59-A6C34878D82A}">
                    <a16:rowId xmlns:a16="http://schemas.microsoft.com/office/drawing/2014/main" xmlns="" val="3530328474"/>
                  </a:ext>
                </a:extLst>
              </a:tr>
              <a:tr h="1195586">
                <a:tc>
                  <a:txBody>
                    <a:bodyPr/>
                    <a:lstStyle/>
                    <a:p>
                      <a:r>
                        <a:rPr lang="en-IN" sz="1100" b="1"/>
                        <a:t>Artificial Intelligence (AI)</a:t>
                      </a:r>
                      <a:endParaRPr lang="en-IN" sz="1100"/>
                    </a:p>
                  </a:txBody>
                  <a:tcPr marL="30805" marR="30805" marT="15403" marB="15403" anchor="ctr"/>
                </a:tc>
                <a:tc>
                  <a:txBody>
                    <a:bodyPr/>
                    <a:lstStyle/>
                    <a:p>
                      <a:r>
                        <a:rPr lang="en-US" sz="1100"/>
                        <a:t>Allows transportation systems to become autonomous and predictive. In self-driving cars, AI processes data from sensors to make driving decisions and optimize traffic patterns through machine learning. AI also predicts vehicle maintenance needs, improving transportation reliability (Irfan et al., 2022).</a:t>
                      </a:r>
                    </a:p>
                  </a:txBody>
                  <a:tcPr marL="30805" marR="30805" marT="15403" marB="15403" anchor="ctr"/>
                </a:tc>
                <a:extLst>
                  <a:ext uri="{0D108BD9-81ED-4DB2-BD59-A6C34878D82A}">
                    <a16:rowId xmlns:a16="http://schemas.microsoft.com/office/drawing/2014/main" xmlns="" val="449216882"/>
                  </a:ext>
                </a:extLst>
              </a:tr>
              <a:tr h="1029157">
                <a:tc>
                  <a:txBody>
                    <a:bodyPr/>
                    <a:lstStyle/>
                    <a:p>
                      <a:r>
                        <a:rPr lang="en-IN" sz="1100" b="1"/>
                        <a:t>Big Data &amp; Data Analytics</a:t>
                      </a:r>
                      <a:endParaRPr lang="en-IN" sz="1100"/>
                    </a:p>
                  </a:txBody>
                  <a:tcPr marL="30805" marR="30805" marT="15403" marB="15403" anchor="ctr"/>
                </a:tc>
                <a:tc>
                  <a:txBody>
                    <a:bodyPr/>
                    <a:lstStyle/>
                    <a:p>
                      <a:r>
                        <a:rPr lang="en-IN" sz="1100"/>
                        <a:t>Analytics platforms provide actionable insights by analyzing data from sensors, GPS devices, and traffic cameras. This data helps optimize traffic flow, streamline operations, and improve delivery efficiency by predicting demand and optimizing routes (Shatnawi &amp; Rajnai, 2021).</a:t>
                      </a:r>
                    </a:p>
                  </a:txBody>
                  <a:tcPr marL="30805" marR="30805" marT="15403" marB="15403" anchor="ctr"/>
                </a:tc>
                <a:extLst>
                  <a:ext uri="{0D108BD9-81ED-4DB2-BD59-A6C34878D82A}">
                    <a16:rowId xmlns:a16="http://schemas.microsoft.com/office/drawing/2014/main" xmlns="" val="2725109023"/>
                  </a:ext>
                </a:extLst>
              </a:tr>
              <a:tr h="1029157">
                <a:tc>
                  <a:txBody>
                    <a:bodyPr/>
                    <a:lstStyle/>
                    <a:p>
                      <a:r>
                        <a:rPr lang="en-IN" sz="1100" b="1"/>
                        <a:t>Autonomous Vehicles</a:t>
                      </a:r>
                      <a:endParaRPr lang="en-IN" sz="1100"/>
                    </a:p>
                  </a:txBody>
                  <a:tcPr marL="30805" marR="30805" marT="15403" marB="15403" anchor="ctr"/>
                </a:tc>
                <a:tc>
                  <a:txBody>
                    <a:bodyPr/>
                    <a:lstStyle/>
                    <a:p>
                      <a:r>
                        <a:rPr lang="en-US" sz="1100"/>
                        <a:t>Relies on AI, IoT, and real-time data to operate without human intervention, reducing accidents and traffic congestion. Autonomous vehicles improve efficiency and lower carbon emissions by operating more efficiently than human-driven cars, transforming urban mobility (Tuncer et al., 2022).</a:t>
                      </a:r>
                    </a:p>
                  </a:txBody>
                  <a:tcPr marL="30805" marR="30805" marT="15403" marB="15403" anchor="ctr"/>
                </a:tc>
                <a:extLst>
                  <a:ext uri="{0D108BD9-81ED-4DB2-BD59-A6C34878D82A}">
                    <a16:rowId xmlns:a16="http://schemas.microsoft.com/office/drawing/2014/main" xmlns="" val="1369257996"/>
                  </a:ext>
                </a:extLst>
              </a:tr>
              <a:tr h="862728">
                <a:tc>
                  <a:txBody>
                    <a:bodyPr/>
                    <a:lstStyle/>
                    <a:p>
                      <a:r>
                        <a:rPr lang="en-IN" sz="1100" b="1"/>
                        <a:t>Electric Vehicles (EVs)</a:t>
                      </a:r>
                      <a:endParaRPr lang="en-IN" sz="1100"/>
                    </a:p>
                  </a:txBody>
                  <a:tcPr marL="30805" marR="30805" marT="15403" marB="15403" anchor="ctr"/>
                </a:tc>
                <a:tc>
                  <a:txBody>
                    <a:bodyPr/>
                    <a:lstStyle/>
                    <a:p>
                      <a:r>
                        <a:rPr lang="en-US" sz="1100" dirty="0"/>
                        <a:t>Integrates with smart grids and IoT technologies, enabling communication between EVs and charging stations to optimize energy use, improve battery management, and provide better system efficiency (</a:t>
                      </a:r>
                      <a:r>
                        <a:rPr lang="en-US" sz="1100" dirty="0" err="1"/>
                        <a:t>Shatnawi</a:t>
                      </a:r>
                      <a:r>
                        <a:rPr lang="en-US" sz="1100" dirty="0"/>
                        <a:t> &amp; Rajnai, 2021).</a:t>
                      </a:r>
                    </a:p>
                  </a:txBody>
                  <a:tcPr marL="30805" marR="30805" marT="15403" marB="15403" anchor="ctr"/>
                </a:tc>
                <a:extLst>
                  <a:ext uri="{0D108BD9-81ED-4DB2-BD59-A6C34878D82A}">
                    <a16:rowId xmlns:a16="http://schemas.microsoft.com/office/drawing/2014/main" xmlns="" val="553741309"/>
                  </a:ext>
                </a:extLst>
              </a:tr>
            </a:tbl>
          </a:graphicData>
        </a:graphic>
      </p:graphicFrame>
    </p:spTree>
    <p:extLst>
      <p:ext uri="{BB962C8B-B14F-4D97-AF65-F5344CB8AC3E}">
        <p14:creationId xmlns:p14="http://schemas.microsoft.com/office/powerpoint/2010/main" val="2948151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77EDDC-7CBF-D27D-AB36-1940EC402A31}"/>
              </a:ext>
            </a:extLst>
          </p:cNvPr>
          <p:cNvSpPr>
            <a:spLocks noGrp="1"/>
          </p:cNvSpPr>
          <p:nvPr>
            <p:ph type="title"/>
          </p:nvPr>
        </p:nvSpPr>
        <p:spPr>
          <a:xfrm>
            <a:off x="677334" y="609600"/>
            <a:ext cx="8596668" cy="729673"/>
          </a:xfrm>
        </p:spPr>
        <p:txBody>
          <a:bodyPr>
            <a:normAutofit/>
          </a:bodyPr>
          <a:lstStyle/>
          <a:p>
            <a:r>
              <a:rPr lang="en-US" sz="2800" dirty="0"/>
              <a:t>Current Challenges in Transportation Engineering</a:t>
            </a:r>
            <a:endParaRPr lang="en-IN" sz="2800" dirty="0"/>
          </a:p>
        </p:txBody>
      </p:sp>
      <p:sp>
        <p:nvSpPr>
          <p:cNvPr id="3" name="Content Placeholder 2">
            <a:extLst>
              <a:ext uri="{FF2B5EF4-FFF2-40B4-BE49-F238E27FC236}">
                <a16:creationId xmlns:a16="http://schemas.microsoft.com/office/drawing/2014/main" xmlns="" id="{21C236E2-9F89-C0F5-B81F-0DADCECA5310}"/>
              </a:ext>
            </a:extLst>
          </p:cNvPr>
          <p:cNvSpPr>
            <a:spLocks noGrp="1"/>
          </p:cNvSpPr>
          <p:nvPr>
            <p:ph idx="1"/>
          </p:nvPr>
        </p:nvSpPr>
        <p:spPr>
          <a:xfrm>
            <a:off x="677334" y="1339273"/>
            <a:ext cx="8596668" cy="4702089"/>
          </a:xfrm>
        </p:spPr>
        <p:txBody>
          <a:bodyPr>
            <a:normAutofit fontScale="92500" lnSpcReduction="20000"/>
          </a:bodyPr>
          <a:lstStyle/>
          <a:p>
            <a:pPr>
              <a:buNone/>
            </a:pPr>
            <a:r>
              <a:rPr lang="en-US" sz="1400" b="1" dirty="0"/>
              <a:t>Traffic Congestion: Impact on Urban Mobility</a:t>
            </a:r>
          </a:p>
          <a:p>
            <a:r>
              <a:rPr lang="en-US" sz="1400" dirty="0"/>
              <a:t>Traffic congestion is one of the most pressing challenges in cities worldwide. With more people moving to urban areas, the roads are becoming increasingly overcrowded. This leads to longer travel times, which not only wastes people's time but also reduces their productivity. In addition, the economic costs are high – wasted fuel, delays in delivery, and the general inefficiency of transportation systems all contribute to substantial financial losses. Beyond the economic impact, congestion also contributes to environmental issues, with more cars on the road leading to higher emissions and greater air pollution (Kumar &amp; Rajnai, 2021).</a:t>
            </a:r>
          </a:p>
          <a:p>
            <a:pPr>
              <a:buNone/>
            </a:pPr>
            <a:r>
              <a:rPr lang="en-US" sz="1400" b="1" dirty="0"/>
              <a:t>Sustainability: Environmental Concerns</a:t>
            </a:r>
          </a:p>
          <a:p>
            <a:r>
              <a:rPr lang="en-US" sz="1400" dirty="0"/>
              <a:t>Sustainability in transportation is another challenge we face. The transportation sector is a major contributor to greenhouse gas emissions, which significantly impact global climate change. As cities grow and more people rely on vehicles, the demand for fossil fuels increases, leading to the depletion of natural resources and further environmental damage. The air quality in many cities is also deteriorating, as increased vehicle emissions have harmful effects on public health. The push for more sustainable transportation systems, such as electric vehicles and renewable energy solutions, has never been more urgent (Kumar &amp; Rajnai, 2021).</a:t>
            </a:r>
          </a:p>
          <a:p>
            <a:pPr>
              <a:buNone/>
            </a:pPr>
            <a:r>
              <a:rPr lang="en-US" sz="1400" b="1" dirty="0"/>
              <a:t>Safety: Road Safety Issues and Fatalities</a:t>
            </a:r>
          </a:p>
          <a:p>
            <a:r>
              <a:rPr lang="en-US" sz="1400" dirty="0"/>
              <a:t>Road safety continues to be a major concern worldwide. Despite advances in vehicle safety technology, traffic accidents remain one of the leading causes of death, with over 1.3 million fatalities occurring annually (WHO, 2021). Vulnerable road users, such as pedestrians, cyclists, and motorcyclists, are particularly at risk, making it crucial to improve infrastructure and safety measures for these groups. Additionally, many roads still lack adequate safety features, and enforcement of traffic regulations is often inconsistent, leading to higher accident rates (Yannis et al., 2021).</a:t>
            </a:r>
          </a:p>
          <a:p>
            <a:pPr marL="0" indent="0">
              <a:buNone/>
            </a:pPr>
            <a:endParaRPr lang="en-US" sz="1400" dirty="0"/>
          </a:p>
          <a:p>
            <a:endParaRPr lang="en-IN" sz="1400" dirty="0"/>
          </a:p>
        </p:txBody>
      </p:sp>
    </p:spTree>
    <p:extLst>
      <p:ext uri="{BB962C8B-B14F-4D97-AF65-F5344CB8AC3E}">
        <p14:creationId xmlns:p14="http://schemas.microsoft.com/office/powerpoint/2010/main" val="2907919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D71515-DAE5-3DF7-862F-88C4F9CD6DC6}"/>
              </a:ext>
            </a:extLst>
          </p:cNvPr>
          <p:cNvSpPr>
            <a:spLocks noGrp="1"/>
          </p:cNvSpPr>
          <p:nvPr>
            <p:ph type="title"/>
          </p:nvPr>
        </p:nvSpPr>
        <p:spPr>
          <a:xfrm>
            <a:off x="677334" y="609600"/>
            <a:ext cx="8596668" cy="720436"/>
          </a:xfrm>
        </p:spPr>
        <p:txBody>
          <a:bodyPr>
            <a:normAutofit/>
          </a:bodyPr>
          <a:lstStyle/>
          <a:p>
            <a:r>
              <a:rPr lang="en-IN" sz="3200" dirty="0"/>
              <a:t>Technologies Enabling Digital Transformation</a:t>
            </a:r>
          </a:p>
        </p:txBody>
      </p:sp>
      <p:pic>
        <p:nvPicPr>
          <p:cNvPr id="5" name="Content Placeholder 4">
            <a:extLst>
              <a:ext uri="{FF2B5EF4-FFF2-40B4-BE49-F238E27FC236}">
                <a16:creationId xmlns:a16="http://schemas.microsoft.com/office/drawing/2014/main" xmlns="" id="{8E7D91B9-B0AF-EA97-9F14-A7A911D5AAF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35085" y="1330036"/>
            <a:ext cx="7986006" cy="4711700"/>
          </a:xfrm>
        </p:spPr>
      </p:pic>
    </p:spTree>
    <p:extLst>
      <p:ext uri="{BB962C8B-B14F-4D97-AF65-F5344CB8AC3E}">
        <p14:creationId xmlns:p14="http://schemas.microsoft.com/office/powerpoint/2010/main" val="301958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3E0C18D-E3F6-3287-78F1-61E1B57DBEAC}"/>
              </a:ext>
            </a:extLst>
          </p:cNvPr>
          <p:cNvSpPr>
            <a:spLocks noGrp="1"/>
          </p:cNvSpPr>
          <p:nvPr>
            <p:ph idx="1"/>
          </p:nvPr>
        </p:nvSpPr>
        <p:spPr>
          <a:xfrm>
            <a:off x="677334" y="508001"/>
            <a:ext cx="8596668" cy="5533362"/>
          </a:xfrm>
        </p:spPr>
        <p:txBody>
          <a:bodyPr>
            <a:normAutofit fontScale="77500" lnSpcReduction="20000"/>
          </a:bodyPr>
          <a:lstStyle/>
          <a:p>
            <a:pPr>
              <a:buNone/>
            </a:pPr>
            <a:r>
              <a:rPr lang="en-US" b="1" dirty="0"/>
              <a:t>Automation: Autonomous Vehicles, Drones, and Driver Assistance Systems</a:t>
            </a:r>
          </a:p>
          <a:p>
            <a:pPr>
              <a:buNone/>
            </a:pPr>
            <a:r>
              <a:rPr lang="en-US" dirty="0"/>
              <a:t>One of the most exciting technologies driving the digital transformation of transportation is automation. Autonomous vehicles (AVs), including self-driving cars and trucks, are poised to revolutionize the way we move people and goods. These vehicles use a combination of sensors, cameras, and artificial intelligence (AI) to navigate without human intervention, potentially reducing traffic accidents caused by human error. Drones, too, are transforming logistics and delivery systems, allowing for faster and more efficient transportation of goods, especially in areas where traditional transport might be inefficient. In addition, driver assistance systems (ADAS), such as automatic emergency braking and lane-keeping assistance, are improving the safety and convenience of conventional vehicles, paving the way for full autonomy in the future.</a:t>
            </a:r>
          </a:p>
          <a:p>
            <a:pPr>
              <a:buNone/>
            </a:pPr>
            <a:r>
              <a:rPr lang="en-US" b="1" dirty="0"/>
              <a:t>Data: Use of Big Data and AI in Traffic Management, Predictive Maintenance</a:t>
            </a:r>
          </a:p>
          <a:p>
            <a:pPr>
              <a:buNone/>
            </a:pPr>
            <a:r>
              <a:rPr lang="en-US" dirty="0"/>
              <a:t>Big data and AI are key to optimizing transportation systems. By analyzing data from a variety of sources—such as GPS data, traffic sensors, and weather reports—AI can predict traffic patterns and help cities manage congestion more effectively. For example, AI algorithms can optimize traffic lights to improve the flow of traffic, reduce bottlenecks, and minimize delays. Predictive maintenance is another area where data plays a crucial role. By monitoring the condition of vehicles or infrastructure, AI can predict when maintenance is needed, preventing costly breakdowns and improving the overall reliability of transportation networks.</a:t>
            </a:r>
          </a:p>
          <a:p>
            <a:pPr>
              <a:buNone/>
            </a:pPr>
            <a:r>
              <a:rPr lang="en-US" b="1" dirty="0"/>
              <a:t>Sustainability: Electric Vehicles, Smart Infrastructure</a:t>
            </a:r>
          </a:p>
          <a:p>
            <a:r>
              <a:rPr lang="en-US" dirty="0"/>
              <a:t>Sustainability is at the heart of the digital transformation of transportation. Electric vehicles (EVs) are leading the way in reducing carbon emissions from transportation. As EV technology continues to improve, these vehicles are becoming more affordable, with better range and faster charging capabilities. In addition, smart infrastructure—such as smart traffic lights, charging stations, and connected roadways—helps create a more efficient and sustainable transportation network. These systems use data to optimize energy use, reduce traffic congestion, and contribute to a greener environment.</a:t>
            </a:r>
          </a:p>
          <a:p>
            <a:endParaRPr lang="en-IN" dirty="0"/>
          </a:p>
        </p:txBody>
      </p:sp>
    </p:spTree>
    <p:extLst>
      <p:ext uri="{BB962C8B-B14F-4D97-AF65-F5344CB8AC3E}">
        <p14:creationId xmlns:p14="http://schemas.microsoft.com/office/powerpoint/2010/main" val="377203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B11F3D-C6DC-94BD-52F2-9992A1E4E0A0}"/>
              </a:ext>
            </a:extLst>
          </p:cNvPr>
          <p:cNvSpPr>
            <a:spLocks noGrp="1"/>
          </p:cNvSpPr>
          <p:nvPr>
            <p:ph type="title"/>
          </p:nvPr>
        </p:nvSpPr>
        <p:spPr>
          <a:xfrm>
            <a:off x="677334" y="609600"/>
            <a:ext cx="8596668" cy="646545"/>
          </a:xfrm>
        </p:spPr>
        <p:txBody>
          <a:bodyPr>
            <a:normAutofit/>
          </a:bodyPr>
          <a:lstStyle/>
          <a:p>
            <a:r>
              <a:rPr lang="en-US" sz="3200" dirty="0"/>
              <a:t>Case Studies of Digital Transformation</a:t>
            </a:r>
            <a:endParaRPr lang="en-IN" sz="3200" dirty="0"/>
          </a:p>
        </p:txBody>
      </p:sp>
      <p:sp>
        <p:nvSpPr>
          <p:cNvPr id="3" name="Content Placeholder 2">
            <a:extLst>
              <a:ext uri="{FF2B5EF4-FFF2-40B4-BE49-F238E27FC236}">
                <a16:creationId xmlns:a16="http://schemas.microsoft.com/office/drawing/2014/main" xmlns="" id="{434659CC-90AB-F780-0B66-9D8DCE36B33D}"/>
              </a:ext>
            </a:extLst>
          </p:cNvPr>
          <p:cNvSpPr>
            <a:spLocks noGrp="1"/>
          </p:cNvSpPr>
          <p:nvPr>
            <p:ph idx="1"/>
          </p:nvPr>
        </p:nvSpPr>
        <p:spPr>
          <a:xfrm>
            <a:off x="677334" y="1376219"/>
            <a:ext cx="9224048" cy="4665144"/>
          </a:xfrm>
        </p:spPr>
        <p:txBody>
          <a:bodyPr>
            <a:normAutofit fontScale="85000" lnSpcReduction="10000"/>
          </a:bodyPr>
          <a:lstStyle/>
          <a:p>
            <a:pPr>
              <a:buNone/>
            </a:pPr>
            <a:r>
              <a:rPr lang="en-US" b="1" dirty="0"/>
              <a:t>Autonomous Vehicle Testing and Deployment</a:t>
            </a:r>
          </a:p>
          <a:p>
            <a:r>
              <a:rPr lang="en-US" dirty="0"/>
              <a:t>example of autonomous vehicles in action is the ongoing testing and deployment of self-driving cars. Companies like Waymo and Tesla are leading the way in the development of AVs, testing them in real-world conditions to refine the technology and ensure safety. In cities like Phoenix, Waymo has already deployed autonomous taxis, offering a glimpse of the future of transportation where cars drive themselves, freeing up time for passengers and improving traffic safety.</a:t>
            </a:r>
          </a:p>
          <a:p>
            <a:pPr>
              <a:buNone/>
            </a:pPr>
            <a:r>
              <a:rPr lang="en-US" b="1" dirty="0"/>
              <a:t>Smart Cities and Traffic Management</a:t>
            </a:r>
          </a:p>
          <a:p>
            <a:r>
              <a:rPr lang="en-US" dirty="0"/>
              <a:t>Smart cities are another exciting example of digital transformation in transportation. By integrating IoT devices, sensors, and data analytics, cities are becoming more efficient in managing transportation. For example, in Barcelona, smart traffic management systems use real-time data to adjust traffic light timings and optimize traffic flow. This reduces congestion, saves energy, and minimizes emissions. Similarly, other smart cities are incorporating smart parking systems and intelligent transportation networks to improve mobility.</a:t>
            </a:r>
          </a:p>
          <a:p>
            <a:pPr>
              <a:buNone/>
            </a:pPr>
            <a:r>
              <a:rPr lang="en-US" b="1" dirty="0"/>
              <a:t>AI in Predictive Maintenance for Railways</a:t>
            </a:r>
          </a:p>
          <a:p>
            <a:r>
              <a:rPr lang="en-US" dirty="0"/>
              <a:t>AI is also playing a major role in railways, particularly in predictive maintenance. In the UK, for example, Network Rail uses AI algorithms to monitor the condition of train tracks and other infrastructure. The system predicts when and where maintenance will be required, helping to avoid delays and reduce costs. This proactive approach increases the safety and efficiency of rail transportation.</a:t>
            </a:r>
          </a:p>
          <a:p>
            <a:endParaRPr lang="en-IN" dirty="0"/>
          </a:p>
        </p:txBody>
      </p:sp>
    </p:spTree>
    <p:extLst>
      <p:ext uri="{BB962C8B-B14F-4D97-AF65-F5344CB8AC3E}">
        <p14:creationId xmlns:p14="http://schemas.microsoft.com/office/powerpoint/2010/main" val="1328539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0D5703-6AB2-E1CD-CA23-387440B140C7}"/>
              </a:ext>
            </a:extLst>
          </p:cNvPr>
          <p:cNvSpPr>
            <a:spLocks noGrp="1"/>
          </p:cNvSpPr>
          <p:nvPr>
            <p:ph type="title"/>
          </p:nvPr>
        </p:nvSpPr>
        <p:spPr>
          <a:xfrm>
            <a:off x="677334" y="609600"/>
            <a:ext cx="8596668" cy="544945"/>
          </a:xfrm>
        </p:spPr>
        <p:txBody>
          <a:bodyPr>
            <a:normAutofit fontScale="90000"/>
          </a:bodyPr>
          <a:lstStyle/>
          <a:p>
            <a:r>
              <a:rPr lang="en-IN" dirty="0"/>
              <a:t>Impact on Transportation Infrastructure</a:t>
            </a:r>
          </a:p>
        </p:txBody>
      </p:sp>
      <p:sp>
        <p:nvSpPr>
          <p:cNvPr id="3" name="Content Placeholder 2">
            <a:extLst>
              <a:ext uri="{FF2B5EF4-FFF2-40B4-BE49-F238E27FC236}">
                <a16:creationId xmlns:a16="http://schemas.microsoft.com/office/drawing/2014/main" xmlns="" id="{C9026960-E3D1-419D-FDD5-1D4B73492932}"/>
              </a:ext>
            </a:extLst>
          </p:cNvPr>
          <p:cNvSpPr>
            <a:spLocks noGrp="1"/>
          </p:cNvSpPr>
          <p:nvPr>
            <p:ph idx="1"/>
          </p:nvPr>
        </p:nvSpPr>
        <p:spPr>
          <a:xfrm>
            <a:off x="677334" y="1274619"/>
            <a:ext cx="8596668" cy="4766744"/>
          </a:xfrm>
        </p:spPr>
        <p:txBody>
          <a:bodyPr>
            <a:normAutofit fontScale="85000" lnSpcReduction="20000"/>
          </a:bodyPr>
          <a:lstStyle/>
          <a:p>
            <a:pPr>
              <a:buNone/>
            </a:pPr>
            <a:r>
              <a:rPr lang="en-US" b="1" dirty="0"/>
              <a:t>Smart Roads: Role of Digital Infrastructure in Modern Cities</a:t>
            </a:r>
          </a:p>
          <a:p>
            <a:r>
              <a:rPr lang="en-US" dirty="0"/>
              <a:t>Smart roads are one of the key components of the digital transformation of transportation. These roads are equipped with sensors, cameras, and communication systems that collect real-time data on traffic conditions, weather, and road usage. This data is then used to optimize traffic management, improve safety, and reduce maintenance costs. In the future, smart roads could even communicate directly with vehicles to provide real-time updates on road conditions, traffic signals, and hazards, creating a truly connected transportation ecosystem.</a:t>
            </a:r>
          </a:p>
          <a:p>
            <a:pPr>
              <a:buNone/>
            </a:pPr>
            <a:r>
              <a:rPr lang="en-US" b="1" dirty="0"/>
              <a:t>Connectivity: Importance of 5G and IoT in Transportation Networks</a:t>
            </a:r>
          </a:p>
          <a:p>
            <a:r>
              <a:rPr lang="en-US" dirty="0"/>
              <a:t>5G networks and IoT technologies are essential for the future of transportation. The high-speed, low-latency capabilities of 5G networks enable real-time communication between vehicles, infrastructure, and other devices, enhancing everything from traffic management to autonomous driving. IoT sensors embedded in vehicles, roadways, and public transportation systems provide valuable data that can be used to improve transportation systems, from reducing congestion to enhancing safety features.</a:t>
            </a:r>
          </a:p>
          <a:p>
            <a:pPr>
              <a:buNone/>
            </a:pPr>
            <a:r>
              <a:rPr lang="en-US" b="1" dirty="0"/>
              <a:t>Efficiency: Real-Time Data Analytics for Optimizing Traffic Flow</a:t>
            </a:r>
          </a:p>
          <a:p>
            <a:r>
              <a:rPr lang="en-US" dirty="0"/>
              <a:t>Real-time data analytics are transforming how we manage traffic. By analyzing data from traffic cameras, sensors, GPS devices, and social media, cities can adjust traffic patterns in real-time to optimize traffic flow. This can reduce congestion, shorten travel times, and lower fuel consumption, making the entire transportation network more efficient. For example, adaptive traffic lights adjust their timings based on current traffic conditions, while real-time routing apps suggest the fastest routes to avoid traffic ja</a:t>
            </a:r>
            <a:r>
              <a:rPr lang="en-IN" dirty="0"/>
              <a:t>m</a:t>
            </a:r>
            <a:endParaRPr lang="en-US" dirty="0"/>
          </a:p>
        </p:txBody>
      </p:sp>
    </p:spTree>
    <p:extLst>
      <p:ext uri="{BB962C8B-B14F-4D97-AF65-F5344CB8AC3E}">
        <p14:creationId xmlns:p14="http://schemas.microsoft.com/office/powerpoint/2010/main" val="2152989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AEC5CA-344D-229A-A67E-69DE24F0F9C4}"/>
              </a:ext>
            </a:extLst>
          </p:cNvPr>
          <p:cNvSpPr>
            <a:spLocks noGrp="1"/>
          </p:cNvSpPr>
          <p:nvPr>
            <p:ph type="title"/>
          </p:nvPr>
        </p:nvSpPr>
        <p:spPr>
          <a:xfrm>
            <a:off x="677334" y="609600"/>
            <a:ext cx="8596668" cy="628073"/>
          </a:xfrm>
        </p:spPr>
        <p:txBody>
          <a:bodyPr>
            <a:normAutofit fontScale="90000"/>
          </a:bodyPr>
          <a:lstStyle/>
          <a:p>
            <a:r>
              <a:rPr lang="en-IN" dirty="0"/>
              <a:t>Challenges of Digital Transformation</a:t>
            </a:r>
          </a:p>
        </p:txBody>
      </p:sp>
      <p:sp>
        <p:nvSpPr>
          <p:cNvPr id="3" name="Content Placeholder 2">
            <a:extLst>
              <a:ext uri="{FF2B5EF4-FFF2-40B4-BE49-F238E27FC236}">
                <a16:creationId xmlns:a16="http://schemas.microsoft.com/office/drawing/2014/main" xmlns="" id="{C63C1A00-ACD2-878B-F5FF-9D403E314923}"/>
              </a:ext>
            </a:extLst>
          </p:cNvPr>
          <p:cNvSpPr>
            <a:spLocks noGrp="1"/>
          </p:cNvSpPr>
          <p:nvPr>
            <p:ph idx="1"/>
          </p:nvPr>
        </p:nvSpPr>
        <p:spPr>
          <a:xfrm>
            <a:off x="677334" y="1330037"/>
            <a:ext cx="8596668" cy="4711326"/>
          </a:xfrm>
        </p:spPr>
        <p:txBody>
          <a:bodyPr>
            <a:normAutofit fontScale="85000" lnSpcReduction="20000"/>
          </a:bodyPr>
          <a:lstStyle/>
          <a:p>
            <a:pPr>
              <a:buNone/>
            </a:pPr>
            <a:r>
              <a:rPr lang="en-US" b="1" dirty="0"/>
              <a:t>Technological Barriers: High Costs, Data Security Concerns</a:t>
            </a:r>
          </a:p>
          <a:p>
            <a:r>
              <a:rPr lang="en-US" dirty="0"/>
              <a:t>Despite the many benefits of digital transformation, there are significant challenges to overcome. One major barrier is the high cost of implementing new technologies. From building smart infrastructure to developing autonomous vehicles, these advancements require substantial investment. Additionally, the increased reliance on data presents security concerns. With the rise of connected systems, protecting sensitive data from cyberattacks and ensuring privacy will be critical to maintaining public trust.</a:t>
            </a:r>
          </a:p>
          <a:p>
            <a:pPr>
              <a:buNone/>
            </a:pPr>
            <a:r>
              <a:rPr lang="en-US" b="1" dirty="0"/>
              <a:t>Regulatory Challenges: Need for New Policies, Safety Standards</a:t>
            </a:r>
          </a:p>
          <a:p>
            <a:r>
              <a:rPr lang="en-US" dirty="0"/>
              <a:t>As transportation becomes more digital, there is a need for updated regulations and safety standards. Governments and regulators must adapt to the rapidly changing landscape of autonomous vehicles, data usage, and new technologies. Ensuring that these technologies are safe for consumers and effective in real-world applications requires constant collaboration between the public and private sectors. Establishing clear and adaptable policies will be key to supporting innovation while maintaining safety.</a:t>
            </a:r>
          </a:p>
          <a:p>
            <a:pPr>
              <a:buNone/>
            </a:pPr>
            <a:r>
              <a:rPr lang="en-US" b="1" dirty="0"/>
              <a:t>Public Perception: Trust and Adoption of New Technologies</a:t>
            </a:r>
          </a:p>
          <a:p>
            <a:r>
              <a:rPr lang="en-US" dirty="0"/>
              <a:t>Finally, public perception is a significant hurdle. While digital technologies promise efficiency and convenience, there are still concerns about their reliability and safety. Many people are hesitant to trust autonomous vehicles or new traffic management systems. Overcoming skepticism and ensuring the public is educated on the benefits and safety of these technologies will be crucial for their widespread adoption.</a:t>
            </a:r>
          </a:p>
          <a:p>
            <a:endParaRPr lang="en-IN" dirty="0"/>
          </a:p>
        </p:txBody>
      </p:sp>
    </p:spTree>
    <p:extLst>
      <p:ext uri="{BB962C8B-B14F-4D97-AF65-F5344CB8AC3E}">
        <p14:creationId xmlns:p14="http://schemas.microsoft.com/office/powerpoint/2010/main" val="3988213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5E64A2-C0BC-BBD6-1927-347B0732834F}"/>
              </a:ext>
            </a:extLst>
          </p:cNvPr>
          <p:cNvSpPr>
            <a:spLocks noGrp="1"/>
          </p:cNvSpPr>
          <p:nvPr>
            <p:ph type="title"/>
          </p:nvPr>
        </p:nvSpPr>
        <p:spPr>
          <a:xfrm>
            <a:off x="677334" y="609600"/>
            <a:ext cx="8596668" cy="609600"/>
          </a:xfrm>
        </p:spPr>
        <p:txBody>
          <a:bodyPr>
            <a:normAutofit/>
          </a:bodyPr>
          <a:lstStyle/>
          <a:p>
            <a:r>
              <a:rPr lang="en-US" sz="2800" dirty="0"/>
              <a:t>The Future of Transportation Engineering</a:t>
            </a:r>
            <a:endParaRPr lang="en-IN" sz="2800" dirty="0"/>
          </a:p>
        </p:txBody>
      </p:sp>
      <p:sp>
        <p:nvSpPr>
          <p:cNvPr id="3" name="Content Placeholder 2">
            <a:extLst>
              <a:ext uri="{FF2B5EF4-FFF2-40B4-BE49-F238E27FC236}">
                <a16:creationId xmlns:a16="http://schemas.microsoft.com/office/drawing/2014/main" xmlns="" id="{D1079ADE-F853-3D14-9C32-D81CCEFD68E4}"/>
              </a:ext>
            </a:extLst>
          </p:cNvPr>
          <p:cNvSpPr>
            <a:spLocks noGrp="1"/>
          </p:cNvSpPr>
          <p:nvPr>
            <p:ph idx="1"/>
          </p:nvPr>
        </p:nvSpPr>
        <p:spPr>
          <a:xfrm>
            <a:off x="677334" y="1219201"/>
            <a:ext cx="8596668" cy="4822162"/>
          </a:xfrm>
        </p:spPr>
        <p:txBody>
          <a:bodyPr>
            <a:normAutofit fontScale="85000" lnSpcReduction="10000"/>
          </a:bodyPr>
          <a:lstStyle/>
          <a:p>
            <a:pPr>
              <a:buNone/>
            </a:pPr>
            <a:r>
              <a:rPr lang="en-US" b="1" dirty="0"/>
              <a:t>Vision: Fully Integrated, Automated, and Sustainable Transportation Systems</a:t>
            </a:r>
          </a:p>
          <a:p>
            <a:pPr>
              <a:buNone/>
            </a:pPr>
            <a:r>
              <a:rPr lang="en-US" dirty="0"/>
              <a:t>The future of transportation is exciting. We’re looking at fully integrated systems where autonomous vehicles, smart infrastructure, and real-time data work together seamlessly. These systems will not only improve the efficiency of transportation but also make it more sustainable and safer. Imagine a world where traffic congestion is minimized, emissions are drastically reduced, and travel is optimized in real-time through data analytics and AI.</a:t>
            </a:r>
          </a:p>
          <a:p>
            <a:pPr>
              <a:buNone/>
            </a:pPr>
            <a:r>
              <a:rPr lang="en-US" b="1" dirty="0"/>
              <a:t>Opportunities: New Business Models, Employment in Tech and Engineering Fields</a:t>
            </a:r>
          </a:p>
          <a:p>
            <a:pPr>
              <a:buNone/>
            </a:pPr>
            <a:r>
              <a:rPr lang="en-US" dirty="0"/>
              <a:t>The digital transformation of transportation opens up new business models and job opportunities. From developing autonomous vehicles to creating the smart infrastructure needed for connected transportation networks, there will be a growing demand for skilled workers in tech and engineering fields. Additionally, new business models will emerge, such as ride-sharing services and mobility-as-a-service (</a:t>
            </a:r>
            <a:r>
              <a:rPr lang="en-US" dirty="0" err="1"/>
              <a:t>MaaS</a:t>
            </a:r>
            <a:r>
              <a:rPr lang="en-US" dirty="0"/>
              <a:t>), transforming how people access and pay for transportation.</a:t>
            </a:r>
          </a:p>
          <a:p>
            <a:pPr>
              <a:buNone/>
            </a:pPr>
            <a:r>
              <a:rPr lang="en-US" b="1" dirty="0"/>
              <a:t>Societal Impact: Benefits to the Public, Environment, and Economy</a:t>
            </a:r>
          </a:p>
          <a:p>
            <a:r>
              <a:rPr lang="en-US" dirty="0"/>
              <a:t>These advancements in transportation technology will have profound societal impacts. They will make transportation safer, more efficient, and environmentally friendly. The reduction in traffic accidents and pollution will improve public health, while the enhanced mobility will contribute to economic growth and create more inclusive transportation options for underserved communities.</a:t>
            </a:r>
          </a:p>
          <a:p>
            <a:endParaRPr lang="en-IN" dirty="0"/>
          </a:p>
        </p:txBody>
      </p:sp>
    </p:spTree>
    <p:extLst>
      <p:ext uri="{BB962C8B-B14F-4D97-AF65-F5344CB8AC3E}">
        <p14:creationId xmlns:p14="http://schemas.microsoft.com/office/powerpoint/2010/main" val="291938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1951AB-CEC1-6378-3F8D-B671D95FD5CD}"/>
              </a:ext>
            </a:extLst>
          </p:cNvPr>
          <p:cNvSpPr>
            <a:spLocks noGrp="1"/>
          </p:cNvSpPr>
          <p:nvPr>
            <p:ph type="title"/>
          </p:nvPr>
        </p:nvSpPr>
        <p:spPr>
          <a:xfrm>
            <a:off x="677334" y="609600"/>
            <a:ext cx="8596668" cy="618836"/>
          </a:xfrm>
        </p:spPr>
        <p:txBody>
          <a:bodyPr>
            <a:normAutofit fontScale="90000"/>
          </a:bodyPr>
          <a:lstStyle/>
          <a:p>
            <a:r>
              <a:rPr lang="en-IN" dirty="0"/>
              <a:t>Conclusion</a:t>
            </a:r>
          </a:p>
        </p:txBody>
      </p:sp>
      <p:sp>
        <p:nvSpPr>
          <p:cNvPr id="3" name="Content Placeholder 2">
            <a:extLst>
              <a:ext uri="{FF2B5EF4-FFF2-40B4-BE49-F238E27FC236}">
                <a16:creationId xmlns:a16="http://schemas.microsoft.com/office/drawing/2014/main" xmlns="" id="{A0B15DD0-C3BA-812C-E30B-DF9049BD3638}"/>
              </a:ext>
            </a:extLst>
          </p:cNvPr>
          <p:cNvSpPr>
            <a:spLocks noGrp="1"/>
          </p:cNvSpPr>
          <p:nvPr>
            <p:ph idx="1"/>
          </p:nvPr>
        </p:nvSpPr>
        <p:spPr>
          <a:xfrm>
            <a:off x="677334" y="1228437"/>
            <a:ext cx="8596668" cy="4812926"/>
          </a:xfrm>
        </p:spPr>
        <p:txBody>
          <a:bodyPr/>
          <a:lstStyle/>
          <a:p>
            <a:r>
              <a:rPr lang="en-US" dirty="0"/>
              <a:t>the digital transformation of transportation engineering is not just an exciting development but a necessity for the future. With innovations like autonomous vehicles, smart infrastructure, and AI-powered traffic management, we’re on the verge of a transportation revolution that promises to make our systems safer, more efficient, and environmentally sustainable. While challenges such as high costs, regulatory hurdles, and public trust remain, the potential benefits—ranging from reduced congestion and pollution to new business opportunities—are immense. As we move forward, embracing these technologies and finding ways to overcome the obstacles will be key to building a smarter, more connected world. The future of transportation is bright, and by adopting these digital solutions, we can create a better, more sustainable system for everyone.</a:t>
            </a:r>
            <a:endParaRPr lang="en-IN" dirty="0"/>
          </a:p>
        </p:txBody>
      </p:sp>
    </p:spTree>
    <p:extLst>
      <p:ext uri="{BB962C8B-B14F-4D97-AF65-F5344CB8AC3E}">
        <p14:creationId xmlns:p14="http://schemas.microsoft.com/office/powerpoint/2010/main" val="2568468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C4358A-3242-B19F-82A3-131E9DA9A696}"/>
              </a:ext>
            </a:extLst>
          </p:cNvPr>
          <p:cNvSpPr>
            <a:spLocks noGrp="1"/>
          </p:cNvSpPr>
          <p:nvPr>
            <p:ph type="title"/>
          </p:nvPr>
        </p:nvSpPr>
        <p:spPr>
          <a:xfrm>
            <a:off x="677334" y="609600"/>
            <a:ext cx="8596668" cy="766618"/>
          </a:xfrm>
        </p:spPr>
        <p:txBody>
          <a:bodyPr/>
          <a:lstStyle/>
          <a:p>
            <a:r>
              <a:rPr lang="en-IN" dirty="0"/>
              <a:t>References</a:t>
            </a:r>
          </a:p>
        </p:txBody>
      </p:sp>
      <p:sp>
        <p:nvSpPr>
          <p:cNvPr id="3" name="Content Placeholder 2">
            <a:extLst>
              <a:ext uri="{FF2B5EF4-FFF2-40B4-BE49-F238E27FC236}">
                <a16:creationId xmlns:a16="http://schemas.microsoft.com/office/drawing/2014/main" xmlns="" id="{4B3FE336-C136-39C3-3BEF-5297506B249A}"/>
              </a:ext>
            </a:extLst>
          </p:cNvPr>
          <p:cNvSpPr>
            <a:spLocks noGrp="1"/>
          </p:cNvSpPr>
          <p:nvPr>
            <p:ph idx="1"/>
          </p:nvPr>
        </p:nvSpPr>
        <p:spPr>
          <a:xfrm>
            <a:off x="677334" y="1376219"/>
            <a:ext cx="8596668" cy="4665144"/>
          </a:xfrm>
        </p:spPr>
        <p:txBody>
          <a:bodyPr>
            <a:normAutofit fontScale="85000" lnSpcReduction="20000"/>
          </a:bodyPr>
          <a:lstStyle/>
          <a:p>
            <a:pPr>
              <a:buFont typeface="Arial" panose="020B0604020202020204" pitchFamily="34" charset="0"/>
              <a:buChar char="•"/>
            </a:pPr>
            <a:r>
              <a:rPr lang="en-US" dirty="0"/>
              <a:t>Kumar, P. &amp; Rajnai, Z., 2021. Urban traffic congestion: its causes, consequences, and mitigation. </a:t>
            </a:r>
            <a:r>
              <a:rPr lang="en-US" i="1" dirty="0"/>
              <a:t>ResearchGate</a:t>
            </a:r>
            <a:r>
              <a:rPr lang="en-US" dirty="0"/>
              <a:t>. Available at: </a:t>
            </a:r>
            <a:r>
              <a:rPr lang="en-US" dirty="0">
                <a:hlinkClick r:id="rId2"/>
              </a:rPr>
              <a:t>https://www.researchgate.net/publication/367208770_Urban_traffic_congestion_its_causes-consequences-mitigation</a:t>
            </a:r>
            <a:r>
              <a:rPr lang="en-US" dirty="0"/>
              <a:t> </a:t>
            </a:r>
          </a:p>
          <a:p>
            <a:pPr>
              <a:buFont typeface="Arial" panose="020B0604020202020204" pitchFamily="34" charset="0"/>
              <a:buChar char="•"/>
            </a:pPr>
            <a:r>
              <a:rPr lang="en-US" dirty="0"/>
              <a:t>World Health Organization (WHO), 2021. </a:t>
            </a:r>
            <a:r>
              <a:rPr lang="en-US" i="1" dirty="0"/>
              <a:t>Global status report on road safety 2021</a:t>
            </a:r>
            <a:r>
              <a:rPr lang="en-US" dirty="0"/>
              <a:t>. Available at: </a:t>
            </a:r>
            <a:r>
              <a:rPr lang="en-US" dirty="0">
                <a:hlinkClick r:id="rId3"/>
              </a:rPr>
              <a:t>https://www.sciencedirect.com/science/article/pii/S1008127520301437</a:t>
            </a:r>
            <a:r>
              <a:rPr lang="en-US" dirty="0"/>
              <a:t> </a:t>
            </a:r>
          </a:p>
          <a:p>
            <a:pPr>
              <a:buFont typeface="Arial" panose="020B0604020202020204" pitchFamily="34" charset="0"/>
              <a:buChar char="•"/>
            </a:pPr>
            <a:r>
              <a:rPr lang="en-US" dirty="0"/>
              <a:t>Yannis, G., Papadimitriou, E. &amp; Golias, J., 2021. Road safety: Challenges and opportunities. </a:t>
            </a:r>
            <a:r>
              <a:rPr lang="en-US" i="1" dirty="0"/>
              <a:t>Accident Analysis &amp; Prevention</a:t>
            </a:r>
            <a:r>
              <a:rPr lang="en-US" dirty="0"/>
              <a:t>. Available at: </a:t>
            </a:r>
            <a:r>
              <a:rPr lang="en-US" dirty="0">
                <a:hlinkClick r:id="rId4"/>
              </a:rPr>
              <a:t>https://www.sciencedirect.com/science/article/pii/S0386111216300103</a:t>
            </a:r>
            <a:r>
              <a:rPr lang="en-US" dirty="0"/>
              <a:t> </a:t>
            </a:r>
          </a:p>
          <a:p>
            <a:pPr>
              <a:buFont typeface="Arial" panose="020B0604020202020204" pitchFamily="34" charset="0"/>
              <a:buChar char="•"/>
            </a:pPr>
            <a:r>
              <a:rPr lang="en-US" dirty="0"/>
              <a:t>Irfan, M.S., Dasgupta, S. &amp; Rahman, M., 2022. Towards transportation digital twin systems for traffic safety and mobility applications: A review. </a:t>
            </a:r>
            <a:r>
              <a:rPr lang="en-US" i="1" dirty="0" err="1"/>
              <a:t>arXiv</a:t>
            </a:r>
            <a:r>
              <a:rPr lang="en-US" i="1" dirty="0"/>
              <a:t> preprint arXiv:2212.12242</a:t>
            </a:r>
            <a:r>
              <a:rPr lang="en-US" dirty="0"/>
              <a:t>. Available at: </a:t>
            </a:r>
            <a:r>
              <a:rPr lang="en-US" dirty="0">
                <a:hlinkClick r:id="rId5"/>
              </a:rPr>
              <a:t>https://arxiv.org/abs/2212.12242</a:t>
            </a:r>
            <a:r>
              <a:rPr lang="en-US" dirty="0"/>
              <a:t> </a:t>
            </a:r>
          </a:p>
          <a:p>
            <a:pPr>
              <a:buFont typeface="Arial" panose="020B0604020202020204" pitchFamily="34" charset="0"/>
              <a:buChar char="•"/>
            </a:pPr>
            <a:r>
              <a:rPr lang="en-US" dirty="0"/>
              <a:t>Tuncer, D., Babacan, O., </a:t>
            </a:r>
            <a:r>
              <a:rPr lang="en-US" dirty="0" err="1"/>
              <a:t>Guiazon</a:t>
            </a:r>
            <a:r>
              <a:rPr lang="en-US" dirty="0"/>
              <a:t>, R. et al., 2022. Engineering data-driven solutions for future mobility: Perspectives and challenges. </a:t>
            </a:r>
            <a:r>
              <a:rPr lang="en-US" i="1" dirty="0" err="1"/>
              <a:t>arXiv</a:t>
            </a:r>
            <a:r>
              <a:rPr lang="en-US" i="1" dirty="0"/>
              <a:t> preprint arXiv:2203.07789</a:t>
            </a:r>
            <a:r>
              <a:rPr lang="en-US" dirty="0"/>
              <a:t>. Available at: </a:t>
            </a:r>
            <a:r>
              <a:rPr lang="en-US" dirty="0">
                <a:hlinkClick r:id="rId6"/>
              </a:rPr>
              <a:t>https://arxiv.org/abs/2203.07789</a:t>
            </a:r>
            <a:r>
              <a:rPr lang="en-US" dirty="0"/>
              <a:t> </a:t>
            </a:r>
          </a:p>
          <a:p>
            <a:pPr>
              <a:buFont typeface="Arial" panose="020B0604020202020204" pitchFamily="34" charset="0"/>
              <a:buChar char="•"/>
            </a:pPr>
            <a:r>
              <a:rPr lang="en-US" dirty="0" err="1"/>
              <a:t>Shatnawi</a:t>
            </a:r>
            <a:r>
              <a:rPr lang="en-US" dirty="0"/>
              <a:t>, M.M. &amp; Rajnai, Z., 2021. Impacts of digital transformation on mobility and transportation sector—Analysis of the frequency of mobility users before and during the COVID-19 crisis. </a:t>
            </a:r>
            <a:r>
              <a:rPr lang="en-US" i="1" dirty="0"/>
              <a:t>Security Science Journal</a:t>
            </a:r>
            <a:r>
              <a:rPr lang="en-US" dirty="0"/>
              <a:t>, 2(2), pp.116–128. Available at: </a:t>
            </a:r>
            <a:r>
              <a:rPr lang="en-US" dirty="0">
                <a:hlinkClick r:id="rId2"/>
              </a:rPr>
              <a:t>https://www.researchgate.net/publication/367208770_Urban_traffic_congestion_its_causes-consequences-mitigation</a:t>
            </a:r>
            <a:r>
              <a:rPr lang="en-US" dirty="0"/>
              <a:t> </a:t>
            </a:r>
          </a:p>
          <a:p>
            <a:endParaRPr lang="en-IN" dirty="0"/>
          </a:p>
        </p:txBody>
      </p:sp>
    </p:spTree>
    <p:extLst>
      <p:ext uri="{BB962C8B-B14F-4D97-AF65-F5344CB8AC3E}">
        <p14:creationId xmlns:p14="http://schemas.microsoft.com/office/powerpoint/2010/main" val="29401905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153</TotalTime>
  <Words>2683</Words>
  <Application>Microsoft Office PowerPoint</Application>
  <PresentationFormat>Custom</PresentationFormat>
  <Paragraphs>83</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Digital Transformation of Transportation Engineering </vt:lpstr>
      <vt:lpstr>Introduction</vt:lpstr>
      <vt:lpstr>Key Points</vt:lpstr>
      <vt:lpstr>Understanding Digital Transformation in Transportation</vt:lpstr>
      <vt:lpstr>PowerPoint Presentation</vt:lpstr>
      <vt:lpstr>Current Challenges in Transportation Engineering</vt:lpstr>
      <vt:lpstr>Technologies Enabling Digital Transformation</vt:lpstr>
      <vt:lpstr>PowerPoint Presentation</vt:lpstr>
      <vt:lpstr>Case Studies of Digital Transformation</vt:lpstr>
      <vt:lpstr>Impact on Transportation Infrastructure</vt:lpstr>
      <vt:lpstr>Challenges of Digital Transformation</vt:lpstr>
      <vt:lpstr>The Future of Transportation Engineering</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of Transportation Engineering</dc:title>
  <dc:creator>babithasai yadla</dc:creator>
  <cp:lastModifiedBy>MARRI</cp:lastModifiedBy>
  <cp:revision>3</cp:revision>
  <dcterms:created xsi:type="dcterms:W3CDTF">2025-05-05T15:53:35Z</dcterms:created>
  <dcterms:modified xsi:type="dcterms:W3CDTF">2025-05-25T10:01:27Z</dcterms:modified>
</cp:coreProperties>
</file>