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79" r:id="rId4"/>
    <p:sldId id="280" r:id="rId5"/>
    <p:sldId id="260" r:id="rId6"/>
    <p:sldId id="261" r:id="rId7"/>
    <p:sldId id="271" r:id="rId8"/>
    <p:sldId id="273" r:id="rId9"/>
    <p:sldId id="263" r:id="rId10"/>
    <p:sldId id="264" r:id="rId11"/>
    <p:sldId id="275" r:id="rId12"/>
    <p:sldId id="277" r:id="rId13"/>
    <p:sldId id="276" r:id="rId14"/>
    <p:sldId id="265" r:id="rId15"/>
    <p:sldId id="268" r:id="rId16"/>
    <p:sldId id="266" r:id="rId17"/>
    <p:sldId id="272" r:id="rId18"/>
    <p:sldId id="278" r:id="rId19"/>
  </p:sldIdLst>
  <p:sldSz cx="12192000" cy="6858000"/>
  <p:notesSz cx="6742113"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13" autoAdjust="0"/>
    <p:restoredTop sz="94599" autoAdjust="0"/>
  </p:normalViewPr>
  <p:slideViewPr>
    <p:cSldViewPr snapToGrid="0">
      <p:cViewPr varScale="1">
        <p:scale>
          <a:sx n="106" d="100"/>
          <a:sy n="106" d="100"/>
        </p:scale>
        <p:origin x="8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7D253B-08AC-40B0-9B96-993A42351D12}" type="datetimeFigureOut">
              <a:rPr lang="en-GB" smtClean="0"/>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3782583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7D253B-08AC-40B0-9B96-993A42351D12}" type="datetimeFigureOut">
              <a:rPr lang="en-GB" smtClean="0"/>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1224905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7D253B-08AC-40B0-9B96-993A42351D12}" type="datetimeFigureOut">
              <a:rPr lang="en-GB" smtClean="0"/>
              <a:t>21/05/2019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462759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3C7D253B-08AC-40B0-9B96-993A42351D12}" type="datetimeFigureOut">
              <a:rPr lang="en-GB" smtClean="0"/>
              <a:t>21/05/2019</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2648184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3C7D253B-08AC-40B0-9B96-993A42351D12}" type="datetimeFigureOut">
              <a:rPr lang="en-GB" smtClean="0"/>
              <a:t>21/05/2019</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1566071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3C7D253B-08AC-40B0-9B96-993A42351D12}" type="datetimeFigureOut">
              <a:rPr lang="en-GB" smtClean="0"/>
              <a:t>21/05/2019</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3357716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C7D253B-08AC-40B0-9B96-993A42351D12}" type="datetimeFigureOut">
              <a:rPr lang="en-GB" smtClean="0"/>
              <a:t>21/05/2019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4292164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C7D253B-08AC-40B0-9B96-993A42351D12}" type="datetimeFigureOut">
              <a:rPr lang="en-GB" smtClean="0"/>
              <a:t>21/05/2019</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2667583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C7D253B-08AC-40B0-9B96-993A42351D12}" type="datetimeFigureOut">
              <a:rPr lang="en-GB" smtClean="0"/>
              <a:t>21/05/2019</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19456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7D253B-08AC-40B0-9B96-993A42351D12}" type="datetimeFigureOut">
              <a:rPr lang="en-GB" smtClean="0"/>
              <a:t>21/05/2019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2031102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7D253B-08AC-40B0-9B96-993A42351D12}" type="datetimeFigureOut">
              <a:rPr lang="en-GB" smtClean="0"/>
              <a:t>21/05/2019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DE589F-D275-43A8-8EDF-ACBE42D6D767}" type="slidenum">
              <a:rPr lang="en-GB" smtClean="0"/>
              <a:t>‹#›</a:t>
            </a:fld>
            <a:endParaRPr lang="en-GB"/>
          </a:p>
        </p:txBody>
      </p:sp>
    </p:spTree>
    <p:extLst>
      <p:ext uri="{BB962C8B-B14F-4D97-AF65-F5344CB8AC3E}">
        <p14:creationId xmlns:p14="http://schemas.microsoft.com/office/powerpoint/2010/main" val="4189087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3C7D253B-08AC-40B0-9B96-993A42351D12}" type="datetimeFigureOut">
              <a:rPr lang="en-GB" smtClean="0"/>
              <a:t>21/05/2019</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94DE589F-D275-43A8-8EDF-ACBE42D6D767}" type="slidenum">
              <a:rPr lang="en-GB" smtClean="0"/>
              <a:t>‹#›</a:t>
            </a:fld>
            <a:endParaRPr lang="en-GB"/>
          </a:p>
        </p:txBody>
      </p:sp>
    </p:spTree>
    <p:extLst>
      <p:ext uri="{BB962C8B-B14F-4D97-AF65-F5344CB8AC3E}">
        <p14:creationId xmlns:p14="http://schemas.microsoft.com/office/powerpoint/2010/main" val="13734921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learning.gov.wales/docs/learningwales/publications/131016-sen-code-of-practice-for-wales-en.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canvas.bham.ac.uk/courses/32493/files/5725688/downloa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learning.gov.wales/docs/learningwales/publications/131016-sen-code-of-practice-for-wales-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Post Graduate Certificate</a:t>
            </a:r>
          </a:p>
        </p:txBody>
      </p:sp>
      <p:sp>
        <p:nvSpPr>
          <p:cNvPr id="3" name="Subtitle 2"/>
          <p:cNvSpPr>
            <a:spLocks noGrp="1"/>
          </p:cNvSpPr>
          <p:nvPr>
            <p:ph type="subTitle" idx="1"/>
          </p:nvPr>
        </p:nvSpPr>
        <p:spPr/>
        <p:txBody>
          <a:bodyPr/>
          <a:lstStyle/>
          <a:p>
            <a:pPr algn="ctr"/>
            <a:r>
              <a:rPr lang="en-GB" dirty="0"/>
              <a:t>Year One – Module Two </a:t>
            </a:r>
          </a:p>
          <a:p>
            <a:pPr algn="ctr"/>
            <a:r>
              <a:rPr lang="en-GB" dirty="0"/>
              <a:t>SEBD</a:t>
            </a:r>
          </a:p>
        </p:txBody>
      </p:sp>
    </p:spTree>
    <p:extLst>
      <p:ext uri="{BB962C8B-B14F-4D97-AF65-F5344CB8AC3E}">
        <p14:creationId xmlns:p14="http://schemas.microsoft.com/office/powerpoint/2010/main" val="2620012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a:bodyPr>
          <a:lstStyle/>
          <a:p>
            <a:r>
              <a:rPr lang="en-GB" sz="2400" b="1" dirty="0"/>
              <a:t>In this section we will look at:</a:t>
            </a:r>
          </a:p>
          <a:p>
            <a:endParaRPr lang="en-GB" sz="2400" dirty="0"/>
          </a:p>
          <a:p>
            <a:r>
              <a:rPr lang="en-GB" sz="2400" dirty="0"/>
              <a:t>Historical context</a:t>
            </a:r>
          </a:p>
          <a:p>
            <a:r>
              <a:rPr lang="en-GB" sz="2400" dirty="0"/>
              <a:t>How SEBD is defined</a:t>
            </a:r>
          </a:p>
          <a:p>
            <a:r>
              <a:rPr lang="en-GB" sz="2400" dirty="0"/>
              <a:t>What factors influence SEBD </a:t>
            </a:r>
          </a:p>
          <a:p>
            <a:r>
              <a:rPr lang="en-GB" sz="2400" dirty="0"/>
              <a:t>Reflecting on experience and skill </a:t>
            </a:r>
          </a:p>
        </p:txBody>
      </p:sp>
    </p:spTree>
    <p:extLst>
      <p:ext uri="{BB962C8B-B14F-4D97-AF65-F5344CB8AC3E}">
        <p14:creationId xmlns:p14="http://schemas.microsoft.com/office/powerpoint/2010/main" val="3988606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FEA06-01AE-40A7-85EC-F3215F41FC47}"/>
              </a:ext>
            </a:extLst>
          </p:cNvPr>
          <p:cNvSpPr>
            <a:spLocks noGrp="1"/>
          </p:cNvSpPr>
          <p:nvPr>
            <p:ph type="title"/>
          </p:nvPr>
        </p:nvSpPr>
        <p:spPr/>
        <p:txBody>
          <a:bodyPr/>
          <a:lstStyle/>
          <a:p>
            <a:r>
              <a:rPr lang="en-GB" dirty="0"/>
              <a:t>We need to know where we’ve been in order to know where we’re going.</a:t>
            </a:r>
          </a:p>
        </p:txBody>
      </p:sp>
      <p:sp>
        <p:nvSpPr>
          <p:cNvPr id="3" name="Content Placeholder 2">
            <a:extLst>
              <a:ext uri="{FF2B5EF4-FFF2-40B4-BE49-F238E27FC236}">
                <a16:creationId xmlns:a16="http://schemas.microsoft.com/office/drawing/2014/main" id="{3FAD96BD-6A52-4E42-9071-3C47FCEAA6B7}"/>
              </a:ext>
            </a:extLst>
          </p:cNvPr>
          <p:cNvSpPr>
            <a:spLocks noGrp="1"/>
          </p:cNvSpPr>
          <p:nvPr>
            <p:ph idx="1"/>
          </p:nvPr>
        </p:nvSpPr>
        <p:spPr>
          <a:xfrm>
            <a:off x="3601329" y="379828"/>
            <a:ext cx="8173329" cy="6161649"/>
          </a:xfrm>
        </p:spPr>
        <p:txBody>
          <a:bodyPr>
            <a:normAutofit fontScale="92500" lnSpcReduction="10000"/>
          </a:bodyPr>
          <a:lstStyle/>
          <a:p>
            <a:r>
              <a:rPr lang="en-GB" sz="2400" dirty="0"/>
              <a:t>In the early 1800’s, diagnosis and subsequent interventions for individuals who would now be identified with SEBD were the responsibility of the medical profession. </a:t>
            </a:r>
          </a:p>
          <a:p>
            <a:endParaRPr lang="en-GB" sz="2400" dirty="0"/>
          </a:p>
          <a:p>
            <a:r>
              <a:rPr lang="en-GB" sz="2400" dirty="0"/>
              <a:t>These individuals were referred to as ‘Maladjusted and Delinquent.’</a:t>
            </a:r>
          </a:p>
          <a:p>
            <a:endParaRPr lang="en-GB" sz="2400" dirty="0"/>
          </a:p>
          <a:p>
            <a:r>
              <a:rPr lang="en-GB" sz="2400" dirty="0"/>
              <a:t>Feeding into the biological perspective, the problem was placed on the person (with-in child) rather than the environment, some even suggesting it was predetermined by genetics. </a:t>
            </a:r>
          </a:p>
          <a:p>
            <a:endParaRPr lang="en-GB" sz="2400" dirty="0"/>
          </a:p>
          <a:p>
            <a:r>
              <a:rPr lang="en-GB" sz="2400" dirty="0"/>
              <a:t>In the early twentieth century, the focus shifted towards emotional development. This was encouraged by researchers such as Erickson (1950).</a:t>
            </a:r>
          </a:p>
          <a:p>
            <a:endParaRPr lang="en-GB" sz="2400" dirty="0"/>
          </a:p>
          <a:p>
            <a:r>
              <a:rPr lang="en-GB" sz="2400" dirty="0"/>
              <a:t>This prompted the use of therapy and identified the psychoanalytical perspective as a better way of working with these individuals</a:t>
            </a:r>
            <a:r>
              <a:rPr lang="en-GB" dirty="0"/>
              <a:t>. </a:t>
            </a:r>
          </a:p>
        </p:txBody>
      </p:sp>
    </p:spTree>
    <p:extLst>
      <p:ext uri="{BB962C8B-B14F-4D97-AF65-F5344CB8AC3E}">
        <p14:creationId xmlns:p14="http://schemas.microsoft.com/office/powerpoint/2010/main" val="645701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86CA2-C454-4313-8E23-AC6B707EA031}"/>
              </a:ext>
            </a:extLst>
          </p:cNvPr>
          <p:cNvSpPr>
            <a:spLocks noGrp="1"/>
          </p:cNvSpPr>
          <p:nvPr>
            <p:ph type="title"/>
          </p:nvPr>
        </p:nvSpPr>
        <p:spPr/>
        <p:txBody>
          <a:bodyPr/>
          <a:lstStyle/>
          <a:p>
            <a:r>
              <a:rPr lang="en-GB" dirty="0"/>
              <a:t>‘SEBD’ at present</a:t>
            </a:r>
          </a:p>
        </p:txBody>
      </p:sp>
      <p:sp>
        <p:nvSpPr>
          <p:cNvPr id="3" name="Content Placeholder 2">
            <a:extLst>
              <a:ext uri="{FF2B5EF4-FFF2-40B4-BE49-F238E27FC236}">
                <a16:creationId xmlns:a16="http://schemas.microsoft.com/office/drawing/2014/main" id="{EFAAA2B1-D34F-4ADC-BF75-DB9F131BB6C6}"/>
              </a:ext>
            </a:extLst>
          </p:cNvPr>
          <p:cNvSpPr>
            <a:spLocks noGrp="1"/>
          </p:cNvSpPr>
          <p:nvPr>
            <p:ph idx="1"/>
          </p:nvPr>
        </p:nvSpPr>
        <p:spPr>
          <a:xfrm>
            <a:off x="3869268" y="590843"/>
            <a:ext cx="7315200" cy="5725551"/>
          </a:xfrm>
        </p:spPr>
        <p:txBody>
          <a:bodyPr>
            <a:normAutofit lnSpcReduction="10000"/>
          </a:bodyPr>
          <a:lstStyle/>
          <a:p>
            <a:r>
              <a:rPr lang="en-GB" sz="2400" dirty="0"/>
              <a:t>In 2019, the label Social, emotional and behavioural difficulties (SEBD) or (BSED) is attributed to those who experience difficulties within various areas of their lives, including school, home life and wider community. </a:t>
            </a:r>
          </a:p>
          <a:p>
            <a:r>
              <a:rPr lang="en-GB" sz="2400" dirty="0"/>
              <a:t>The label should be broken down into three categories;</a:t>
            </a:r>
          </a:p>
          <a:p>
            <a:r>
              <a:rPr lang="en-GB" sz="2400" dirty="0"/>
              <a:t>Social</a:t>
            </a:r>
          </a:p>
          <a:p>
            <a:r>
              <a:rPr lang="en-GB" sz="2400" dirty="0"/>
              <a:t>Emotional</a:t>
            </a:r>
          </a:p>
          <a:p>
            <a:r>
              <a:rPr lang="en-GB" sz="2400" dirty="0"/>
              <a:t>Behavioural</a:t>
            </a:r>
          </a:p>
          <a:p>
            <a:pPr marL="0" indent="0">
              <a:buNone/>
            </a:pPr>
            <a:r>
              <a:rPr lang="en-GB" sz="2400" dirty="0"/>
              <a:t>     difficulties </a:t>
            </a:r>
          </a:p>
          <a:p>
            <a:pPr marL="0" indent="0">
              <a:buNone/>
            </a:pPr>
            <a:endParaRPr lang="en-GB" sz="2400" dirty="0"/>
          </a:p>
          <a:p>
            <a:pPr marL="0" indent="0">
              <a:buNone/>
            </a:pPr>
            <a:r>
              <a:rPr lang="en-GB" sz="2400" dirty="0"/>
              <a:t>However, the statutory documents available in regards to CYP who have experience these difficulties does not always acknowledge the social aspect, and instead it is referred to by terms such as ‘EBD.’</a:t>
            </a:r>
          </a:p>
          <a:p>
            <a:pPr marL="0" indent="0">
              <a:buNone/>
            </a:pPr>
            <a:endParaRPr lang="en-GB" dirty="0"/>
          </a:p>
        </p:txBody>
      </p:sp>
    </p:spTree>
    <p:extLst>
      <p:ext uri="{BB962C8B-B14F-4D97-AF65-F5344CB8AC3E}">
        <p14:creationId xmlns:p14="http://schemas.microsoft.com/office/powerpoint/2010/main" val="817999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Exploring the term ‘SEBD.’ </a:t>
            </a:r>
          </a:p>
        </p:txBody>
      </p:sp>
      <p:sp>
        <p:nvSpPr>
          <p:cNvPr id="3" name="Content Placeholder 2"/>
          <p:cNvSpPr>
            <a:spLocks noGrp="1"/>
          </p:cNvSpPr>
          <p:nvPr>
            <p:ph idx="1"/>
          </p:nvPr>
        </p:nvSpPr>
        <p:spPr/>
        <p:txBody>
          <a:bodyPr>
            <a:normAutofit/>
          </a:bodyPr>
          <a:lstStyle/>
          <a:p>
            <a:endParaRPr lang="en-GB" dirty="0"/>
          </a:p>
          <a:p>
            <a:endParaRPr lang="en-GB" dirty="0"/>
          </a:p>
          <a:p>
            <a:pPr marL="0" indent="0">
              <a:buNone/>
            </a:pPr>
            <a:r>
              <a:rPr lang="en-GB" sz="2600" dirty="0"/>
              <a:t>How would you describe a child or young person with Social, Emotional, Behavioural or Difficulties? What are the critical features you could list?</a:t>
            </a:r>
          </a:p>
          <a:p>
            <a:endParaRPr lang="en-GB" sz="2600" dirty="0"/>
          </a:p>
          <a:p>
            <a:pPr marL="0" indent="0">
              <a:buNone/>
            </a:pPr>
            <a:r>
              <a:rPr lang="en-GB" sz="2600" b="1" dirty="0"/>
              <a:t>ACTIVITY 1:</a:t>
            </a:r>
          </a:p>
          <a:p>
            <a:endParaRPr lang="en-GB" sz="2600" dirty="0"/>
          </a:p>
          <a:p>
            <a:r>
              <a:rPr lang="en-GB" sz="2600" dirty="0"/>
              <a:t>Spend five minutes listing the five critical features you think would most aptly describe a child with ‘social, emotional and behavioural difficulties’. </a:t>
            </a:r>
          </a:p>
          <a:p>
            <a:pPr marL="0" indent="0">
              <a:buNone/>
            </a:pPr>
            <a:endParaRPr lang="en-GB" sz="2600" dirty="0"/>
          </a:p>
          <a:p>
            <a:endParaRPr lang="en-GB" dirty="0"/>
          </a:p>
          <a:p>
            <a:endParaRPr lang="en-GB" dirty="0"/>
          </a:p>
        </p:txBody>
      </p:sp>
    </p:spTree>
    <p:extLst>
      <p:ext uri="{BB962C8B-B14F-4D97-AF65-F5344CB8AC3E}">
        <p14:creationId xmlns:p14="http://schemas.microsoft.com/office/powerpoint/2010/main" val="2122728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6777" y="474453"/>
            <a:ext cx="3584596" cy="6167887"/>
          </a:xfrm>
        </p:spPr>
        <p:txBody>
          <a:bodyPr>
            <a:normAutofit fontScale="25000" lnSpcReduction="20000"/>
          </a:bodyPr>
          <a:lstStyle/>
          <a:p>
            <a:pPr>
              <a:buFont typeface="Wingdings" panose="05000000000000000000" pitchFamily="2" charset="2"/>
              <a:buChar char="§"/>
            </a:pPr>
            <a:r>
              <a:rPr lang="en-GB" sz="6400" b="1" dirty="0"/>
              <a:t>Social and emotional difficulties and behavioural difficulties can be linked to:</a:t>
            </a:r>
            <a:endParaRPr lang="en-GB" sz="6400" b="1" dirty="0">
              <a:solidFill>
                <a:schemeClr val="bg1"/>
              </a:solidFill>
            </a:endParaRPr>
          </a:p>
          <a:p>
            <a:pPr>
              <a:buFont typeface="Wingdings" panose="05000000000000000000" pitchFamily="2" charset="2"/>
              <a:buChar char="§"/>
            </a:pPr>
            <a:r>
              <a:rPr lang="en-GB" sz="6400" dirty="0">
                <a:solidFill>
                  <a:schemeClr val="bg1"/>
                </a:solidFill>
              </a:rPr>
              <a:t>Attachment issues</a:t>
            </a:r>
          </a:p>
          <a:p>
            <a:pPr>
              <a:buFont typeface="Wingdings" panose="05000000000000000000" pitchFamily="2" charset="2"/>
              <a:buChar char="§"/>
            </a:pPr>
            <a:r>
              <a:rPr lang="en-GB" sz="6400" dirty="0">
                <a:solidFill>
                  <a:schemeClr val="bg1"/>
                </a:solidFill>
              </a:rPr>
              <a:t>Adverse Childhood Experiences (ACEs)</a:t>
            </a:r>
          </a:p>
          <a:p>
            <a:pPr>
              <a:buFont typeface="Wingdings" panose="05000000000000000000" pitchFamily="2" charset="2"/>
              <a:buChar char="§"/>
            </a:pPr>
            <a:r>
              <a:rPr lang="en-GB" sz="6400" dirty="0">
                <a:solidFill>
                  <a:schemeClr val="bg1"/>
                </a:solidFill>
              </a:rPr>
              <a:t>Speech, language and communication difficulties </a:t>
            </a:r>
          </a:p>
          <a:p>
            <a:pPr>
              <a:buFont typeface="Wingdings" panose="05000000000000000000" pitchFamily="2" charset="2"/>
              <a:buChar char="§"/>
            </a:pPr>
            <a:r>
              <a:rPr lang="en-GB" sz="6400" dirty="0">
                <a:solidFill>
                  <a:schemeClr val="bg1"/>
                </a:solidFill>
              </a:rPr>
              <a:t>Sensory or physical impairment </a:t>
            </a:r>
          </a:p>
          <a:p>
            <a:pPr>
              <a:buFont typeface="Wingdings" panose="05000000000000000000" pitchFamily="2" charset="2"/>
              <a:buChar char="§"/>
            </a:pPr>
            <a:r>
              <a:rPr lang="en-GB" sz="6400" dirty="0">
                <a:solidFill>
                  <a:schemeClr val="bg1"/>
                </a:solidFill>
              </a:rPr>
              <a:t>A specific learning difficulty</a:t>
            </a:r>
          </a:p>
          <a:p>
            <a:pPr>
              <a:buFont typeface="Wingdings" panose="05000000000000000000" pitchFamily="2" charset="2"/>
              <a:buChar char="§"/>
            </a:pPr>
            <a:r>
              <a:rPr lang="en-GB" sz="6400" dirty="0">
                <a:solidFill>
                  <a:schemeClr val="bg1"/>
                </a:solidFill>
              </a:rPr>
              <a:t>A mental health issue e.g. anxieties, phobias and depression, self-harm and suicide, psychotic disorders, eating disorders </a:t>
            </a:r>
          </a:p>
          <a:p>
            <a:pPr>
              <a:buFont typeface="Wingdings" panose="05000000000000000000" pitchFamily="2" charset="2"/>
              <a:buChar char="§"/>
            </a:pPr>
            <a:r>
              <a:rPr lang="en-GB" sz="6400" dirty="0">
                <a:solidFill>
                  <a:schemeClr val="bg1"/>
                </a:solidFill>
              </a:rPr>
              <a:t>Substance misuse </a:t>
            </a:r>
          </a:p>
          <a:p>
            <a:pPr>
              <a:buFont typeface="Wingdings" panose="05000000000000000000" pitchFamily="2" charset="2"/>
              <a:buChar char="§"/>
            </a:pPr>
            <a:r>
              <a:rPr lang="en-GB" sz="6400" dirty="0">
                <a:solidFill>
                  <a:schemeClr val="bg1"/>
                </a:solidFill>
              </a:rPr>
              <a:t>A behaviour disorder such as oppositional defiant disorder (ODD) and attention deficit hyperactivity disorder (ADHD)</a:t>
            </a:r>
          </a:p>
          <a:p>
            <a:pPr>
              <a:buFont typeface="Wingdings" panose="05000000000000000000" pitchFamily="2" charset="2"/>
              <a:buChar char="§"/>
            </a:pPr>
            <a:r>
              <a:rPr lang="en-GB" sz="6400" dirty="0">
                <a:solidFill>
                  <a:schemeClr val="bg1"/>
                </a:solidFill>
              </a:rPr>
              <a:t>Emotional needs- inability to understand and regulate emotions</a:t>
            </a:r>
          </a:p>
          <a:p>
            <a:endParaRPr lang="en-GB" dirty="0"/>
          </a:p>
        </p:txBody>
      </p:sp>
      <p:sp>
        <p:nvSpPr>
          <p:cNvPr id="9" name="Rectangle 8"/>
          <p:cNvSpPr/>
          <p:nvPr/>
        </p:nvSpPr>
        <p:spPr>
          <a:xfrm>
            <a:off x="4252824" y="877488"/>
            <a:ext cx="6159260" cy="4370427"/>
          </a:xfrm>
          <a:prstGeom prst="rect">
            <a:avLst/>
          </a:prstGeom>
        </p:spPr>
        <p:txBody>
          <a:bodyPr wrap="square">
            <a:spAutoFit/>
          </a:bodyPr>
          <a:lstStyle/>
          <a:p>
            <a:pPr algn="ctr"/>
            <a:r>
              <a:rPr lang="en-GB" sz="2000" b="1" u="sng" dirty="0"/>
              <a:t>So what do NPT say?</a:t>
            </a:r>
          </a:p>
          <a:p>
            <a:endParaRPr lang="en-GB" sz="2000" dirty="0"/>
          </a:p>
          <a:p>
            <a:r>
              <a:rPr lang="en-GB" sz="2000" dirty="0"/>
              <a:t>Children and young people may experience a wide range of social and emotional difficulties which manifest themselves in many ways. These may be internalising responses, for example becoming withdrawn or isolated, finding it difficult to communicate, or externalising responses, such as displaying disruptive, challenging and uncooperative behaviour and frustration. They may be unable to achieve school expectations and in some cases may disrupt the education of others. Their behaviours can be a barrier to learning and often persist despite the implementation of an effective school behaviour policy and personal/social curriculum.</a:t>
            </a:r>
          </a:p>
        </p:txBody>
      </p:sp>
      <p:pic>
        <p:nvPicPr>
          <p:cNvPr id="10" name="Picture 9"/>
          <p:cNvPicPr>
            <a:picLocks noChangeAspect="1"/>
          </p:cNvPicPr>
          <p:nvPr/>
        </p:nvPicPr>
        <p:blipFill>
          <a:blip r:embed="rId2"/>
          <a:stretch>
            <a:fillRect/>
          </a:stretch>
        </p:blipFill>
        <p:spPr>
          <a:xfrm>
            <a:off x="9853277" y="4867422"/>
            <a:ext cx="1719776" cy="1705906"/>
          </a:xfrm>
          <a:prstGeom prst="rect">
            <a:avLst/>
          </a:prstGeom>
        </p:spPr>
      </p:pic>
    </p:spTree>
    <p:extLst>
      <p:ext uri="{BB962C8B-B14F-4D97-AF65-F5344CB8AC3E}">
        <p14:creationId xmlns:p14="http://schemas.microsoft.com/office/powerpoint/2010/main" val="3396079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545" y="1235981"/>
            <a:ext cx="2947482" cy="4601183"/>
          </a:xfrm>
        </p:spPr>
        <p:txBody>
          <a:bodyPr>
            <a:normAutofit fontScale="90000"/>
          </a:bodyPr>
          <a:lstStyle/>
          <a:p>
            <a:r>
              <a:rPr lang="en-GB" sz="2800" dirty="0"/>
              <a:t>In Wales, we are currently in the process of significant changes to the Special Educational Needs Code of Practice for Wales, 2004. This document has been key for practical guidance and statutory duties relating to SEN in Wales.</a:t>
            </a:r>
            <a:br>
              <a:rPr lang="en-GB" sz="2800" dirty="0"/>
            </a:br>
            <a:endParaRPr lang="en-GB" sz="2800" dirty="0"/>
          </a:p>
        </p:txBody>
      </p:sp>
      <p:sp>
        <p:nvSpPr>
          <p:cNvPr id="3" name="Content Placeholder 2"/>
          <p:cNvSpPr>
            <a:spLocks noGrp="1"/>
          </p:cNvSpPr>
          <p:nvPr>
            <p:ph idx="1"/>
          </p:nvPr>
        </p:nvSpPr>
        <p:spPr>
          <a:xfrm>
            <a:off x="3869268" y="793629"/>
            <a:ext cx="7315200" cy="5305245"/>
          </a:xfrm>
        </p:spPr>
        <p:txBody>
          <a:bodyPr>
            <a:normAutofit/>
          </a:bodyPr>
          <a:lstStyle/>
          <a:p>
            <a:pPr marL="0" indent="0" algn="ctr">
              <a:buNone/>
            </a:pPr>
            <a:r>
              <a:rPr lang="en-GB" sz="2400" b="1" dirty="0"/>
              <a:t>What does it say about SEBD?</a:t>
            </a:r>
          </a:p>
          <a:p>
            <a:pPr marL="0" indent="0">
              <a:buNone/>
            </a:pPr>
            <a:endParaRPr lang="en-GB" sz="2400" dirty="0"/>
          </a:p>
          <a:p>
            <a:r>
              <a:rPr lang="en-GB" sz="2400" dirty="0"/>
              <a:t>Open the Code of Practice here:</a:t>
            </a:r>
          </a:p>
          <a:p>
            <a:pPr marL="0" indent="0">
              <a:buNone/>
            </a:pPr>
            <a:r>
              <a:rPr lang="en-GB" sz="2400" dirty="0">
                <a:hlinkClick r:id="rId2"/>
              </a:rPr>
              <a:t>https://learning.gov.wales/docs/learningwales/publications/131016-sen-code-of-practice-for-wales-en.pdf</a:t>
            </a:r>
            <a:endParaRPr lang="en-GB" sz="2400" dirty="0"/>
          </a:p>
          <a:p>
            <a:pPr marL="0" indent="0">
              <a:buNone/>
            </a:pPr>
            <a:endParaRPr lang="en-GB" sz="2400" dirty="0"/>
          </a:p>
          <a:p>
            <a:r>
              <a:rPr lang="en-GB" sz="2400" dirty="0"/>
              <a:t>Use the 'Search' or 'Find' option (depending on the version of the software you are using) and type in social, emotional, behaviour(al).</a:t>
            </a:r>
          </a:p>
          <a:p>
            <a:endParaRPr lang="en-GB" sz="2400" dirty="0"/>
          </a:p>
          <a:p>
            <a:r>
              <a:rPr lang="en-GB" sz="2400" dirty="0"/>
              <a:t>Comment on what you find out about where the Code deals with SEBD and what it says.</a:t>
            </a:r>
          </a:p>
        </p:txBody>
      </p:sp>
    </p:spTree>
    <p:extLst>
      <p:ext uri="{BB962C8B-B14F-4D97-AF65-F5344CB8AC3E}">
        <p14:creationId xmlns:p14="http://schemas.microsoft.com/office/powerpoint/2010/main" val="3461770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GB" dirty="0"/>
            </a:br>
            <a:br>
              <a:rPr lang="en-GB" dirty="0"/>
            </a:br>
            <a:br>
              <a:rPr lang="en-GB" dirty="0"/>
            </a:br>
            <a:r>
              <a:rPr lang="en-GB" dirty="0"/>
              <a:t>What does the Welsh Assembly Government say?</a:t>
            </a:r>
          </a:p>
        </p:txBody>
      </p:sp>
      <p:sp>
        <p:nvSpPr>
          <p:cNvPr id="3" name="Content Placeholder 2"/>
          <p:cNvSpPr>
            <a:spLocks noGrp="1"/>
          </p:cNvSpPr>
          <p:nvPr>
            <p:ph idx="1"/>
          </p:nvPr>
        </p:nvSpPr>
        <p:spPr/>
        <p:txBody>
          <a:bodyPr>
            <a:normAutofit/>
          </a:bodyPr>
          <a:lstStyle/>
          <a:p>
            <a:pPr marL="0" indent="0">
              <a:buNone/>
            </a:pPr>
            <a:r>
              <a:rPr lang="en-GB" sz="2400" dirty="0"/>
              <a:t>Current government initiatives are changing. </a:t>
            </a:r>
          </a:p>
          <a:p>
            <a:pPr>
              <a:buFont typeface="Arial" panose="020B0604020202020204" pitchFamily="34" charset="0"/>
              <a:buChar char="•"/>
            </a:pPr>
            <a:r>
              <a:rPr lang="en-GB" sz="2400" dirty="0"/>
              <a:t>What are your thoughts and feelings about such a change? Is it a positive or negative step? Discuss your thoughts with colleagues. </a:t>
            </a:r>
          </a:p>
          <a:p>
            <a:pPr>
              <a:buFont typeface="Arial" panose="020B0604020202020204" pitchFamily="34" charset="0"/>
              <a:buChar char="•"/>
            </a:pPr>
            <a:endParaRPr lang="en-GB" sz="2400" dirty="0"/>
          </a:p>
          <a:p>
            <a:r>
              <a:rPr lang="en-GB" sz="2400" dirty="0"/>
              <a:t>Some pupils have Special Educational Needs (SEN) in relation to behaviour, and these pupils may have been identified and assessed as having particular social, emotional and behavioural difficulties (SEBD).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075" y="925430"/>
            <a:ext cx="1830384" cy="1737706"/>
          </a:xfrm>
          <a:prstGeom prst="rect">
            <a:avLst/>
          </a:prstGeom>
        </p:spPr>
      </p:pic>
    </p:spTree>
    <p:extLst>
      <p:ext uri="{BB962C8B-B14F-4D97-AF65-F5344CB8AC3E}">
        <p14:creationId xmlns:p14="http://schemas.microsoft.com/office/powerpoint/2010/main" val="2010153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GB" dirty="0"/>
            </a:br>
            <a:r>
              <a:rPr lang="en-GB" dirty="0"/>
              <a:t>What can we agree on?</a:t>
            </a:r>
          </a:p>
        </p:txBody>
      </p:sp>
      <p:sp>
        <p:nvSpPr>
          <p:cNvPr id="3" name="Content Placeholder 2"/>
          <p:cNvSpPr>
            <a:spLocks noGrp="1"/>
          </p:cNvSpPr>
          <p:nvPr>
            <p:ph idx="1"/>
          </p:nvPr>
        </p:nvSpPr>
        <p:spPr/>
        <p:txBody>
          <a:bodyPr>
            <a:noAutofit/>
          </a:bodyPr>
          <a:lstStyle/>
          <a:p>
            <a:pPr marL="0" indent="0">
              <a:buNone/>
            </a:pPr>
            <a:r>
              <a:rPr lang="en-GB" dirty="0"/>
              <a:t>There is no absolute definition of SEBD and the continuum of behaviour is represented as challenging but normal, if unacceptable, through to serious mental illness. </a:t>
            </a:r>
          </a:p>
          <a:p>
            <a:endParaRPr lang="en-GB" dirty="0"/>
          </a:p>
          <a:p>
            <a:r>
              <a:rPr lang="en-GB" dirty="0"/>
              <a:t>The pupil may have characteristics that do not fit with what is expected and measurement of these are normally referenced to the: </a:t>
            </a:r>
          </a:p>
          <a:p>
            <a:r>
              <a:rPr lang="en-GB" dirty="0"/>
              <a:t>nature;</a:t>
            </a:r>
          </a:p>
          <a:p>
            <a:r>
              <a:rPr lang="en-GB" dirty="0"/>
              <a:t>frequency;</a:t>
            </a:r>
          </a:p>
          <a:p>
            <a:r>
              <a:rPr lang="en-GB" dirty="0"/>
              <a:t>persistency; </a:t>
            </a:r>
          </a:p>
          <a:p>
            <a:r>
              <a:rPr lang="en-GB" dirty="0"/>
              <a:t>severity; </a:t>
            </a:r>
          </a:p>
          <a:p>
            <a:r>
              <a:rPr lang="en-GB" dirty="0"/>
              <a:t>abnormality;</a:t>
            </a:r>
          </a:p>
          <a:p>
            <a:r>
              <a:rPr lang="en-GB" dirty="0"/>
              <a:t>cumulative effect. </a:t>
            </a:r>
          </a:p>
          <a:p>
            <a:pPr marL="0" indent="0">
              <a:buNone/>
            </a:pPr>
            <a:endParaRPr lang="en-GB" dirty="0"/>
          </a:p>
          <a:p>
            <a:r>
              <a:rPr lang="en-GB" dirty="0"/>
              <a:t>How large a part do you think subjective perspectives play in the labelling of SEBD? </a:t>
            </a:r>
          </a:p>
        </p:txBody>
      </p:sp>
      <p:pic>
        <p:nvPicPr>
          <p:cNvPr id="4" name="Picture 3"/>
          <p:cNvPicPr>
            <a:picLocks noChangeAspect="1"/>
          </p:cNvPicPr>
          <p:nvPr/>
        </p:nvPicPr>
        <p:blipFill>
          <a:blip r:embed="rId2"/>
          <a:stretch>
            <a:fillRect/>
          </a:stretch>
        </p:blipFill>
        <p:spPr>
          <a:xfrm>
            <a:off x="506742" y="1026542"/>
            <a:ext cx="2104846" cy="1578635"/>
          </a:xfrm>
          <a:prstGeom prst="rect">
            <a:avLst/>
          </a:prstGeom>
        </p:spPr>
      </p:pic>
    </p:spTree>
    <p:extLst>
      <p:ext uri="{BB962C8B-B14F-4D97-AF65-F5344CB8AC3E}">
        <p14:creationId xmlns:p14="http://schemas.microsoft.com/office/powerpoint/2010/main" val="2994786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Identifying individual needs </a:t>
            </a:r>
            <a:br>
              <a:rPr lang="en-GB" dirty="0"/>
            </a:br>
            <a:endParaRPr lang="en-GB" dirty="0"/>
          </a:p>
        </p:txBody>
      </p:sp>
      <p:sp>
        <p:nvSpPr>
          <p:cNvPr id="3" name="Content Placeholder 2"/>
          <p:cNvSpPr>
            <a:spLocks noGrp="1"/>
          </p:cNvSpPr>
          <p:nvPr>
            <p:ph idx="1"/>
          </p:nvPr>
        </p:nvSpPr>
        <p:spPr>
          <a:xfrm>
            <a:off x="3869268" y="478301"/>
            <a:ext cx="7315200" cy="6077243"/>
          </a:xfrm>
        </p:spPr>
        <p:txBody>
          <a:bodyPr>
            <a:normAutofit fontScale="92500" lnSpcReduction="10000"/>
          </a:bodyPr>
          <a:lstStyle/>
          <a:p>
            <a:r>
              <a:rPr lang="en-GB" sz="2400" dirty="0"/>
              <a:t>Any attempt to define SEBD is inevitably based upon identifying common characteristics amongst groups of children and young people. </a:t>
            </a:r>
          </a:p>
          <a:p>
            <a:endParaRPr lang="en-GB" sz="2400" dirty="0"/>
          </a:p>
          <a:p>
            <a:r>
              <a:rPr lang="en-GB" sz="2400" dirty="0"/>
              <a:t>When working with learners this must not prevent us from identifying their individual needs</a:t>
            </a:r>
          </a:p>
          <a:p>
            <a:endParaRPr lang="en-GB" sz="2400" dirty="0"/>
          </a:p>
          <a:p>
            <a:r>
              <a:rPr lang="en-GB" sz="2400" dirty="0"/>
              <a:t>Understanding why some individuals have more challenging needs than others, and working towards meeting those needs should remain the central focus of all professionals engaged with these children and young people. </a:t>
            </a:r>
          </a:p>
          <a:p>
            <a:pPr marL="0" indent="0">
              <a:buNone/>
            </a:pPr>
            <a:endParaRPr lang="en-GB" sz="2400" dirty="0"/>
          </a:p>
          <a:p>
            <a:r>
              <a:rPr lang="en-GB" sz="2400" dirty="0"/>
              <a:t>Social, emotional and behavioural development (SEBD) is common to all human beings, so why is it that some children and adults appear to have greater difficulties in these areas than others? The answer to this question will vary according to the understanding one has of normal development as well as one's views on why difficulties might occur. </a:t>
            </a:r>
          </a:p>
        </p:txBody>
      </p:sp>
    </p:spTree>
    <p:extLst>
      <p:ext uri="{BB962C8B-B14F-4D97-AF65-F5344CB8AC3E}">
        <p14:creationId xmlns:p14="http://schemas.microsoft.com/office/powerpoint/2010/main" val="1952527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2D3B45"/>
                </a:solidFill>
                <a:latin typeface="&amp;quot"/>
              </a:rPr>
              <a:t>Difficult Behaviours</a:t>
            </a:r>
            <a:br>
              <a:rPr lang="en-GB" dirty="0">
                <a:solidFill>
                  <a:srgbClr val="2D3B45"/>
                </a:solidFill>
                <a:latin typeface="&amp;quot"/>
              </a:rPr>
            </a:br>
            <a:endParaRPr lang="en-GB" dirty="0"/>
          </a:p>
        </p:txBody>
      </p:sp>
      <p:sp>
        <p:nvSpPr>
          <p:cNvPr id="3" name="Content Placeholder 2"/>
          <p:cNvSpPr>
            <a:spLocks noGrp="1"/>
          </p:cNvSpPr>
          <p:nvPr>
            <p:ph idx="1"/>
          </p:nvPr>
        </p:nvSpPr>
        <p:spPr>
          <a:xfrm>
            <a:off x="3869268" y="267286"/>
            <a:ext cx="7315200" cy="6485206"/>
          </a:xfrm>
        </p:spPr>
        <p:txBody>
          <a:bodyPr>
            <a:normAutofit/>
          </a:bodyPr>
          <a:lstStyle/>
          <a:p>
            <a:r>
              <a:rPr lang="en-GB" b="1" dirty="0">
                <a:solidFill>
                  <a:srgbClr val="2D3B45"/>
                </a:solidFill>
                <a:latin typeface="&amp;quot"/>
              </a:rPr>
              <a:t>Part 1.</a:t>
            </a:r>
            <a:endParaRPr lang="en-GB" dirty="0">
              <a:solidFill>
                <a:srgbClr val="2D3B45"/>
              </a:solidFill>
              <a:latin typeface="&amp;quot"/>
            </a:endParaRPr>
          </a:p>
          <a:p>
            <a:pPr>
              <a:buFont typeface="Arial" panose="020B0604020202020204" pitchFamily="34" charset="0"/>
              <a:buChar char="•"/>
            </a:pPr>
            <a:r>
              <a:rPr lang="en-GB" dirty="0">
                <a:solidFill>
                  <a:srgbClr val="2D3B45"/>
                </a:solidFill>
                <a:latin typeface="&amp;quot"/>
              </a:rPr>
              <a:t>In the left hand column of the </a:t>
            </a:r>
            <a:r>
              <a:rPr lang="en-GB" u="sng" dirty="0">
                <a:solidFill>
                  <a:srgbClr val="008EE2"/>
                </a:solidFill>
                <a:latin typeface="&amp;quot"/>
                <a:hlinkClick r:id="rId2" tooltip="difficult behaviour table la l.doc"/>
              </a:rPr>
              <a:t>table</a:t>
            </a:r>
            <a:r>
              <a:rPr lang="en-GB" dirty="0">
                <a:solidFill>
                  <a:srgbClr val="2D3B45"/>
                </a:solidFill>
                <a:latin typeface="&amp;quot"/>
              </a:rPr>
              <a:t>, write down some of the difficult behaviours encountered in schools.</a:t>
            </a:r>
          </a:p>
          <a:p>
            <a:r>
              <a:rPr lang="en-GB" dirty="0">
                <a:solidFill>
                  <a:srgbClr val="2D3B45"/>
                </a:solidFill>
                <a:latin typeface="&amp;quot"/>
              </a:rPr>
              <a:t>You need to keep your entries to the simplest descriptions of the behaviours (e.g. 'lying') rather than a detailed note of an example of the behaviour ('I saw Cara break the toy, but when I asked her....’).</a:t>
            </a:r>
          </a:p>
          <a:p>
            <a:endParaRPr lang="en-GB" b="1" dirty="0">
              <a:solidFill>
                <a:srgbClr val="2D3B45"/>
              </a:solidFill>
              <a:latin typeface="&amp;quot"/>
            </a:endParaRPr>
          </a:p>
          <a:p>
            <a:r>
              <a:rPr lang="en-GB" b="1" dirty="0">
                <a:solidFill>
                  <a:srgbClr val="2D3B45"/>
                </a:solidFill>
                <a:latin typeface="&amp;quot"/>
              </a:rPr>
              <a:t>Part 2.</a:t>
            </a:r>
            <a:endParaRPr lang="en-GB" dirty="0">
              <a:solidFill>
                <a:srgbClr val="2D3B45"/>
              </a:solidFill>
              <a:latin typeface="&amp;quot"/>
            </a:endParaRPr>
          </a:p>
          <a:p>
            <a:pPr>
              <a:buFont typeface="Arial" panose="020B0604020202020204" pitchFamily="34" charset="0"/>
              <a:buChar char="•"/>
            </a:pPr>
            <a:r>
              <a:rPr lang="en-GB" dirty="0">
                <a:solidFill>
                  <a:srgbClr val="2D3B45"/>
                </a:solidFill>
                <a:latin typeface="&amp;quot"/>
              </a:rPr>
              <a:t>Read through the list you have produced in Part 1 and in the right hand column of the form place a tick against any behaviour in which you have engaged.</a:t>
            </a:r>
          </a:p>
          <a:p>
            <a:r>
              <a:rPr lang="en-GB" dirty="0">
                <a:solidFill>
                  <a:srgbClr val="2D3B45"/>
                </a:solidFill>
                <a:latin typeface="&amp;quot"/>
              </a:rPr>
              <a:t>It is for you to decide whether to confine yourself to your childhood and adolescence experience or to include your complete behavioural curriculum vitae.</a:t>
            </a:r>
          </a:p>
        </p:txBody>
      </p:sp>
    </p:spTree>
    <p:extLst>
      <p:ext uri="{BB962C8B-B14F-4D97-AF65-F5344CB8AC3E}">
        <p14:creationId xmlns:p14="http://schemas.microsoft.com/office/powerpoint/2010/main" val="1001851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4236126319"/>
              </p:ext>
            </p:extLst>
          </p:nvPr>
        </p:nvGraphicFramePr>
        <p:xfrm>
          <a:off x="3372928" y="574551"/>
          <a:ext cx="5443268" cy="5886638"/>
        </p:xfrm>
        <a:graphic>
          <a:graphicData uri="http://schemas.openxmlformats.org/drawingml/2006/table">
            <a:tbl>
              <a:tblPr/>
              <a:tblGrid>
                <a:gridCol w="4170816">
                  <a:extLst>
                    <a:ext uri="{9D8B030D-6E8A-4147-A177-3AD203B41FA5}">
                      <a16:colId xmlns:a16="http://schemas.microsoft.com/office/drawing/2014/main" val="20000"/>
                    </a:ext>
                  </a:extLst>
                </a:gridCol>
                <a:gridCol w="1272452">
                  <a:extLst>
                    <a:ext uri="{9D8B030D-6E8A-4147-A177-3AD203B41FA5}">
                      <a16:colId xmlns:a16="http://schemas.microsoft.com/office/drawing/2014/main" val="20001"/>
                    </a:ext>
                  </a:extLst>
                </a:gridCol>
              </a:tblGrid>
              <a:tr h="209852">
                <a:tc>
                  <a:txBody>
                    <a:bodyPr/>
                    <a:lstStyle/>
                    <a:p>
                      <a:pPr algn="ctr">
                        <a:lnSpc>
                          <a:spcPct val="150000"/>
                        </a:lnSpc>
                        <a:spcAft>
                          <a:spcPts val="0"/>
                        </a:spcAft>
                      </a:pPr>
                      <a:r>
                        <a:rPr lang="en-US" sz="800" b="1">
                          <a:effectLst/>
                          <a:latin typeface="Century Gothic" panose="020B0502020202020204" pitchFamily="34" charset="0"/>
                          <a:ea typeface="Times New Roman" panose="02020603050405020304" pitchFamily="18" charset="0"/>
                        </a:rPr>
                        <a:t>Difficult Behaviour encountered in schools</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800">
                          <a:effectLst/>
                          <a:latin typeface="Century Gothic" panose="020B0502020202020204" pitchFamily="34" charset="0"/>
                          <a:ea typeface="Times New Roman" panose="02020603050405020304" pitchFamily="18" charset="0"/>
                        </a:rPr>
                        <a:t>Tick Box</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E.g. Walking out of lessons</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66403">
                <a:tc>
                  <a:txBody>
                    <a:bodyPr/>
                    <a:lstStyle/>
                    <a:p>
                      <a:pPr algn="just">
                        <a:lnSpc>
                          <a:spcPct val="150000"/>
                        </a:lnSpc>
                        <a:spcAft>
                          <a:spcPts val="0"/>
                        </a:spcAft>
                      </a:pPr>
                      <a:r>
                        <a:rPr lang="en-US" sz="1000" dirty="0">
                          <a:effectLst/>
                          <a:latin typeface="Century Gothic" panose="020B050202020202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66403">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US" sz="1000">
                          <a:effectLst/>
                          <a:latin typeface="Century Gothic" panose="020B0502020202020204" pitchFamily="34" charset="0"/>
                          <a:ea typeface="Times New Roman" panose="02020603050405020304" pitchFamily="18" charset="0"/>
                        </a:rPr>
                        <a:t> </a:t>
                      </a:r>
                      <a:endParaRPr lang="en-GB" sz="80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1947144">
                <a:tc gridSpan="2">
                  <a:txBody>
                    <a:bodyPr/>
                    <a:lstStyle/>
                    <a:p>
                      <a:pPr algn="just">
                        <a:lnSpc>
                          <a:spcPct val="150000"/>
                        </a:lnSpc>
                        <a:spcAft>
                          <a:spcPts val="0"/>
                        </a:spcAft>
                      </a:pPr>
                      <a:r>
                        <a:rPr lang="en-US" sz="800" b="1" dirty="0">
                          <a:effectLst/>
                          <a:latin typeface="Century Gothic" panose="020B0502020202020204" pitchFamily="34" charset="0"/>
                          <a:ea typeface="Times New Roman" panose="02020603050405020304" pitchFamily="18" charset="0"/>
                        </a:rPr>
                        <a:t>To what extent does this exercise increase our empathy for </a:t>
                      </a:r>
                      <a:r>
                        <a:rPr lang="en-US" sz="800" b="1" dirty="0" err="1">
                          <a:effectLst/>
                          <a:latin typeface="Century Gothic" panose="020B0502020202020204" pitchFamily="34" charset="0"/>
                          <a:ea typeface="Times New Roman" panose="02020603050405020304" pitchFamily="18" charset="0"/>
                        </a:rPr>
                        <a:t>behaviour</a:t>
                      </a:r>
                      <a:r>
                        <a:rPr lang="en-US" sz="800" b="1" dirty="0">
                          <a:effectLst/>
                          <a:latin typeface="Century Gothic" panose="020B0502020202020204" pitchFamily="34" charset="0"/>
                          <a:ea typeface="Times New Roman" panose="02020603050405020304" pitchFamily="18" charset="0"/>
                        </a:rPr>
                        <a:t> experienced in the classroom and or other child and young person settings?</a:t>
                      </a:r>
                      <a:endParaRPr lang="en-GB" sz="80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US" sz="1000" b="1" dirty="0">
                          <a:effectLst/>
                          <a:latin typeface="Century Gothic" panose="020B050202020202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p>
                      <a:pPr algn="just">
                        <a:lnSpc>
                          <a:spcPct val="150000"/>
                        </a:lnSpc>
                        <a:spcAft>
                          <a:spcPts val="0"/>
                        </a:spcAft>
                      </a:pPr>
                      <a:r>
                        <a:rPr lang="en-US" sz="1000" dirty="0">
                          <a:effectLst/>
                          <a:latin typeface="Century Gothic" panose="020B0502020202020204" pitchFamily="34" charset="0"/>
                          <a:ea typeface="Times New Roman" panose="02020603050405020304" pitchFamily="18" charset="0"/>
                        </a:rPr>
                        <a:t> </a:t>
                      </a:r>
                      <a:endParaRPr lang="en-GB" sz="800" dirty="0">
                        <a:effectLst/>
                        <a:latin typeface="Times New Roman" panose="02020603050405020304" pitchFamily="18" charset="0"/>
                        <a:ea typeface="Times New Roman" panose="02020603050405020304" pitchFamily="18" charset="0"/>
                      </a:endParaRPr>
                    </a:p>
                  </a:txBody>
                  <a:tcPr marL="43530" marR="435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3717348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Behaviours</a:t>
            </a:r>
          </a:p>
        </p:txBody>
      </p:sp>
      <p:sp>
        <p:nvSpPr>
          <p:cNvPr id="3" name="Content Placeholder 2"/>
          <p:cNvSpPr>
            <a:spLocks noGrp="1"/>
          </p:cNvSpPr>
          <p:nvPr>
            <p:ph idx="1"/>
          </p:nvPr>
        </p:nvSpPr>
        <p:spPr/>
        <p:txBody>
          <a:bodyPr>
            <a:normAutofit/>
          </a:bodyPr>
          <a:lstStyle/>
          <a:p>
            <a:r>
              <a:rPr lang="en-GB" sz="2400" dirty="0">
                <a:solidFill>
                  <a:srgbClr val="2D3B45"/>
                </a:solidFill>
                <a:latin typeface="&amp;quot"/>
              </a:rPr>
              <a:t>If you have completed this part of the activity honestly, you are highly likely to have a number of ticks in the right hand column, indicating that you have been on the presenting end of some behaviours which you see as difficult in others. Depending on the degree of difficulty in your examples, you may have ticked most, if not all the behaviours listed.</a:t>
            </a:r>
          </a:p>
          <a:p>
            <a:pPr marL="0" indent="0">
              <a:buNone/>
            </a:pPr>
            <a:endParaRPr lang="en-GB" sz="2400" dirty="0">
              <a:solidFill>
                <a:srgbClr val="2D3B45"/>
              </a:solidFill>
              <a:latin typeface="&amp;quot"/>
            </a:endParaRPr>
          </a:p>
          <a:p>
            <a:r>
              <a:rPr lang="en-GB" sz="2400" dirty="0">
                <a:solidFill>
                  <a:srgbClr val="2D3B45"/>
                </a:solidFill>
                <a:latin typeface="&amp;quot"/>
              </a:rPr>
              <a:t>To what extent does this exercise increase our empathy for behaviour experienced in the classroom and or other child and young person settings?</a:t>
            </a:r>
          </a:p>
        </p:txBody>
      </p:sp>
    </p:spTree>
    <p:extLst>
      <p:ext uri="{BB962C8B-B14F-4D97-AF65-F5344CB8AC3E}">
        <p14:creationId xmlns:p14="http://schemas.microsoft.com/office/powerpoint/2010/main" val="2060870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t>Understanding human development </a:t>
            </a:r>
            <a:br>
              <a:rPr lang="en-GB" b="1" u="sng" dirty="0"/>
            </a:br>
            <a:endParaRPr lang="en-GB" dirty="0"/>
          </a:p>
        </p:txBody>
      </p:sp>
      <p:sp>
        <p:nvSpPr>
          <p:cNvPr id="3" name="Content Placeholder 2"/>
          <p:cNvSpPr>
            <a:spLocks noGrp="1"/>
          </p:cNvSpPr>
          <p:nvPr>
            <p:ph idx="1"/>
          </p:nvPr>
        </p:nvSpPr>
        <p:spPr>
          <a:xfrm>
            <a:off x="3833436" y="427482"/>
            <a:ext cx="7315200" cy="5993892"/>
          </a:xfrm>
        </p:spPr>
        <p:txBody>
          <a:bodyPr>
            <a:normAutofit fontScale="92500" lnSpcReduction="10000"/>
          </a:bodyPr>
          <a:lstStyle/>
          <a:p>
            <a:pPr marL="0" indent="0" algn="ctr">
              <a:buNone/>
            </a:pPr>
            <a:r>
              <a:rPr lang="en-GB" sz="2400" b="1" dirty="0"/>
              <a:t>Understanding the process of human development is central to informing any understanding of SEBD. </a:t>
            </a:r>
          </a:p>
          <a:p>
            <a:pPr marL="0" indent="0">
              <a:buNone/>
            </a:pPr>
            <a:endParaRPr lang="en-GB" dirty="0"/>
          </a:p>
          <a:p>
            <a:pPr marL="0" indent="0">
              <a:buNone/>
            </a:pPr>
            <a:r>
              <a:rPr lang="en-GB" sz="2400" dirty="0"/>
              <a:t>Gaining an informed personal perspective of human development will not only help to show where things might go astray, but might also give pointers as to how they can be put right. Such an understanding can also help to avoid difficulties occurring in the first place.</a:t>
            </a:r>
          </a:p>
          <a:p>
            <a:pPr marL="0" indent="0">
              <a:buNone/>
            </a:pPr>
            <a:endParaRPr lang="en-GB" sz="2400" dirty="0"/>
          </a:p>
          <a:p>
            <a:pPr marL="0" indent="0">
              <a:buNone/>
            </a:pPr>
            <a:r>
              <a:rPr lang="en-GB" sz="2400" dirty="0"/>
              <a:t>It is important to recognise, however, that different researchers and theorists have quite different views on how individual’s develop, and place different emphasis on factors which are influential in this process. </a:t>
            </a:r>
          </a:p>
          <a:p>
            <a:pPr marL="0" indent="0">
              <a:buNone/>
            </a:pPr>
            <a:endParaRPr lang="en-GB" sz="2400" dirty="0"/>
          </a:p>
          <a:p>
            <a:pPr marL="0" indent="0">
              <a:buNone/>
            </a:pPr>
            <a:r>
              <a:rPr lang="en-GB" sz="2400" dirty="0"/>
              <a:t>It is for each individual reader to weigh up the evidence of research and their own experience before deciding which path to follow towards understanding and meeting the needs of their pupils. </a:t>
            </a:r>
          </a:p>
        </p:txBody>
      </p:sp>
    </p:spTree>
    <p:extLst>
      <p:ext uri="{BB962C8B-B14F-4D97-AF65-F5344CB8AC3E}">
        <p14:creationId xmlns:p14="http://schemas.microsoft.com/office/powerpoint/2010/main" val="1182947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influence on development </a:t>
            </a:r>
            <a:br>
              <a:rPr lang="en-GB" dirty="0"/>
            </a:br>
            <a:endParaRPr lang="en-GB" dirty="0"/>
          </a:p>
        </p:txBody>
      </p:sp>
      <p:sp>
        <p:nvSpPr>
          <p:cNvPr id="3" name="Content Placeholder 2"/>
          <p:cNvSpPr>
            <a:spLocks noGrp="1"/>
          </p:cNvSpPr>
          <p:nvPr>
            <p:ph idx="1"/>
          </p:nvPr>
        </p:nvSpPr>
        <p:spPr/>
        <p:txBody>
          <a:bodyPr/>
          <a:lstStyle/>
          <a:p>
            <a:pPr marL="0" indent="0">
              <a:buNone/>
            </a:pPr>
            <a:r>
              <a:rPr lang="en-GB" sz="2400" dirty="0"/>
              <a:t>Factors which influence human behaviour are many and varied, and viewpoints vary as to their relative strength. The main influences are:  biological factors – e.g. genetic makeup, diet;  parenting;  culture;  other individuals – e.g. peers; other environmental factors – e.g. schooling </a:t>
            </a:r>
          </a:p>
          <a:p>
            <a:pPr marL="0" indent="0">
              <a:buNone/>
            </a:pPr>
            <a:endParaRPr lang="en-GB" sz="2400" dirty="0"/>
          </a:p>
          <a:p>
            <a:r>
              <a:rPr lang="en-GB" sz="2400" b="1" dirty="0"/>
              <a:t>ACTIVITY 2 </a:t>
            </a:r>
          </a:p>
          <a:p>
            <a:pPr marL="0" indent="0">
              <a:buNone/>
            </a:pPr>
            <a:endParaRPr lang="en-GB" sz="2400" dirty="0"/>
          </a:p>
          <a:p>
            <a:r>
              <a:rPr lang="en-GB" sz="2400" dirty="0"/>
              <a:t>Pause to consider your own social, emotional and behavioural development. What do you believe have been the major influences on your development in this matter? </a:t>
            </a:r>
          </a:p>
          <a:p>
            <a:pPr marL="0" indent="0">
              <a:buNone/>
            </a:pPr>
            <a:endParaRPr lang="en-GB" dirty="0"/>
          </a:p>
        </p:txBody>
      </p:sp>
    </p:spTree>
    <p:extLst>
      <p:ext uri="{BB962C8B-B14F-4D97-AF65-F5344CB8AC3E}">
        <p14:creationId xmlns:p14="http://schemas.microsoft.com/office/powerpoint/2010/main" val="4242638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228600" lvl="0" indent="-228600">
              <a:spcBef>
                <a:spcPts val="1000"/>
              </a:spcBef>
            </a:pPr>
            <a:r>
              <a:rPr lang="en-GB" sz="2200" dirty="0">
                <a:latin typeface="&amp;quot"/>
                <a:ea typeface="+mn-ea"/>
                <a:cs typeface="+mn-cs"/>
              </a:rPr>
              <a:t>         </a:t>
            </a:r>
            <a:r>
              <a:rPr lang="en-GB" sz="2800" dirty="0">
                <a:latin typeface="+mn-lt"/>
                <a:ea typeface="+mn-ea"/>
                <a:cs typeface="+mn-cs"/>
              </a:rPr>
              <a:t>Activity 3: </a:t>
            </a:r>
            <a:br>
              <a:rPr lang="en-GB" sz="2800" dirty="0">
                <a:latin typeface="+mn-lt"/>
                <a:ea typeface="+mn-ea"/>
                <a:cs typeface="+mn-cs"/>
              </a:rPr>
            </a:br>
            <a:br>
              <a:rPr lang="en-GB" sz="2800" dirty="0">
                <a:latin typeface="+mn-lt"/>
                <a:ea typeface="+mn-ea"/>
                <a:cs typeface="+mn-cs"/>
              </a:rPr>
            </a:br>
            <a:r>
              <a:rPr lang="en-GB" sz="2800" dirty="0">
                <a:latin typeface="+mn-lt"/>
                <a:ea typeface="+mn-ea"/>
                <a:cs typeface="+mn-cs"/>
              </a:rPr>
              <a:t>Existing skills </a:t>
            </a:r>
            <a:br>
              <a:rPr lang="en-GB" sz="2800" dirty="0">
                <a:latin typeface="+mn-lt"/>
                <a:ea typeface="+mn-ea"/>
                <a:cs typeface="+mn-cs"/>
              </a:rPr>
            </a:br>
            <a:r>
              <a:rPr lang="en-GB" sz="2800" dirty="0">
                <a:latin typeface="+mn-lt"/>
                <a:ea typeface="+mn-ea"/>
                <a:cs typeface="+mn-cs"/>
              </a:rPr>
              <a:t>and experience</a:t>
            </a:r>
            <a:br>
              <a:rPr lang="en-GB" sz="2800" dirty="0">
                <a:latin typeface="&amp;quot"/>
                <a:ea typeface="+mn-ea"/>
                <a:cs typeface="+mn-cs"/>
              </a:rPr>
            </a:br>
            <a:endParaRPr lang="en-GB" sz="2800" dirty="0"/>
          </a:p>
        </p:txBody>
      </p:sp>
      <p:sp>
        <p:nvSpPr>
          <p:cNvPr id="3" name="Content Placeholder 2"/>
          <p:cNvSpPr>
            <a:spLocks noGrp="1"/>
          </p:cNvSpPr>
          <p:nvPr>
            <p:ph idx="1"/>
          </p:nvPr>
        </p:nvSpPr>
        <p:spPr>
          <a:xfrm>
            <a:off x="3817510" y="802257"/>
            <a:ext cx="7315200" cy="5296618"/>
          </a:xfrm>
        </p:spPr>
        <p:txBody>
          <a:bodyPr>
            <a:normAutofit/>
          </a:bodyPr>
          <a:lstStyle/>
          <a:p>
            <a:pPr marL="0" indent="0">
              <a:buNone/>
            </a:pPr>
            <a:r>
              <a:rPr lang="en-GB" b="1" dirty="0">
                <a:solidFill>
                  <a:srgbClr val="2D3B45"/>
                </a:solidFill>
              </a:rPr>
              <a:t>Each student brings to this course a unique and valuable set of knowledge, skills and understanding of working with children and young people with social, emotional and behavioural difficulties. It is important that students identify and acknowledge the skills they have at the outset of the module.</a:t>
            </a:r>
          </a:p>
          <a:p>
            <a:pPr marL="0" indent="0">
              <a:buNone/>
            </a:pPr>
            <a:endParaRPr lang="en-GB" dirty="0">
              <a:solidFill>
                <a:srgbClr val="2D3B45"/>
              </a:solidFill>
            </a:endParaRPr>
          </a:p>
          <a:p>
            <a:r>
              <a:rPr lang="en-GB" sz="2400" dirty="0">
                <a:solidFill>
                  <a:srgbClr val="0070C0"/>
                </a:solidFill>
              </a:rPr>
              <a:t>Please describe an occasion/occasions when you have 'made a difference' to a child or young person with social, emotional and behavioural difficulties.</a:t>
            </a:r>
          </a:p>
          <a:p>
            <a:pPr marL="0" indent="0">
              <a:buNone/>
            </a:pPr>
            <a:endParaRPr lang="en-GB" sz="2400" dirty="0">
              <a:solidFill>
                <a:srgbClr val="0070C0"/>
              </a:solidFill>
            </a:endParaRPr>
          </a:p>
          <a:p>
            <a:r>
              <a:rPr lang="en-GB" sz="2400" dirty="0">
                <a:solidFill>
                  <a:srgbClr val="0070C0"/>
                </a:solidFill>
              </a:rPr>
              <a:t>How did you achieve this and how did the child/young person benefit?</a:t>
            </a:r>
          </a:p>
          <a:p>
            <a:endParaRPr lang="en-GB" dirty="0"/>
          </a:p>
        </p:txBody>
      </p:sp>
    </p:spTree>
    <p:extLst>
      <p:ext uri="{BB962C8B-B14F-4D97-AF65-F5344CB8AC3E}">
        <p14:creationId xmlns:p14="http://schemas.microsoft.com/office/powerpoint/2010/main" val="3328240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785004" y="508958"/>
            <a:ext cx="10437962" cy="5848710"/>
          </a:xfrm>
        </p:spPr>
        <p:txBody>
          <a:bodyPr>
            <a:normAutofit/>
          </a:bodyPr>
          <a:lstStyle/>
          <a:p>
            <a:pPr marL="0" indent="0">
              <a:buNone/>
            </a:pPr>
            <a:r>
              <a:rPr lang="en-GB" sz="2400" dirty="0"/>
              <a:t>Given the complexity of interactions, which make up human nature and the variety of perceptions as to why humans behave as they do there is no simple way of categorising by theory, area of research or developmental aspects.  </a:t>
            </a:r>
          </a:p>
          <a:p>
            <a:pPr marL="0" indent="0">
              <a:buNone/>
            </a:pPr>
            <a:endParaRPr lang="en-GB" sz="2400" dirty="0"/>
          </a:p>
          <a:p>
            <a:pPr marL="0" indent="0">
              <a:buNone/>
            </a:pPr>
            <a:r>
              <a:rPr lang="en-GB" sz="2400" dirty="0"/>
              <a:t>This next module samples a range of theoretical perspectives on understanding the development of human emotions and behaviours and looks at significant aspects of development which might be relevant to the existence of SEBD. In the following sections the perspectives listed below are reviewed: </a:t>
            </a:r>
          </a:p>
          <a:p>
            <a:pPr marL="0" indent="0">
              <a:buNone/>
            </a:pPr>
            <a:endParaRPr lang="en-GB" sz="2400" dirty="0"/>
          </a:p>
          <a:p>
            <a:r>
              <a:rPr lang="en-GB" sz="2400" dirty="0"/>
              <a:t>Cognitive developmental; biological; psychoanalytic; learning; humanistic; systemic. </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3444185" y="5600957"/>
            <a:ext cx="4026290" cy="920612"/>
          </a:xfrm>
          <a:prstGeom prst="rect">
            <a:avLst/>
          </a:prstGeom>
        </p:spPr>
      </p:pic>
    </p:spTree>
    <p:extLst>
      <p:ext uri="{BB962C8B-B14F-4D97-AF65-F5344CB8AC3E}">
        <p14:creationId xmlns:p14="http://schemas.microsoft.com/office/powerpoint/2010/main" val="3831536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Essential reading: </a:t>
            </a:r>
            <a:br>
              <a:rPr lang="en-GB" dirty="0"/>
            </a:br>
            <a:endParaRPr lang="en-GB" dirty="0"/>
          </a:p>
        </p:txBody>
      </p:sp>
      <p:sp>
        <p:nvSpPr>
          <p:cNvPr id="8" name="Content Placeholder 7"/>
          <p:cNvSpPr>
            <a:spLocks noGrp="1"/>
          </p:cNvSpPr>
          <p:nvPr>
            <p:ph idx="1"/>
          </p:nvPr>
        </p:nvSpPr>
        <p:spPr>
          <a:xfrm>
            <a:off x="3869268" y="864108"/>
            <a:ext cx="7315200" cy="5424150"/>
          </a:xfrm>
        </p:spPr>
        <p:txBody>
          <a:bodyPr>
            <a:normAutofit fontScale="62500" lnSpcReduction="20000"/>
          </a:bodyPr>
          <a:lstStyle/>
          <a:p>
            <a:pPr marL="0" indent="0">
              <a:buNone/>
            </a:pPr>
            <a:endParaRPr lang="en-GB" dirty="0"/>
          </a:p>
          <a:p>
            <a:pPr marL="0" indent="0">
              <a:buNone/>
            </a:pPr>
            <a:endParaRPr lang="en-GB" dirty="0"/>
          </a:p>
          <a:p>
            <a:pPr marL="0" indent="0">
              <a:buNone/>
            </a:pPr>
            <a:r>
              <a:rPr lang="en-GB" sz="2600" dirty="0"/>
              <a:t>Ayers, H., Clarke, D. and Murray, A. (2000) Perspectives on Behaviour: A Practical Guide to Effective Interventions for Teacher. London: David Fulton Publications </a:t>
            </a:r>
          </a:p>
          <a:p>
            <a:pPr marL="0" indent="0">
              <a:buNone/>
            </a:pPr>
            <a:r>
              <a:rPr lang="en-GB" sz="2600" dirty="0"/>
              <a:t> </a:t>
            </a:r>
          </a:p>
          <a:p>
            <a:pPr marL="0" indent="0">
              <a:buNone/>
            </a:pPr>
            <a:r>
              <a:rPr lang="en-GB" sz="2600" dirty="0"/>
              <a:t>Bee, H.L. and Boyd, D. (13e) (2013) The Developing Child. London: Pearson. </a:t>
            </a:r>
          </a:p>
          <a:p>
            <a:pPr marL="0" indent="0">
              <a:buNone/>
            </a:pPr>
            <a:r>
              <a:rPr lang="en-GB" sz="2600" dirty="0"/>
              <a:t> </a:t>
            </a:r>
          </a:p>
          <a:p>
            <a:pPr marL="0" indent="0">
              <a:buNone/>
            </a:pPr>
            <a:r>
              <a:rPr lang="en-GB" sz="2600" dirty="0"/>
              <a:t>Lever, C. (2011) Understanding Challenging Behaviour: In Inclusive Classrooms. Harlow, Essex: Pearson Education Ltd. </a:t>
            </a:r>
          </a:p>
          <a:p>
            <a:pPr marL="0" indent="0">
              <a:buNone/>
            </a:pPr>
            <a:r>
              <a:rPr lang="en-GB" sz="2600" dirty="0"/>
              <a:t> </a:t>
            </a:r>
          </a:p>
          <a:p>
            <a:pPr marL="0" indent="0">
              <a:buNone/>
            </a:pPr>
            <a:r>
              <a:rPr lang="en-GB" sz="2600" dirty="0"/>
              <a:t>SEN Code of Practice, (2004).  Available at: </a:t>
            </a:r>
            <a:r>
              <a:rPr lang="en-GB" sz="2600" dirty="0">
                <a:hlinkClick r:id="rId2"/>
              </a:rPr>
              <a:t>https://learning.gov.wales/docs/learningwales/publications/131016-sen-code-of-practice-for-wales-en.pdf</a:t>
            </a:r>
            <a:r>
              <a:rPr lang="en-GB" sz="2600" dirty="0"/>
              <a:t> [Accessed online]. </a:t>
            </a:r>
          </a:p>
          <a:p>
            <a:pPr marL="0" indent="0">
              <a:buNone/>
            </a:pPr>
            <a:endParaRPr lang="en-GB" sz="2600" dirty="0"/>
          </a:p>
          <a:p>
            <a:pPr marL="0" indent="0">
              <a:buNone/>
            </a:pPr>
            <a:r>
              <a:rPr lang="en-GB" sz="2600" dirty="0"/>
              <a:t>Shaffer, D. and </a:t>
            </a:r>
            <a:r>
              <a:rPr lang="en-GB" sz="2600" dirty="0" err="1"/>
              <a:t>Kipp</a:t>
            </a:r>
            <a:r>
              <a:rPr lang="en-GB" sz="2600" dirty="0"/>
              <a:t>, K. (9e) (2014) Developmental Psychology: Childhood and Adolescence. Belmont, CA: Wadsworth. </a:t>
            </a:r>
          </a:p>
          <a:p>
            <a:pPr marL="0" indent="0">
              <a:buNone/>
            </a:pPr>
            <a:r>
              <a:rPr lang="en-GB" sz="2600" dirty="0"/>
              <a:t> </a:t>
            </a:r>
          </a:p>
          <a:p>
            <a:pPr marL="0" indent="0">
              <a:buNone/>
            </a:pPr>
            <a:r>
              <a:rPr lang="en-GB" sz="2600" dirty="0" err="1"/>
              <a:t>Travell</a:t>
            </a:r>
            <a:r>
              <a:rPr lang="en-GB" sz="2600" dirty="0"/>
              <a:t>, C. (1999) 'Emotional and Behavioural Difficulties: Perspectives on Perspectives' in </a:t>
            </a:r>
            <a:r>
              <a:rPr lang="en-GB" sz="2600" dirty="0" err="1"/>
              <a:t>Visser</a:t>
            </a:r>
            <a:r>
              <a:rPr lang="en-GB" sz="2600" dirty="0"/>
              <a:t>, J. and Rayner, S. (</a:t>
            </a:r>
            <a:r>
              <a:rPr lang="en-GB" sz="2600" dirty="0" err="1"/>
              <a:t>Eds</a:t>
            </a:r>
            <a:r>
              <a:rPr lang="en-GB" sz="2600" dirty="0"/>
              <a:t>) Emotional and Behavioural Difficulties: A Reader. Lichfield: </a:t>
            </a:r>
            <a:r>
              <a:rPr lang="en-GB" sz="2600" dirty="0" err="1"/>
              <a:t>QEd</a:t>
            </a:r>
            <a:r>
              <a:rPr lang="en-GB" sz="2600"/>
              <a:t> Publications.</a:t>
            </a:r>
            <a:endParaRPr lang="en-GB" sz="2600" dirty="0"/>
          </a:p>
          <a:p>
            <a:endParaRPr lang="en-GB" dirty="0"/>
          </a:p>
        </p:txBody>
      </p:sp>
    </p:spTree>
    <p:extLst>
      <p:ext uri="{BB962C8B-B14F-4D97-AF65-F5344CB8AC3E}">
        <p14:creationId xmlns:p14="http://schemas.microsoft.com/office/powerpoint/2010/main" val="51728153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266</TotalTime>
  <Words>1792</Words>
  <Application>Microsoft Macintosh PowerPoint</Application>
  <PresentationFormat>Widescreen</PresentationFormat>
  <Paragraphs>169</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&amp;quot</vt:lpstr>
      <vt:lpstr>Arial</vt:lpstr>
      <vt:lpstr>Century Gothic</vt:lpstr>
      <vt:lpstr>Corbel</vt:lpstr>
      <vt:lpstr>Times New Roman</vt:lpstr>
      <vt:lpstr>Wingdings</vt:lpstr>
      <vt:lpstr>Wingdings 2</vt:lpstr>
      <vt:lpstr>Frame</vt:lpstr>
      <vt:lpstr>Post Graduate Certificate</vt:lpstr>
      <vt:lpstr>Introduction</vt:lpstr>
      <vt:lpstr>We need to know where we’ve been in order to know where we’re going.</vt:lpstr>
      <vt:lpstr>‘SEBD’ at present</vt:lpstr>
      <vt:lpstr>Exploring the term ‘SEBD.’ </vt:lpstr>
      <vt:lpstr>PowerPoint Presentation</vt:lpstr>
      <vt:lpstr>In Wales, we are currently in the process of significant changes to the Special Educational Needs Code of Practice for Wales, 2004. This document has been key for practical guidance and statutory duties relating to SEN in Wales. </vt:lpstr>
      <vt:lpstr>   What does the Welsh Assembly Government say?</vt:lpstr>
      <vt:lpstr> What can we agree on?</vt:lpstr>
      <vt:lpstr>Identifying individual needs  </vt:lpstr>
      <vt:lpstr>Difficult Behaviours </vt:lpstr>
      <vt:lpstr>PowerPoint Presentation</vt:lpstr>
      <vt:lpstr>Behaviours</vt:lpstr>
      <vt:lpstr>Understanding human development  </vt:lpstr>
      <vt:lpstr>Sources of influence on development  </vt:lpstr>
      <vt:lpstr>         Activity 3:   Existing skills  and experience </vt:lpstr>
      <vt:lpstr>PowerPoint Presentation</vt:lpstr>
      <vt:lpstr>Essential reading:  </vt:lpstr>
    </vt:vector>
  </TitlesOfParts>
  <Company>NPTCBC</Company>
  <LinksUpToDate>false</LinksUpToDate>
  <SharedDoc>false</SharedDoc>
  <HyperlinksChanged>false</HyperlinksChanged>
  <AppVersion>16.0015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 Graduate Certificate</dc:title>
  <dc:creator>Charlotte Fahey</dc:creator>
  <cp:lastModifiedBy>Teagan Thomas-Walters</cp:lastModifiedBy>
  <cp:revision>20</cp:revision>
  <cp:lastPrinted>2019-05-14T13:34:10Z</cp:lastPrinted>
  <dcterms:created xsi:type="dcterms:W3CDTF">2019-05-13T09:31:26Z</dcterms:created>
  <dcterms:modified xsi:type="dcterms:W3CDTF">2019-05-21T13:08:47Z</dcterms:modified>
</cp:coreProperties>
</file>