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BAA6F5-7454-9D81-DF3A-AF4E09FEEFBA}" v="157" dt="2023-10-12T09:22:40.085"/>
    <p1510:client id="{2D3F0A5B-F7D2-867F-1083-1D066A2D94A2}" v="19" dt="2023-10-12T09:59:56.367"/>
    <p1510:client id="{3ADC7EC7-4D38-AF6C-AE49-5657749BCBCA}" v="2" dt="2023-10-12T08:08:59.075"/>
    <p1510:client id="{52AF6F2F-210E-4940-A766-A0B566EB2192}" v="539" dt="2023-10-19T08:53:15.767"/>
    <p1510:client id="{86AA990A-D40F-B3C1-4289-C16379D08CA8}" v="84" dt="2023-10-26T10:47:24.886"/>
    <p1510:client id="{9C8189E3-1EAE-CDC3-7DD6-B8BD90128229}" v="307" dt="2023-10-17T10:57:15.467"/>
    <p1510:client id="{9C8A2C7E-ED1E-1C23-048B-2DB27DB28D88}" v="1" dt="2023-10-24T09:43:35.172"/>
    <p1510:client id="{9D9351D7-9507-6EE6-FD5B-39ADF7C64A0B}" v="9" dt="2023-10-26T08:54:50.952"/>
    <p1510:client id="{A4C1A3B5-AD29-43A6-90FB-B6F041E95B87}" v="38" dt="2023-10-03T15:58:07.614"/>
    <p1510:client id="{AA12F85F-06E7-39E6-EB9D-375564370495}" v="583" dt="2023-10-10T11:04:56.244"/>
    <p1510:client id="{BF5F5364-C89D-3FCC-29D7-B862491E81A7}" v="148" dt="2023-10-20T15:34:00.640"/>
    <p1510:client id="{D377EF75-1F2B-6954-F4BA-1A6CBD8380A8}" v="1040" dt="2023-11-02T09:26:19.677"/>
    <p1510:client id="{DA5D07E5-5D23-8201-7D24-FDBF49563BD8}" v="18" dt="2023-10-10T09:52:12.633"/>
    <p1510:client id="{DE4A3C2D-EEB3-2ED4-F88B-BE5E1F4FF4F6}" v="85" dt="2023-10-17T08:19:18.123"/>
    <p1510:client id="{E6FB1B5C-222C-2660-2673-35DD1560D510}" v="226" dt="2023-11-01T13:11:38.826"/>
    <p1510:client id="{E903DF75-776A-8A2E-4F11-E854065DBE20}" v="9" dt="2023-10-26T17:57:49.953"/>
    <p1510:client id="{EE6E99C6-6B94-AAFF-85BB-79C7B302CF5C}" v="4" dt="2023-10-24T08:31:52.417"/>
    <p1510:client id="{FF856000-84E5-34C2-F556-B82B53AF62F4}" v="24" dt="2023-10-10T18:35:37.1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56B692-6D9E-4B47-B427-D83A8656A1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E4AEEEBB-6373-48E2-8B5C-6CB61894CACC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Meiryo"/>
            </a:rPr>
            <a:t>What is resilience?</a:t>
          </a:r>
          <a:endParaRPr lang="en-US" dirty="0"/>
        </a:p>
      </dgm:t>
    </dgm:pt>
    <dgm:pt modelId="{5D7732B0-49B8-4B36-BD3B-34B8009AA597}" type="parTrans" cxnId="{4F4E41E2-0ABB-497B-94CC-E8EF859C6A5D}">
      <dgm:prSet/>
      <dgm:spPr/>
      <dgm:t>
        <a:bodyPr/>
        <a:lstStyle/>
        <a:p>
          <a:endParaRPr lang="en-US"/>
        </a:p>
      </dgm:t>
    </dgm:pt>
    <dgm:pt modelId="{4CAA9BB6-203F-4353-B6D0-D979DACCF0EC}" type="sibTrans" cxnId="{4F4E41E2-0ABB-497B-94CC-E8EF859C6A5D}">
      <dgm:prSet/>
      <dgm:spPr/>
      <dgm:t>
        <a:bodyPr/>
        <a:lstStyle/>
        <a:p>
          <a:endParaRPr lang="en-US"/>
        </a:p>
      </dgm:t>
    </dgm:pt>
    <dgm:pt modelId="{1864713B-6797-4122-BC2C-601E654A6B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baseline="0" dirty="0" err="1"/>
            <a:t>Cottrell,.S</a:t>
          </a:r>
          <a:r>
            <a:rPr lang="en-US" b="0" baseline="0" dirty="0"/>
            <a:t>  (2019</a:t>
          </a:r>
          <a:r>
            <a:rPr lang="en-US" b="0" baseline="0" dirty="0">
              <a:latin typeface="Meiryo"/>
            </a:rPr>
            <a:t>,</a:t>
          </a:r>
          <a:r>
            <a:rPr lang="en-US" b="0" baseline="0" dirty="0"/>
            <a:t>p.162</a:t>
          </a:r>
          <a:r>
            <a:rPr lang="en-US" b="0" baseline="0" dirty="0">
              <a:latin typeface="Meiryo"/>
            </a:rPr>
            <a:t>) </a:t>
          </a:r>
          <a:endParaRPr lang="en-US" dirty="0"/>
        </a:p>
      </dgm:t>
    </dgm:pt>
    <dgm:pt modelId="{84BF5ABF-5DD8-4D82-B78F-667DBABF147F}" type="parTrans" cxnId="{FE73B3D6-C3B1-456F-999C-D18F2D1F8EEB}">
      <dgm:prSet/>
      <dgm:spPr/>
      <dgm:t>
        <a:bodyPr/>
        <a:lstStyle/>
        <a:p>
          <a:endParaRPr lang="en-US"/>
        </a:p>
      </dgm:t>
    </dgm:pt>
    <dgm:pt modelId="{2C3B9DA6-1843-4CBD-8FE2-3C46EDC18E1E}" type="sibTrans" cxnId="{FE73B3D6-C3B1-456F-999C-D18F2D1F8EEB}">
      <dgm:prSet/>
      <dgm:spPr/>
      <dgm:t>
        <a:bodyPr/>
        <a:lstStyle/>
        <a:p>
          <a:endParaRPr lang="en-US"/>
        </a:p>
      </dgm:t>
    </dgm:pt>
    <dgm:pt modelId="{DE2BE176-821F-487D-9990-E3163E278C2D}" type="pres">
      <dgm:prSet presAssocID="{7156B692-6D9E-4B47-B427-D83A8656A120}" presName="root" presStyleCnt="0">
        <dgm:presLayoutVars>
          <dgm:dir/>
          <dgm:resizeHandles val="exact"/>
        </dgm:presLayoutVars>
      </dgm:prSet>
      <dgm:spPr/>
    </dgm:pt>
    <dgm:pt modelId="{9D2EE10A-7713-4DB3-BD64-086F76B307BA}" type="pres">
      <dgm:prSet presAssocID="{E4AEEEBB-6373-48E2-8B5C-6CB61894CACC}" presName="compNode" presStyleCnt="0"/>
      <dgm:spPr/>
    </dgm:pt>
    <dgm:pt modelId="{0D2BA6D1-C97D-4096-A80B-F6A249D52A8A}" type="pres">
      <dgm:prSet presAssocID="{E4AEEEBB-6373-48E2-8B5C-6CB61894CACC}" presName="bgRect" presStyleLbl="bgShp" presStyleIdx="0" presStyleCnt="2"/>
      <dgm:spPr/>
    </dgm:pt>
    <dgm:pt modelId="{936A2F2E-3D5C-47A2-963D-DACE2AEF5849}" type="pres">
      <dgm:prSet presAssocID="{E4AEEEBB-6373-48E2-8B5C-6CB61894CAC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5E6BE077-4861-4E01-88BD-AC92919880B2}" type="pres">
      <dgm:prSet presAssocID="{E4AEEEBB-6373-48E2-8B5C-6CB61894CACC}" presName="spaceRect" presStyleCnt="0"/>
      <dgm:spPr/>
    </dgm:pt>
    <dgm:pt modelId="{B606C3F3-65EE-4957-BC0E-208E6EDB9BAE}" type="pres">
      <dgm:prSet presAssocID="{E4AEEEBB-6373-48E2-8B5C-6CB61894CACC}" presName="parTx" presStyleLbl="revTx" presStyleIdx="0" presStyleCnt="2">
        <dgm:presLayoutVars>
          <dgm:chMax val="0"/>
          <dgm:chPref val="0"/>
        </dgm:presLayoutVars>
      </dgm:prSet>
      <dgm:spPr/>
    </dgm:pt>
    <dgm:pt modelId="{11CCE506-88FC-4CA4-B35F-6D83804F2704}" type="pres">
      <dgm:prSet presAssocID="{4CAA9BB6-203F-4353-B6D0-D979DACCF0EC}" presName="sibTrans" presStyleCnt="0"/>
      <dgm:spPr/>
    </dgm:pt>
    <dgm:pt modelId="{8B8FEABC-E338-49BE-9D78-27903DC94CF5}" type="pres">
      <dgm:prSet presAssocID="{1864713B-6797-4122-BC2C-601E654A6B6B}" presName="compNode" presStyleCnt="0"/>
      <dgm:spPr/>
    </dgm:pt>
    <dgm:pt modelId="{E61845F6-8617-4FDD-9249-77CC8B5DCFB3}" type="pres">
      <dgm:prSet presAssocID="{1864713B-6797-4122-BC2C-601E654A6B6B}" presName="bgRect" presStyleLbl="bgShp" presStyleIdx="1" presStyleCnt="2"/>
      <dgm:spPr/>
    </dgm:pt>
    <dgm:pt modelId="{D28E9292-B84E-4941-89D9-68E7DA27A53C}" type="pres">
      <dgm:prSet presAssocID="{1864713B-6797-4122-BC2C-601E654A6B6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90BF33FD-620A-4CDA-B756-6D045C5F911C}" type="pres">
      <dgm:prSet presAssocID="{1864713B-6797-4122-BC2C-601E654A6B6B}" presName="spaceRect" presStyleCnt="0"/>
      <dgm:spPr/>
    </dgm:pt>
    <dgm:pt modelId="{7AF9FBAB-47D4-4B20-9ADE-135C218F0712}" type="pres">
      <dgm:prSet presAssocID="{1864713B-6797-4122-BC2C-601E654A6B6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E560519-8EE3-4CB6-8164-F410A36C834F}" type="presOf" srcId="{7156B692-6D9E-4B47-B427-D83A8656A120}" destId="{DE2BE176-821F-487D-9990-E3163E278C2D}" srcOrd="0" destOrd="0" presId="urn:microsoft.com/office/officeart/2018/2/layout/IconVerticalSolidList"/>
    <dgm:cxn modelId="{089B2074-7851-404C-8685-B44348F7DF91}" type="presOf" srcId="{1864713B-6797-4122-BC2C-601E654A6B6B}" destId="{7AF9FBAB-47D4-4B20-9ADE-135C218F0712}" srcOrd="0" destOrd="0" presId="urn:microsoft.com/office/officeart/2018/2/layout/IconVerticalSolidList"/>
    <dgm:cxn modelId="{DCAE1FBE-C003-404B-9EBE-D7472B7F1684}" type="presOf" srcId="{E4AEEEBB-6373-48E2-8B5C-6CB61894CACC}" destId="{B606C3F3-65EE-4957-BC0E-208E6EDB9BAE}" srcOrd="0" destOrd="0" presId="urn:microsoft.com/office/officeart/2018/2/layout/IconVerticalSolidList"/>
    <dgm:cxn modelId="{FE73B3D6-C3B1-456F-999C-D18F2D1F8EEB}" srcId="{7156B692-6D9E-4B47-B427-D83A8656A120}" destId="{1864713B-6797-4122-BC2C-601E654A6B6B}" srcOrd="1" destOrd="0" parTransId="{84BF5ABF-5DD8-4D82-B78F-667DBABF147F}" sibTransId="{2C3B9DA6-1843-4CBD-8FE2-3C46EDC18E1E}"/>
    <dgm:cxn modelId="{4F4E41E2-0ABB-497B-94CC-E8EF859C6A5D}" srcId="{7156B692-6D9E-4B47-B427-D83A8656A120}" destId="{E4AEEEBB-6373-48E2-8B5C-6CB61894CACC}" srcOrd="0" destOrd="0" parTransId="{5D7732B0-49B8-4B36-BD3B-34B8009AA597}" sibTransId="{4CAA9BB6-203F-4353-B6D0-D979DACCF0EC}"/>
    <dgm:cxn modelId="{B8CA434E-873F-4F02-9BD3-AED6341231A1}" type="presParOf" srcId="{DE2BE176-821F-487D-9990-E3163E278C2D}" destId="{9D2EE10A-7713-4DB3-BD64-086F76B307BA}" srcOrd="0" destOrd="0" presId="urn:microsoft.com/office/officeart/2018/2/layout/IconVerticalSolidList"/>
    <dgm:cxn modelId="{ABA27549-758C-464A-8D05-3E98AB9F0258}" type="presParOf" srcId="{9D2EE10A-7713-4DB3-BD64-086F76B307BA}" destId="{0D2BA6D1-C97D-4096-A80B-F6A249D52A8A}" srcOrd="0" destOrd="0" presId="urn:microsoft.com/office/officeart/2018/2/layout/IconVerticalSolidList"/>
    <dgm:cxn modelId="{419DB845-C809-4A61-B54A-6F69F4D158D6}" type="presParOf" srcId="{9D2EE10A-7713-4DB3-BD64-086F76B307BA}" destId="{936A2F2E-3D5C-47A2-963D-DACE2AEF5849}" srcOrd="1" destOrd="0" presId="urn:microsoft.com/office/officeart/2018/2/layout/IconVerticalSolidList"/>
    <dgm:cxn modelId="{FA532D2D-A658-42C3-B70C-D05FE01623A3}" type="presParOf" srcId="{9D2EE10A-7713-4DB3-BD64-086F76B307BA}" destId="{5E6BE077-4861-4E01-88BD-AC92919880B2}" srcOrd="2" destOrd="0" presId="urn:microsoft.com/office/officeart/2018/2/layout/IconVerticalSolidList"/>
    <dgm:cxn modelId="{FF7D69FF-8AFE-41ED-90DC-F2B0CB56619D}" type="presParOf" srcId="{9D2EE10A-7713-4DB3-BD64-086F76B307BA}" destId="{B606C3F3-65EE-4957-BC0E-208E6EDB9BAE}" srcOrd="3" destOrd="0" presId="urn:microsoft.com/office/officeart/2018/2/layout/IconVerticalSolidList"/>
    <dgm:cxn modelId="{D3892C02-0A0D-4812-9EE4-1F6A446F5FDB}" type="presParOf" srcId="{DE2BE176-821F-487D-9990-E3163E278C2D}" destId="{11CCE506-88FC-4CA4-B35F-6D83804F2704}" srcOrd="1" destOrd="0" presId="urn:microsoft.com/office/officeart/2018/2/layout/IconVerticalSolidList"/>
    <dgm:cxn modelId="{83F7230C-B37A-458D-AD10-34A19C87714D}" type="presParOf" srcId="{DE2BE176-821F-487D-9990-E3163E278C2D}" destId="{8B8FEABC-E338-49BE-9D78-27903DC94CF5}" srcOrd="2" destOrd="0" presId="urn:microsoft.com/office/officeart/2018/2/layout/IconVerticalSolidList"/>
    <dgm:cxn modelId="{E14E29F9-B75A-4B08-8759-7879E8858D7B}" type="presParOf" srcId="{8B8FEABC-E338-49BE-9D78-27903DC94CF5}" destId="{E61845F6-8617-4FDD-9249-77CC8B5DCFB3}" srcOrd="0" destOrd="0" presId="urn:microsoft.com/office/officeart/2018/2/layout/IconVerticalSolidList"/>
    <dgm:cxn modelId="{152967B4-56A5-44C0-8E77-7F0C8148BA31}" type="presParOf" srcId="{8B8FEABC-E338-49BE-9D78-27903DC94CF5}" destId="{D28E9292-B84E-4941-89D9-68E7DA27A53C}" srcOrd="1" destOrd="0" presId="urn:microsoft.com/office/officeart/2018/2/layout/IconVerticalSolidList"/>
    <dgm:cxn modelId="{1F90832B-65CE-4439-9CE3-A2DA3912C800}" type="presParOf" srcId="{8B8FEABC-E338-49BE-9D78-27903DC94CF5}" destId="{90BF33FD-620A-4CDA-B756-6D045C5F911C}" srcOrd="2" destOrd="0" presId="urn:microsoft.com/office/officeart/2018/2/layout/IconVerticalSolidList"/>
    <dgm:cxn modelId="{31F94649-4F42-4341-88E6-EEFC50F33C1B}" type="presParOf" srcId="{8B8FEABC-E338-49BE-9D78-27903DC94CF5}" destId="{7AF9FBAB-47D4-4B20-9ADE-135C218F07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2BA6D1-C97D-4096-A80B-F6A249D52A8A}">
      <dsp:nvSpPr>
        <dsp:cNvPr id="0" name=""/>
        <dsp:cNvSpPr/>
      </dsp:nvSpPr>
      <dsp:spPr>
        <a:xfrm>
          <a:off x="0" y="593328"/>
          <a:ext cx="5197655" cy="10953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6A2F2E-3D5C-47A2-963D-DACE2AEF5849}">
      <dsp:nvSpPr>
        <dsp:cNvPr id="0" name=""/>
        <dsp:cNvSpPr/>
      </dsp:nvSpPr>
      <dsp:spPr>
        <a:xfrm>
          <a:off x="331350" y="839787"/>
          <a:ext cx="602456" cy="6024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6C3F3-65EE-4957-BC0E-208E6EDB9BAE}">
      <dsp:nvSpPr>
        <dsp:cNvPr id="0" name=""/>
        <dsp:cNvSpPr/>
      </dsp:nvSpPr>
      <dsp:spPr>
        <a:xfrm>
          <a:off x="1265158" y="593328"/>
          <a:ext cx="3932496" cy="1095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27" tIns="115927" rIns="115927" bIns="11592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Meiryo"/>
            </a:rPr>
            <a:t>What is resilience?</a:t>
          </a:r>
          <a:endParaRPr lang="en-US" sz="2300" kern="1200" dirty="0"/>
        </a:p>
      </dsp:txBody>
      <dsp:txXfrm>
        <a:off x="1265158" y="593328"/>
        <a:ext cx="3932496" cy="1095375"/>
      </dsp:txXfrm>
    </dsp:sp>
    <dsp:sp modelId="{E61845F6-8617-4FDD-9249-77CC8B5DCFB3}">
      <dsp:nvSpPr>
        <dsp:cNvPr id="0" name=""/>
        <dsp:cNvSpPr/>
      </dsp:nvSpPr>
      <dsp:spPr>
        <a:xfrm>
          <a:off x="0" y="1962546"/>
          <a:ext cx="5197655" cy="10953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E9292-B84E-4941-89D9-68E7DA27A53C}">
      <dsp:nvSpPr>
        <dsp:cNvPr id="0" name=""/>
        <dsp:cNvSpPr/>
      </dsp:nvSpPr>
      <dsp:spPr>
        <a:xfrm>
          <a:off x="331350" y="2209006"/>
          <a:ext cx="602456" cy="6024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9FBAB-47D4-4B20-9ADE-135C218F0712}">
      <dsp:nvSpPr>
        <dsp:cNvPr id="0" name=""/>
        <dsp:cNvSpPr/>
      </dsp:nvSpPr>
      <dsp:spPr>
        <a:xfrm>
          <a:off x="1265158" y="1962546"/>
          <a:ext cx="3932496" cy="1095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27" tIns="115927" rIns="115927" bIns="11592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baseline="0" dirty="0" err="1"/>
            <a:t>Cottrell,.S</a:t>
          </a:r>
          <a:r>
            <a:rPr lang="en-US" sz="2300" b="0" kern="1200" baseline="0" dirty="0"/>
            <a:t>  (2019</a:t>
          </a:r>
          <a:r>
            <a:rPr lang="en-US" sz="2300" b="0" kern="1200" baseline="0" dirty="0">
              <a:latin typeface="Meiryo"/>
            </a:rPr>
            <a:t>,</a:t>
          </a:r>
          <a:r>
            <a:rPr lang="en-US" sz="2300" b="0" kern="1200" baseline="0" dirty="0"/>
            <a:t>p.162</a:t>
          </a:r>
          <a:r>
            <a:rPr lang="en-US" sz="2300" b="0" kern="1200" baseline="0" dirty="0">
              <a:latin typeface="Meiryo"/>
            </a:rPr>
            <a:t>) </a:t>
          </a:r>
          <a:endParaRPr lang="en-US" sz="2300" kern="1200" dirty="0"/>
        </a:p>
      </dsp:txBody>
      <dsp:txXfrm>
        <a:off x="1265158" y="1962546"/>
        <a:ext cx="3932496" cy="10953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6295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710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11/2/2023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622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392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79380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871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179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118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983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251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444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11/2/2023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73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12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hyperlink" Target="https://www.ncbi.nlm.nih.gov/pmc/articles/PMC3181883/#:~:text=Links%20between%20sleep%20and%20depression,with%20a%20preponderance%20in%20females." TargetMode="External"/><Relationship Id="rId5" Type="http://schemas.openxmlformats.org/officeDocument/2006/relationships/hyperlink" Target="https://leadershipwatch-aadboot.com/tag/team-alignment/" TargetMode="External"/><Relationship Id="rId10" Type="http://schemas.microsoft.com/office/2007/relationships/diagramDrawing" Target="../diagrams/drawing1.xml"/><Relationship Id="rId4" Type="http://schemas.openxmlformats.org/officeDocument/2006/relationships/image" Target="../media/image3.jpe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uernseymind.org.gg/information-support/tips-for-everyday-living/student-life/student-lifestyle/" TargetMode="External"/><Relationship Id="rId2" Type="http://schemas.openxmlformats.org/officeDocument/2006/relationships/hyperlink" Target="https://www.nhs.uk/mental-health/self-help/guides-tools-and-activities/five-steps-to-mental-wellbe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cbi.nlm.nih.gov/pmc/articles/PMC3181883/#:~:text=Links%20between%20sleep%20and%20depression,with%20a%20preponderance%20in%20females." TargetMode="External"/><Relationship Id="rId4" Type="http://schemas.openxmlformats.org/officeDocument/2006/relationships/hyperlink" Target="https://www.mind.org.uk/information-support/tips-for-everyday-living/student-life/about-student-mental-heal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171C11-A108-341F-B4AB-8E1C6856E1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22" r="-1" b="-1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0750" y="1346268"/>
            <a:ext cx="7810500" cy="3125338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5000" dirty="0">
                <a:ea typeface="Calibri Light"/>
                <a:cs typeface="Calibri Light"/>
              </a:rPr>
              <a:t>Resilience and health and wellbeing within students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31B4CB-0054-93FB-512F-7E139756DAA3}"/>
              </a:ext>
            </a:extLst>
          </p:cNvPr>
          <p:cNvSpPr txBox="1"/>
          <p:nvPr/>
        </p:nvSpPr>
        <p:spPr>
          <a:xfrm>
            <a:off x="3304247" y="4437132"/>
            <a:ext cx="524633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Meiryo"/>
              </a:rPr>
              <a:t>Hannah Milward </a:t>
            </a:r>
          </a:p>
          <a:p>
            <a:r>
              <a:rPr lang="en-US" dirty="0">
                <a:ea typeface="Meiryo"/>
              </a:rPr>
              <a:t>Student ID- 2305212</a:t>
            </a:r>
          </a:p>
          <a:p>
            <a:r>
              <a:rPr lang="en-US" dirty="0">
                <a:ea typeface="Meiryo"/>
              </a:rPr>
              <a:t>Course number-BMCP4002,BMPL4012</a:t>
            </a:r>
          </a:p>
        </p:txBody>
      </p:sp>
      <p:pic>
        <p:nvPicPr>
          <p:cNvPr id="5" name="New Recording 4">
            <a:hlinkClick r:id="" action="ppaction://media"/>
            <a:extLst>
              <a:ext uri="{FF2B5EF4-FFF2-40B4-BE49-F238E27FC236}">
                <a16:creationId xmlns:a16="http://schemas.microsoft.com/office/drawing/2014/main" id="{F9EE4614-3D10-0975-1822-81FA1CEBD8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9710" y="51829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57E5BCCD-DB23-4AD8-B850-9154AAE91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566001" cy="6858000"/>
            <a:chOff x="6505773" y="0"/>
            <a:chExt cx="5566001" cy="6858000"/>
          </a:xfrm>
        </p:grpSpPr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871FC61-DD4E-47D4-81FD-8A7E7D12B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865823" y="0"/>
              <a:ext cx="5205951" cy="6858000"/>
            </a:xfrm>
            <a:custGeom>
              <a:avLst/>
              <a:gdLst>
                <a:gd name="connsiteX0" fmla="*/ 0 w 5205951"/>
                <a:gd name="connsiteY0" fmla="*/ 0 h 6858000"/>
                <a:gd name="connsiteX1" fmla="*/ 1709529 w 5205951"/>
                <a:gd name="connsiteY1" fmla="*/ 0 h 6858000"/>
                <a:gd name="connsiteX2" fmla="*/ 2489695 w 5205951"/>
                <a:gd name="connsiteY2" fmla="*/ 0 h 6858000"/>
                <a:gd name="connsiteX3" fmla="*/ 3582928 w 5205951"/>
                <a:gd name="connsiteY3" fmla="*/ 0 h 6858000"/>
                <a:gd name="connsiteX4" fmla="*/ 3605052 w 5205951"/>
                <a:gd name="connsiteY4" fmla="*/ 14997 h 6858000"/>
                <a:gd name="connsiteX5" fmla="*/ 5205951 w 5205951"/>
                <a:gd name="connsiteY5" fmla="*/ 3621656 h 6858000"/>
                <a:gd name="connsiteX6" fmla="*/ 3331601 w 5205951"/>
                <a:gd name="connsiteY6" fmla="*/ 6374814 h 6858000"/>
                <a:gd name="connsiteX7" fmla="*/ 2814953 w 5205951"/>
                <a:gd name="connsiteY7" fmla="*/ 6780599 h 6858000"/>
                <a:gd name="connsiteX8" fmla="*/ 2703197 w 5205951"/>
                <a:gd name="connsiteY8" fmla="*/ 6858000 h 6858000"/>
                <a:gd name="connsiteX9" fmla="*/ 2489695 w 5205951"/>
                <a:gd name="connsiteY9" fmla="*/ 6858000 h 6858000"/>
                <a:gd name="connsiteX10" fmla="*/ 1709529 w 5205951"/>
                <a:gd name="connsiteY10" fmla="*/ 6858000 h 6858000"/>
                <a:gd name="connsiteX11" fmla="*/ 0 w 5205951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05951" h="6858000">
                  <a:moveTo>
                    <a:pt x="0" y="0"/>
                  </a:moveTo>
                  <a:lnTo>
                    <a:pt x="1709529" y="0"/>
                  </a:lnTo>
                  <a:lnTo>
                    <a:pt x="2489695" y="0"/>
                  </a:lnTo>
                  <a:lnTo>
                    <a:pt x="3582928" y="0"/>
                  </a:lnTo>
                  <a:lnTo>
                    <a:pt x="3605052" y="14997"/>
                  </a:lnTo>
                  <a:cubicBezTo>
                    <a:pt x="4632215" y="754641"/>
                    <a:pt x="5205951" y="2093192"/>
                    <a:pt x="5205951" y="3621656"/>
                  </a:cubicBezTo>
                  <a:cubicBezTo>
                    <a:pt x="5205951" y="4969131"/>
                    <a:pt x="4277226" y="5602839"/>
                    <a:pt x="3331601" y="6374814"/>
                  </a:cubicBezTo>
                  <a:cubicBezTo>
                    <a:pt x="3159398" y="6515397"/>
                    <a:pt x="2988771" y="6653108"/>
                    <a:pt x="2814953" y="6780599"/>
                  </a:cubicBezTo>
                  <a:lnTo>
                    <a:pt x="2703197" y="6858000"/>
                  </a:lnTo>
                  <a:lnTo>
                    <a:pt x="2489695" y="6858000"/>
                  </a:lnTo>
                  <a:lnTo>
                    <a:pt x="170952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29A1E2C-5AC8-40FC-99E9-832069D39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505773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5C54A75-E44A-4147-B9D0-FF46CFD316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719069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pic>
        <p:nvPicPr>
          <p:cNvPr id="60" name="Picture 59" descr="A colorful blocks with letters on a wooden surface&#10;&#10;Description automatically generated">
            <a:extLst>
              <a:ext uri="{FF2B5EF4-FFF2-40B4-BE49-F238E27FC236}">
                <a16:creationId xmlns:a16="http://schemas.microsoft.com/office/drawing/2014/main" id="{D53F1143-19D6-1EF8-6416-1AB71774D5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4787" y="2958497"/>
            <a:ext cx="3249406" cy="216897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A56C3C-D362-7001-C981-B840D3CE68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0564746"/>
              </p:ext>
            </p:extLst>
          </p:nvPr>
        </p:nvGraphicFramePr>
        <p:xfrm>
          <a:off x="6194738" y="2312988"/>
          <a:ext cx="5197655" cy="365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61" name="TextBox 60">
            <a:extLst>
              <a:ext uri="{FF2B5EF4-FFF2-40B4-BE49-F238E27FC236}">
                <a16:creationId xmlns:a16="http://schemas.microsoft.com/office/drawing/2014/main" id="{F65B8EF3-89E2-456D-3699-B342824CA9DA}"/>
              </a:ext>
            </a:extLst>
          </p:cNvPr>
          <p:cNvSpPr txBox="1"/>
          <p:nvPr/>
        </p:nvSpPr>
        <p:spPr>
          <a:xfrm>
            <a:off x="1671562" y="4927417"/>
            <a:ext cx="1752502" cy="200055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endParaRPr lang="en-US" dirty="0">
              <a:hlinkClick r:id="rId1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2955" name="New Recording">
            <a:hlinkClick r:id="" action="ppaction://media"/>
            <a:extLst>
              <a:ext uri="{FF2B5EF4-FFF2-40B4-BE49-F238E27FC236}">
                <a16:creationId xmlns:a16="http://schemas.microsoft.com/office/drawing/2014/main" id="{CBAA47F0-D11F-437A-7777-759FE7ABD5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551490" y="685765"/>
            <a:ext cx="730250" cy="730250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CDB3AE99-5A15-0CB2-F1FD-9C69FEA6B36F}"/>
              </a:ext>
            </a:extLst>
          </p:cNvPr>
          <p:cNvSpPr txBox="1"/>
          <p:nvPr/>
        </p:nvSpPr>
        <p:spPr>
          <a:xfrm>
            <a:off x="1304719" y="603021"/>
            <a:ext cx="311378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Meiryo"/>
              </a:rPr>
              <a:t>Key points-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Meiryo"/>
              </a:rPr>
              <a:t>To help resilience by setting goals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Meiryo"/>
              </a:rPr>
              <a:t>Seek support </a:t>
            </a:r>
            <a:endParaRPr lang="en-US" dirty="0"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Meiryo"/>
              </a:rPr>
              <a:t>Get knocked down get back up again </a:t>
            </a:r>
          </a:p>
        </p:txBody>
      </p:sp>
    </p:spTree>
    <p:extLst>
      <p:ext uri="{BB962C8B-B14F-4D97-AF65-F5344CB8AC3E}">
        <p14:creationId xmlns:p14="http://schemas.microsoft.com/office/powerpoint/2010/main" val="11941850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5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5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A2251D-F4A8-F5CE-D904-80A9E57C0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What is well-being?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2CFC6-1BD3-4194-A908-BB29E08AD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651" y="5955515"/>
            <a:ext cx="2659233" cy="519514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1400" dirty="0">
                <a:ea typeface="Meiryo"/>
              </a:rPr>
              <a:t>(NHS, 2022)</a:t>
            </a:r>
            <a:endParaRPr lang="en-US"/>
          </a:p>
          <a:p>
            <a:pPr>
              <a:lnSpc>
                <a:spcPct val="130000"/>
              </a:lnSpc>
            </a:pPr>
            <a:endParaRPr lang="en-US" sz="1400">
              <a:ea typeface="Meiryo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1" name="Picture 20" descr="Art colouring supplies">
            <a:extLst>
              <a:ext uri="{FF2B5EF4-FFF2-40B4-BE49-F238E27FC236}">
                <a16:creationId xmlns:a16="http://schemas.microsoft.com/office/drawing/2014/main" id="{C633E057-6ABD-1C6D-038F-960744C3EE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1482" b="-10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pic>
        <p:nvPicPr>
          <p:cNvPr id="4" name="New Recording 2">
            <a:hlinkClick r:id="" action="ppaction://media"/>
            <a:extLst>
              <a:ext uri="{FF2B5EF4-FFF2-40B4-BE49-F238E27FC236}">
                <a16:creationId xmlns:a16="http://schemas.microsoft.com/office/drawing/2014/main" id="{1AECE040-E008-D24D-5622-5E2E9E9D55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2359" y="4491005"/>
            <a:ext cx="730250" cy="7302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36F13C-ABA2-C0DA-7B0C-456BCF3221C6}"/>
              </a:ext>
            </a:extLst>
          </p:cNvPr>
          <p:cNvSpPr txBox="1"/>
          <p:nvPr/>
        </p:nvSpPr>
        <p:spPr>
          <a:xfrm>
            <a:off x="1085438" y="2127021"/>
            <a:ext cx="3694877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Meiryo"/>
              </a:rPr>
              <a:t>Key points-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Meiryo"/>
              </a:rPr>
              <a:t>Being happy about yourself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Meiryo"/>
              </a:rPr>
              <a:t>Maintain good wellbeing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Meiryo"/>
              </a:rPr>
              <a:t>Taking time for yourself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Meiryo"/>
              </a:rPr>
              <a:t>Strategies to help being overwhelmed </a:t>
            </a:r>
          </a:p>
          <a:p>
            <a:endParaRPr lang="en-US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988781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0B753E-7F2F-C075-4955-C805013E1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What is health?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A8850-99BD-D97C-7D04-70FD6AAC4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40" y="4774833"/>
            <a:ext cx="2533667" cy="1021932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800" b="1" dirty="0">
                <a:ea typeface="Meiryo"/>
              </a:rPr>
              <a:t>(Mind.org.2023)</a:t>
            </a:r>
            <a:endParaRPr lang="en-US" b="1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700" b="1" dirty="0">
                <a:ea typeface="Meiryo"/>
              </a:rPr>
              <a:t>(Gurnsey mind. 2023)</a:t>
            </a:r>
          </a:p>
          <a:p>
            <a:pPr>
              <a:lnSpc>
                <a:spcPct val="130000"/>
              </a:lnSpc>
            </a:pPr>
            <a:endParaRPr lang="en-US" sz="700" b="1" dirty="0">
              <a:ea typeface="Meiryo"/>
            </a:endParaRP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62158F27-932C-DC3E-5C2C-2D56B7538E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  <p:pic>
        <p:nvPicPr>
          <p:cNvPr id="4" name="New Recording 3">
            <a:hlinkClick r:id="" action="ppaction://media"/>
            <a:extLst>
              <a:ext uri="{FF2B5EF4-FFF2-40B4-BE49-F238E27FC236}">
                <a16:creationId xmlns:a16="http://schemas.microsoft.com/office/drawing/2014/main" id="{CC1C35EB-7603-8186-E551-8562ED2AEC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556" y="3432315"/>
            <a:ext cx="730250" cy="7302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7A6AF1-0F48-22A0-CA32-89D9ABF0C3AB}"/>
              </a:ext>
            </a:extLst>
          </p:cNvPr>
          <p:cNvSpPr txBox="1"/>
          <p:nvPr/>
        </p:nvSpPr>
        <p:spPr>
          <a:xfrm>
            <a:off x="1058029" y="2390158"/>
            <a:ext cx="397994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Meiryo"/>
              </a:rPr>
              <a:t>Key points </a:t>
            </a:r>
            <a:endParaRPr lang="en-US"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Meiryo"/>
              </a:rPr>
              <a:t>Mental health is important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Meiryo"/>
              </a:rPr>
              <a:t>Depression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Meiryo"/>
              </a:rPr>
              <a:t>Good amount of sleep as a university student </a:t>
            </a:r>
          </a:p>
        </p:txBody>
      </p:sp>
    </p:spTree>
    <p:extLst>
      <p:ext uri="{BB962C8B-B14F-4D97-AF65-F5344CB8AC3E}">
        <p14:creationId xmlns:p14="http://schemas.microsoft.com/office/powerpoint/2010/main" val="38613716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0FD5AF-F708-902E-1980-0AF6F88AB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Referencing list </a:t>
            </a:r>
            <a:endParaRPr lang="en-US" dirty="0"/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9477E5F9-EDE7-AB9E-9F22-2E3D35B51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312988"/>
            <a:ext cx="6857365" cy="3651250"/>
          </a:xfrm>
        </p:spPr>
        <p:txBody>
          <a:bodyPr vert="horz" lIns="109728" tIns="109728" rIns="109728" bIns="91440" rtlCol="0" anchor="t">
            <a:normAutofit fontScale="77500" lnSpcReduction="20000"/>
          </a:bodyPr>
          <a:lstStyle/>
          <a:p>
            <a:pPr>
              <a:lnSpc>
                <a:spcPct val="130000"/>
              </a:lnSpc>
            </a:pPr>
            <a:r>
              <a:rPr lang="en-US" sz="1500" err="1">
                <a:ea typeface="+mn-lt"/>
                <a:cs typeface="+mn-lt"/>
              </a:rPr>
              <a:t>Cottrell,S</a:t>
            </a:r>
            <a:r>
              <a:rPr lang="en-US" sz="1500" dirty="0">
                <a:ea typeface="+mn-lt"/>
                <a:cs typeface="+mn-lt"/>
              </a:rPr>
              <a:t>  (2019). the study skills handbook (5th ed) .</a:t>
            </a:r>
            <a:r>
              <a:rPr lang="en-US" sz="1500" err="1">
                <a:ea typeface="+mn-lt"/>
                <a:cs typeface="+mn-lt"/>
              </a:rPr>
              <a:t>bloomsbury</a:t>
            </a:r>
            <a:r>
              <a:rPr lang="en-US" sz="1500" dirty="0">
                <a:ea typeface="+mn-lt"/>
                <a:cs typeface="+mn-lt"/>
              </a:rPr>
              <a:t> plc</a:t>
            </a:r>
            <a:endParaRPr lang="en-US"/>
          </a:p>
          <a:p>
            <a:pPr>
              <a:lnSpc>
                <a:spcPct val="130000"/>
              </a:lnSpc>
            </a:pPr>
            <a:r>
              <a:rPr lang="en-US" sz="1500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https://www.nhs.uk/mental-health/self-help/guides-tools-and-activities/five-steps-to-mental-wellbeing/</a:t>
            </a:r>
            <a:r>
              <a:rPr lang="en-US" sz="1500" dirty="0">
                <a:ea typeface="+mn-lt"/>
                <a:cs typeface="+mn-lt"/>
              </a:rPr>
              <a:t> </a:t>
            </a:r>
            <a:r>
              <a:rPr lang="en-US" sz="1500" err="1">
                <a:ea typeface="+mn-lt"/>
                <a:cs typeface="+mn-lt"/>
              </a:rPr>
              <a:t>accesed</a:t>
            </a:r>
            <a:r>
              <a:rPr lang="en-US" sz="1500" dirty="0">
                <a:ea typeface="+mn-lt"/>
                <a:cs typeface="+mn-lt"/>
              </a:rPr>
              <a:t> 17october 2023</a:t>
            </a:r>
            <a:endParaRPr lang="en-US" sz="1500" dirty="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5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https://www.guernseymind.org.gg/information-support/tips-for-everyday-living/student-life/student-lifestyle/</a:t>
            </a:r>
            <a:r>
              <a:rPr lang="en-US" sz="1500" dirty="0">
                <a:ea typeface="+mn-lt"/>
                <a:cs typeface="+mn-lt"/>
              </a:rPr>
              <a:t> accessed 18th </a:t>
            </a:r>
            <a:r>
              <a:rPr lang="en-US" sz="1500" err="1">
                <a:ea typeface="+mn-lt"/>
                <a:cs typeface="+mn-lt"/>
              </a:rPr>
              <a:t>october</a:t>
            </a:r>
            <a:r>
              <a:rPr lang="en-US" sz="1500" dirty="0">
                <a:ea typeface="+mn-lt"/>
                <a:cs typeface="+mn-lt"/>
              </a:rPr>
              <a:t> 2023</a:t>
            </a:r>
            <a:endParaRPr lang="en-US" sz="1500" dirty="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5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Https://www.mind.org.uk/information-support/tips-for-everyday-living/student-life/about-student-mental-health/</a:t>
            </a:r>
            <a:r>
              <a:rPr lang="en-US" sz="1500" dirty="0">
                <a:ea typeface="+mn-lt"/>
                <a:cs typeface="+mn-lt"/>
              </a:rPr>
              <a:t> accessed 17th </a:t>
            </a:r>
            <a:r>
              <a:rPr lang="en-US" sz="1500" dirty="0" err="1">
                <a:ea typeface="+mn-lt"/>
                <a:cs typeface="+mn-lt"/>
              </a:rPr>
              <a:t>october</a:t>
            </a:r>
            <a:r>
              <a:rPr lang="en-US" sz="1500" dirty="0">
                <a:ea typeface="+mn-lt"/>
                <a:cs typeface="+mn-lt"/>
              </a:rPr>
              <a:t> 2023</a:t>
            </a:r>
            <a:endParaRPr lang="en-US" sz="1500" dirty="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500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https://www.ncbi.nlm.nih.gov/pmc/articles/PMC3181883/#:~:text=Links%20between%20sleep%20and%20depression,with%20a%20preponderance%20in%20females.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 Accessed 1st November 2023 </a:t>
            </a:r>
            <a:endParaRPr lang="en-US" dirty="0">
              <a:solidFill>
                <a:schemeClr val="tx1"/>
              </a:solidFill>
              <a:ea typeface="Meiryo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30000"/>
              </a:lnSpc>
            </a:pPr>
            <a:endParaRPr lang="en-US" sz="1500">
              <a:ea typeface="Meiryo"/>
            </a:endParaRPr>
          </a:p>
          <a:p>
            <a:pPr>
              <a:lnSpc>
                <a:spcPct val="130000"/>
              </a:lnSpc>
            </a:pPr>
            <a:endParaRPr lang="en-US" sz="1500">
              <a:ea typeface="Meiryo"/>
            </a:endParaRPr>
          </a:p>
          <a:p>
            <a:pPr>
              <a:lnSpc>
                <a:spcPct val="130000"/>
              </a:lnSpc>
            </a:pPr>
            <a:endParaRPr lang="en-US" sz="150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42605685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ketchLinesVTI">
  <a:themeElements>
    <a:clrScheme name="AnalogousFromDarkSeedLeftStep">
      <a:dk1>
        <a:srgbClr val="000000"/>
      </a:dk1>
      <a:lt1>
        <a:srgbClr val="FFFFFF"/>
      </a:lt1>
      <a:dk2>
        <a:srgbClr val="311C1B"/>
      </a:dk2>
      <a:lt2>
        <a:srgbClr val="F0F2F3"/>
      </a:lt2>
      <a:accent1>
        <a:srgbClr val="E78229"/>
      </a:accent1>
      <a:accent2>
        <a:srgbClr val="D52117"/>
      </a:accent2>
      <a:accent3>
        <a:srgbClr val="E7296F"/>
      </a:accent3>
      <a:accent4>
        <a:srgbClr val="D517AC"/>
      </a:accent4>
      <a:accent5>
        <a:srgbClr val="C129E7"/>
      </a:accent5>
      <a:accent6>
        <a:srgbClr val="631BD6"/>
      </a:accent6>
      <a:hlink>
        <a:srgbClr val="BB3FBF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SketchLinesVTI</vt:lpstr>
      <vt:lpstr>Resilience and health and wellbeing within students </vt:lpstr>
      <vt:lpstr>PowerPoint Presentation</vt:lpstr>
      <vt:lpstr>What is well-being?</vt:lpstr>
      <vt:lpstr>What is health?</vt:lpstr>
      <vt:lpstr>Referencing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624</cp:revision>
  <dcterms:created xsi:type="dcterms:W3CDTF">2023-10-03T15:40:33Z</dcterms:created>
  <dcterms:modified xsi:type="dcterms:W3CDTF">2023-11-02T09:45:39Z</dcterms:modified>
</cp:coreProperties>
</file>