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5" d="100"/>
          <a:sy n="45" d="100"/>
        </p:scale>
        <p:origin x="1411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954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58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6565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236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542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657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63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995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4754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197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8955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77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1097280"/>
          </a:xfrm>
        </p:spPr>
        <p:txBody>
          <a:bodyPr>
            <a:normAutofit fontScale="90000"/>
          </a:bodyPr>
          <a:lstStyle/>
          <a:p>
            <a:pPr algn="ctr"/>
            <a:r>
              <a:rPr b="1" dirty="0"/>
              <a:t>🌍</a:t>
            </a:r>
            <a:r>
              <a:rPr lang="en-GB" b="1" dirty="0"/>
              <a:t>  </a:t>
            </a:r>
            <a:r>
              <a:rPr sz="3600" b="1" dirty="0"/>
              <a:t>Gaps and Challenges in Arabic Language Teaching in the UK Post-16 Sector</a:t>
            </a:r>
            <a:br>
              <a:rPr lang="en-GB" sz="3600" b="1" dirty="0"/>
            </a:br>
            <a:endParaRPr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4951"/>
            <a:ext cx="8046719" cy="3961396"/>
          </a:xfrm>
        </p:spPr>
        <p:txBody>
          <a:bodyPr>
            <a:normAutofit/>
          </a:bodyPr>
          <a:lstStyle/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2800" b="1" dirty="0"/>
              <a:t>Evidence from Wales and UWTSD</a:t>
            </a:r>
            <a:endParaRPr dirty="0"/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lang="en-GB" sz="2800" dirty="0"/>
              <a:t>Elsayed Elhoshi</a:t>
            </a:r>
            <a:endParaRPr sz="2800" dirty="0"/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lang="en-GB" sz="2800" dirty="0"/>
              <a:t>PCET Programme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lang="en-GB" sz="2800" dirty="0"/>
              <a:t>Research Project Presentation</a:t>
            </a:r>
            <a:endParaRPr sz="2800" dirty="0"/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lang="en-GB" sz="2800" dirty="0"/>
              <a:t>UWTSD – March 2026</a:t>
            </a:r>
            <a:endParaRPr sz="2800" dirty="0"/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🎯  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1"/>
            <a:ext cx="8229599" cy="4369065"/>
          </a:xfrm>
        </p:spPr>
        <p:txBody>
          <a:bodyPr>
            <a:normAutofit/>
          </a:bodyPr>
          <a:lstStyle/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2800" dirty="0"/>
              <a:t>• Arabic is a globally significant language (400+ million speakers)</a:t>
            </a:r>
            <a:endParaRPr lang="en-GB" sz="28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endParaRPr sz="28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2800" dirty="0"/>
              <a:t>• Important in diplomacy, trade, security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2800" dirty="0"/>
              <a:t>• Limited provision in UK post-16 education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2800" dirty="0"/>
              <a:t>• Only ~22% of institutions offer Arabic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❓  Aim of the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2"/>
            <a:ext cx="8229600" cy="4114798"/>
          </a:xfrm>
        </p:spPr>
        <p:txBody>
          <a:bodyPr>
            <a:normAutofit/>
          </a:bodyPr>
          <a:lstStyle/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Investigate gaps in Arabic teaching</a:t>
            </a:r>
            <a:endParaRPr lang="en-GB" sz="36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endParaRPr sz="36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Focus on Wales and UWTSD</a:t>
            </a:r>
            <a:endParaRPr lang="en-GB" sz="36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endParaRPr sz="36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Explore impact on learners and teachers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📊  Research Questions</a:t>
            </a:r>
            <a:r>
              <a:rPr lang="en-GB" b="1" dirty="0"/>
              <a:t> ???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1" y="1097281"/>
            <a:ext cx="8229600" cy="4369065"/>
          </a:xfrm>
        </p:spPr>
        <p:txBody>
          <a:bodyPr>
            <a:normAutofit/>
          </a:bodyPr>
          <a:lstStyle/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Key challenges?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Impact of teaching practices?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What improvements are needed?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🔍 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1"/>
            <a:ext cx="8229599" cy="4114799"/>
          </a:xfrm>
        </p:spPr>
        <p:txBody>
          <a:bodyPr>
            <a:normAutofit/>
          </a:bodyPr>
          <a:lstStyle/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Action Research approach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Reflective practice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6 teachers in Wales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sz="3600" dirty="0"/>
              <a:t>• Interviews + institutional data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0"/>
            <a:ext cx="6571343" cy="1097281"/>
          </a:xfrm>
        </p:spPr>
        <p:txBody>
          <a:bodyPr/>
          <a:lstStyle/>
          <a:p>
            <a:pPr algn="ctr"/>
            <a:r>
              <a:rPr b="1" dirty="0"/>
              <a:t>💡  Why Action Research?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1"/>
            <a:ext cx="8229599" cy="4369065"/>
          </a:xfrm>
        </p:spPr>
        <p:txBody>
          <a:bodyPr>
            <a:normAutofit/>
          </a:bodyPr>
          <a:lstStyle/>
          <a:p>
            <a:pPr marL="0" indent="0" algn="just">
              <a:buNone/>
              <a:defRPr sz="2000">
                <a:solidFill>
                  <a:srgbClr val="323232"/>
                </a:solidFill>
              </a:defRPr>
            </a:pPr>
            <a:r>
              <a:rPr lang="en-GB" sz="4000" dirty="0"/>
              <a:t>*</a:t>
            </a:r>
            <a:r>
              <a:rPr sz="4000" dirty="0"/>
              <a:t>Links theory and practice</a:t>
            </a:r>
          </a:p>
          <a:p>
            <a:pPr marL="0" indent="0" algn="just">
              <a:buNone/>
              <a:defRPr sz="2000">
                <a:solidFill>
                  <a:srgbClr val="323232"/>
                </a:solidFill>
              </a:defRPr>
            </a:pPr>
            <a:r>
              <a:rPr lang="en-GB" sz="4000" dirty="0"/>
              <a:t>*</a:t>
            </a:r>
            <a:r>
              <a:rPr sz="4000" dirty="0"/>
              <a:t>Supports improvement</a:t>
            </a:r>
          </a:p>
          <a:p>
            <a:pPr marL="0" indent="0" algn="just">
              <a:buNone/>
              <a:defRPr sz="2000">
                <a:solidFill>
                  <a:srgbClr val="323232"/>
                </a:solidFill>
              </a:defRPr>
            </a:pPr>
            <a:r>
              <a:rPr lang="en-GB" sz="4000" dirty="0"/>
              <a:t>*</a:t>
            </a:r>
            <a:r>
              <a:rPr sz="4000" dirty="0"/>
              <a:t>Reflective and practical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📌  Key Findings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1"/>
            <a:ext cx="8229599" cy="4369065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1. Marginalisation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2. Curriculum instability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3. Resource challenges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4. Learner diversity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5. Fragmented provision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0"/>
            <a:ext cx="6571343" cy="1853755"/>
          </a:xfrm>
        </p:spPr>
        <p:txBody>
          <a:bodyPr/>
          <a:lstStyle/>
          <a:p>
            <a:pPr algn="ctr"/>
            <a:r>
              <a:rPr b="1" dirty="0"/>
              <a:t>⚠️  Theme 1 &amp;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1"/>
            <a:ext cx="8229599" cy="4369066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r>
              <a:rPr sz="4000" dirty="0"/>
              <a:t>Marginalisation: limited availability</a:t>
            </a:r>
            <a:endParaRPr lang="en-GB" sz="40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endParaRPr sz="4000" dirty="0"/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4000" dirty="0"/>
              <a:t>Curriculum instability: no standard system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📚  Theme 3 &amp;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1" y="1097281"/>
            <a:ext cx="8229600" cy="4369065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r>
              <a:rPr sz="4400" dirty="0"/>
              <a:t>Resources: lack of materials</a:t>
            </a:r>
            <a:endParaRPr lang="en-GB" sz="4400" dirty="0"/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endParaRPr sz="4400" dirty="0"/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4400" dirty="0"/>
              <a:t>Learner diversity: mixed needs not met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🔗  Theme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1" y="1097279"/>
            <a:ext cx="8229600" cy="4114801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r>
              <a:rPr sz="4400" dirty="0"/>
              <a:t>Fragmented provision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4400" dirty="0"/>
              <a:t>Not standalone subject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4400" dirty="0"/>
              <a:t>Limited progression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🧠 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79"/>
            <a:ext cx="8229599" cy="4369067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Confirms national issues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Lack of structure affects quality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Mixed classrooms reduce effectiveness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Need reform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369066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✅ 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1"/>
            <a:ext cx="8229599" cy="4369065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Standardised curriculum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Institutional support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Better resources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Differentiated teaching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3600" dirty="0"/>
              <a:t>• Teacher training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📣  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1" y="1097281"/>
            <a:ext cx="8229600" cy="4369065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r>
              <a:rPr sz="4000" dirty="0"/>
              <a:t>• Fragmented and underdeveloped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4000" dirty="0"/>
              <a:t>• Significant gaps</a:t>
            </a:r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sz="4000" dirty="0"/>
              <a:t>• Needs urgent improvement</a:t>
            </a:r>
            <a:r>
              <a:rPr lang="en-GB" sz="4000" dirty="0"/>
              <a:t>, adaptive pedagogy, and cultural awareness</a:t>
            </a:r>
            <a:endParaRPr sz="4000" dirty="0"/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097280"/>
            <a:ext cx="8229600" cy="4114800"/>
          </a:xfrm>
          <a:prstGeom prst="rect">
            <a:avLst/>
          </a:prstGeom>
          <a:solidFill>
            <a:srgbClr val="F0F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"/>
            <a:ext cx="6571343" cy="1097280"/>
          </a:xfrm>
        </p:spPr>
        <p:txBody>
          <a:bodyPr/>
          <a:lstStyle/>
          <a:p>
            <a:pPr algn="ctr"/>
            <a:r>
              <a:rPr b="1" dirty="0"/>
              <a:t>🙏  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097281"/>
            <a:ext cx="8229599" cy="4369065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323232"/>
                </a:solidFill>
              </a:defRPr>
            </a:pPr>
            <a:endParaRPr lang="en-GB" dirty="0"/>
          </a:p>
          <a:p>
            <a:pPr>
              <a:defRPr sz="2000">
                <a:solidFill>
                  <a:srgbClr val="323232"/>
                </a:solidFill>
              </a:defRPr>
            </a:pPr>
            <a:endParaRPr lang="en-GB" dirty="0"/>
          </a:p>
          <a:p>
            <a:pPr>
              <a:defRPr sz="2000">
                <a:solidFill>
                  <a:srgbClr val="323232"/>
                </a:solidFill>
              </a:defRPr>
            </a:pPr>
            <a:r>
              <a:rPr lang="en-GB" sz="3200" dirty="0"/>
              <a:t>Thank you for your attention .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lang="en-GB" sz="2800" dirty="0"/>
              <a:t>      </a:t>
            </a:r>
            <a:r>
              <a:rPr lang="en-GB" sz="4000" dirty="0"/>
              <a:t>I </a:t>
            </a:r>
            <a:r>
              <a:rPr lang="en-GB" sz="4000" b="1" dirty="0"/>
              <a:t>welcome</a:t>
            </a:r>
            <a:r>
              <a:rPr lang="en-GB" sz="4000" dirty="0"/>
              <a:t> any </a:t>
            </a:r>
          </a:p>
          <a:p>
            <a:pPr marL="0" indent="0">
              <a:buNone/>
              <a:defRPr sz="2000">
                <a:solidFill>
                  <a:srgbClr val="323232"/>
                </a:solidFill>
              </a:defRPr>
            </a:pPr>
            <a:r>
              <a:rPr lang="en-GB" sz="2800" dirty="0"/>
              <a:t> </a:t>
            </a:r>
          </a:p>
          <a:p>
            <a:pPr marL="0" indent="0" algn="ctr">
              <a:buNone/>
              <a:defRPr sz="2000">
                <a:solidFill>
                  <a:srgbClr val="323232"/>
                </a:solidFill>
              </a:defRPr>
            </a:pPr>
            <a:r>
              <a:rPr lang="en-GB" sz="2800" b="1" dirty="0"/>
              <a:t>         Questions???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943600"/>
            <a:ext cx="12161520" cy="274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94</TotalTime>
  <Words>287</Words>
  <Application>Microsoft Office PowerPoint</Application>
  <PresentationFormat>On-screen Show (4:3)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Gill Sans MT</vt:lpstr>
      <vt:lpstr>Gallery</vt:lpstr>
      <vt:lpstr>🌍  Gaps and Challenges in Arabic Language Teaching in the UK Post-16 Sector </vt:lpstr>
      <vt:lpstr>🎯  Introduction</vt:lpstr>
      <vt:lpstr>❓  Aim of the Study</vt:lpstr>
      <vt:lpstr>📊  Research Questions ???</vt:lpstr>
      <vt:lpstr>🔍  Methodology</vt:lpstr>
      <vt:lpstr>💡  Why Action Research?</vt:lpstr>
      <vt:lpstr>📌  Key Findings</vt:lpstr>
      <vt:lpstr>⚠️  Theme 1 &amp; 2</vt:lpstr>
      <vt:lpstr>📚  Theme 3 &amp; 4</vt:lpstr>
      <vt:lpstr>🔗  Theme 5</vt:lpstr>
      <vt:lpstr>🧠  Discussion</vt:lpstr>
      <vt:lpstr>✅  Recommendations</vt:lpstr>
      <vt:lpstr>📣  Conclusion</vt:lpstr>
      <vt:lpstr>🙏  Thank You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Elsayed Elhoshi (2420482)</cp:lastModifiedBy>
  <cp:revision>6</cp:revision>
  <dcterms:created xsi:type="dcterms:W3CDTF">2013-01-27T09:14:16Z</dcterms:created>
  <dcterms:modified xsi:type="dcterms:W3CDTF">2026-03-26T22:03:04Z</dcterms:modified>
  <cp:category/>
</cp:coreProperties>
</file>