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794" autoAdjust="0"/>
    <p:restoredTop sz="94660"/>
  </p:normalViewPr>
  <p:slideViewPr>
    <p:cSldViewPr snapToGrid="0">
      <p:cViewPr varScale="1">
        <p:scale>
          <a:sx n="74" d="100"/>
          <a:sy n="74" d="100"/>
        </p:scale>
        <p:origin x="6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oup.com/mtp/article-abstract/16/2/81/1058049?redirectedFrom=fulltext" TargetMode="External"/><Relationship Id="rId7" Type="http://schemas.openxmlformats.org/officeDocument/2006/relationships/hyperlink" Target="https://www.simplypsychology.org/maslow.html" TargetMode="External"/><Relationship Id="rId2" Type="http://schemas.openxmlformats.org/officeDocument/2006/relationships/hyperlink" Target="http://pf7d7vi404s1dxh27mla5569.wpengine.netdna-cdn.com/files/library/Barnes-Barnes-disserta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questia.com/read/1G1-83790852/stages-of-acceptance-of-a-learning-disability-the" TargetMode="External"/><Relationship Id="rId5" Type="http://schemas.openxmlformats.org/officeDocument/2006/relationships/hyperlink" Target="https://www.gov.uk/dla-disability-living-allowance-benefit" TargetMode="External"/><Relationship Id="rId4" Type="http://schemas.openxmlformats.org/officeDocument/2006/relationships/hyperlink" Target="https://www.gov.uk/guidance/equality-act-2010-guid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3600" dirty="0" smtClean="0"/>
              <a:t>Through examining both positive and negative aspects of labelling theory critically explore why society deems it necessary to use the following labels.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8332631" y="6040191"/>
            <a:ext cx="3683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Hannah Thomas 1600215</a:t>
            </a:r>
          </a:p>
          <a:p>
            <a:r>
              <a:rPr lang="en-GB" dirty="0" smtClean="0"/>
              <a:t>SJSI5018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54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Labelling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Labels are often pre-determined.</a:t>
            </a:r>
          </a:p>
          <a:p>
            <a:endParaRPr lang="en-GB" dirty="0"/>
          </a:p>
          <a:p>
            <a:r>
              <a:rPr lang="en-GB" dirty="0" smtClean="0"/>
              <a:t> Depending on particular characteristics. </a:t>
            </a:r>
          </a:p>
          <a:p>
            <a:endParaRPr lang="en-GB" dirty="0"/>
          </a:p>
          <a:p>
            <a:r>
              <a:rPr lang="en-GB" dirty="0" smtClean="0"/>
              <a:t> Way of simplifying the world. </a:t>
            </a:r>
          </a:p>
          <a:p>
            <a:endParaRPr lang="en-GB" dirty="0"/>
          </a:p>
          <a:p>
            <a:r>
              <a:rPr lang="en-GB" dirty="0" smtClean="0"/>
              <a:t> Labels can be Positive and Negative.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156879" y="6542468"/>
            <a:ext cx="243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(Higgins, 2002)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48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2678805" y="2163651"/>
            <a:ext cx="4353059" cy="17386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095482" y="2848309"/>
            <a:ext cx="1983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5280338" y="1133341"/>
            <a:ext cx="901521" cy="7727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181859" y="414098"/>
            <a:ext cx="20606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Apart of keeping labels dominant in society.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H="1" flipV="1">
            <a:off x="2009104" y="1519707"/>
            <a:ext cx="1120462" cy="7598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540913" y="965915"/>
            <a:ext cx="2240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Old legislation offensive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86366" y="4494727"/>
            <a:ext cx="2060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Just reproduces labelling.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>
          <a:xfrm flipH="1">
            <a:off x="2009104" y="3670479"/>
            <a:ext cx="772733" cy="6697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095482" y="4817892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Disability Living Allowance (DLA)</a:t>
            </a:r>
            <a:endParaRPr lang="en-GB" dirty="0"/>
          </a:p>
        </p:txBody>
      </p:sp>
      <p:cxnSp>
        <p:nvCxnSpPr>
          <p:cNvPr id="19" name="Straight Arrow Connector 18"/>
          <p:cNvCxnSpPr/>
          <p:nvPr/>
        </p:nvCxnSpPr>
        <p:spPr>
          <a:xfrm flipH="1">
            <a:off x="4881093" y="4159876"/>
            <a:ext cx="51515" cy="6580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7031864" y="3496614"/>
            <a:ext cx="772733" cy="4250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7701565" y="4340180"/>
            <a:ext cx="1442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SEN Code of Practice</a:t>
            </a:r>
            <a:endParaRPr lang="en-GB" dirty="0"/>
          </a:p>
        </p:txBody>
      </p:sp>
      <p:sp>
        <p:nvSpPr>
          <p:cNvPr id="23" name="Rectangle 22"/>
          <p:cNvSpPr/>
          <p:nvPr/>
        </p:nvSpPr>
        <p:spPr>
          <a:xfrm>
            <a:off x="7572776" y="6467169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(Woods, 2003; Government, 2017; Sutton and Giddens, 2013)</a:t>
            </a:r>
          </a:p>
        </p:txBody>
      </p:sp>
    </p:spTree>
    <p:extLst>
      <p:ext uri="{BB962C8B-B14F-4D97-AF65-F5344CB8AC3E}">
        <p14:creationId xmlns:p14="http://schemas.microsoft.com/office/powerpoint/2010/main" val="115815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Society Deems it Necessary?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Government holds power and control.</a:t>
            </a:r>
          </a:p>
          <a:p>
            <a:endParaRPr lang="en-GB" dirty="0"/>
          </a:p>
          <a:p>
            <a:r>
              <a:rPr lang="en-GB" dirty="0" smtClean="0"/>
              <a:t> Marx Theory </a:t>
            </a:r>
          </a:p>
          <a:p>
            <a:endParaRPr lang="en-GB" dirty="0"/>
          </a:p>
          <a:p>
            <a:r>
              <a:rPr lang="en-GB" dirty="0" smtClean="0"/>
              <a:t> More worried about: Who they know?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     How to climb the social class ladder?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     How they are perceived in society?</a:t>
            </a:r>
            <a:endParaRPr lang="en-GB" dirty="0"/>
          </a:p>
          <a:p>
            <a:pPr lvl="5"/>
            <a:endParaRPr lang="en-GB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9079605" y="6550223"/>
            <a:ext cx="27303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(Brinkerhoff, 2014; Marx,2008).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4517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834908" y="6400799"/>
            <a:ext cx="29878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(Maslow, 1954; Barnes, 1985).</a:t>
            </a:r>
            <a:endParaRPr lang="en-GB" sz="1400" dirty="0"/>
          </a:p>
        </p:txBody>
      </p:sp>
      <p:pic>
        <p:nvPicPr>
          <p:cNvPr id="1026" name="Picture 2" descr="Image result for maslow hierarchy of nee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3365" y="3747967"/>
            <a:ext cx="4184606" cy="296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883365" y="6554687"/>
            <a:ext cx="25257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(Mc </a:t>
            </a:r>
            <a:r>
              <a:rPr lang="en-GB" sz="1200" dirty="0" err="1" smtClean="0"/>
              <a:t>Leod</a:t>
            </a:r>
            <a:r>
              <a:rPr lang="en-GB" sz="1200" dirty="0" smtClean="0"/>
              <a:t>, 2017).</a:t>
            </a:r>
            <a:endParaRPr lang="en-GB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1004552" y="1622738"/>
            <a:ext cx="78303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Disability defines an individual’s identity.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Often label what we see.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Feel: Singled out.</a:t>
            </a:r>
          </a:p>
          <a:p>
            <a:r>
              <a:rPr lang="en-GB" dirty="0"/>
              <a:t> </a:t>
            </a:r>
            <a:r>
              <a:rPr lang="en-GB" dirty="0" smtClean="0"/>
              <a:t>             Have a lack of self-worth.</a:t>
            </a:r>
          </a:p>
          <a:p>
            <a:r>
              <a:rPr lang="en-GB" dirty="0"/>
              <a:t>	</a:t>
            </a:r>
            <a:r>
              <a:rPr lang="en-GB" dirty="0" smtClean="0"/>
              <a:t>	Low self-esteem.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6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Society Deem it Necessary?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Different cultures have different norms.</a:t>
            </a:r>
          </a:p>
          <a:p>
            <a:endParaRPr lang="en-GB" dirty="0"/>
          </a:p>
          <a:p>
            <a:r>
              <a:rPr lang="en-GB" dirty="0" smtClean="0"/>
              <a:t> Depending on this there will be different labels.</a:t>
            </a:r>
          </a:p>
          <a:p>
            <a:endParaRPr lang="en-GB" dirty="0"/>
          </a:p>
          <a:p>
            <a:r>
              <a:rPr lang="en-GB" dirty="0" smtClean="0"/>
              <a:t> Social Conditioning is reason for reproduction of labels.</a:t>
            </a:r>
          </a:p>
          <a:p>
            <a:endParaRPr lang="en-GB" dirty="0"/>
          </a:p>
          <a:p>
            <a:r>
              <a:rPr lang="en-GB" dirty="0" smtClean="0"/>
              <a:t> Equality Act 2010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873544" y="6568225"/>
            <a:ext cx="28204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(Government, 2015; </a:t>
            </a:r>
            <a:r>
              <a:rPr lang="en-GB" sz="1200" dirty="0" err="1" smtClean="0"/>
              <a:t>Dowodu</a:t>
            </a:r>
            <a:r>
              <a:rPr lang="en-GB" sz="1200" dirty="0" smtClean="0"/>
              <a:t>, 2000).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09569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453093" y="6536884"/>
            <a:ext cx="33356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(Darrow and White, 1998).</a:t>
            </a:r>
            <a:endParaRPr lang="en-GB" sz="1400" dirty="0"/>
          </a:p>
        </p:txBody>
      </p:sp>
      <p:sp>
        <p:nvSpPr>
          <p:cNvPr id="5" name="Rounded Rectangle 4"/>
          <p:cNvSpPr/>
          <p:nvPr/>
        </p:nvSpPr>
        <p:spPr>
          <a:xfrm>
            <a:off x="2884867" y="2253803"/>
            <a:ext cx="3786389" cy="19833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515932" y="2922310"/>
            <a:ext cx="2704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Reasons why Medical Professionals use labels.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 flipV="1">
            <a:off x="5615189" y="1223493"/>
            <a:ext cx="605307" cy="7727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2562896" y="1390918"/>
            <a:ext cx="953036" cy="6053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888642" y="1133340"/>
            <a:ext cx="2627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diagnosis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568225" y="671675"/>
            <a:ext cx="26401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easier communication.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805707" y="5499279"/>
            <a:ext cx="2125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Be able to provide correct treatment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>
            <a:off x="4868214" y="4494728"/>
            <a:ext cx="0" cy="7212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836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Society deem it Necessary?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Medical Model of Disability</a:t>
            </a:r>
          </a:p>
          <a:p>
            <a:r>
              <a:rPr lang="en-GB" dirty="0"/>
              <a:t> </a:t>
            </a:r>
            <a:r>
              <a:rPr lang="en-GB" dirty="0" smtClean="0"/>
              <a:t>Focus on ‘fixing’ impairment/label</a:t>
            </a:r>
          </a:p>
          <a:p>
            <a:r>
              <a:rPr lang="en-GB" dirty="0"/>
              <a:t> </a:t>
            </a:r>
            <a:r>
              <a:rPr lang="en-GB" dirty="0" smtClean="0"/>
              <a:t>Driven to cure everything.</a:t>
            </a:r>
          </a:p>
          <a:p>
            <a:r>
              <a:rPr lang="en-GB" dirty="0"/>
              <a:t> </a:t>
            </a:r>
            <a:r>
              <a:rPr lang="en-GB" dirty="0" smtClean="0"/>
              <a:t>Forget how the labels may affect people.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Social Model of Disability</a:t>
            </a:r>
          </a:p>
          <a:p>
            <a:r>
              <a:rPr lang="en-GB" dirty="0"/>
              <a:t> </a:t>
            </a:r>
            <a:r>
              <a:rPr lang="en-GB" dirty="0" smtClean="0"/>
              <a:t>Society is the problem</a:t>
            </a:r>
          </a:p>
          <a:p>
            <a:r>
              <a:rPr lang="en-GB" dirty="0"/>
              <a:t> </a:t>
            </a:r>
            <a:r>
              <a:rPr lang="en-GB" dirty="0" smtClean="0"/>
              <a:t>Organisation of society.</a:t>
            </a:r>
          </a:p>
          <a:p>
            <a:r>
              <a:rPr lang="en-GB" dirty="0"/>
              <a:t> </a:t>
            </a:r>
            <a:r>
              <a:rPr lang="en-GB" dirty="0" smtClean="0"/>
              <a:t>Barriers are not just physical but </a:t>
            </a:r>
            <a:r>
              <a:rPr lang="en-GB" dirty="0" err="1" smtClean="0"/>
              <a:t>attitidunal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525814" y="6413679"/>
            <a:ext cx="26530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(Moore, 2002; Sutton and Giddens, 2013).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843945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635" y="1400736"/>
            <a:ext cx="8596668" cy="50902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200" dirty="0"/>
              <a:t>Barnes, C. (1985) </a:t>
            </a:r>
            <a:r>
              <a:rPr lang="en-GB" sz="1200" i="1" dirty="0"/>
              <a:t>Discrimination Against Disabled People. </a:t>
            </a:r>
            <a:r>
              <a:rPr lang="en-GB" sz="1200" u="sng" dirty="0">
                <a:hlinkClick r:id="rId2"/>
              </a:rPr>
              <a:t>http://pf7d7vi404s1dxh27mla5569.wpengine.netdna-cdn.com/files/library/Barnes-Barnes-dissertation.pdf</a:t>
            </a:r>
            <a:r>
              <a:rPr lang="en-GB" sz="1200" dirty="0"/>
              <a:t> (Accessed: 3</a:t>
            </a:r>
            <a:r>
              <a:rPr lang="en-GB" sz="1200" baseline="30000" dirty="0"/>
              <a:t>rd</a:t>
            </a:r>
            <a:r>
              <a:rPr lang="en-GB" sz="1200" dirty="0"/>
              <a:t> January 2018).</a:t>
            </a:r>
          </a:p>
          <a:p>
            <a:pPr marL="0" indent="0">
              <a:buNone/>
            </a:pPr>
            <a:r>
              <a:rPr lang="en-GB" sz="1200" dirty="0"/>
              <a:t>Brinkerhoff, DB. (2014) </a:t>
            </a:r>
            <a:r>
              <a:rPr lang="en-GB" sz="1200" i="1" dirty="0"/>
              <a:t>Essentials of sociology. </a:t>
            </a:r>
            <a:r>
              <a:rPr lang="en-GB" sz="1200" dirty="0"/>
              <a:t>Wadsworth: </a:t>
            </a:r>
            <a:r>
              <a:rPr lang="en-GB" sz="1200" dirty="0" err="1"/>
              <a:t>Congage</a:t>
            </a:r>
            <a:r>
              <a:rPr lang="en-GB" sz="1200" dirty="0"/>
              <a:t> Learning</a:t>
            </a:r>
          </a:p>
          <a:p>
            <a:pPr marL="0" indent="0">
              <a:buNone/>
            </a:pPr>
            <a:r>
              <a:rPr lang="en-GB" sz="1200" dirty="0" err="1"/>
              <a:t>Dawodu</a:t>
            </a:r>
            <a:r>
              <a:rPr lang="en-GB" sz="1200" dirty="0"/>
              <a:t>, F. (2000) </a:t>
            </a:r>
            <a:r>
              <a:rPr lang="en-GB" sz="1200" i="1" dirty="0"/>
              <a:t>The Bridge to Light. </a:t>
            </a:r>
            <a:r>
              <a:rPr lang="en-GB" sz="1200" dirty="0"/>
              <a:t>Canada: Trafford Publishing. Darrow, A. and White, G. W. (1998) ‘Sticks and Stones… and words can hurt: Eliminating Handicapping Language.’ </a:t>
            </a:r>
            <a:r>
              <a:rPr lang="en-GB" sz="1200" i="1" dirty="0"/>
              <a:t>Music Therapy Perspectives,</a:t>
            </a:r>
            <a:r>
              <a:rPr lang="en-GB" sz="1200" dirty="0"/>
              <a:t> 16, 2, pp. 81-93. [Online] Available at: </a:t>
            </a:r>
            <a:r>
              <a:rPr lang="en-GB" sz="1200" u="sng" dirty="0">
                <a:hlinkClick r:id="rId3"/>
              </a:rPr>
              <a:t>https://academic.oup.com/mtp/article-abstract/16/2/81/1058049?redirectedFrom=fulltext</a:t>
            </a:r>
            <a:r>
              <a:rPr lang="en-GB" sz="1200" dirty="0"/>
              <a:t> </a:t>
            </a:r>
          </a:p>
          <a:p>
            <a:pPr marL="0" indent="0">
              <a:buNone/>
            </a:pPr>
            <a:r>
              <a:rPr lang="en-GB" sz="1200" dirty="0"/>
              <a:t>Government (2015) </a:t>
            </a:r>
            <a:r>
              <a:rPr lang="en-GB" sz="1200" i="1" dirty="0"/>
              <a:t>Equality Act 2010: guidance. </a:t>
            </a:r>
            <a:r>
              <a:rPr lang="en-GB" sz="1200" u="sng" dirty="0">
                <a:hlinkClick r:id="rId4"/>
              </a:rPr>
              <a:t>https://www.gov.uk/guidance/equality-act-2010-guidance</a:t>
            </a:r>
            <a:r>
              <a:rPr lang="en-GB" sz="1200" dirty="0"/>
              <a:t> (Accessed: 3</a:t>
            </a:r>
            <a:r>
              <a:rPr lang="en-GB" sz="1200" baseline="30000" dirty="0"/>
              <a:t>rd</a:t>
            </a:r>
            <a:r>
              <a:rPr lang="en-GB" sz="1200" dirty="0"/>
              <a:t> January).</a:t>
            </a:r>
          </a:p>
          <a:p>
            <a:pPr marL="0" indent="0">
              <a:buNone/>
            </a:pPr>
            <a:r>
              <a:rPr lang="en-GB" sz="1200" dirty="0"/>
              <a:t>Government (2017)</a:t>
            </a:r>
            <a:r>
              <a:rPr lang="en-GB" sz="1200" i="1" dirty="0"/>
              <a:t> Disability Living Allowance (DLA) for Adults. </a:t>
            </a:r>
            <a:r>
              <a:rPr lang="en-GB" sz="1200" u="sng" dirty="0">
                <a:hlinkClick r:id="rId5"/>
              </a:rPr>
              <a:t>https://www.gov.uk/dla-disability-living-allowance-benefit</a:t>
            </a:r>
            <a:r>
              <a:rPr lang="en-GB" sz="1200" dirty="0"/>
              <a:t> (Accessed: 26</a:t>
            </a:r>
            <a:r>
              <a:rPr lang="en-GB" sz="1200" baseline="30000" dirty="0"/>
              <a:t>th</a:t>
            </a:r>
            <a:r>
              <a:rPr lang="en-GB" sz="1200" dirty="0"/>
              <a:t> December 2017).</a:t>
            </a:r>
          </a:p>
          <a:p>
            <a:pPr marL="0" indent="0">
              <a:buNone/>
            </a:pPr>
            <a:r>
              <a:rPr lang="en-GB" sz="1200" dirty="0"/>
              <a:t>Higgins, Eleanor L., Raskind, Marshall H., Goldberg, Roberta J., Herman, and Kenneth L. (2002) ‘Stages of Acceptance of a learning disability: The Impact of Labelling.’ </a:t>
            </a:r>
            <a:r>
              <a:rPr lang="en-GB" sz="1200" i="1" dirty="0"/>
              <a:t>Disability Quarterly, 25, 1, </a:t>
            </a:r>
            <a:r>
              <a:rPr lang="en-GB" sz="1200" dirty="0"/>
              <a:t>[Online] Available at: </a:t>
            </a:r>
            <a:r>
              <a:rPr lang="en-GB" sz="1200" u="sng" dirty="0">
                <a:hlinkClick r:id="rId6"/>
              </a:rPr>
              <a:t>https://www.questia.com/read/1G1-83790852/stages-of-acceptance-of-a-learning-disability-the</a:t>
            </a:r>
            <a:r>
              <a:rPr lang="en-GB" sz="1200" dirty="0"/>
              <a:t> (Accessed: 26</a:t>
            </a:r>
            <a:r>
              <a:rPr lang="en-GB" sz="1200" baseline="30000" dirty="0"/>
              <a:t>th</a:t>
            </a:r>
            <a:r>
              <a:rPr lang="en-GB" sz="1200" dirty="0"/>
              <a:t> December 2017).</a:t>
            </a:r>
          </a:p>
          <a:p>
            <a:pPr marL="0" indent="0">
              <a:buNone/>
            </a:pPr>
            <a:r>
              <a:rPr lang="en-GB" sz="1200" dirty="0"/>
              <a:t>Marx, K and Engels, F. (2008) </a:t>
            </a:r>
            <a:r>
              <a:rPr lang="en-GB" sz="1200" i="1" dirty="0"/>
              <a:t>The Communist Manifesto </a:t>
            </a:r>
            <a:r>
              <a:rPr lang="en-GB" sz="1200" dirty="0"/>
              <a:t>Unknown: The Floating Press.</a:t>
            </a:r>
          </a:p>
          <a:p>
            <a:pPr marL="0" indent="0">
              <a:buNone/>
            </a:pPr>
            <a:r>
              <a:rPr lang="en-GB" sz="1200" dirty="0"/>
              <a:t>Maslow, A. (1954) </a:t>
            </a:r>
            <a:r>
              <a:rPr lang="en-GB" sz="1200" i="1" dirty="0"/>
              <a:t>Motivation and Personality. </a:t>
            </a:r>
            <a:r>
              <a:rPr lang="en-GB" sz="1200" dirty="0"/>
              <a:t>New York: Harper and Brothers.</a:t>
            </a:r>
          </a:p>
          <a:p>
            <a:pPr marL="0" indent="0">
              <a:buNone/>
            </a:pPr>
            <a:r>
              <a:rPr lang="en-GB" sz="1200" dirty="0"/>
              <a:t>Mc </a:t>
            </a:r>
            <a:r>
              <a:rPr lang="en-GB" sz="1200" dirty="0" err="1"/>
              <a:t>Leod</a:t>
            </a:r>
            <a:r>
              <a:rPr lang="en-GB" sz="1200" dirty="0"/>
              <a:t>, S. (2017) </a:t>
            </a:r>
            <a:r>
              <a:rPr lang="en-GB" sz="1200" i="1" dirty="0"/>
              <a:t>Maslow’s Hierarchy of Need. </a:t>
            </a:r>
            <a:r>
              <a:rPr lang="en-GB" sz="1200" u="sng" dirty="0">
                <a:hlinkClick r:id="rId7"/>
              </a:rPr>
              <a:t>https://www.simplypsychology.org/maslow.html</a:t>
            </a:r>
            <a:r>
              <a:rPr lang="en-GB" sz="1200" dirty="0"/>
              <a:t> (Accessed: 3</a:t>
            </a:r>
            <a:r>
              <a:rPr lang="en-GB" sz="1200" baseline="30000" dirty="0"/>
              <a:t>rd</a:t>
            </a:r>
            <a:r>
              <a:rPr lang="en-GB" sz="1200" dirty="0"/>
              <a:t> January 2018).</a:t>
            </a:r>
          </a:p>
          <a:p>
            <a:pPr marL="0" indent="0">
              <a:buNone/>
            </a:pPr>
            <a:r>
              <a:rPr lang="en-GB" sz="1200" dirty="0" err="1"/>
              <a:t>Moore,S</a:t>
            </a:r>
            <a:r>
              <a:rPr lang="en-GB" sz="1200" dirty="0"/>
              <a:t>. (2002) </a:t>
            </a:r>
            <a:r>
              <a:rPr lang="en-GB" sz="1200" i="1" dirty="0"/>
              <a:t>Social Welfare Alive </a:t>
            </a:r>
            <a:r>
              <a:rPr lang="en-GB" sz="1200" dirty="0"/>
              <a:t>Cheltenham: Nelson Thomas Ltd.</a:t>
            </a:r>
          </a:p>
          <a:p>
            <a:pPr marL="0" indent="0">
              <a:buNone/>
            </a:pPr>
            <a:r>
              <a:rPr lang="en-GB" sz="1200" dirty="0"/>
              <a:t>Sutton, W P. and Giddens, A. (2013) </a:t>
            </a:r>
            <a:r>
              <a:rPr lang="en-GB" sz="1200" i="1" dirty="0"/>
              <a:t>Sociology. </a:t>
            </a:r>
            <a:r>
              <a:rPr lang="en-GB" sz="1200" dirty="0"/>
              <a:t>7</a:t>
            </a:r>
            <a:r>
              <a:rPr lang="en-GB" sz="1200" baseline="30000" dirty="0"/>
              <a:t>th</a:t>
            </a:r>
            <a:r>
              <a:rPr lang="en-GB" sz="1200" dirty="0"/>
              <a:t> </a:t>
            </a:r>
            <a:r>
              <a:rPr lang="en-GB" sz="1200" dirty="0" err="1"/>
              <a:t>edn</a:t>
            </a:r>
            <a:r>
              <a:rPr lang="en-GB" sz="1200" dirty="0"/>
              <a:t>. Cambridge: Polity Press.</a:t>
            </a:r>
          </a:p>
          <a:p>
            <a:pPr marL="0" indent="0">
              <a:buNone/>
            </a:pPr>
            <a:r>
              <a:rPr lang="en-GB" sz="1200" dirty="0"/>
              <a:t>Woods, H and Thomas, D. (2003) </a:t>
            </a:r>
            <a:r>
              <a:rPr lang="en-GB" sz="1200" i="1" dirty="0"/>
              <a:t>Working with people with learning disabilities. Theory and Practice. </a:t>
            </a:r>
            <a:r>
              <a:rPr lang="en-GB" sz="1200" dirty="0"/>
              <a:t>London: Jessica Kingsley Publishers.</a:t>
            </a:r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39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2784</TotalTime>
  <Words>650</Words>
  <Application>Microsoft Office PowerPoint</Application>
  <PresentationFormat>Widescreen</PresentationFormat>
  <Paragraphs>78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Through examining both positive and negative aspects of labelling theory critically explore why society deems it necessary to use the following labels.</vt:lpstr>
      <vt:lpstr>Labelling </vt:lpstr>
      <vt:lpstr>PowerPoint Presentation</vt:lpstr>
      <vt:lpstr>Why Society Deems it Necessary?</vt:lpstr>
      <vt:lpstr>Discrimination.</vt:lpstr>
      <vt:lpstr>Why Society Deem it Necessary?</vt:lpstr>
      <vt:lpstr>PowerPoint Presentation</vt:lpstr>
      <vt:lpstr>Why Society deem it Necessary?</vt:lpstr>
      <vt:lpstr>Reference List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Through examining both positive and negative aspects of labelling theory critically explore why society deems it necessary to use the following labels.</dc:title>
  <dc:creator>Hannah Thomas</dc:creator>
  <cp:lastModifiedBy>Hannah Thomas</cp:lastModifiedBy>
  <cp:revision>27</cp:revision>
  <dcterms:created xsi:type="dcterms:W3CDTF">2018-01-03T10:36:38Z</dcterms:created>
  <dcterms:modified xsi:type="dcterms:W3CDTF">2018-01-07T22:53:11Z</dcterms:modified>
</cp:coreProperties>
</file>