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13"/>
  </p:notesMasterIdLst>
  <p:handoutMasterIdLst>
    <p:handoutMasterId r:id="rId14"/>
  </p:handoutMasterIdLst>
  <p:sldIdLst>
    <p:sldId id="257" r:id="rId2"/>
    <p:sldId id="258" r:id="rId3"/>
    <p:sldId id="266" r:id="rId4"/>
    <p:sldId id="259" r:id="rId5"/>
    <p:sldId id="267" r:id="rId6"/>
    <p:sldId id="268" r:id="rId7"/>
    <p:sldId id="269" r:id="rId8"/>
    <p:sldId id="270" r:id="rId9"/>
    <p:sldId id="271" r:id="rId10"/>
    <p:sldId id="261" r:id="rId11"/>
    <p:sldId id="265" r:id="rId12"/>
  </p:sldIdLst>
  <p:sldSz cx="12192000" cy="6858000"/>
  <p:notesSz cx="6858000" cy="9144000"/>
  <p:defaultTex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韩 双焕" initials="韩" lastIdx="1" clrIdx="0">
    <p:extLst>
      <p:ext uri="{19B8F6BF-5375-455C-9EA6-DF929625EA0E}">
        <p15:presenceInfo xmlns:p15="http://schemas.microsoft.com/office/powerpoint/2012/main" userId="9fa5139bf4688d9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969"/>
    <a:srgbClr val="000000"/>
    <a:srgbClr val="A0C5EB"/>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95" autoAdjust="0"/>
    <p:restoredTop sz="86369" autoAdjust="0"/>
  </p:normalViewPr>
  <p:slideViewPr>
    <p:cSldViewPr snapToGrid="0">
      <p:cViewPr varScale="1">
        <p:scale>
          <a:sx n="77" d="100"/>
          <a:sy n="77" d="100"/>
        </p:scale>
        <p:origin x="1596" y="84"/>
      </p:cViewPr>
      <p:guideLst/>
    </p:cSldViewPr>
  </p:slideViewPr>
  <p:outlineViewPr>
    <p:cViewPr>
      <p:scale>
        <a:sx n="33" d="100"/>
        <a:sy n="33" d="100"/>
      </p:scale>
      <p:origin x="0" y="-2190"/>
    </p:cViewPr>
  </p:outlineViewPr>
  <p:notesTextViewPr>
    <p:cViewPr>
      <p:scale>
        <a:sx n="1" d="1"/>
        <a:sy n="1" d="1"/>
      </p:scale>
      <p:origin x="0" y="0"/>
    </p:cViewPr>
  </p:notesTextViewPr>
  <p:notesViewPr>
    <p:cSldViewPr snapToGrid="0">
      <p:cViewPr varScale="1">
        <p:scale>
          <a:sx n="87" d="100"/>
          <a:sy n="87" d="100"/>
        </p:scale>
        <p:origin x="2766"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3A8DBB9-FF4D-4FDA-AD34-27FA86519578}" type="datetime1">
              <a:rPr lang="zh-CN" altLang="en-US" smtClean="0"/>
              <a:t>2023/2/26</a:t>
            </a:fld>
            <a:endParaRPr 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D92CB86-0DB9-4A70-B1CF-B23508471F6B}" type="slidenum">
              <a:rPr lang="en-US" smtClean="0"/>
              <a:t>‹#›</a:t>
            </a:fld>
            <a:endParaRPr lang="en-US"/>
          </a:p>
        </p:txBody>
      </p:sp>
    </p:spTree>
    <p:extLst>
      <p:ext uri="{BB962C8B-B14F-4D97-AF65-F5344CB8AC3E}">
        <p14:creationId xmlns:p14="http://schemas.microsoft.com/office/powerpoint/2010/main" val="663557642"/>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E1CCE20-FD2F-40C5-ABE3-3369F20AA0E6}" type="datetime1">
              <a:rPr lang="zh-CN" altLang="en-US" smtClean="0"/>
              <a:t>2023/2/26</a:t>
            </a:fld>
            <a:endParaRPr 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zh-cn"/>
              <a:t>单击此处编辑母版文本样式</a:t>
            </a:r>
            <a:endParaRPr lang="en-US"/>
          </a:p>
          <a:p>
            <a:pPr lvl="1" rtl="0"/>
            <a:r>
              <a:rPr lang="zh-cn"/>
              <a:t>第二级</a:t>
            </a:r>
          </a:p>
          <a:p>
            <a:pPr lvl="2" rtl="0"/>
            <a:r>
              <a:rPr lang="zh-cn"/>
              <a:t>第三级</a:t>
            </a:r>
          </a:p>
          <a:p>
            <a:pPr lvl="3" rtl="0"/>
            <a:r>
              <a:rPr lang="zh-cn"/>
              <a:t>第四级</a:t>
            </a:r>
          </a:p>
          <a:p>
            <a:pPr lvl="4" rtl="0"/>
            <a:r>
              <a:rPr lang="zh-cn"/>
              <a:t>第五级</a:t>
            </a:r>
            <a:endParaRPr 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2B151B-D7D1-48E5-8230-5AADBC794F88}" type="slidenum">
              <a:rPr lang="en-US" smtClean="0"/>
              <a:t>‹#›</a:t>
            </a:fld>
            <a:endParaRPr lang="en-US"/>
          </a:p>
        </p:txBody>
      </p:sp>
    </p:spTree>
    <p:extLst>
      <p:ext uri="{BB962C8B-B14F-4D97-AF65-F5344CB8AC3E}">
        <p14:creationId xmlns:p14="http://schemas.microsoft.com/office/powerpoint/2010/main" val="313859278"/>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New Oriental is an education and technology company based in Beijing, China. Founded in1993, it is one of the largest providers of private educational services in China. It offers a wide range of educational services, including language training. test preparation, and K-12 education. It also provides online education services, such as online tutoring and online courses. New Oriental has a presence in over 300 cities in China and has expanded its services to other countries, including the United States, Japan, and South Korea.</a:t>
            </a:r>
          </a:p>
          <a:p>
            <a:r>
              <a:rPr lang="en-US" altLang="zh-CN" dirty="0"/>
              <a:t>New Oriental Education &amp; Technology Group Inc.(NYSE: EDU) is a leading provider of educational services in China. The company offers a wide range of educational services, including English-language training, test preparation, primary and secondary school education, online education, overseas study consulting services, and other educational services. New Oriental has a network of over 700 learning centers in China, and its online education platform has over 30 million registered users. The company has been listed on the New York Stock Exchange since 2006.</a:t>
            </a:r>
            <a:endParaRPr lang="zh-CN" altLang="en-US" dirty="0"/>
          </a:p>
        </p:txBody>
      </p:sp>
      <p:sp>
        <p:nvSpPr>
          <p:cNvPr id="4" name="日期占位符 3"/>
          <p:cNvSpPr>
            <a:spLocks noGrp="1"/>
          </p:cNvSpPr>
          <p:nvPr>
            <p:ph type="dt" idx="1"/>
          </p:nvPr>
        </p:nvSpPr>
        <p:spPr/>
        <p:txBody>
          <a:bodyPr/>
          <a:lstStyle/>
          <a:p>
            <a:pPr rtl="0"/>
            <a:fld id="{8E1CCE20-FD2F-40C5-ABE3-3369F20AA0E6}" type="datetime1">
              <a:rPr lang="zh-CN" altLang="en-US" smtClean="0"/>
              <a:t>2023/2/26</a:t>
            </a:fld>
            <a:endParaRPr lang="en-US"/>
          </a:p>
        </p:txBody>
      </p:sp>
      <p:sp>
        <p:nvSpPr>
          <p:cNvPr id="5" name="灯片编号占位符 4"/>
          <p:cNvSpPr>
            <a:spLocks noGrp="1"/>
          </p:cNvSpPr>
          <p:nvPr>
            <p:ph type="sldNum" sz="quarter" idx="5"/>
          </p:nvPr>
        </p:nvSpPr>
        <p:spPr/>
        <p:txBody>
          <a:bodyPr/>
          <a:lstStyle/>
          <a:p>
            <a:pPr rtl="0"/>
            <a:fld id="{9C2B151B-D7D1-48E5-8230-5AADBC794F88}" type="slidenum">
              <a:rPr lang="en-US" smtClean="0"/>
              <a:t>2</a:t>
            </a:fld>
            <a:endParaRPr lang="en-US"/>
          </a:p>
        </p:txBody>
      </p:sp>
    </p:spTree>
    <p:extLst>
      <p:ext uri="{BB962C8B-B14F-4D97-AF65-F5344CB8AC3E}">
        <p14:creationId xmlns:p14="http://schemas.microsoft.com/office/powerpoint/2010/main" val="3862691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buFont typeface="Wingdings" panose="05000000000000000000" pitchFamily="2" charset="2"/>
              <a:buChar char="l"/>
            </a:pPr>
            <a:r>
              <a:rPr lang="en-US" altLang="zh-CN" sz="1200" dirty="0"/>
              <a:t>All learning centers across the country will no longer provide subject-related training services (K-9 subject-related training services) to students from kindergarten to grade 9 by the end of 2021.  Announced by New Oriental, 15/11/2021.</a:t>
            </a:r>
          </a:p>
          <a:p>
            <a:pPr>
              <a:buFont typeface="Wingdings" panose="05000000000000000000" pitchFamily="2" charset="2"/>
              <a:buChar char="l"/>
            </a:pPr>
            <a:r>
              <a:rPr lang="en-US" altLang="zh-CN" sz="1600" dirty="0"/>
              <a:t>The company will shift its focus and resources to educational products and services unrelated to K-9 discipline training services, such as exam preparation courses, adult language training courses and textbooks.</a:t>
            </a:r>
          </a:p>
          <a:p>
            <a:pPr>
              <a:buFont typeface="Wingdings" panose="05000000000000000000" pitchFamily="2" charset="2"/>
              <a:buChar char="l"/>
            </a:pPr>
            <a:r>
              <a:rPr lang="en-US" altLang="zh-CN" sz="1600" dirty="0"/>
              <a:t>Oriental Selection is the only agricultural product brand under New Oriental and is committed to becoming the founder of high-quality agricultural products in China. From vast fields to common people's dining </a:t>
            </a:r>
            <a:r>
              <a:rPr lang="en-US" altLang="zh-CN" sz="1600" dirty="0" err="1"/>
              <a:t>tablesNote</a:t>
            </a:r>
            <a:r>
              <a:rPr lang="en-US" altLang="zh-CN" sz="1600" dirty="0"/>
              <a:t>: Select high-quality goods to protect the healthy and nutritious life of the people. From education to agriculture, the original intention of New Oriental has always been the same.</a:t>
            </a:r>
          </a:p>
          <a:p>
            <a:endParaRPr lang="zh-CN" altLang="en-US" dirty="0"/>
          </a:p>
        </p:txBody>
      </p:sp>
      <p:sp>
        <p:nvSpPr>
          <p:cNvPr id="4" name="日期占位符 3"/>
          <p:cNvSpPr>
            <a:spLocks noGrp="1"/>
          </p:cNvSpPr>
          <p:nvPr>
            <p:ph type="dt" idx="1"/>
          </p:nvPr>
        </p:nvSpPr>
        <p:spPr/>
        <p:txBody>
          <a:bodyPr/>
          <a:lstStyle/>
          <a:p>
            <a:pPr rtl="0"/>
            <a:fld id="{8E1CCE20-FD2F-40C5-ABE3-3369F20AA0E6}" type="datetime1">
              <a:rPr lang="zh-CN" altLang="en-US" smtClean="0"/>
              <a:t>2023/2/26</a:t>
            </a:fld>
            <a:endParaRPr lang="en-US"/>
          </a:p>
        </p:txBody>
      </p:sp>
      <p:sp>
        <p:nvSpPr>
          <p:cNvPr id="5" name="灯片编号占位符 4"/>
          <p:cNvSpPr>
            <a:spLocks noGrp="1"/>
          </p:cNvSpPr>
          <p:nvPr>
            <p:ph type="sldNum" sz="quarter" idx="5"/>
          </p:nvPr>
        </p:nvSpPr>
        <p:spPr/>
        <p:txBody>
          <a:bodyPr/>
          <a:lstStyle/>
          <a:p>
            <a:pPr rtl="0"/>
            <a:fld id="{9C2B151B-D7D1-48E5-8230-5AADBC794F88}" type="slidenum">
              <a:rPr lang="en-US" smtClean="0"/>
              <a:t>5</a:t>
            </a:fld>
            <a:endParaRPr lang="en-US"/>
          </a:p>
        </p:txBody>
      </p:sp>
    </p:spTree>
    <p:extLst>
      <p:ext uri="{BB962C8B-B14F-4D97-AF65-F5344CB8AC3E}">
        <p14:creationId xmlns:p14="http://schemas.microsoft.com/office/powerpoint/2010/main" val="1667187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10" name="长方形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标题 1"/>
          <p:cNvSpPr>
            <a:spLocks noGrp="1"/>
          </p:cNvSpPr>
          <p:nvPr>
            <p:ph type="ctrTitle"/>
          </p:nvPr>
        </p:nvSpPr>
        <p:spPr>
          <a:xfrm>
            <a:off x="1097280" y="758952"/>
            <a:ext cx="10058400" cy="3566160"/>
          </a:xfrm>
        </p:spPr>
        <p:txBody>
          <a:bodyPr rtlCol="0" anchor="b">
            <a:normAutofit/>
          </a:bodyPr>
          <a:lstStyle>
            <a:lvl1pPr algn="l">
              <a:lnSpc>
                <a:spcPct val="90000"/>
              </a:lnSpc>
              <a:defRPr sz="8000" spc="-50" baseline="0">
                <a:solidFill>
                  <a:schemeClr val="tx1">
                    <a:lumMod val="85000"/>
                    <a:lumOff val="15000"/>
                  </a:schemeClr>
                </a:solidFill>
              </a:defRPr>
            </a:lvl1pPr>
          </a:lstStyle>
          <a:p>
            <a:pPr rtl="0"/>
            <a:r>
              <a:rPr lang="zh-CN" altLang="en-US"/>
              <a:t>单击此处编辑母版标题样式</a:t>
            </a:r>
            <a:endParaRPr lang="en-US" dirty="0"/>
          </a:p>
        </p:txBody>
      </p:sp>
      <p:sp>
        <p:nvSpPr>
          <p:cNvPr id="3" name="副标题 2"/>
          <p:cNvSpPr>
            <a:spLocks noGrp="1"/>
          </p:cNvSpPr>
          <p:nvPr>
            <p:ph type="subTitle" idx="1"/>
          </p:nvPr>
        </p:nvSpPr>
        <p:spPr>
          <a:xfrm>
            <a:off x="1100051" y="4645152"/>
            <a:ext cx="10058400" cy="1143000"/>
          </a:xfrm>
        </p:spPr>
        <p:txBody>
          <a:bodyPr lIns="91440" rIns="91440" rtlCol="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zh-CN" altLang="en-US"/>
              <a:t>单击此处编辑母版副标题样式</a:t>
            </a:r>
            <a:endParaRPr lang="en-US" dirty="0"/>
          </a:p>
        </p:txBody>
      </p:sp>
      <p:cxnSp>
        <p:nvCxnSpPr>
          <p:cNvPr id="9" name="直接连接符​​(S)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日期占位符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E203234F-2943-4AD6-8E73-34C216403FC9}" type="datetime1">
              <a:rPr lang="zh-CN" altLang="en-US" smtClean="0"/>
              <a:t>2023/2/26</a:t>
            </a:fld>
            <a:endParaRPr lang="en-US" dirty="0"/>
          </a:p>
        </p:txBody>
      </p:sp>
      <p:sp>
        <p:nvSpPr>
          <p:cNvPr id="5" name="页脚占位符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endParaRPr lang="en-US" dirty="0"/>
          </a:p>
        </p:txBody>
      </p:sp>
      <p:sp>
        <p:nvSpPr>
          <p:cNvPr id="6" name="灯片编号占位符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a:t>单击此处编辑母版标题样式</a:t>
            </a:r>
            <a:endParaRPr lang="en-US" dirty="0"/>
          </a:p>
        </p:txBody>
      </p:sp>
      <p:sp>
        <p:nvSpPr>
          <p:cNvPr id="3" name="内容占位符 2"/>
          <p:cNvSpPr>
            <a:spLocks noGrp="1"/>
          </p:cNvSpPr>
          <p:nvPr>
            <p:ph idx="1"/>
          </p:nvPr>
        </p:nvSpPr>
        <p:spPr/>
        <p:txBody>
          <a:bodyPr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7" name="日期占位符 6">
            <a:extLst>
              <a:ext uri="{FF2B5EF4-FFF2-40B4-BE49-F238E27FC236}">
                <a16:creationId xmlns:a16="http://schemas.microsoft.com/office/drawing/2014/main" id="{354D8B55-9EA8-4B81-8E84-9B93B0A27559}"/>
              </a:ext>
            </a:extLst>
          </p:cNvPr>
          <p:cNvSpPr>
            <a:spLocks noGrp="1"/>
          </p:cNvSpPr>
          <p:nvPr>
            <p:ph type="dt" sz="half" idx="10"/>
          </p:nvPr>
        </p:nvSpPr>
        <p:spPr/>
        <p:txBody>
          <a:bodyPr rtlCol="0"/>
          <a:lstStyle/>
          <a:p>
            <a:pPr rtl="0"/>
            <a:fld id="{A24A4C0A-F292-41BE-9CD1-530467B1B9F8}" type="datetime1">
              <a:rPr lang="zh-CN" altLang="en-US" smtClean="0"/>
              <a:t>2023/2/26</a:t>
            </a:fld>
            <a:endParaRPr lang="en-US" dirty="0"/>
          </a:p>
        </p:txBody>
      </p:sp>
      <p:sp>
        <p:nvSpPr>
          <p:cNvPr id="8" name="页脚占位符 7">
            <a:extLst>
              <a:ext uri="{FF2B5EF4-FFF2-40B4-BE49-F238E27FC236}">
                <a16:creationId xmlns:a16="http://schemas.microsoft.com/office/drawing/2014/main" id="{062CA021-2578-47CB-822C-BDDFF7223B28}"/>
              </a:ext>
            </a:extLst>
          </p:cNvPr>
          <p:cNvSpPr>
            <a:spLocks noGrp="1"/>
          </p:cNvSpPr>
          <p:nvPr>
            <p:ph type="ftr" sz="quarter" idx="11"/>
          </p:nvPr>
        </p:nvSpPr>
        <p:spPr/>
        <p:txBody>
          <a:bodyPr rtlCol="0"/>
          <a:lstStyle/>
          <a:p>
            <a:pPr rtl="0"/>
            <a:endParaRPr lang="en-US" dirty="0"/>
          </a:p>
        </p:txBody>
      </p:sp>
      <p:sp>
        <p:nvSpPr>
          <p:cNvPr id="9" name="灯片编号占位符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Pr>
        <a:solidFill>
          <a:schemeClr val="bg1"/>
        </a:solidFill>
        <a:effectLst/>
      </p:bgPr>
    </p:bg>
    <p:spTree>
      <p:nvGrpSpPr>
        <p:cNvPr id="1" name=""/>
        <p:cNvGrpSpPr/>
        <p:nvPr/>
      </p:nvGrpSpPr>
      <p:grpSpPr>
        <a:xfrm>
          <a:off x="0" y="0"/>
          <a:ext cx="0" cy="0"/>
          <a:chOff x="0" y="0"/>
          <a:chExt cx="0" cy="0"/>
        </a:xfrm>
      </p:grpSpPr>
      <p:sp>
        <p:nvSpPr>
          <p:cNvPr id="10" name="长方形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标题 1"/>
          <p:cNvSpPr>
            <a:spLocks noGrp="1"/>
          </p:cNvSpPr>
          <p:nvPr>
            <p:ph type="title"/>
          </p:nvPr>
        </p:nvSpPr>
        <p:spPr>
          <a:xfrm>
            <a:off x="1097280" y="758952"/>
            <a:ext cx="10058400" cy="3566160"/>
          </a:xfrm>
        </p:spPr>
        <p:txBody>
          <a:bodyPr rtlCol="0" anchor="b" anchorCtr="0">
            <a:normAutofit/>
          </a:bodyPr>
          <a:lstStyle>
            <a:lvl1pPr>
              <a:lnSpc>
                <a:spcPct val="90000"/>
              </a:lnSpc>
              <a:defRPr sz="8000" b="0">
                <a:solidFill>
                  <a:schemeClr val="tx1">
                    <a:lumMod val="85000"/>
                    <a:lumOff val="15000"/>
                  </a:schemeClr>
                </a:solidFill>
              </a:defRPr>
            </a:lvl1pPr>
          </a:lstStyle>
          <a:p>
            <a:pPr rtl="0"/>
            <a:r>
              <a:rPr lang="zh-CN" altLang="en-US"/>
              <a:t>单击此处编辑母版标题样式</a:t>
            </a:r>
            <a:endParaRPr lang="en-US" dirty="0"/>
          </a:p>
        </p:txBody>
      </p:sp>
      <p:sp>
        <p:nvSpPr>
          <p:cNvPr id="3" name="文本占位符 2"/>
          <p:cNvSpPr>
            <a:spLocks noGrp="1"/>
          </p:cNvSpPr>
          <p:nvPr>
            <p:ph type="body" idx="1"/>
          </p:nvPr>
        </p:nvSpPr>
        <p:spPr>
          <a:xfrm>
            <a:off x="1097280" y="4663440"/>
            <a:ext cx="10058400" cy="1143000"/>
          </a:xfrm>
        </p:spPr>
        <p:txBody>
          <a:bodyPr lIns="91440" rIns="91440" rtlCol="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zh-CN" altLang="en-US"/>
              <a:t>单击此处编辑母版文本样式</a:t>
            </a:r>
          </a:p>
        </p:txBody>
      </p:sp>
      <p:cxnSp>
        <p:nvCxnSpPr>
          <p:cNvPr id="9" name="直接连接符​​(S)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日期占位符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p>
            <a:pPr rtl="0"/>
            <a:fld id="{C31630FC-7090-4D1C-93D5-113C82941F4E}" type="datetime1">
              <a:rPr lang="zh-CN" altLang="en-US" smtClean="0"/>
              <a:t>2023/2/26</a:t>
            </a:fld>
            <a:endParaRPr lang="en-US" dirty="0"/>
          </a:p>
        </p:txBody>
      </p:sp>
      <p:sp>
        <p:nvSpPr>
          <p:cNvPr id="8" name="页脚占位符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p>
            <a:pPr rtl="0"/>
            <a:endParaRPr lang="en-US" dirty="0"/>
          </a:p>
        </p:txBody>
      </p:sp>
      <p:sp>
        <p:nvSpPr>
          <p:cNvPr id="11" name="灯片编号占位符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标题 7"/>
          <p:cNvSpPr>
            <a:spLocks noGrp="1"/>
          </p:cNvSpPr>
          <p:nvPr>
            <p:ph type="title"/>
          </p:nvPr>
        </p:nvSpPr>
        <p:spPr>
          <a:xfrm>
            <a:off x="1097280" y="286603"/>
            <a:ext cx="10058400" cy="1450757"/>
          </a:xfrm>
        </p:spPr>
        <p:txBody>
          <a:bodyPr rtlCol="0"/>
          <a:lstStyle/>
          <a:p>
            <a:pPr rtl="0"/>
            <a:r>
              <a:rPr lang="zh-CN" altLang="en-US"/>
              <a:t>单击此处编辑母版标题样式</a:t>
            </a:r>
            <a:endParaRPr lang="en-US" dirty="0"/>
          </a:p>
        </p:txBody>
      </p:sp>
      <p:sp>
        <p:nvSpPr>
          <p:cNvPr id="3" name="内容占位符 2"/>
          <p:cNvSpPr>
            <a:spLocks noGrp="1"/>
          </p:cNvSpPr>
          <p:nvPr>
            <p:ph sz="half" idx="1"/>
          </p:nvPr>
        </p:nvSpPr>
        <p:spPr>
          <a:xfrm>
            <a:off x="1097280" y="2120900"/>
            <a:ext cx="4639736" cy="3748193"/>
          </a:xfrm>
        </p:spPr>
        <p:txBody>
          <a:bodyPr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内容占位符 3"/>
          <p:cNvSpPr>
            <a:spLocks noGrp="1"/>
          </p:cNvSpPr>
          <p:nvPr>
            <p:ph sz="half" idx="2"/>
          </p:nvPr>
        </p:nvSpPr>
        <p:spPr>
          <a:xfrm>
            <a:off x="6515944" y="2120900"/>
            <a:ext cx="4639736" cy="3748194"/>
          </a:xfrm>
        </p:spPr>
        <p:txBody>
          <a:bodyPr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2" name="日期占位符 1">
            <a:extLst>
              <a:ext uri="{FF2B5EF4-FFF2-40B4-BE49-F238E27FC236}">
                <a16:creationId xmlns:a16="http://schemas.microsoft.com/office/drawing/2014/main" id="{5782D47D-B0DC-4C40-BCC6-BBBA32584A38}"/>
              </a:ext>
            </a:extLst>
          </p:cNvPr>
          <p:cNvSpPr>
            <a:spLocks noGrp="1"/>
          </p:cNvSpPr>
          <p:nvPr>
            <p:ph type="dt" sz="half" idx="10"/>
          </p:nvPr>
        </p:nvSpPr>
        <p:spPr/>
        <p:txBody>
          <a:bodyPr rtlCol="0"/>
          <a:lstStyle/>
          <a:p>
            <a:pPr rtl="0"/>
            <a:fld id="{81EDFCFC-F8E9-4049-95DD-C79391CC7BFF}" type="datetime1">
              <a:rPr lang="zh-CN" altLang="en-US" smtClean="0"/>
              <a:t>2023/2/26</a:t>
            </a:fld>
            <a:endParaRPr lang="en-US" dirty="0"/>
          </a:p>
        </p:txBody>
      </p:sp>
      <p:sp>
        <p:nvSpPr>
          <p:cNvPr id="9" name="页脚占位符 8">
            <a:extLst>
              <a:ext uri="{FF2B5EF4-FFF2-40B4-BE49-F238E27FC236}">
                <a16:creationId xmlns:a16="http://schemas.microsoft.com/office/drawing/2014/main" id="{4690D34E-7EBD-44B2-83CA-4C126A18D7EF}"/>
              </a:ext>
            </a:extLst>
          </p:cNvPr>
          <p:cNvSpPr>
            <a:spLocks noGrp="1"/>
          </p:cNvSpPr>
          <p:nvPr>
            <p:ph type="ftr" sz="quarter" idx="11"/>
          </p:nvPr>
        </p:nvSpPr>
        <p:spPr/>
        <p:txBody>
          <a:bodyPr rtlCol="0"/>
          <a:lstStyle/>
          <a:p>
            <a:pPr rtl="0"/>
            <a:endParaRPr lang="en-US" dirty="0"/>
          </a:p>
        </p:txBody>
      </p:sp>
      <p:sp>
        <p:nvSpPr>
          <p:cNvPr id="10" name="幻灯片编号占位符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标题 9"/>
          <p:cNvSpPr>
            <a:spLocks noGrp="1"/>
          </p:cNvSpPr>
          <p:nvPr>
            <p:ph type="title"/>
          </p:nvPr>
        </p:nvSpPr>
        <p:spPr>
          <a:xfrm>
            <a:off x="1097280" y="286603"/>
            <a:ext cx="10058400" cy="1450757"/>
          </a:xfrm>
        </p:spPr>
        <p:txBody>
          <a:bodyPr rtlCol="0"/>
          <a:lstStyle/>
          <a:p>
            <a:pPr rtl="0"/>
            <a:r>
              <a:rPr lang="zh-CN" altLang="en-US"/>
              <a:t>单击此处编辑母版标题样式</a:t>
            </a:r>
            <a:endParaRPr lang="en-US" dirty="0"/>
          </a:p>
        </p:txBody>
      </p:sp>
      <p:sp>
        <p:nvSpPr>
          <p:cNvPr id="3" name="文本占位符 2"/>
          <p:cNvSpPr>
            <a:spLocks noGrp="1"/>
          </p:cNvSpPr>
          <p:nvPr>
            <p:ph type="body" idx="1"/>
          </p:nvPr>
        </p:nvSpPr>
        <p:spPr>
          <a:xfrm>
            <a:off x="1097280"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zh-CN" altLang="en-US"/>
              <a:t>单击此处编辑母版文本样式</a:t>
            </a:r>
          </a:p>
        </p:txBody>
      </p:sp>
      <p:sp>
        <p:nvSpPr>
          <p:cNvPr id="4" name="内容占位符 3"/>
          <p:cNvSpPr>
            <a:spLocks noGrp="1"/>
          </p:cNvSpPr>
          <p:nvPr>
            <p:ph sz="half" idx="2"/>
          </p:nvPr>
        </p:nvSpPr>
        <p:spPr>
          <a:xfrm>
            <a:off x="1097280" y="2958274"/>
            <a:ext cx="4639736" cy="2910821"/>
          </a:xfrm>
        </p:spPr>
        <p:txBody>
          <a:bodyPr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5" name="文本占位符 4"/>
          <p:cNvSpPr>
            <a:spLocks noGrp="1"/>
          </p:cNvSpPr>
          <p:nvPr>
            <p:ph type="body" sz="quarter" idx="3"/>
          </p:nvPr>
        </p:nvSpPr>
        <p:spPr>
          <a:xfrm>
            <a:off x="6515944" y="2057400"/>
            <a:ext cx="4639736" cy="736282"/>
          </a:xfrm>
        </p:spPr>
        <p:txBody>
          <a:bodyPr lIns="91440" rIns="91440" rtlCol="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zh-CN" altLang="en-US"/>
              <a:t>单击此处编辑母版文本样式</a:t>
            </a:r>
          </a:p>
        </p:txBody>
      </p:sp>
      <p:sp>
        <p:nvSpPr>
          <p:cNvPr id="6" name="内容占位符 5"/>
          <p:cNvSpPr>
            <a:spLocks noGrp="1"/>
          </p:cNvSpPr>
          <p:nvPr>
            <p:ph sz="quarter" idx="4"/>
          </p:nvPr>
        </p:nvSpPr>
        <p:spPr>
          <a:xfrm>
            <a:off x="6515944" y="2958273"/>
            <a:ext cx="4639736" cy="2910821"/>
          </a:xfrm>
        </p:spPr>
        <p:txBody>
          <a:bodyPr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2" name="日期占位符 1">
            <a:extLst>
              <a:ext uri="{FF2B5EF4-FFF2-40B4-BE49-F238E27FC236}">
                <a16:creationId xmlns:a16="http://schemas.microsoft.com/office/drawing/2014/main" id="{8AF8A515-AA94-45D1-9223-5C2272618D85}"/>
              </a:ext>
            </a:extLst>
          </p:cNvPr>
          <p:cNvSpPr>
            <a:spLocks noGrp="1"/>
          </p:cNvSpPr>
          <p:nvPr>
            <p:ph type="dt" sz="half" idx="10"/>
          </p:nvPr>
        </p:nvSpPr>
        <p:spPr/>
        <p:txBody>
          <a:bodyPr rtlCol="0"/>
          <a:lstStyle/>
          <a:p>
            <a:pPr rtl="0"/>
            <a:fld id="{EFBE5E81-E012-42C1-892B-1E2892457684}" type="datetime1">
              <a:rPr lang="zh-CN" altLang="en-US" smtClean="0"/>
              <a:t>2023/2/26</a:t>
            </a:fld>
            <a:endParaRPr lang="en-US" dirty="0"/>
          </a:p>
        </p:txBody>
      </p:sp>
      <p:sp>
        <p:nvSpPr>
          <p:cNvPr id="11" name="页脚占位符 10">
            <a:extLst>
              <a:ext uri="{FF2B5EF4-FFF2-40B4-BE49-F238E27FC236}">
                <a16:creationId xmlns:a16="http://schemas.microsoft.com/office/drawing/2014/main" id="{D052F5BC-98E0-4D60-AD67-9547738B7DD4}"/>
              </a:ext>
            </a:extLst>
          </p:cNvPr>
          <p:cNvSpPr>
            <a:spLocks noGrp="1"/>
          </p:cNvSpPr>
          <p:nvPr>
            <p:ph type="ftr" sz="quarter" idx="11"/>
          </p:nvPr>
        </p:nvSpPr>
        <p:spPr/>
        <p:txBody>
          <a:bodyPr rtlCol="0"/>
          <a:lstStyle/>
          <a:p>
            <a:pPr rtl="0"/>
            <a:endParaRPr lang="en-US" dirty="0"/>
          </a:p>
        </p:txBody>
      </p:sp>
      <p:sp>
        <p:nvSpPr>
          <p:cNvPr id="12" name="灯片编号占位符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a:t>单击此处编辑母版标题样式</a:t>
            </a:r>
            <a:endParaRPr lang="en-US" dirty="0"/>
          </a:p>
        </p:txBody>
      </p:sp>
      <p:sp>
        <p:nvSpPr>
          <p:cNvPr id="6" name="日期占位符 5">
            <a:extLst>
              <a:ext uri="{FF2B5EF4-FFF2-40B4-BE49-F238E27FC236}">
                <a16:creationId xmlns:a16="http://schemas.microsoft.com/office/drawing/2014/main" id="{7392073F-158F-44A3-8913-917AFFC1BC20}"/>
              </a:ext>
            </a:extLst>
          </p:cNvPr>
          <p:cNvSpPr>
            <a:spLocks noGrp="1"/>
          </p:cNvSpPr>
          <p:nvPr>
            <p:ph type="dt" sz="half" idx="10"/>
          </p:nvPr>
        </p:nvSpPr>
        <p:spPr/>
        <p:txBody>
          <a:bodyPr rtlCol="0"/>
          <a:lstStyle/>
          <a:p>
            <a:pPr rtl="0"/>
            <a:fld id="{DA05DBCF-E3D4-4FC7-9203-C0C05B2BAA55}" type="datetime1">
              <a:rPr lang="zh-CN" altLang="en-US" smtClean="0"/>
              <a:t>2023/2/26</a:t>
            </a:fld>
            <a:endParaRPr lang="en-US" dirty="0"/>
          </a:p>
        </p:txBody>
      </p:sp>
      <p:sp>
        <p:nvSpPr>
          <p:cNvPr id="7" name="页脚占位符 6">
            <a:extLst>
              <a:ext uri="{FF2B5EF4-FFF2-40B4-BE49-F238E27FC236}">
                <a16:creationId xmlns:a16="http://schemas.microsoft.com/office/drawing/2014/main" id="{EED72207-24CA-42B7-A975-2F8E41CBA904}"/>
              </a:ext>
            </a:extLst>
          </p:cNvPr>
          <p:cNvSpPr>
            <a:spLocks noGrp="1"/>
          </p:cNvSpPr>
          <p:nvPr>
            <p:ph type="ftr" sz="quarter" idx="11"/>
          </p:nvPr>
        </p:nvSpPr>
        <p:spPr/>
        <p:txBody>
          <a:bodyPr rtlCol="0"/>
          <a:lstStyle/>
          <a:p>
            <a:pPr rtl="0"/>
            <a:endParaRPr lang="en-US" dirty="0"/>
          </a:p>
        </p:txBody>
      </p:sp>
      <p:sp>
        <p:nvSpPr>
          <p:cNvPr id="8" name="灯片编号占位符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10" name="长方形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日期占位符 1">
            <a:extLst>
              <a:ext uri="{FF2B5EF4-FFF2-40B4-BE49-F238E27FC236}">
                <a16:creationId xmlns:a16="http://schemas.microsoft.com/office/drawing/2014/main" id="{94E9223F-721F-47BF-9FD5-0F8D12FF0DE1}"/>
              </a:ext>
            </a:extLst>
          </p:cNvPr>
          <p:cNvSpPr>
            <a:spLocks noGrp="1"/>
          </p:cNvSpPr>
          <p:nvPr>
            <p:ph type="dt" sz="half" idx="10"/>
          </p:nvPr>
        </p:nvSpPr>
        <p:spPr/>
        <p:txBody>
          <a:bodyPr rtlCol="0"/>
          <a:lstStyle/>
          <a:p>
            <a:pPr rtl="0"/>
            <a:fld id="{4910A522-F0F5-43AE-870D-B1652467F5E7}" type="datetime1">
              <a:rPr lang="zh-CN" altLang="en-US" smtClean="0"/>
              <a:t>2023/2/26</a:t>
            </a:fld>
            <a:endParaRPr lang="en-US" dirty="0"/>
          </a:p>
        </p:txBody>
      </p:sp>
      <p:sp>
        <p:nvSpPr>
          <p:cNvPr id="3" name="页脚占位符 2">
            <a:extLst>
              <a:ext uri="{FF2B5EF4-FFF2-40B4-BE49-F238E27FC236}">
                <a16:creationId xmlns:a16="http://schemas.microsoft.com/office/drawing/2014/main" id="{05915714-6BBA-4593-8591-4E26F7D58D9F}"/>
              </a:ext>
            </a:extLst>
          </p:cNvPr>
          <p:cNvSpPr>
            <a:spLocks noGrp="1"/>
          </p:cNvSpPr>
          <p:nvPr>
            <p:ph type="ftr" sz="quarter" idx="11"/>
          </p:nvPr>
        </p:nvSpPr>
        <p:spPr/>
        <p:txBody>
          <a:bodyPr rtlCol="0"/>
          <a:lstStyle/>
          <a:p>
            <a:pPr rtl="0"/>
            <a:endParaRPr lang="en-US" dirty="0"/>
          </a:p>
        </p:txBody>
      </p:sp>
      <p:sp>
        <p:nvSpPr>
          <p:cNvPr id="4" name="灯片编号占位符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带标题的内容">
    <p:spTree>
      <p:nvGrpSpPr>
        <p:cNvPr id="1" name=""/>
        <p:cNvGrpSpPr/>
        <p:nvPr/>
      </p:nvGrpSpPr>
      <p:grpSpPr>
        <a:xfrm>
          <a:off x="0" y="0"/>
          <a:ext cx="0" cy="0"/>
          <a:chOff x="0" y="0"/>
          <a:chExt cx="0" cy="0"/>
        </a:xfrm>
      </p:grpSpPr>
      <p:sp>
        <p:nvSpPr>
          <p:cNvPr id="8" name="矩形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标题 1"/>
          <p:cNvSpPr>
            <a:spLocks noGrp="1"/>
          </p:cNvSpPr>
          <p:nvPr>
            <p:ph type="title"/>
          </p:nvPr>
        </p:nvSpPr>
        <p:spPr>
          <a:xfrm>
            <a:off x="643466" y="786383"/>
            <a:ext cx="3517567" cy="2093975"/>
          </a:xfrm>
        </p:spPr>
        <p:txBody>
          <a:bodyPr rtlCol="0" anchor="b">
            <a:normAutofit/>
          </a:bodyPr>
          <a:lstStyle>
            <a:lvl1pPr>
              <a:lnSpc>
                <a:spcPct val="90000"/>
              </a:lnSpc>
              <a:defRPr sz="3600" b="0">
                <a:solidFill>
                  <a:srgbClr val="FFFFFF"/>
                </a:solidFill>
              </a:defRPr>
            </a:lvl1pPr>
          </a:lstStyle>
          <a:p>
            <a:pPr rtl="0"/>
            <a:r>
              <a:rPr lang="zh-CN" altLang="en-US"/>
              <a:t>单击此处编辑母版标题样式</a:t>
            </a:r>
            <a:endParaRPr lang="en-US" dirty="0"/>
          </a:p>
        </p:txBody>
      </p:sp>
      <p:sp>
        <p:nvSpPr>
          <p:cNvPr id="3" name="内容占位符 2"/>
          <p:cNvSpPr>
            <a:spLocks noGrp="1"/>
          </p:cNvSpPr>
          <p:nvPr>
            <p:ph idx="1"/>
          </p:nvPr>
        </p:nvSpPr>
        <p:spPr>
          <a:xfrm>
            <a:off x="5458984" y="812799"/>
            <a:ext cx="5928344" cy="5294757"/>
          </a:xfrm>
        </p:spPr>
        <p:txBody>
          <a:bodyPr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4" name="文本占位符 3"/>
          <p:cNvSpPr>
            <a:spLocks noGrp="1"/>
          </p:cNvSpPr>
          <p:nvPr>
            <p:ph type="body" sz="half" idx="2"/>
          </p:nvPr>
        </p:nvSpPr>
        <p:spPr>
          <a:xfrm>
            <a:off x="643465" y="3043050"/>
            <a:ext cx="3517567" cy="3064505"/>
          </a:xfrm>
        </p:spPr>
        <p:txBody>
          <a:bodyPr lIns="91440" rIns="91440" rtlCol="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zh-CN" altLang="en-US"/>
              <a:t>单击此处编辑母版文本样式</a:t>
            </a:r>
          </a:p>
        </p:txBody>
      </p:sp>
      <p:sp>
        <p:nvSpPr>
          <p:cNvPr id="5" name="日期占位符 4"/>
          <p:cNvSpPr>
            <a:spLocks noGrp="1"/>
          </p:cNvSpPr>
          <p:nvPr>
            <p:ph type="dt" sz="half" idx="10"/>
          </p:nvPr>
        </p:nvSpPr>
        <p:spPr>
          <a:xfrm>
            <a:off x="643464" y="6446520"/>
            <a:ext cx="3517568" cy="365125"/>
          </a:xfrm>
        </p:spPr>
        <p:txBody>
          <a:bodyPr rtlCol="0"/>
          <a:lstStyle>
            <a:lvl1pPr algn="l">
              <a:defRPr/>
            </a:lvl1pPr>
          </a:lstStyle>
          <a:p>
            <a:pPr rtl="0"/>
            <a:fld id="{4571CF06-CFCF-4651-AD58-EA72AF9A9AA5}" type="datetime1">
              <a:rPr lang="zh-CN" altLang="en-US" smtClean="0"/>
              <a:t>2023/2/26</a:t>
            </a:fld>
            <a:endParaRPr lang="en-US" dirty="0"/>
          </a:p>
        </p:txBody>
      </p:sp>
      <p:sp>
        <p:nvSpPr>
          <p:cNvPr id="6" name="页脚占位符 5"/>
          <p:cNvSpPr>
            <a:spLocks noGrp="1"/>
          </p:cNvSpPr>
          <p:nvPr>
            <p:ph type="ftr" sz="quarter" idx="11"/>
          </p:nvPr>
        </p:nvSpPr>
        <p:spPr>
          <a:xfrm>
            <a:off x="5458983" y="6446520"/>
            <a:ext cx="5334019" cy="365125"/>
          </a:xfrm>
        </p:spPr>
        <p:txBody>
          <a:bodyPr rtlCol="0"/>
          <a:lstStyle>
            <a:lvl1pPr algn="l">
              <a:defRPr>
                <a:solidFill>
                  <a:schemeClr val="tx2"/>
                </a:solidFill>
              </a:defRPr>
            </a:lvl1pPr>
          </a:lstStyle>
          <a:p>
            <a:pPr rtl="0"/>
            <a:endParaRPr lang="en-US" dirty="0"/>
          </a:p>
        </p:txBody>
      </p:sp>
      <p:sp>
        <p:nvSpPr>
          <p:cNvPr id="7" name="幻灯片编号占位符 6"/>
          <p:cNvSpPr>
            <a:spLocks noGrp="1"/>
          </p:cNvSpPr>
          <p:nvPr>
            <p:ph type="sldNum" sz="quarter" idx="12"/>
          </p:nvPr>
        </p:nvSpPr>
        <p:spPr/>
        <p:txBody>
          <a:bodyPr rtlCol="0"/>
          <a:lstStyle>
            <a:lvl1pPr>
              <a:defRPr>
                <a:solidFill>
                  <a:schemeClr val="tx2"/>
                </a:solidFill>
              </a:defRPr>
            </a:lvl1pPr>
          </a:lstStyle>
          <a:p>
            <a:pPr rtl="0"/>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带标题的图片">
    <p:spTree>
      <p:nvGrpSpPr>
        <p:cNvPr id="1" name=""/>
        <p:cNvGrpSpPr/>
        <p:nvPr/>
      </p:nvGrpSpPr>
      <p:grpSpPr>
        <a:xfrm>
          <a:off x="0" y="0"/>
          <a:ext cx="0" cy="0"/>
          <a:chOff x="0" y="0"/>
          <a:chExt cx="0" cy="0"/>
        </a:xfrm>
      </p:grpSpPr>
      <p:sp>
        <p:nvSpPr>
          <p:cNvPr id="8" name="矩形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图片占位符 2"/>
          <p:cNvSpPr>
            <a:spLocks noGrp="1" noChangeAspect="1"/>
          </p:cNvSpPr>
          <p:nvPr>
            <p:ph type="pic" idx="1"/>
          </p:nvPr>
        </p:nvSpPr>
        <p:spPr>
          <a:xfrm>
            <a:off x="15" y="0"/>
            <a:ext cx="12191985" cy="4578350"/>
          </a:xfrm>
          <a:solidFill>
            <a:schemeClr val="bg1">
              <a:lumMod val="85000"/>
            </a:schemeClr>
          </a:solidFill>
        </p:spPr>
        <p:txBody>
          <a:bodyPr lIns="457200" tIns="457200"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zh-CN" altLang="en-US"/>
              <a:t>单击图标添加图片</a:t>
            </a:r>
            <a:endParaRPr lang="en-US" dirty="0"/>
          </a:p>
        </p:txBody>
      </p:sp>
      <p:sp>
        <p:nvSpPr>
          <p:cNvPr id="2" name="标题 1"/>
          <p:cNvSpPr>
            <a:spLocks noGrp="1"/>
          </p:cNvSpPr>
          <p:nvPr>
            <p:ph type="title"/>
          </p:nvPr>
        </p:nvSpPr>
        <p:spPr>
          <a:xfrm>
            <a:off x="1097279" y="4799362"/>
            <a:ext cx="10113645" cy="743682"/>
          </a:xfrm>
        </p:spPr>
        <p:txBody>
          <a:bodyPr tIns="0" bIns="0" rtlCol="0" anchor="b">
            <a:noAutofit/>
          </a:bodyPr>
          <a:lstStyle>
            <a:lvl1pPr>
              <a:defRPr sz="3600" b="0">
                <a:solidFill>
                  <a:srgbClr val="FFFFFF"/>
                </a:solidFill>
              </a:defRPr>
            </a:lvl1pPr>
          </a:lstStyle>
          <a:p>
            <a:pPr rtl="0"/>
            <a:r>
              <a:rPr lang="zh-CN" altLang="en-US"/>
              <a:t>单击此处编辑母版标题样式</a:t>
            </a:r>
            <a:endParaRPr lang="en-US" dirty="0"/>
          </a:p>
        </p:txBody>
      </p:sp>
      <p:sp>
        <p:nvSpPr>
          <p:cNvPr id="4" name="文本占位符 3"/>
          <p:cNvSpPr>
            <a:spLocks noGrp="1"/>
          </p:cNvSpPr>
          <p:nvPr>
            <p:ph type="body" sz="half" idx="2"/>
          </p:nvPr>
        </p:nvSpPr>
        <p:spPr>
          <a:xfrm>
            <a:off x="1097279" y="5715000"/>
            <a:ext cx="10113264" cy="609600"/>
          </a:xfrm>
        </p:spPr>
        <p:txBody>
          <a:bodyPr lIns="91440" tIns="0" rIns="91440" bIns="0" rtlCol="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zh-CN" altLang="en-US"/>
              <a:t>单击此处编辑母版文本样式</a:t>
            </a:r>
          </a:p>
        </p:txBody>
      </p:sp>
      <p:sp>
        <p:nvSpPr>
          <p:cNvPr id="5" name="日期占位符 4"/>
          <p:cNvSpPr>
            <a:spLocks noGrp="1"/>
          </p:cNvSpPr>
          <p:nvPr>
            <p:ph type="dt" sz="half" idx="10"/>
          </p:nvPr>
        </p:nvSpPr>
        <p:spPr/>
        <p:txBody>
          <a:bodyPr rtlCol="0"/>
          <a:lstStyle>
            <a:lvl1pPr>
              <a:defRPr/>
            </a:lvl1pPr>
          </a:lstStyle>
          <a:p>
            <a:pPr rtl="0"/>
            <a:fld id="{A78803E1-1726-4879-80E3-452B390141DD}" type="datetime1">
              <a:rPr lang="zh-CN" altLang="en-US" smtClean="0"/>
              <a:t>2023/2/26</a:t>
            </a:fld>
            <a:endParaRPr lang="en-US" dirty="0"/>
          </a:p>
        </p:txBody>
      </p:sp>
      <p:sp>
        <p:nvSpPr>
          <p:cNvPr id="6" name="页脚占位符 5"/>
          <p:cNvSpPr>
            <a:spLocks noGrp="1"/>
          </p:cNvSpPr>
          <p:nvPr>
            <p:ph type="ftr" sz="quarter" idx="11"/>
          </p:nvPr>
        </p:nvSpPr>
        <p:spPr>
          <a:xfrm>
            <a:off x="1097279" y="6446838"/>
            <a:ext cx="6818262" cy="365125"/>
          </a:xfrm>
        </p:spPr>
        <p:txBody>
          <a:bodyPr rtlCol="0"/>
          <a:lstStyle/>
          <a:p>
            <a:pPr algn="l" rtl="0"/>
            <a:endParaRPr lang="en-US" dirty="0"/>
          </a:p>
        </p:txBody>
      </p:sp>
      <p:sp>
        <p:nvSpPr>
          <p:cNvPr id="7" name="灯片编号占位符 6"/>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rtlCol="0"/>
          <a:lstStyle/>
          <a:p>
            <a:pPr rtl="0"/>
            <a:r>
              <a:rPr lang="zh-CN" altLang="en-US"/>
              <a:t>单击此处编辑母版标题样式</a:t>
            </a:r>
            <a:endParaRPr lang="en-US" dirty="0"/>
          </a:p>
        </p:txBody>
      </p:sp>
      <p:sp>
        <p:nvSpPr>
          <p:cNvPr id="3" name="垂直文本占位符 2"/>
          <p:cNvSpPr>
            <a:spLocks noGrp="1"/>
          </p:cNvSpPr>
          <p:nvPr>
            <p:ph type="body" orient="vert" idx="1"/>
          </p:nvPr>
        </p:nvSpPr>
        <p:spPr/>
        <p:txBody>
          <a:bodyPr vert="eaVert" lIns="45720" tIns="0" rIns="45720" bIns="0"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7" name="日期占位符 6">
            <a:extLst>
              <a:ext uri="{FF2B5EF4-FFF2-40B4-BE49-F238E27FC236}">
                <a16:creationId xmlns:a16="http://schemas.microsoft.com/office/drawing/2014/main" id="{7D5506EE-1026-4F35-9ACC-BD05BE0F9B36}"/>
              </a:ext>
            </a:extLst>
          </p:cNvPr>
          <p:cNvSpPr>
            <a:spLocks noGrp="1"/>
          </p:cNvSpPr>
          <p:nvPr>
            <p:ph type="dt" sz="half" idx="10"/>
          </p:nvPr>
        </p:nvSpPr>
        <p:spPr/>
        <p:txBody>
          <a:bodyPr rtlCol="0"/>
          <a:lstStyle/>
          <a:p>
            <a:pPr rtl="0"/>
            <a:fld id="{6818B044-5115-4C63-8F06-0D627F0729F0}" type="datetime1">
              <a:rPr lang="zh-CN" altLang="en-US" smtClean="0"/>
              <a:t>2023/2/26</a:t>
            </a:fld>
            <a:endParaRPr lang="en-US" dirty="0"/>
          </a:p>
        </p:txBody>
      </p:sp>
      <p:sp>
        <p:nvSpPr>
          <p:cNvPr id="8" name="页脚占位符 7">
            <a:extLst>
              <a:ext uri="{FF2B5EF4-FFF2-40B4-BE49-F238E27FC236}">
                <a16:creationId xmlns:a16="http://schemas.microsoft.com/office/drawing/2014/main" id="{B7696E5F-8D95-4450-AE52-5438E6EDE2BF}"/>
              </a:ext>
            </a:extLst>
          </p:cNvPr>
          <p:cNvSpPr>
            <a:spLocks noGrp="1"/>
          </p:cNvSpPr>
          <p:nvPr>
            <p:ph type="ftr" sz="quarter" idx="11"/>
          </p:nvPr>
        </p:nvSpPr>
        <p:spPr/>
        <p:txBody>
          <a:bodyPr rtlCol="0"/>
          <a:lstStyle/>
          <a:p>
            <a:pPr rtl="0"/>
            <a:endParaRPr lang="en-US" dirty="0"/>
          </a:p>
        </p:txBody>
      </p:sp>
      <p:sp>
        <p:nvSpPr>
          <p:cNvPr id="9" name="灯片编号占位符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垂直标题与文本">
    <p:spTree>
      <p:nvGrpSpPr>
        <p:cNvPr id="1" name=""/>
        <p:cNvGrpSpPr/>
        <p:nvPr/>
      </p:nvGrpSpPr>
      <p:grpSpPr>
        <a:xfrm>
          <a:off x="0" y="0"/>
          <a:ext cx="0" cy="0"/>
          <a:chOff x="0" y="0"/>
          <a:chExt cx="0" cy="0"/>
        </a:xfrm>
      </p:grpSpPr>
      <p:sp>
        <p:nvSpPr>
          <p:cNvPr id="9" name="长方形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垂直标题 1"/>
          <p:cNvSpPr>
            <a:spLocks noGrp="1"/>
          </p:cNvSpPr>
          <p:nvPr>
            <p:ph type="title" orient="vert"/>
          </p:nvPr>
        </p:nvSpPr>
        <p:spPr>
          <a:xfrm>
            <a:off x="8724900" y="412302"/>
            <a:ext cx="2628900" cy="5759898"/>
          </a:xfrm>
        </p:spPr>
        <p:txBody>
          <a:bodyPr vert="eaVert" rtlCol="0"/>
          <a:lstStyle/>
          <a:p>
            <a:pPr rtl="0"/>
            <a:r>
              <a:rPr lang="zh-CN" altLang="en-US"/>
              <a:t>单击此处编辑母版标题样式</a:t>
            </a:r>
            <a:endParaRPr lang="en-US" dirty="0"/>
          </a:p>
        </p:txBody>
      </p:sp>
      <p:sp>
        <p:nvSpPr>
          <p:cNvPr id="3" name="垂直文本占位符 2"/>
          <p:cNvSpPr>
            <a:spLocks noGrp="1"/>
          </p:cNvSpPr>
          <p:nvPr>
            <p:ph type="body" orient="vert" idx="1"/>
          </p:nvPr>
        </p:nvSpPr>
        <p:spPr>
          <a:xfrm>
            <a:off x="838200" y="412302"/>
            <a:ext cx="7734300" cy="5759898"/>
          </a:xfrm>
        </p:spPr>
        <p:txBody>
          <a:bodyPr vert="eaVert" lIns="45720" tIns="0" rIns="45720" bIns="0" rtlCol="0"/>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en-US" dirty="0"/>
          </a:p>
        </p:txBody>
      </p:sp>
      <p:sp>
        <p:nvSpPr>
          <p:cNvPr id="7" name="日期占位符 6">
            <a:extLst>
              <a:ext uri="{FF2B5EF4-FFF2-40B4-BE49-F238E27FC236}">
                <a16:creationId xmlns:a16="http://schemas.microsoft.com/office/drawing/2014/main" id="{AF33D6B0-F070-45C4-A472-19F432BE3932}"/>
              </a:ext>
            </a:extLst>
          </p:cNvPr>
          <p:cNvSpPr>
            <a:spLocks noGrp="1"/>
          </p:cNvSpPr>
          <p:nvPr>
            <p:ph type="dt" sz="half" idx="10"/>
          </p:nvPr>
        </p:nvSpPr>
        <p:spPr/>
        <p:txBody>
          <a:bodyPr rtlCol="0"/>
          <a:lstStyle/>
          <a:p>
            <a:pPr rtl="0"/>
            <a:fld id="{C0E476C3-78BD-40CB-9C6F-0D41DD7E1D50}" type="datetime1">
              <a:rPr lang="zh-CN" altLang="en-US" smtClean="0"/>
              <a:t>2023/2/26</a:t>
            </a:fld>
            <a:endParaRPr lang="en-US" dirty="0"/>
          </a:p>
        </p:txBody>
      </p:sp>
      <p:sp>
        <p:nvSpPr>
          <p:cNvPr id="8" name="页脚占位符 7">
            <a:extLst>
              <a:ext uri="{FF2B5EF4-FFF2-40B4-BE49-F238E27FC236}">
                <a16:creationId xmlns:a16="http://schemas.microsoft.com/office/drawing/2014/main" id="{9975399F-DAB2-410D-967F-ED17E6F796E7}"/>
              </a:ext>
            </a:extLst>
          </p:cNvPr>
          <p:cNvSpPr>
            <a:spLocks noGrp="1"/>
          </p:cNvSpPr>
          <p:nvPr>
            <p:ph type="ftr" sz="quarter" idx="11"/>
          </p:nvPr>
        </p:nvSpPr>
        <p:spPr/>
        <p:txBody>
          <a:bodyPr rtlCol="0"/>
          <a:lstStyle/>
          <a:p>
            <a:pPr rtl="0"/>
            <a:endParaRPr lang="en-US" dirty="0"/>
          </a:p>
        </p:txBody>
      </p:sp>
      <p:sp>
        <p:nvSpPr>
          <p:cNvPr id="10" name="灯片编号占位符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rtlCol="0"/>
          <a:lstStyle/>
          <a:p>
            <a:pPr rtl="0"/>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长方形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标题占位符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rtl="0"/>
            <a:r>
              <a:rPr lang="zh-cn" dirty="0"/>
              <a:t>单击此处编辑母版标题样式</a:t>
            </a:r>
            <a:endParaRPr lang="en-US" dirty="0"/>
          </a:p>
        </p:txBody>
      </p:sp>
      <p:sp>
        <p:nvSpPr>
          <p:cNvPr id="3" name="文本占位符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rtl="0"/>
            <a:r>
              <a:rPr lang="zh-cn" dirty="0"/>
              <a:t>单击此处编辑母版文本样式</a:t>
            </a:r>
          </a:p>
          <a:p>
            <a:pPr lvl="1" rtl="0"/>
            <a:r>
              <a:rPr lang="zh-cn" dirty="0"/>
              <a:t>第二级</a:t>
            </a:r>
          </a:p>
          <a:p>
            <a:pPr lvl="2" rtl="0"/>
            <a:r>
              <a:rPr lang="zh-cn" dirty="0"/>
              <a:t>第三级</a:t>
            </a:r>
          </a:p>
          <a:p>
            <a:pPr lvl="3" rtl="0"/>
            <a:r>
              <a:rPr lang="zh-cn" dirty="0"/>
              <a:t>第四级</a:t>
            </a:r>
          </a:p>
          <a:p>
            <a:pPr lvl="4" rtl="0"/>
            <a:r>
              <a:rPr lang="zh-cn" dirty="0"/>
              <a:t>第五级</a:t>
            </a:r>
            <a:endParaRPr lang="en-US" dirty="0"/>
          </a:p>
        </p:txBody>
      </p:sp>
      <p:sp>
        <p:nvSpPr>
          <p:cNvPr id="4" name="日期占位符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latin typeface="Microsoft YaHei UI" panose="020B0503020204020204" pitchFamily="34" charset="-122"/>
                <a:ea typeface="Microsoft YaHei UI" panose="020B0503020204020204" pitchFamily="34" charset="-122"/>
              </a:defRPr>
            </a:lvl1pPr>
          </a:lstStyle>
          <a:p>
            <a:fld id="{4ECCA8BC-1B61-46E2-9581-00FC2FDA063C}" type="datetime1">
              <a:rPr lang="zh-CN" altLang="en-US" smtClean="0"/>
              <a:t>2023/2/26</a:t>
            </a:fld>
            <a:endParaRPr lang="en-US" dirty="0"/>
          </a:p>
        </p:txBody>
      </p:sp>
      <p:sp>
        <p:nvSpPr>
          <p:cNvPr id="5" name="页脚占位符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latin typeface="Microsoft YaHei UI" panose="020B0503020204020204" pitchFamily="34" charset="-122"/>
                <a:ea typeface="Microsoft YaHei UI" panose="020B0503020204020204" pitchFamily="34" charset="-122"/>
              </a:defRPr>
            </a:lvl1pPr>
          </a:lstStyle>
          <a:p>
            <a:endParaRPr lang="en-US" dirty="0"/>
          </a:p>
        </p:txBody>
      </p:sp>
      <p:sp>
        <p:nvSpPr>
          <p:cNvPr id="6" name="幻灯片编号占位符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latin typeface="Microsoft YaHei UI" panose="020B0503020204020204" pitchFamily="34" charset="-122"/>
                <a:ea typeface="Microsoft YaHei UI" panose="020B0503020204020204" pitchFamily="34" charset="-122"/>
              </a:defRPr>
            </a:lvl1pPr>
          </a:lstStyle>
          <a:p>
            <a:fld id="{3A98EE3D-8CD1-4C3F-BD1C-C98C9596463C}" type="slidenum">
              <a:rPr lang="en-US" smtClean="0"/>
              <a:pPr/>
              <a:t>‹#›</a:t>
            </a:fld>
            <a:endParaRPr lang="en-US" dirty="0"/>
          </a:p>
        </p:txBody>
      </p:sp>
      <p:cxnSp>
        <p:nvCxnSpPr>
          <p:cNvPr id="10" name="直接连接符​​(S)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新宋体" panose="02010609030101010101" pitchFamily="49" charset="-122"/>
          <a:ea typeface="新宋体" panose="02010609030101010101" pitchFamily="49" charset="-122"/>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icrosoft YaHei UI" panose="020B0503020204020204" pitchFamily="34" charset="-122"/>
          <a:ea typeface="Microsoft YaHei UI" panose="020B0503020204020204" pitchFamily="34" charset="-122"/>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icrosoft YaHei UI" panose="020B0503020204020204" pitchFamily="34" charset="-122"/>
          <a:ea typeface="Microsoft YaHei UI" panose="020B0503020204020204" pitchFamily="34" charset="-122"/>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icrosoft YaHei UI" panose="020B0503020204020204" pitchFamily="34" charset="-122"/>
          <a:ea typeface="Microsoft YaHei UI" panose="020B0503020204020204" pitchFamily="34" charset="-122"/>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icrosoft YaHei UI" panose="020B0503020204020204" pitchFamily="34" charset="-122"/>
          <a:ea typeface="Microsoft YaHei UI" panose="020B0503020204020204" pitchFamily="34" charset="-122"/>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icrosoft YaHei UI" panose="020B0503020204020204" pitchFamily="34" charset="-122"/>
          <a:ea typeface="Microsoft YaHei UI" panose="020B0503020204020204" pitchFamily="34" charset="-122"/>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p.weixin.qq.com/s?__biz=MjM5NDA2MTU5Ng==&amp;mid=2670889096&amp;idx=2&amp;sn=827c12d4973368b1b5a66012f7586ad5&amp;chksm=bc4ba4fb8b3c2ded77cc046a94e1a72a25945d534cc779a0ad91284117ce1f10d5743a62643a&amp;scene=27" TargetMode="External"/><Relationship Id="rId3" Type="http://schemas.openxmlformats.org/officeDocument/2006/relationships/hyperlink" Target="http://www.gov.cn/zhengce/zhengceku/2022-12/29/content_5734105.htm" TargetMode="External"/><Relationship Id="rId7" Type="http://schemas.openxmlformats.org/officeDocument/2006/relationships/hyperlink" Target="https://mp.weixin.qq.com/s?__biz=MzA5ODM5ODQzMQ==&amp;mid=2649926462&amp;idx=1&amp;sn=241938773da9ff25eafdbd9891b3f48b&amp;chksm=8894328ebfe3bb98a0f7f9d9eced6639975d40d4590604bec3f7a8ba27f95fe8a127a1fc2ccd&amp;scene=27" TargetMode="External"/><Relationship Id="rId2" Type="http://schemas.openxmlformats.org/officeDocument/2006/relationships/hyperlink" Target="http://www.moe.gov.cn/jyb_xxgk/moe_1777/moe_1778/202107/t20210724_546576.html" TargetMode="External"/><Relationship Id="rId1" Type="http://schemas.openxmlformats.org/officeDocument/2006/relationships/slideLayout" Target="../slideLayouts/slideLayout2.xml"/><Relationship Id="rId6" Type="http://schemas.openxmlformats.org/officeDocument/2006/relationships/hyperlink" Target="https://uu11.com/jiaoyu/906356.html" TargetMode="External"/><Relationship Id="rId5" Type="http://schemas.openxmlformats.org/officeDocument/2006/relationships/hyperlink" Target="https://m.thepaper.cn/baijiahao_14666192" TargetMode="External"/><Relationship Id="rId4" Type="http://schemas.openxmlformats.org/officeDocument/2006/relationships/hyperlink" Target="https://www.jiemian.com/article/6609864.html"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长方形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2" name="标题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rtlCol="0">
            <a:normAutofit/>
          </a:bodyPr>
          <a:lstStyle/>
          <a:p>
            <a:pPr rtl="0"/>
            <a:r>
              <a:rPr lang="en-US" altLang="zh-CN" sz="8000" dirty="0"/>
              <a:t>The Business Change of New Oriental</a:t>
            </a:r>
            <a:endParaRPr lang="zh-cn" sz="8000" dirty="0"/>
          </a:p>
        </p:txBody>
      </p:sp>
      <p:sp>
        <p:nvSpPr>
          <p:cNvPr id="3" name="副标题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a:ln>
            <a:noFill/>
          </a:ln>
        </p:spPr>
        <p:style>
          <a:lnRef idx="2">
            <a:schemeClr val="accent1"/>
          </a:lnRef>
          <a:fillRef idx="1">
            <a:schemeClr val="lt1"/>
          </a:fillRef>
          <a:effectRef idx="0">
            <a:schemeClr val="accent1"/>
          </a:effectRef>
          <a:fontRef idx="minor">
            <a:schemeClr val="dk1"/>
          </a:fontRef>
        </p:style>
        <p:txBody>
          <a:bodyPr rtlCol="0">
            <a:normAutofit/>
          </a:bodyPr>
          <a:lstStyle/>
          <a:p>
            <a:r>
              <a:rPr lang="en-US" altLang="zh-CN" cap="none" dirty="0"/>
              <a:t>Chunyan wan</a:t>
            </a:r>
            <a:endParaRPr lang="zh-cn" sz="2400" cap="none" dirty="0">
              <a:solidFill>
                <a:schemeClr val="tx1">
                  <a:lumMod val="85000"/>
                  <a:lumOff val="15000"/>
                </a:schemeClr>
              </a:solidFill>
            </a:endParaRPr>
          </a:p>
        </p:txBody>
      </p:sp>
      <p:pic>
        <p:nvPicPr>
          <p:cNvPr id="5" name="图片 4" descr="一张显示了建筑物、坐姿、长凳和侧边的图片&#10;&#10;说明自动生成">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直接连接符​​(S)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19DE291-45AA-B3D8-730F-B357CC5F88F6}"/>
              </a:ext>
            </a:extLst>
          </p:cNvPr>
          <p:cNvSpPr>
            <a:spLocks noGrp="1"/>
          </p:cNvSpPr>
          <p:nvPr>
            <p:ph type="title"/>
          </p:nvPr>
        </p:nvSpPr>
        <p:spPr/>
        <p:txBody>
          <a:bodyPr/>
          <a:lstStyle/>
          <a:p>
            <a:r>
              <a:rPr lang="en-US" altLang="zh-CN" dirty="0"/>
              <a:t>Introduction of New Oriental</a:t>
            </a:r>
            <a:endParaRPr lang="zh-CN" altLang="en-US" dirty="0"/>
          </a:p>
        </p:txBody>
      </p:sp>
      <p:sp>
        <p:nvSpPr>
          <p:cNvPr id="3" name="内容占位符 2">
            <a:extLst>
              <a:ext uri="{FF2B5EF4-FFF2-40B4-BE49-F238E27FC236}">
                <a16:creationId xmlns:a16="http://schemas.microsoft.com/office/drawing/2014/main" id="{91D09ED0-A303-4E11-EBC5-90BF43B77115}"/>
              </a:ext>
            </a:extLst>
          </p:cNvPr>
          <p:cNvSpPr>
            <a:spLocks noGrp="1"/>
          </p:cNvSpPr>
          <p:nvPr>
            <p:ph idx="1"/>
          </p:nvPr>
        </p:nvSpPr>
        <p:spPr/>
        <p:txBody>
          <a:bodyPr>
            <a:normAutofit fontScale="92500" lnSpcReduction="20000"/>
          </a:bodyPr>
          <a:lstStyle/>
          <a:p>
            <a:pPr>
              <a:buFont typeface="Wingdings" panose="05000000000000000000" pitchFamily="2" charset="2"/>
              <a:buChar char="l"/>
            </a:pPr>
            <a:r>
              <a:rPr lang="en-US" altLang="zh-CN" dirty="0"/>
              <a:t>   New Oriental Education &amp; Technology Group Inc.(NYSE: EDU), Based in Beijing, China. Founded in1993</a:t>
            </a:r>
          </a:p>
          <a:p>
            <a:pPr>
              <a:buFont typeface="Wingdings" panose="05000000000000000000" pitchFamily="2" charset="2"/>
              <a:buChar char="l"/>
            </a:pPr>
            <a:r>
              <a:rPr lang="en-US" altLang="zh-CN" dirty="0"/>
              <a:t>  One of the largest providers of private educational services in China</a:t>
            </a:r>
          </a:p>
          <a:p>
            <a:pPr>
              <a:buFont typeface="Wingdings" panose="05000000000000000000" pitchFamily="2" charset="2"/>
              <a:buChar char="l"/>
            </a:pPr>
            <a:r>
              <a:rPr lang="en-US" altLang="zh-CN" dirty="0"/>
              <a:t>  Offers a wide range of educational services, including English-language training, test preparation, </a:t>
            </a:r>
            <a:r>
              <a:rPr lang="en-US" altLang="zh-CN" dirty="0">
                <a:solidFill>
                  <a:srgbClr val="FF0000"/>
                </a:solidFill>
              </a:rPr>
              <a:t>primary and secondary school education</a:t>
            </a:r>
            <a:r>
              <a:rPr lang="en-US" altLang="zh-CN" dirty="0"/>
              <a:t>, online education, overseas study consulting services, and other educational services.</a:t>
            </a:r>
          </a:p>
          <a:p>
            <a:pPr>
              <a:buFont typeface="Wingdings" panose="05000000000000000000" pitchFamily="2" charset="2"/>
              <a:buChar char="l"/>
            </a:pPr>
            <a:r>
              <a:rPr lang="en-US" altLang="zh-CN" dirty="0"/>
              <a:t>  Listed on the New York Stock Exchange since 2006</a:t>
            </a:r>
          </a:p>
          <a:p>
            <a:pPr>
              <a:buFont typeface="Wingdings" panose="05000000000000000000" pitchFamily="2" charset="2"/>
              <a:buChar char="l"/>
            </a:pPr>
            <a:r>
              <a:rPr lang="en-US" altLang="zh-CN" dirty="0">
                <a:latin typeface="Arial" panose="020B0604020202020204" pitchFamily="34" charset="0"/>
              </a:rPr>
              <a:t> </a:t>
            </a:r>
            <a:r>
              <a:rPr lang="en-US" altLang="zh-CN" b="0" i="0" dirty="0" err="1">
                <a:solidFill>
                  <a:srgbClr val="222222"/>
                </a:solidFill>
                <a:effectLst/>
                <a:latin typeface="arial" panose="020B0604020202020204" pitchFamily="34" charset="0"/>
              </a:rPr>
              <a:t>Koolearn</a:t>
            </a:r>
            <a:r>
              <a:rPr lang="en-US" altLang="zh-CN" b="0" i="0" dirty="0">
                <a:solidFill>
                  <a:srgbClr val="222222"/>
                </a:solidFill>
                <a:effectLst/>
                <a:latin typeface="arial" panose="020B0604020202020204" pitchFamily="34" charset="0"/>
              </a:rPr>
              <a:t> Technology Holding Limited </a:t>
            </a:r>
            <a:r>
              <a:rPr lang="en-US" altLang="zh-CN" dirty="0">
                <a:latin typeface="Arial" panose="020B0604020202020204" pitchFamily="34" charset="0"/>
              </a:rPr>
              <a:t>was listed </a:t>
            </a:r>
            <a:r>
              <a:rPr lang="en-US" altLang="zh-CN" b="0" i="0" dirty="0">
                <a:effectLst/>
                <a:latin typeface="Arial" panose="020B0604020202020204" pitchFamily="34" charset="0"/>
              </a:rPr>
              <a:t>on the Hong Kong Stock Exchange since 2019</a:t>
            </a:r>
          </a:p>
          <a:p>
            <a:pPr algn="l" rtl="0">
              <a:buFont typeface="Wingdings" panose="05000000000000000000" pitchFamily="2" charset="2"/>
              <a:buChar char="l"/>
            </a:pPr>
            <a:r>
              <a:rPr lang="en-US" altLang="zh-CN" b="0" i="0" dirty="0">
                <a:solidFill>
                  <a:srgbClr val="333333"/>
                </a:solidFill>
                <a:effectLst/>
                <a:latin typeface="Arial" panose="020B0604020202020204" pitchFamily="34" charset="0"/>
              </a:rPr>
              <a:t>  According to UBS's research report at the end of July, the after-school tutoring business of primary and secondary schools accounted for </a:t>
            </a:r>
            <a:r>
              <a:rPr lang="en-US" altLang="zh-CN" b="0" i="0" dirty="0">
                <a:solidFill>
                  <a:srgbClr val="FF0000"/>
                </a:solidFill>
                <a:effectLst/>
                <a:latin typeface="Arial" panose="020B0604020202020204" pitchFamily="34" charset="0"/>
              </a:rPr>
              <a:t>80%</a:t>
            </a:r>
            <a:r>
              <a:rPr lang="en-US" altLang="zh-CN" b="0" i="0" dirty="0">
                <a:solidFill>
                  <a:srgbClr val="333333"/>
                </a:solidFill>
                <a:effectLst/>
                <a:latin typeface="Arial" panose="020B0604020202020204" pitchFamily="34" charset="0"/>
              </a:rPr>
              <a:t> of New Oriental's revenue in the 2021 fiscal year.</a:t>
            </a:r>
          </a:p>
          <a:p>
            <a:pPr>
              <a:buFont typeface="Wingdings" panose="05000000000000000000" pitchFamily="2" charset="2"/>
              <a:buChar char="l"/>
            </a:pPr>
            <a:endParaRPr lang="zh-CN" altLang="en-US" dirty="0"/>
          </a:p>
        </p:txBody>
      </p:sp>
      <p:sp>
        <p:nvSpPr>
          <p:cNvPr id="4" name="日期占位符 3">
            <a:extLst>
              <a:ext uri="{FF2B5EF4-FFF2-40B4-BE49-F238E27FC236}">
                <a16:creationId xmlns:a16="http://schemas.microsoft.com/office/drawing/2014/main" id="{5B6936B6-2794-6181-C307-01FE1346448F}"/>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Tree>
    <p:extLst>
      <p:ext uri="{BB962C8B-B14F-4D97-AF65-F5344CB8AC3E}">
        <p14:creationId xmlns:p14="http://schemas.microsoft.com/office/powerpoint/2010/main" val="1473048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B89BD3D-9043-9301-233A-C96E558097A4}"/>
              </a:ext>
            </a:extLst>
          </p:cNvPr>
          <p:cNvSpPr>
            <a:spLocks noGrp="1"/>
          </p:cNvSpPr>
          <p:nvPr>
            <p:ph type="title"/>
          </p:nvPr>
        </p:nvSpPr>
        <p:spPr/>
        <p:txBody>
          <a:bodyPr/>
          <a:lstStyle/>
          <a:p>
            <a:r>
              <a:rPr lang="en-US" altLang="zh-CN" dirty="0"/>
              <a:t>What has happened ?</a:t>
            </a:r>
            <a:endParaRPr lang="zh-CN" altLang="en-US" dirty="0"/>
          </a:p>
        </p:txBody>
      </p:sp>
      <p:sp>
        <p:nvSpPr>
          <p:cNvPr id="3" name="内容占位符 2">
            <a:extLst>
              <a:ext uri="{FF2B5EF4-FFF2-40B4-BE49-F238E27FC236}">
                <a16:creationId xmlns:a16="http://schemas.microsoft.com/office/drawing/2014/main" id="{B1F260B3-0E22-5E92-CBCB-736B641EBF14}"/>
              </a:ext>
            </a:extLst>
          </p:cNvPr>
          <p:cNvSpPr>
            <a:spLocks noGrp="1"/>
          </p:cNvSpPr>
          <p:nvPr>
            <p:ph idx="1"/>
          </p:nvPr>
        </p:nvSpPr>
        <p:spPr>
          <a:xfrm>
            <a:off x="1097279" y="2108201"/>
            <a:ext cx="10326457" cy="3760891"/>
          </a:xfrm>
        </p:spPr>
        <p:txBody>
          <a:bodyPr>
            <a:normAutofit lnSpcReduction="10000"/>
          </a:bodyPr>
          <a:lstStyle/>
          <a:p>
            <a:pPr>
              <a:buFont typeface="Wingdings" panose="05000000000000000000" pitchFamily="2" charset="2"/>
              <a:buChar char="l"/>
            </a:pPr>
            <a:r>
              <a:rPr lang="en-US" altLang="zh-CN" sz="2400" dirty="0"/>
              <a:t>  Social environment</a:t>
            </a:r>
          </a:p>
          <a:p>
            <a:pPr lvl="2">
              <a:buFont typeface="Wingdings" panose="05000000000000000000" pitchFamily="2" charset="2"/>
              <a:buChar char="l"/>
            </a:pPr>
            <a:r>
              <a:rPr lang="zh-CN" altLang="en-US" sz="1800" dirty="0"/>
              <a:t> </a:t>
            </a:r>
            <a:r>
              <a:rPr lang="en-US" altLang="zh-CN" sz="2000" dirty="0"/>
              <a:t>Covid spread world-widely, consequently, the regular offline courses were suspended.</a:t>
            </a:r>
          </a:p>
          <a:p>
            <a:pPr>
              <a:buFont typeface="Wingdings" panose="05000000000000000000" pitchFamily="2" charset="2"/>
              <a:buChar char="l"/>
            </a:pPr>
            <a:r>
              <a:rPr lang="en-US" altLang="zh-CN" sz="2400" dirty="0"/>
              <a:t>  Economic situation</a:t>
            </a:r>
          </a:p>
          <a:p>
            <a:pPr lvl="2">
              <a:buFont typeface="Wingdings" panose="05000000000000000000" pitchFamily="2" charset="2"/>
              <a:buChar char="l"/>
            </a:pPr>
            <a:r>
              <a:rPr lang="en-US" altLang="zh-CN" sz="1800" dirty="0"/>
              <a:t> </a:t>
            </a:r>
            <a:r>
              <a:rPr lang="en-US" altLang="zh-CN" sz="2000" dirty="0"/>
              <a:t>For many Chinese families, the </a:t>
            </a:r>
            <a:r>
              <a:rPr lang="en-US" altLang="zh-CN" sz="2000" dirty="0">
                <a:solidFill>
                  <a:srgbClr val="333333"/>
                </a:solidFill>
                <a:latin typeface="Arial" panose="020B0604020202020204" pitchFamily="34" charset="0"/>
              </a:rPr>
              <a:t>household disposable income decreased in the last three years.</a:t>
            </a:r>
            <a:endParaRPr lang="en-US" altLang="zh-CN" sz="2000" b="0" i="0" dirty="0">
              <a:effectLst/>
              <a:latin typeface="Arial" panose="020B0604020202020204" pitchFamily="34" charset="0"/>
            </a:endParaRPr>
          </a:p>
          <a:p>
            <a:pPr>
              <a:buFont typeface="Wingdings" panose="05000000000000000000" pitchFamily="2" charset="2"/>
              <a:buChar char="l"/>
            </a:pPr>
            <a:r>
              <a:rPr lang="en-US" altLang="zh-CN" sz="2400" dirty="0"/>
              <a:t>  Politics </a:t>
            </a:r>
          </a:p>
          <a:p>
            <a:pPr lvl="2">
              <a:buFont typeface="Wingdings" panose="05000000000000000000" pitchFamily="2" charset="2"/>
              <a:buChar char="l"/>
            </a:pPr>
            <a:r>
              <a:rPr lang="en-US" altLang="zh-CN" sz="1800" dirty="0"/>
              <a:t> </a:t>
            </a:r>
            <a:r>
              <a:rPr lang="en-US" altLang="zh-CN" sz="1800" i="1" dirty="0"/>
              <a:t>The Opinions on Further Reducing the Burden of Students' Homework and Off-school Training in the Period of Compulsory Education </a:t>
            </a:r>
            <a:r>
              <a:rPr lang="en-US" altLang="zh-CN" sz="1800" dirty="0"/>
              <a:t>was issued at  24/07/2021 by General Office of the State Council of China.</a:t>
            </a:r>
          </a:p>
        </p:txBody>
      </p:sp>
      <p:sp>
        <p:nvSpPr>
          <p:cNvPr id="4" name="日期占位符 3">
            <a:extLst>
              <a:ext uri="{FF2B5EF4-FFF2-40B4-BE49-F238E27FC236}">
                <a16:creationId xmlns:a16="http://schemas.microsoft.com/office/drawing/2014/main" id="{2B8655C6-58E6-D212-1062-B96DC9433230}"/>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Tree>
    <p:extLst>
      <p:ext uri="{BB962C8B-B14F-4D97-AF65-F5344CB8AC3E}">
        <p14:creationId xmlns:p14="http://schemas.microsoft.com/office/powerpoint/2010/main" val="317908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9CC9984-413E-7EB5-AC14-DC24923EDCEA}"/>
              </a:ext>
            </a:extLst>
          </p:cNvPr>
          <p:cNvSpPr>
            <a:spLocks noGrp="1"/>
          </p:cNvSpPr>
          <p:nvPr>
            <p:ph type="title"/>
          </p:nvPr>
        </p:nvSpPr>
        <p:spPr/>
        <p:txBody>
          <a:bodyPr/>
          <a:lstStyle/>
          <a:p>
            <a:r>
              <a:rPr lang="en-US" altLang="zh-CN" dirty="0"/>
              <a:t>Force Field Analysis</a:t>
            </a:r>
            <a:endParaRPr lang="zh-CN" altLang="en-US" dirty="0"/>
          </a:p>
        </p:txBody>
      </p:sp>
      <p:sp>
        <p:nvSpPr>
          <p:cNvPr id="4" name="日期占位符 3">
            <a:extLst>
              <a:ext uri="{FF2B5EF4-FFF2-40B4-BE49-F238E27FC236}">
                <a16:creationId xmlns:a16="http://schemas.microsoft.com/office/drawing/2014/main" id="{F27BB029-B112-6B09-29EF-B3BA8F9669D2}"/>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
        <p:nvSpPr>
          <p:cNvPr id="5" name="矩形 4">
            <a:extLst>
              <a:ext uri="{FF2B5EF4-FFF2-40B4-BE49-F238E27FC236}">
                <a16:creationId xmlns:a16="http://schemas.microsoft.com/office/drawing/2014/main" id="{7387212C-23AF-92A6-9D5D-30D3921BFC61}"/>
              </a:ext>
            </a:extLst>
          </p:cNvPr>
          <p:cNvSpPr/>
          <p:nvPr/>
        </p:nvSpPr>
        <p:spPr>
          <a:xfrm>
            <a:off x="5631701" y="1941534"/>
            <a:ext cx="1183951" cy="3908121"/>
          </a:xfrm>
          <a:prstGeom prst="rect">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a:extLst>
              <a:ext uri="{FF2B5EF4-FFF2-40B4-BE49-F238E27FC236}">
                <a16:creationId xmlns:a16="http://schemas.microsoft.com/office/drawing/2014/main" id="{DAEBFC6D-D9E0-6D2C-16F3-95A52ADA5A49}"/>
              </a:ext>
            </a:extLst>
          </p:cNvPr>
          <p:cNvSpPr txBox="1"/>
          <p:nvPr/>
        </p:nvSpPr>
        <p:spPr>
          <a:xfrm>
            <a:off x="5292277" y="5928569"/>
            <a:ext cx="2108462" cy="461665"/>
          </a:xfrm>
          <a:prstGeom prst="rect">
            <a:avLst/>
          </a:prstGeom>
          <a:noFill/>
        </p:spPr>
        <p:txBody>
          <a:bodyPr wrap="none" rtlCol="0">
            <a:spAutoFit/>
          </a:bodyPr>
          <a:lstStyle/>
          <a:p>
            <a:r>
              <a:rPr lang="en-US" altLang="zh-CN" sz="2400" dirty="0"/>
              <a:t>The status quo</a:t>
            </a:r>
            <a:endParaRPr lang="zh-CN" altLang="en-US" sz="2400" dirty="0"/>
          </a:p>
        </p:txBody>
      </p:sp>
      <p:sp>
        <p:nvSpPr>
          <p:cNvPr id="10" name="文本框 9">
            <a:extLst>
              <a:ext uri="{FF2B5EF4-FFF2-40B4-BE49-F238E27FC236}">
                <a16:creationId xmlns:a16="http://schemas.microsoft.com/office/drawing/2014/main" id="{7C01EAF0-E512-ED94-D3C8-9348DA469BBF}"/>
              </a:ext>
            </a:extLst>
          </p:cNvPr>
          <p:cNvSpPr txBox="1"/>
          <p:nvPr/>
        </p:nvSpPr>
        <p:spPr>
          <a:xfrm>
            <a:off x="2383838" y="1929008"/>
            <a:ext cx="2330190" cy="523220"/>
          </a:xfrm>
          <a:prstGeom prst="rect">
            <a:avLst/>
          </a:prstGeom>
          <a:noFill/>
        </p:spPr>
        <p:txBody>
          <a:bodyPr wrap="none" rtlCol="0">
            <a:spAutoFit/>
          </a:bodyPr>
          <a:lstStyle/>
          <a:p>
            <a:r>
              <a:rPr lang="en-US" altLang="zh-CN" sz="2800" dirty="0"/>
              <a:t>Driving forces </a:t>
            </a:r>
            <a:endParaRPr lang="zh-CN" altLang="en-US" sz="2800" dirty="0"/>
          </a:p>
        </p:txBody>
      </p:sp>
      <p:sp>
        <p:nvSpPr>
          <p:cNvPr id="11" name="文本框 10">
            <a:extLst>
              <a:ext uri="{FF2B5EF4-FFF2-40B4-BE49-F238E27FC236}">
                <a16:creationId xmlns:a16="http://schemas.microsoft.com/office/drawing/2014/main" id="{85AF74E8-123E-7BA6-8C8C-AD3150A5A995}"/>
              </a:ext>
            </a:extLst>
          </p:cNvPr>
          <p:cNvSpPr txBox="1"/>
          <p:nvPr/>
        </p:nvSpPr>
        <p:spPr>
          <a:xfrm>
            <a:off x="6960682" y="1929008"/>
            <a:ext cx="2907527" cy="523220"/>
          </a:xfrm>
          <a:prstGeom prst="rect">
            <a:avLst/>
          </a:prstGeom>
          <a:noFill/>
        </p:spPr>
        <p:txBody>
          <a:bodyPr wrap="none" rtlCol="0">
            <a:spAutoFit/>
          </a:bodyPr>
          <a:lstStyle/>
          <a:p>
            <a:r>
              <a:rPr lang="en-US" altLang="zh-CN" sz="2800" dirty="0"/>
              <a:t>Restraining forces</a:t>
            </a:r>
            <a:endParaRPr lang="zh-CN" altLang="en-US" sz="2800" dirty="0"/>
          </a:p>
        </p:txBody>
      </p:sp>
      <p:cxnSp>
        <p:nvCxnSpPr>
          <p:cNvPr id="13" name="直接箭头连接符 12">
            <a:extLst>
              <a:ext uri="{FF2B5EF4-FFF2-40B4-BE49-F238E27FC236}">
                <a16:creationId xmlns:a16="http://schemas.microsoft.com/office/drawing/2014/main" id="{01D67F29-AB31-07DC-21D0-4CE2E283B92F}"/>
              </a:ext>
            </a:extLst>
          </p:cNvPr>
          <p:cNvCxnSpPr/>
          <p:nvPr/>
        </p:nvCxnSpPr>
        <p:spPr>
          <a:xfrm>
            <a:off x="3707704" y="3006247"/>
            <a:ext cx="1923998" cy="0"/>
          </a:xfrm>
          <a:prstGeom prst="straightConnector1">
            <a:avLst/>
          </a:prstGeom>
          <a:ln w="28575">
            <a:solidFill>
              <a:srgbClr val="A0C5EB"/>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接箭头连接符 14">
            <a:extLst>
              <a:ext uri="{FF2B5EF4-FFF2-40B4-BE49-F238E27FC236}">
                <a16:creationId xmlns:a16="http://schemas.microsoft.com/office/drawing/2014/main" id="{57D8FDD0-187F-E3DA-5FEC-FF74BECBD769}"/>
              </a:ext>
            </a:extLst>
          </p:cNvPr>
          <p:cNvCxnSpPr/>
          <p:nvPr/>
        </p:nvCxnSpPr>
        <p:spPr>
          <a:xfrm>
            <a:off x="3707704" y="4761978"/>
            <a:ext cx="1923998" cy="0"/>
          </a:xfrm>
          <a:prstGeom prst="straightConnector1">
            <a:avLst/>
          </a:prstGeom>
          <a:ln w="28575">
            <a:solidFill>
              <a:srgbClr val="A0C5EB"/>
            </a:solidFill>
            <a:tailEnd type="triangle"/>
          </a:ln>
        </p:spPr>
        <p:style>
          <a:lnRef idx="1">
            <a:schemeClr val="accent1"/>
          </a:lnRef>
          <a:fillRef idx="0">
            <a:schemeClr val="accent1"/>
          </a:fillRef>
          <a:effectRef idx="0">
            <a:schemeClr val="accent1"/>
          </a:effectRef>
          <a:fontRef idx="minor">
            <a:schemeClr val="tx1"/>
          </a:fontRef>
        </p:style>
      </p:cxnSp>
      <p:sp>
        <p:nvSpPr>
          <p:cNvPr id="16" name="文本框 15">
            <a:extLst>
              <a:ext uri="{FF2B5EF4-FFF2-40B4-BE49-F238E27FC236}">
                <a16:creationId xmlns:a16="http://schemas.microsoft.com/office/drawing/2014/main" id="{3B559C4E-BC31-596C-11B2-E0CCE54EECEC}"/>
              </a:ext>
            </a:extLst>
          </p:cNvPr>
          <p:cNvSpPr txBox="1"/>
          <p:nvPr/>
        </p:nvSpPr>
        <p:spPr>
          <a:xfrm>
            <a:off x="5631700" y="2672488"/>
            <a:ext cx="1296440" cy="2246769"/>
          </a:xfrm>
          <a:prstGeom prst="rect">
            <a:avLst/>
          </a:prstGeom>
          <a:noFill/>
        </p:spPr>
        <p:txBody>
          <a:bodyPr wrap="square" rtlCol="0">
            <a:spAutoFit/>
          </a:bodyPr>
          <a:lstStyle/>
          <a:p>
            <a:r>
              <a:rPr lang="en-US" altLang="zh-CN" sz="2000" dirty="0"/>
              <a:t>Stop</a:t>
            </a:r>
          </a:p>
          <a:p>
            <a:r>
              <a:rPr lang="en-US" altLang="zh-CN" sz="2000" dirty="0"/>
              <a:t>primary and secondary school education services</a:t>
            </a:r>
            <a:endParaRPr lang="zh-CN" altLang="en-US" sz="2000" dirty="0"/>
          </a:p>
        </p:txBody>
      </p:sp>
      <p:sp>
        <p:nvSpPr>
          <p:cNvPr id="17" name="文本框 16">
            <a:extLst>
              <a:ext uri="{FF2B5EF4-FFF2-40B4-BE49-F238E27FC236}">
                <a16:creationId xmlns:a16="http://schemas.microsoft.com/office/drawing/2014/main" id="{56A64CAA-5568-784C-CB4B-2D9E9512E8B7}"/>
              </a:ext>
            </a:extLst>
          </p:cNvPr>
          <p:cNvSpPr txBox="1"/>
          <p:nvPr/>
        </p:nvSpPr>
        <p:spPr>
          <a:xfrm>
            <a:off x="1059974" y="2683081"/>
            <a:ext cx="2647729" cy="1200329"/>
          </a:xfrm>
          <a:prstGeom prst="rect">
            <a:avLst/>
          </a:prstGeom>
          <a:noFill/>
        </p:spPr>
        <p:txBody>
          <a:bodyPr wrap="square" rtlCol="0">
            <a:spAutoFit/>
          </a:bodyPr>
          <a:lstStyle/>
          <a:p>
            <a:r>
              <a:rPr lang="en-US" altLang="zh-CN" sz="2400"/>
              <a:t>The spread of Covid, and related control policies </a:t>
            </a:r>
            <a:endParaRPr lang="zh-CN" altLang="en-US" sz="2400" dirty="0"/>
          </a:p>
        </p:txBody>
      </p:sp>
      <p:sp>
        <p:nvSpPr>
          <p:cNvPr id="18" name="文本框 17">
            <a:extLst>
              <a:ext uri="{FF2B5EF4-FFF2-40B4-BE49-F238E27FC236}">
                <a16:creationId xmlns:a16="http://schemas.microsoft.com/office/drawing/2014/main" id="{61B87339-7680-9B26-F080-E26E1AA81E19}"/>
              </a:ext>
            </a:extLst>
          </p:cNvPr>
          <p:cNvSpPr txBox="1"/>
          <p:nvPr/>
        </p:nvSpPr>
        <p:spPr>
          <a:xfrm>
            <a:off x="1097280" y="4288944"/>
            <a:ext cx="2923575" cy="1200329"/>
          </a:xfrm>
          <a:prstGeom prst="rect">
            <a:avLst/>
          </a:prstGeom>
          <a:noFill/>
        </p:spPr>
        <p:txBody>
          <a:bodyPr wrap="square" rtlCol="0">
            <a:spAutoFit/>
          </a:bodyPr>
          <a:lstStyle/>
          <a:p>
            <a:r>
              <a:rPr lang="en-US" altLang="zh-CN" sz="2400" dirty="0"/>
              <a:t>Education policies to reduce the burden of students</a:t>
            </a:r>
            <a:endParaRPr lang="zh-CN" altLang="en-US" sz="2400" dirty="0"/>
          </a:p>
        </p:txBody>
      </p:sp>
      <p:cxnSp>
        <p:nvCxnSpPr>
          <p:cNvPr id="22" name="直接箭头连接符 21">
            <a:extLst>
              <a:ext uri="{FF2B5EF4-FFF2-40B4-BE49-F238E27FC236}">
                <a16:creationId xmlns:a16="http://schemas.microsoft.com/office/drawing/2014/main" id="{4383DC46-2DC2-0844-FA03-3F3FF8CC080F}"/>
              </a:ext>
            </a:extLst>
          </p:cNvPr>
          <p:cNvCxnSpPr>
            <a:cxnSpLocks/>
          </p:cNvCxnSpPr>
          <p:nvPr/>
        </p:nvCxnSpPr>
        <p:spPr>
          <a:xfrm flipH="1">
            <a:off x="6840704" y="3006246"/>
            <a:ext cx="1877411" cy="0"/>
          </a:xfrm>
          <a:prstGeom prst="straightConnector1">
            <a:avLst/>
          </a:prstGeom>
          <a:ln w="28575">
            <a:solidFill>
              <a:srgbClr val="A0C5EB"/>
            </a:solidFill>
            <a:tailEnd type="triangle"/>
          </a:ln>
        </p:spPr>
        <p:style>
          <a:lnRef idx="1">
            <a:schemeClr val="accent1"/>
          </a:lnRef>
          <a:fillRef idx="0">
            <a:schemeClr val="accent1"/>
          </a:fillRef>
          <a:effectRef idx="0">
            <a:schemeClr val="accent1"/>
          </a:effectRef>
          <a:fontRef idx="minor">
            <a:schemeClr val="tx1"/>
          </a:fontRef>
        </p:style>
      </p:cxnSp>
      <p:cxnSp>
        <p:nvCxnSpPr>
          <p:cNvPr id="26" name="直接箭头连接符 25">
            <a:extLst>
              <a:ext uri="{FF2B5EF4-FFF2-40B4-BE49-F238E27FC236}">
                <a16:creationId xmlns:a16="http://schemas.microsoft.com/office/drawing/2014/main" id="{2430C21E-875A-2F22-F521-1902710157DD}"/>
              </a:ext>
            </a:extLst>
          </p:cNvPr>
          <p:cNvCxnSpPr>
            <a:cxnSpLocks/>
          </p:cNvCxnSpPr>
          <p:nvPr/>
        </p:nvCxnSpPr>
        <p:spPr>
          <a:xfrm flipH="1">
            <a:off x="6843538" y="4751539"/>
            <a:ext cx="1877411" cy="0"/>
          </a:xfrm>
          <a:prstGeom prst="straightConnector1">
            <a:avLst/>
          </a:prstGeom>
          <a:ln w="28575">
            <a:solidFill>
              <a:srgbClr val="A0C5EB"/>
            </a:solidFill>
            <a:tailEnd type="triangle"/>
          </a:ln>
        </p:spPr>
        <p:style>
          <a:lnRef idx="1">
            <a:schemeClr val="accent1"/>
          </a:lnRef>
          <a:fillRef idx="0">
            <a:schemeClr val="accent1"/>
          </a:fillRef>
          <a:effectRef idx="0">
            <a:schemeClr val="accent1"/>
          </a:effectRef>
          <a:fontRef idx="minor">
            <a:schemeClr val="tx1"/>
          </a:fontRef>
        </p:style>
      </p:cxnSp>
      <p:sp>
        <p:nvSpPr>
          <p:cNvPr id="27" name="文本框 26">
            <a:extLst>
              <a:ext uri="{FF2B5EF4-FFF2-40B4-BE49-F238E27FC236}">
                <a16:creationId xmlns:a16="http://schemas.microsoft.com/office/drawing/2014/main" id="{AB6CFD0A-802A-FF62-ADC7-0A96D20A513C}"/>
              </a:ext>
            </a:extLst>
          </p:cNvPr>
          <p:cNvSpPr txBox="1"/>
          <p:nvPr/>
        </p:nvSpPr>
        <p:spPr>
          <a:xfrm>
            <a:off x="8718115" y="2770886"/>
            <a:ext cx="2647729" cy="830997"/>
          </a:xfrm>
          <a:prstGeom prst="rect">
            <a:avLst/>
          </a:prstGeom>
          <a:noFill/>
        </p:spPr>
        <p:txBody>
          <a:bodyPr wrap="square" rtlCol="0">
            <a:spAutoFit/>
          </a:bodyPr>
          <a:lstStyle/>
          <a:p>
            <a:r>
              <a:rPr lang="en-US" altLang="zh-CN" sz="2400" dirty="0"/>
              <a:t>Loss of main business income</a:t>
            </a:r>
            <a:endParaRPr lang="zh-CN" altLang="en-US" sz="2400" dirty="0"/>
          </a:p>
        </p:txBody>
      </p:sp>
      <p:sp>
        <p:nvSpPr>
          <p:cNvPr id="28" name="文本框 27">
            <a:extLst>
              <a:ext uri="{FF2B5EF4-FFF2-40B4-BE49-F238E27FC236}">
                <a16:creationId xmlns:a16="http://schemas.microsoft.com/office/drawing/2014/main" id="{63A52CC0-CD8E-DCA0-9586-5D6112F1E020}"/>
              </a:ext>
            </a:extLst>
          </p:cNvPr>
          <p:cNvSpPr txBox="1"/>
          <p:nvPr/>
        </p:nvSpPr>
        <p:spPr>
          <a:xfrm>
            <a:off x="8739650" y="4288943"/>
            <a:ext cx="2647729" cy="1200329"/>
          </a:xfrm>
          <a:prstGeom prst="rect">
            <a:avLst/>
          </a:prstGeom>
          <a:noFill/>
        </p:spPr>
        <p:txBody>
          <a:bodyPr wrap="square" rtlCol="0">
            <a:spAutoFit/>
          </a:bodyPr>
          <a:lstStyle/>
          <a:p>
            <a:pPr algn="l" rtl="0"/>
            <a:r>
              <a:rPr lang="en-US" altLang="zh-CN" sz="2400" b="0" i="0" dirty="0">
                <a:solidFill>
                  <a:srgbClr val="333333"/>
                </a:solidFill>
                <a:effectLst/>
                <a:latin typeface="Arial" panose="020B0604020202020204" pitchFamily="34" charset="0"/>
              </a:rPr>
              <a:t>Cost of closing the learning centers</a:t>
            </a:r>
          </a:p>
        </p:txBody>
      </p:sp>
      <p:sp>
        <p:nvSpPr>
          <p:cNvPr id="31" name="椭圆 30">
            <a:extLst>
              <a:ext uri="{FF2B5EF4-FFF2-40B4-BE49-F238E27FC236}">
                <a16:creationId xmlns:a16="http://schemas.microsoft.com/office/drawing/2014/main" id="{D35DA09C-2F33-BE5B-CFC8-1F060D540255}"/>
              </a:ext>
            </a:extLst>
          </p:cNvPr>
          <p:cNvSpPr/>
          <p:nvPr/>
        </p:nvSpPr>
        <p:spPr>
          <a:xfrm>
            <a:off x="243874" y="2906038"/>
            <a:ext cx="589267" cy="561873"/>
          </a:xfrm>
          <a:prstGeom prst="ellipse">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3</a:t>
            </a:r>
            <a:endParaRPr lang="zh-CN" altLang="en-US" dirty="0"/>
          </a:p>
        </p:txBody>
      </p:sp>
      <p:sp>
        <p:nvSpPr>
          <p:cNvPr id="32" name="椭圆 31">
            <a:extLst>
              <a:ext uri="{FF2B5EF4-FFF2-40B4-BE49-F238E27FC236}">
                <a16:creationId xmlns:a16="http://schemas.microsoft.com/office/drawing/2014/main" id="{395A6608-F522-17D3-AEEE-29B064F2AF4B}"/>
              </a:ext>
            </a:extLst>
          </p:cNvPr>
          <p:cNvSpPr/>
          <p:nvPr/>
        </p:nvSpPr>
        <p:spPr>
          <a:xfrm>
            <a:off x="243874" y="4481041"/>
            <a:ext cx="589267" cy="561873"/>
          </a:xfrm>
          <a:prstGeom prst="ellipse">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600" dirty="0"/>
              <a:t>10</a:t>
            </a:r>
            <a:endParaRPr lang="zh-CN" altLang="en-US" sz="1600" dirty="0"/>
          </a:p>
        </p:txBody>
      </p:sp>
      <p:sp>
        <p:nvSpPr>
          <p:cNvPr id="33" name="椭圆 32">
            <a:extLst>
              <a:ext uri="{FF2B5EF4-FFF2-40B4-BE49-F238E27FC236}">
                <a16:creationId xmlns:a16="http://schemas.microsoft.com/office/drawing/2014/main" id="{9D881C08-9E83-8D06-47DA-D1625DB1C215}"/>
              </a:ext>
            </a:extLst>
          </p:cNvPr>
          <p:cNvSpPr/>
          <p:nvPr/>
        </p:nvSpPr>
        <p:spPr>
          <a:xfrm>
            <a:off x="11365844" y="2906038"/>
            <a:ext cx="589267" cy="561873"/>
          </a:xfrm>
          <a:prstGeom prst="ellipse">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5</a:t>
            </a:r>
            <a:endParaRPr lang="zh-CN" altLang="en-US" dirty="0"/>
          </a:p>
        </p:txBody>
      </p:sp>
      <p:sp>
        <p:nvSpPr>
          <p:cNvPr id="34" name="椭圆 33">
            <a:extLst>
              <a:ext uri="{FF2B5EF4-FFF2-40B4-BE49-F238E27FC236}">
                <a16:creationId xmlns:a16="http://schemas.microsoft.com/office/drawing/2014/main" id="{A4D1A572-4A9D-44F2-7AB2-09D0268B7998}"/>
              </a:ext>
            </a:extLst>
          </p:cNvPr>
          <p:cNvSpPr/>
          <p:nvPr/>
        </p:nvSpPr>
        <p:spPr>
          <a:xfrm>
            <a:off x="11387379" y="4327234"/>
            <a:ext cx="589267" cy="561873"/>
          </a:xfrm>
          <a:prstGeom prst="ellipse">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3</a:t>
            </a:r>
            <a:endParaRPr lang="zh-CN" altLang="en-US" dirty="0"/>
          </a:p>
        </p:txBody>
      </p:sp>
      <p:sp>
        <p:nvSpPr>
          <p:cNvPr id="35" name="Rectangle 11">
            <a:extLst>
              <a:ext uri="{FF2B5EF4-FFF2-40B4-BE49-F238E27FC236}">
                <a16:creationId xmlns:a16="http://schemas.microsoft.com/office/drawing/2014/main" id="{27260BE1-FF33-401D-BC61-0A69FDCE9EC4}"/>
              </a:ext>
            </a:extLst>
          </p:cNvPr>
          <p:cNvSpPr/>
          <p:nvPr/>
        </p:nvSpPr>
        <p:spPr>
          <a:xfrm>
            <a:off x="130474" y="5761515"/>
            <a:ext cx="1183950" cy="334107"/>
          </a:xfrm>
          <a:prstGeom prst="rect">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Total = 13</a:t>
            </a:r>
          </a:p>
        </p:txBody>
      </p:sp>
      <p:sp>
        <p:nvSpPr>
          <p:cNvPr id="36" name="Rectangle 11">
            <a:extLst>
              <a:ext uri="{FF2B5EF4-FFF2-40B4-BE49-F238E27FC236}">
                <a16:creationId xmlns:a16="http://schemas.microsoft.com/office/drawing/2014/main" id="{27260BE1-FF33-401D-BC61-0A69FDCE9EC4}"/>
              </a:ext>
            </a:extLst>
          </p:cNvPr>
          <p:cNvSpPr/>
          <p:nvPr/>
        </p:nvSpPr>
        <p:spPr>
          <a:xfrm>
            <a:off x="10811562" y="5766617"/>
            <a:ext cx="1165084" cy="334107"/>
          </a:xfrm>
          <a:prstGeom prst="rect">
            <a:avLst/>
          </a:prstGeom>
          <a:solidFill>
            <a:srgbClr val="A0C5E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Total = 8</a:t>
            </a:r>
          </a:p>
        </p:txBody>
      </p:sp>
    </p:spTree>
    <p:extLst>
      <p:ext uri="{BB962C8B-B14F-4D97-AF65-F5344CB8AC3E}">
        <p14:creationId xmlns:p14="http://schemas.microsoft.com/office/powerpoint/2010/main" val="2911155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B89BD3D-9043-9301-233A-C96E558097A4}"/>
              </a:ext>
            </a:extLst>
          </p:cNvPr>
          <p:cNvSpPr>
            <a:spLocks noGrp="1"/>
          </p:cNvSpPr>
          <p:nvPr>
            <p:ph type="title"/>
          </p:nvPr>
        </p:nvSpPr>
        <p:spPr/>
        <p:txBody>
          <a:bodyPr/>
          <a:lstStyle/>
          <a:p>
            <a:r>
              <a:rPr lang="en-US" altLang="zh-CN" dirty="0"/>
              <a:t>How does New Oriental respond?</a:t>
            </a:r>
            <a:endParaRPr lang="zh-CN" altLang="en-US" dirty="0"/>
          </a:p>
        </p:txBody>
      </p:sp>
      <p:sp>
        <p:nvSpPr>
          <p:cNvPr id="3" name="内容占位符 2">
            <a:extLst>
              <a:ext uri="{FF2B5EF4-FFF2-40B4-BE49-F238E27FC236}">
                <a16:creationId xmlns:a16="http://schemas.microsoft.com/office/drawing/2014/main" id="{B1F260B3-0E22-5E92-CBCB-736B641EBF14}"/>
              </a:ext>
            </a:extLst>
          </p:cNvPr>
          <p:cNvSpPr>
            <a:spLocks noGrp="1"/>
          </p:cNvSpPr>
          <p:nvPr>
            <p:ph idx="1"/>
          </p:nvPr>
        </p:nvSpPr>
        <p:spPr>
          <a:xfrm>
            <a:off x="1097279" y="2108201"/>
            <a:ext cx="10451718" cy="3760891"/>
          </a:xfrm>
        </p:spPr>
        <p:txBody>
          <a:bodyPr>
            <a:normAutofit fontScale="92500"/>
          </a:bodyPr>
          <a:lstStyle/>
          <a:p>
            <a:pPr>
              <a:buFont typeface="Wingdings" panose="05000000000000000000" pitchFamily="2" charset="2"/>
              <a:buChar char="l"/>
            </a:pPr>
            <a:r>
              <a:rPr lang="en-US" altLang="zh-CN" sz="2400" dirty="0"/>
              <a:t> </a:t>
            </a:r>
            <a:r>
              <a:rPr lang="en-US" altLang="zh-CN" sz="2800" dirty="0"/>
              <a:t> Stop providing K-9 subject-related training services to students from kindergarten to grade 9 by the end of 2021.  </a:t>
            </a:r>
          </a:p>
          <a:p>
            <a:pPr>
              <a:buFont typeface="Wingdings" panose="05000000000000000000" pitchFamily="2" charset="2"/>
              <a:buChar char="l"/>
            </a:pPr>
            <a:r>
              <a:rPr lang="en-US" altLang="zh-CN" sz="3000" dirty="0"/>
              <a:t> </a:t>
            </a:r>
            <a:r>
              <a:rPr lang="en-US" altLang="zh-CN" sz="2800" dirty="0"/>
              <a:t>Shift its focus and resources to other educational products and services, such as exam preparation courses, adult language training courses and textbooks.</a:t>
            </a:r>
          </a:p>
          <a:p>
            <a:pPr>
              <a:buFont typeface="Wingdings" panose="05000000000000000000" pitchFamily="2" charset="2"/>
              <a:buChar char="l"/>
            </a:pPr>
            <a:r>
              <a:rPr lang="en-US" altLang="zh-CN" sz="2800" dirty="0"/>
              <a:t>  Launch “Easy Buy” platform which is committed to becoming the founder of high-quality agricultural products in China.</a:t>
            </a:r>
          </a:p>
        </p:txBody>
      </p:sp>
      <p:sp>
        <p:nvSpPr>
          <p:cNvPr id="4" name="日期占位符 3">
            <a:extLst>
              <a:ext uri="{FF2B5EF4-FFF2-40B4-BE49-F238E27FC236}">
                <a16:creationId xmlns:a16="http://schemas.microsoft.com/office/drawing/2014/main" id="{2B8655C6-58E6-D212-1062-B96DC9433230}"/>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Tree>
    <p:extLst>
      <p:ext uri="{BB962C8B-B14F-4D97-AF65-F5344CB8AC3E}">
        <p14:creationId xmlns:p14="http://schemas.microsoft.com/office/powerpoint/2010/main" val="1201258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CB6ECB5-A10B-4422-CB6B-B209A1EF4878}"/>
              </a:ext>
            </a:extLst>
          </p:cNvPr>
          <p:cNvSpPr>
            <a:spLocks noGrp="1"/>
          </p:cNvSpPr>
          <p:nvPr>
            <p:ph type="title"/>
          </p:nvPr>
        </p:nvSpPr>
        <p:spPr/>
        <p:txBody>
          <a:bodyPr/>
          <a:lstStyle/>
          <a:p>
            <a:r>
              <a:rPr lang="en-GB" altLang="zh-CN" sz="4800" dirty="0"/>
              <a:t>Models of organisational Change</a:t>
            </a:r>
            <a:endParaRPr lang="zh-CN" altLang="en-US" dirty="0"/>
          </a:p>
        </p:txBody>
      </p:sp>
      <p:sp>
        <p:nvSpPr>
          <p:cNvPr id="4" name="日期占位符 3">
            <a:extLst>
              <a:ext uri="{FF2B5EF4-FFF2-40B4-BE49-F238E27FC236}">
                <a16:creationId xmlns:a16="http://schemas.microsoft.com/office/drawing/2014/main" id="{D613C0C0-F88F-194D-42F9-CCAA24159AFC}"/>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pic>
        <p:nvPicPr>
          <p:cNvPr id="6" name="图片 5">
            <a:extLst>
              <a:ext uri="{FF2B5EF4-FFF2-40B4-BE49-F238E27FC236}">
                <a16:creationId xmlns:a16="http://schemas.microsoft.com/office/drawing/2014/main" id="{7A0B084E-A7E0-D68C-B3A1-A19AB4D372FC}"/>
              </a:ext>
            </a:extLst>
          </p:cNvPr>
          <p:cNvPicPr>
            <a:picLocks noChangeAspect="1"/>
          </p:cNvPicPr>
          <p:nvPr/>
        </p:nvPicPr>
        <p:blipFill>
          <a:blip r:embed="rId2"/>
          <a:stretch>
            <a:fillRect/>
          </a:stretch>
        </p:blipFill>
        <p:spPr>
          <a:xfrm>
            <a:off x="3600025" y="1991312"/>
            <a:ext cx="4991949" cy="4094520"/>
          </a:xfrm>
          <a:prstGeom prst="rect">
            <a:avLst/>
          </a:prstGeom>
        </p:spPr>
      </p:pic>
      <p:cxnSp>
        <p:nvCxnSpPr>
          <p:cNvPr id="8" name="直接连接符 7">
            <a:extLst>
              <a:ext uri="{FF2B5EF4-FFF2-40B4-BE49-F238E27FC236}">
                <a16:creationId xmlns:a16="http://schemas.microsoft.com/office/drawing/2014/main" id="{4E2A3715-631A-9CCA-3CC4-645ADAACA402}"/>
              </a:ext>
            </a:extLst>
          </p:cNvPr>
          <p:cNvCxnSpPr>
            <a:cxnSpLocks/>
          </p:cNvCxnSpPr>
          <p:nvPr/>
        </p:nvCxnSpPr>
        <p:spPr>
          <a:xfrm>
            <a:off x="6475956" y="4697260"/>
            <a:ext cx="0" cy="1114817"/>
          </a:xfrm>
          <a:prstGeom prst="line">
            <a:avLst/>
          </a:prstGeom>
          <a:ln>
            <a:prstDash val="sysDot"/>
          </a:ln>
        </p:spPr>
        <p:style>
          <a:lnRef idx="1">
            <a:schemeClr val="accent1"/>
          </a:lnRef>
          <a:fillRef idx="0">
            <a:schemeClr val="accent1"/>
          </a:fillRef>
          <a:effectRef idx="0">
            <a:schemeClr val="accent1"/>
          </a:effectRef>
          <a:fontRef idx="minor">
            <a:schemeClr val="tx1"/>
          </a:fontRef>
        </p:style>
      </p:cxnSp>
      <p:sp>
        <p:nvSpPr>
          <p:cNvPr id="13" name="文本框 12">
            <a:extLst>
              <a:ext uri="{FF2B5EF4-FFF2-40B4-BE49-F238E27FC236}">
                <a16:creationId xmlns:a16="http://schemas.microsoft.com/office/drawing/2014/main" id="{60D6E0A3-4939-4AAB-15CB-A72CE3EC6DA3}"/>
              </a:ext>
            </a:extLst>
          </p:cNvPr>
          <p:cNvSpPr txBox="1"/>
          <p:nvPr/>
        </p:nvSpPr>
        <p:spPr>
          <a:xfrm>
            <a:off x="5655504" y="5762666"/>
            <a:ext cx="2936470" cy="646331"/>
          </a:xfrm>
          <a:prstGeom prst="rect">
            <a:avLst/>
          </a:prstGeom>
          <a:noFill/>
        </p:spPr>
        <p:txBody>
          <a:bodyPr wrap="square" rtlCol="0">
            <a:spAutoFit/>
          </a:bodyPr>
          <a:lstStyle/>
          <a:p>
            <a:r>
              <a:rPr lang="en-US" altLang="zh-CN" dirty="0"/>
              <a:t>24/07/2021 </a:t>
            </a:r>
          </a:p>
          <a:p>
            <a:r>
              <a:rPr lang="en-US" altLang="zh-CN" dirty="0"/>
              <a:t>Double Reduction Policy</a:t>
            </a:r>
            <a:endParaRPr lang="zh-CN" altLang="en-US" dirty="0"/>
          </a:p>
        </p:txBody>
      </p:sp>
    </p:spTree>
    <p:extLst>
      <p:ext uri="{BB962C8B-B14F-4D97-AF65-F5344CB8AC3E}">
        <p14:creationId xmlns:p14="http://schemas.microsoft.com/office/powerpoint/2010/main" val="707048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37F3FC2-E93F-3CE7-A3D4-CD874D1AAB8D}"/>
              </a:ext>
            </a:extLst>
          </p:cNvPr>
          <p:cNvSpPr>
            <a:spLocks noGrp="1"/>
          </p:cNvSpPr>
          <p:nvPr>
            <p:ph type="title"/>
          </p:nvPr>
        </p:nvSpPr>
        <p:spPr/>
        <p:txBody>
          <a:bodyPr/>
          <a:lstStyle/>
          <a:p>
            <a:r>
              <a:rPr lang="en-US" altLang="zh-CN" dirty="0"/>
              <a:t>Typology of change</a:t>
            </a:r>
            <a:endParaRPr lang="zh-CN" altLang="en-US" dirty="0"/>
          </a:p>
        </p:txBody>
      </p:sp>
      <p:sp>
        <p:nvSpPr>
          <p:cNvPr id="4" name="日期占位符 3">
            <a:extLst>
              <a:ext uri="{FF2B5EF4-FFF2-40B4-BE49-F238E27FC236}">
                <a16:creationId xmlns:a16="http://schemas.microsoft.com/office/drawing/2014/main" id="{F0E37C82-6729-7D22-C8CB-1959F38D19C5}"/>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
        <p:nvSpPr>
          <p:cNvPr id="6" name="矩形 5">
            <a:extLst>
              <a:ext uri="{FF2B5EF4-FFF2-40B4-BE49-F238E27FC236}">
                <a16:creationId xmlns:a16="http://schemas.microsoft.com/office/drawing/2014/main" id="{AE1A38EA-3FF4-C88F-21AD-C1031ED5C698}"/>
              </a:ext>
            </a:extLst>
          </p:cNvPr>
          <p:cNvSpPr/>
          <p:nvPr/>
        </p:nvSpPr>
        <p:spPr>
          <a:xfrm>
            <a:off x="3920647" y="4608289"/>
            <a:ext cx="2743200" cy="127624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ln>
                  <a:solidFill>
                    <a:srgbClr val="FFC000"/>
                  </a:solidFill>
                </a:ln>
                <a:solidFill>
                  <a:schemeClr val="tx1"/>
                </a:solidFill>
              </a:rPr>
              <a:t>2. Adaptation </a:t>
            </a:r>
            <a:endParaRPr lang="zh-CN" altLang="en-US" sz="2800" dirty="0">
              <a:ln>
                <a:solidFill>
                  <a:srgbClr val="FFC000"/>
                </a:solidFill>
              </a:ln>
              <a:solidFill>
                <a:schemeClr val="tx1"/>
              </a:solidFill>
            </a:endParaRPr>
          </a:p>
        </p:txBody>
      </p:sp>
      <p:sp>
        <p:nvSpPr>
          <p:cNvPr id="7" name="矩形 6">
            <a:extLst>
              <a:ext uri="{FF2B5EF4-FFF2-40B4-BE49-F238E27FC236}">
                <a16:creationId xmlns:a16="http://schemas.microsoft.com/office/drawing/2014/main" id="{25D3139F-F228-433C-975C-38E35A4E8E5F}"/>
              </a:ext>
            </a:extLst>
          </p:cNvPr>
          <p:cNvSpPr/>
          <p:nvPr/>
        </p:nvSpPr>
        <p:spPr>
          <a:xfrm>
            <a:off x="7342341" y="4608288"/>
            <a:ext cx="2743200" cy="127624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ln>
                  <a:solidFill>
                    <a:srgbClr val="FFC000"/>
                  </a:solidFill>
                </a:ln>
                <a:solidFill>
                  <a:schemeClr val="tx1"/>
                </a:solidFill>
              </a:rPr>
              <a:t>4. Re-creation </a:t>
            </a:r>
            <a:endParaRPr lang="zh-CN" altLang="en-US" sz="2800" dirty="0">
              <a:ln>
                <a:solidFill>
                  <a:srgbClr val="FFC000"/>
                </a:solidFill>
              </a:ln>
              <a:solidFill>
                <a:schemeClr val="tx1"/>
              </a:solidFill>
            </a:endParaRPr>
          </a:p>
        </p:txBody>
      </p:sp>
      <p:sp>
        <p:nvSpPr>
          <p:cNvPr id="8" name="矩形 7">
            <a:extLst>
              <a:ext uri="{FF2B5EF4-FFF2-40B4-BE49-F238E27FC236}">
                <a16:creationId xmlns:a16="http://schemas.microsoft.com/office/drawing/2014/main" id="{888EB0C4-61C3-F085-B328-87369C3A9527}"/>
              </a:ext>
            </a:extLst>
          </p:cNvPr>
          <p:cNvSpPr/>
          <p:nvPr/>
        </p:nvSpPr>
        <p:spPr>
          <a:xfrm>
            <a:off x="3920647" y="2796308"/>
            <a:ext cx="2743200" cy="127624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ln>
                  <a:solidFill>
                    <a:srgbClr val="FFC000"/>
                  </a:solidFill>
                </a:ln>
                <a:solidFill>
                  <a:schemeClr val="tx1"/>
                </a:solidFill>
              </a:rPr>
              <a:t>1. Fine Tuning </a:t>
            </a:r>
            <a:endParaRPr lang="zh-CN" altLang="en-US" sz="2800" dirty="0">
              <a:ln>
                <a:solidFill>
                  <a:srgbClr val="FFC000"/>
                </a:solidFill>
              </a:ln>
              <a:solidFill>
                <a:schemeClr val="tx1"/>
              </a:solidFill>
            </a:endParaRPr>
          </a:p>
        </p:txBody>
      </p:sp>
      <p:sp>
        <p:nvSpPr>
          <p:cNvPr id="9" name="矩形 8">
            <a:extLst>
              <a:ext uri="{FF2B5EF4-FFF2-40B4-BE49-F238E27FC236}">
                <a16:creationId xmlns:a16="http://schemas.microsoft.com/office/drawing/2014/main" id="{D8BE07ED-52CA-D722-BA45-720F49C68E52}"/>
              </a:ext>
            </a:extLst>
          </p:cNvPr>
          <p:cNvSpPr/>
          <p:nvPr/>
        </p:nvSpPr>
        <p:spPr>
          <a:xfrm>
            <a:off x="7342341" y="2796308"/>
            <a:ext cx="2743200" cy="127624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ln>
                  <a:solidFill>
                    <a:srgbClr val="FFC000"/>
                  </a:solidFill>
                </a:ln>
                <a:solidFill>
                  <a:schemeClr val="tx1"/>
                </a:solidFill>
              </a:rPr>
              <a:t>3. Re-orientation </a:t>
            </a:r>
            <a:endParaRPr lang="zh-CN" altLang="en-US" sz="2800" dirty="0">
              <a:ln>
                <a:solidFill>
                  <a:srgbClr val="FFC000"/>
                </a:solidFill>
              </a:ln>
              <a:solidFill>
                <a:schemeClr val="tx1"/>
              </a:solidFill>
            </a:endParaRPr>
          </a:p>
        </p:txBody>
      </p:sp>
      <p:sp>
        <p:nvSpPr>
          <p:cNvPr id="10" name="文本框 9">
            <a:extLst>
              <a:ext uri="{FF2B5EF4-FFF2-40B4-BE49-F238E27FC236}">
                <a16:creationId xmlns:a16="http://schemas.microsoft.com/office/drawing/2014/main" id="{D2A79EAD-02AD-6A66-31BC-C6C1571C8A13}"/>
              </a:ext>
            </a:extLst>
          </p:cNvPr>
          <p:cNvSpPr txBox="1"/>
          <p:nvPr/>
        </p:nvSpPr>
        <p:spPr>
          <a:xfrm>
            <a:off x="1465545" y="3128810"/>
            <a:ext cx="1653436" cy="461665"/>
          </a:xfrm>
          <a:prstGeom prst="rect">
            <a:avLst/>
          </a:prstGeom>
          <a:noFill/>
          <a:ln>
            <a:solidFill>
              <a:srgbClr val="000000"/>
            </a:solidFill>
          </a:ln>
        </p:spPr>
        <p:txBody>
          <a:bodyPr wrap="square" rtlCol="0">
            <a:spAutoFit/>
          </a:bodyPr>
          <a:lstStyle/>
          <a:p>
            <a:r>
              <a:rPr lang="en-US" altLang="zh-CN" sz="2400" dirty="0"/>
              <a:t>Proactive</a:t>
            </a:r>
            <a:endParaRPr lang="zh-CN" altLang="en-US" sz="2400" dirty="0"/>
          </a:p>
        </p:txBody>
      </p:sp>
      <p:sp>
        <p:nvSpPr>
          <p:cNvPr id="11" name="文本框 10">
            <a:extLst>
              <a:ext uri="{FF2B5EF4-FFF2-40B4-BE49-F238E27FC236}">
                <a16:creationId xmlns:a16="http://schemas.microsoft.com/office/drawing/2014/main" id="{33092FEB-6A7C-B8F6-8DA8-8E0E375716EE}"/>
              </a:ext>
            </a:extLst>
          </p:cNvPr>
          <p:cNvSpPr txBox="1"/>
          <p:nvPr/>
        </p:nvSpPr>
        <p:spPr>
          <a:xfrm>
            <a:off x="1465545" y="4928323"/>
            <a:ext cx="1653436" cy="461665"/>
          </a:xfrm>
          <a:prstGeom prst="rect">
            <a:avLst/>
          </a:prstGeom>
          <a:noFill/>
          <a:ln>
            <a:solidFill>
              <a:srgbClr val="000000"/>
            </a:solidFill>
          </a:ln>
        </p:spPr>
        <p:txBody>
          <a:bodyPr wrap="square" rtlCol="0">
            <a:spAutoFit/>
          </a:bodyPr>
          <a:lstStyle/>
          <a:p>
            <a:r>
              <a:rPr lang="en-US" altLang="zh-CN" sz="2400" dirty="0"/>
              <a:t>Reactive</a:t>
            </a:r>
            <a:endParaRPr lang="zh-CN" altLang="en-US" sz="2400" dirty="0"/>
          </a:p>
        </p:txBody>
      </p:sp>
      <p:sp>
        <p:nvSpPr>
          <p:cNvPr id="12" name="文本框 11">
            <a:extLst>
              <a:ext uri="{FF2B5EF4-FFF2-40B4-BE49-F238E27FC236}">
                <a16:creationId xmlns:a16="http://schemas.microsoft.com/office/drawing/2014/main" id="{DB88AB46-26F7-94D9-EFF4-571D0BD28709}"/>
              </a:ext>
            </a:extLst>
          </p:cNvPr>
          <p:cNvSpPr txBox="1"/>
          <p:nvPr/>
        </p:nvSpPr>
        <p:spPr>
          <a:xfrm>
            <a:off x="4335257" y="1897502"/>
            <a:ext cx="2178277" cy="738664"/>
          </a:xfrm>
          <a:prstGeom prst="rect">
            <a:avLst/>
          </a:prstGeom>
          <a:noFill/>
          <a:ln>
            <a:noFill/>
          </a:ln>
        </p:spPr>
        <p:txBody>
          <a:bodyPr wrap="square" rtlCol="0">
            <a:spAutoFit/>
          </a:bodyPr>
          <a:lstStyle/>
          <a:p>
            <a:r>
              <a:rPr lang="en-US" altLang="zh-CN" sz="2400" dirty="0"/>
              <a:t>Incremental</a:t>
            </a:r>
          </a:p>
          <a:p>
            <a:r>
              <a:rPr lang="en-US" altLang="zh-CN" dirty="0"/>
              <a:t>(doing things better)</a:t>
            </a:r>
            <a:endParaRPr lang="zh-CN" altLang="en-US" dirty="0"/>
          </a:p>
        </p:txBody>
      </p:sp>
      <p:sp>
        <p:nvSpPr>
          <p:cNvPr id="13" name="文本框 12">
            <a:extLst>
              <a:ext uri="{FF2B5EF4-FFF2-40B4-BE49-F238E27FC236}">
                <a16:creationId xmlns:a16="http://schemas.microsoft.com/office/drawing/2014/main" id="{B1C6D4DE-018B-59AA-6E73-F98D6E21FB35}"/>
              </a:ext>
            </a:extLst>
          </p:cNvPr>
          <p:cNvSpPr txBox="1"/>
          <p:nvPr/>
        </p:nvSpPr>
        <p:spPr>
          <a:xfrm>
            <a:off x="7116874" y="1817431"/>
            <a:ext cx="4294337" cy="1015663"/>
          </a:xfrm>
          <a:prstGeom prst="rect">
            <a:avLst/>
          </a:prstGeom>
          <a:noFill/>
          <a:ln>
            <a:noFill/>
          </a:ln>
        </p:spPr>
        <p:txBody>
          <a:bodyPr wrap="square" rtlCol="0">
            <a:spAutoFit/>
          </a:bodyPr>
          <a:lstStyle/>
          <a:p>
            <a:r>
              <a:rPr lang="en-US" altLang="zh-CN" sz="2400" dirty="0"/>
              <a:t>Transformational/discontinuous</a:t>
            </a:r>
          </a:p>
          <a:p>
            <a:r>
              <a:rPr lang="en-US" altLang="zh-CN" dirty="0"/>
              <a:t>(doing things differently or doing </a:t>
            </a:r>
          </a:p>
          <a:p>
            <a:r>
              <a:rPr lang="en-US" altLang="zh-CN" dirty="0"/>
              <a:t>different things)</a:t>
            </a:r>
            <a:endParaRPr lang="zh-CN" altLang="en-US" dirty="0"/>
          </a:p>
        </p:txBody>
      </p:sp>
    </p:spTree>
    <p:extLst>
      <p:ext uri="{BB962C8B-B14F-4D97-AF65-F5344CB8AC3E}">
        <p14:creationId xmlns:p14="http://schemas.microsoft.com/office/powerpoint/2010/main" val="14169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7"/>
                                        </p:tgtEl>
                                      </p:cBhvr>
                                    </p:animEffect>
                                    <p:animScale>
                                      <p:cBhvr>
                                        <p:cTn id="7" dur="25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3F4051B-FA8D-CB89-553A-FFF9ECDF2754}"/>
              </a:ext>
            </a:extLst>
          </p:cNvPr>
          <p:cNvSpPr>
            <a:spLocks noGrp="1"/>
          </p:cNvSpPr>
          <p:nvPr>
            <p:ph type="title"/>
          </p:nvPr>
        </p:nvSpPr>
        <p:spPr>
          <a:xfrm>
            <a:off x="1066800" y="62572"/>
            <a:ext cx="10058400" cy="923168"/>
          </a:xfrm>
        </p:spPr>
        <p:txBody>
          <a:bodyPr/>
          <a:lstStyle/>
          <a:p>
            <a:r>
              <a:rPr lang="en-US" altLang="zh-CN" dirty="0"/>
              <a:t>Change Process</a:t>
            </a:r>
            <a:endParaRPr lang="zh-CN" altLang="en-US" dirty="0"/>
          </a:p>
        </p:txBody>
      </p:sp>
      <p:sp>
        <p:nvSpPr>
          <p:cNvPr id="4" name="日期占位符 3">
            <a:extLst>
              <a:ext uri="{FF2B5EF4-FFF2-40B4-BE49-F238E27FC236}">
                <a16:creationId xmlns:a16="http://schemas.microsoft.com/office/drawing/2014/main" id="{ED4FAB70-6EB4-A6FB-9D14-D7E26A04DAC4}"/>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pic>
        <p:nvPicPr>
          <p:cNvPr id="5" name="Picture 4">
            <a:extLst>
              <a:ext uri="{FF2B5EF4-FFF2-40B4-BE49-F238E27FC236}">
                <a16:creationId xmlns:a16="http://schemas.microsoft.com/office/drawing/2014/main" id="{A0049C16-CE8C-42EA-9E03-2D2AA5E10B0A}"/>
              </a:ext>
            </a:extLst>
          </p:cNvPr>
          <p:cNvPicPr>
            <a:picLocks noChangeAspect="1"/>
          </p:cNvPicPr>
          <p:nvPr/>
        </p:nvPicPr>
        <p:blipFill>
          <a:blip r:embed="rId2"/>
          <a:stretch>
            <a:fillRect/>
          </a:stretch>
        </p:blipFill>
        <p:spPr>
          <a:xfrm>
            <a:off x="942975" y="923169"/>
            <a:ext cx="10306050" cy="5410675"/>
          </a:xfrm>
          <a:prstGeom prst="rect">
            <a:avLst/>
          </a:prstGeom>
        </p:spPr>
      </p:pic>
      <p:sp>
        <p:nvSpPr>
          <p:cNvPr id="6" name="对话气泡: 圆角矩形 5">
            <a:extLst>
              <a:ext uri="{FF2B5EF4-FFF2-40B4-BE49-F238E27FC236}">
                <a16:creationId xmlns:a16="http://schemas.microsoft.com/office/drawing/2014/main" id="{48E8CA71-6F5C-FBC5-E356-E6934BAF9190}"/>
              </a:ext>
            </a:extLst>
          </p:cNvPr>
          <p:cNvSpPr/>
          <p:nvPr/>
        </p:nvSpPr>
        <p:spPr>
          <a:xfrm>
            <a:off x="413360" y="1954060"/>
            <a:ext cx="2041742" cy="923168"/>
          </a:xfrm>
          <a:prstGeom prst="wedgeRoundRectCallout">
            <a:avLst>
              <a:gd name="adj1" fmla="val 50882"/>
              <a:gd name="adj2" fmla="val 78210"/>
              <a:gd name="adj3" fmla="val 1666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solidFill>
              </a:rPr>
              <a:t>Stop K-9 training services by the end of 2021 </a:t>
            </a:r>
            <a:endParaRPr lang="zh-CN" altLang="en-US" dirty="0">
              <a:solidFill>
                <a:schemeClr val="tx1"/>
              </a:solidFill>
            </a:endParaRPr>
          </a:p>
        </p:txBody>
      </p:sp>
      <p:sp>
        <p:nvSpPr>
          <p:cNvPr id="7" name="对话气泡: 圆角矩形 6">
            <a:extLst>
              <a:ext uri="{FF2B5EF4-FFF2-40B4-BE49-F238E27FC236}">
                <a16:creationId xmlns:a16="http://schemas.microsoft.com/office/drawing/2014/main" id="{E34395EF-EBFB-9581-A16E-B9E3E870CFD9}"/>
              </a:ext>
            </a:extLst>
          </p:cNvPr>
          <p:cNvSpPr/>
          <p:nvPr/>
        </p:nvSpPr>
        <p:spPr>
          <a:xfrm>
            <a:off x="9736898" y="1954060"/>
            <a:ext cx="2300614" cy="1100620"/>
          </a:xfrm>
          <a:prstGeom prst="wedgeRoundRectCallout">
            <a:avLst>
              <a:gd name="adj1" fmla="val -41756"/>
              <a:gd name="adj2" fmla="val 61928"/>
              <a:gd name="adj3" fmla="val 1666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tx1"/>
                </a:solidFill>
              </a:rPr>
              <a:t>Launched “Easy Buy” at 28/12/2021 </a:t>
            </a:r>
            <a:endParaRPr lang="zh-CN" altLang="en-US" dirty="0">
              <a:solidFill>
                <a:schemeClr val="tx1"/>
              </a:solidFill>
            </a:endParaRPr>
          </a:p>
        </p:txBody>
      </p:sp>
    </p:spTree>
    <p:extLst>
      <p:ext uri="{BB962C8B-B14F-4D97-AF65-F5344CB8AC3E}">
        <p14:creationId xmlns:p14="http://schemas.microsoft.com/office/powerpoint/2010/main" val="159207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061D72A-A852-DF86-70CC-52160196FA86}"/>
              </a:ext>
            </a:extLst>
          </p:cNvPr>
          <p:cNvSpPr>
            <a:spLocks noGrp="1"/>
          </p:cNvSpPr>
          <p:nvPr>
            <p:ph type="title"/>
          </p:nvPr>
        </p:nvSpPr>
        <p:spPr>
          <a:xfrm>
            <a:off x="1097280" y="286603"/>
            <a:ext cx="10777394" cy="1450757"/>
          </a:xfrm>
        </p:spPr>
        <p:txBody>
          <a:bodyPr/>
          <a:lstStyle/>
          <a:p>
            <a:r>
              <a:rPr lang="en-US" altLang="zh-CN" dirty="0"/>
              <a:t>The new status </a:t>
            </a:r>
            <a:endParaRPr lang="zh-CN" altLang="en-US" dirty="0"/>
          </a:p>
        </p:txBody>
      </p:sp>
      <p:sp>
        <p:nvSpPr>
          <p:cNvPr id="3" name="内容占位符 2">
            <a:extLst>
              <a:ext uri="{FF2B5EF4-FFF2-40B4-BE49-F238E27FC236}">
                <a16:creationId xmlns:a16="http://schemas.microsoft.com/office/drawing/2014/main" id="{B7501B64-6B01-137B-2EC9-06C2A984AAC2}"/>
              </a:ext>
            </a:extLst>
          </p:cNvPr>
          <p:cNvSpPr>
            <a:spLocks noGrp="1"/>
          </p:cNvSpPr>
          <p:nvPr>
            <p:ph idx="1"/>
          </p:nvPr>
        </p:nvSpPr>
        <p:spPr/>
        <p:txBody>
          <a:bodyPr/>
          <a:lstStyle/>
          <a:p>
            <a:pPr>
              <a:buFont typeface="Wingdings" panose="05000000000000000000" pitchFamily="2" charset="2"/>
              <a:buChar char="l"/>
            </a:pPr>
            <a:r>
              <a:rPr lang="en-US" altLang="zh-CN" dirty="0"/>
              <a:t> According to the latest financial report, “Easy Buy”(</a:t>
            </a:r>
            <a:r>
              <a:rPr lang="zh-CN" altLang="en-US" dirty="0"/>
              <a:t>东方甄选</a:t>
            </a:r>
            <a:r>
              <a:rPr lang="en-US" altLang="zh-CN" dirty="0"/>
              <a:t>) currently has 65 proprietary products, with revenue of more than 1 billion yuan, accounting for 84.9% of the company's revenue.</a:t>
            </a:r>
          </a:p>
          <a:p>
            <a:pPr>
              <a:buFont typeface="Wingdings" panose="05000000000000000000" pitchFamily="2" charset="2"/>
              <a:buChar char="l"/>
            </a:pPr>
            <a:r>
              <a:rPr lang="en-US" altLang="zh-CN" dirty="0"/>
              <a:t> The market value of </a:t>
            </a:r>
            <a:r>
              <a:rPr lang="en-US" altLang="zh-CN" b="0" i="0" dirty="0" err="1">
                <a:solidFill>
                  <a:srgbClr val="222222"/>
                </a:solidFill>
                <a:effectLst/>
                <a:latin typeface="arial" panose="020B0604020202020204" pitchFamily="34" charset="0"/>
              </a:rPr>
              <a:t>Koolearn</a:t>
            </a:r>
            <a:r>
              <a:rPr lang="en-US" altLang="zh-CN" b="0" i="0" dirty="0">
                <a:solidFill>
                  <a:srgbClr val="222222"/>
                </a:solidFill>
                <a:effectLst/>
                <a:latin typeface="arial" panose="020B0604020202020204" pitchFamily="34" charset="0"/>
              </a:rPr>
              <a:t> Technology Holding Limited </a:t>
            </a:r>
            <a:r>
              <a:rPr lang="en-US" altLang="zh-CN" dirty="0"/>
              <a:t>once exceeded HK $67 billion on 25/01/2023</a:t>
            </a:r>
          </a:p>
          <a:p>
            <a:pPr>
              <a:buFont typeface="Wingdings" panose="05000000000000000000" pitchFamily="2" charset="2"/>
              <a:buChar char="l"/>
            </a:pPr>
            <a:r>
              <a:rPr lang="en-US" altLang="zh-CN" dirty="0"/>
              <a:t> Renamed from </a:t>
            </a:r>
            <a:r>
              <a:rPr lang="en-US" altLang="zh-CN" b="0" i="0" dirty="0">
                <a:solidFill>
                  <a:srgbClr val="222222"/>
                </a:solidFill>
                <a:effectLst/>
                <a:latin typeface="arial" panose="020B0604020202020204" pitchFamily="34" charset="0"/>
              </a:rPr>
              <a:t>“</a:t>
            </a:r>
            <a:r>
              <a:rPr lang="en-US" altLang="zh-CN" b="0" i="0" dirty="0" err="1">
                <a:solidFill>
                  <a:srgbClr val="222222"/>
                </a:solidFill>
                <a:effectLst/>
                <a:latin typeface="arial" panose="020B0604020202020204" pitchFamily="34" charset="0"/>
              </a:rPr>
              <a:t>Koolearn</a:t>
            </a:r>
            <a:r>
              <a:rPr lang="en-US" altLang="zh-CN" b="0" i="0" dirty="0">
                <a:solidFill>
                  <a:srgbClr val="222222"/>
                </a:solidFill>
                <a:effectLst/>
                <a:latin typeface="arial" panose="020B0604020202020204" pitchFamily="34" charset="0"/>
              </a:rPr>
              <a:t> Technology Holding Limited”</a:t>
            </a:r>
            <a:r>
              <a:rPr lang="zh-CN" altLang="en-US" b="0" i="0" dirty="0">
                <a:solidFill>
                  <a:srgbClr val="222222"/>
                </a:solidFill>
                <a:effectLst/>
                <a:latin typeface="arial" panose="020B0604020202020204" pitchFamily="34" charset="0"/>
              </a:rPr>
              <a:t> </a:t>
            </a:r>
            <a:r>
              <a:rPr lang="en-US" altLang="zh-CN" b="0" i="0" dirty="0">
                <a:solidFill>
                  <a:srgbClr val="222222"/>
                </a:solidFill>
                <a:effectLst/>
                <a:latin typeface="arial" panose="020B0604020202020204" pitchFamily="34" charset="0"/>
              </a:rPr>
              <a:t>to</a:t>
            </a:r>
            <a:r>
              <a:rPr lang="zh-CN" altLang="en-US" b="0" i="0" dirty="0">
                <a:solidFill>
                  <a:srgbClr val="222222"/>
                </a:solidFill>
                <a:effectLst/>
                <a:latin typeface="arial" panose="020B0604020202020204" pitchFamily="34" charset="0"/>
              </a:rPr>
              <a:t> “</a:t>
            </a:r>
            <a:r>
              <a:rPr lang="en-US" altLang="zh-CN" b="0" i="0" dirty="0">
                <a:solidFill>
                  <a:srgbClr val="222222"/>
                </a:solidFill>
                <a:effectLst/>
                <a:latin typeface="arial" panose="020B0604020202020204" pitchFamily="34" charset="0"/>
              </a:rPr>
              <a:t>East Buy Holding Limited”</a:t>
            </a:r>
            <a:r>
              <a:rPr lang="en-US" altLang="zh-CN" dirty="0"/>
              <a:t> on 1/2/2023</a:t>
            </a:r>
          </a:p>
          <a:p>
            <a:pPr>
              <a:buFont typeface="Wingdings" panose="05000000000000000000" pitchFamily="2" charset="2"/>
              <a:buChar char="l"/>
            </a:pPr>
            <a:endParaRPr lang="zh-CN" altLang="en-US" dirty="0"/>
          </a:p>
        </p:txBody>
      </p:sp>
      <p:sp>
        <p:nvSpPr>
          <p:cNvPr id="4" name="日期占位符 3">
            <a:extLst>
              <a:ext uri="{FF2B5EF4-FFF2-40B4-BE49-F238E27FC236}">
                <a16:creationId xmlns:a16="http://schemas.microsoft.com/office/drawing/2014/main" id="{9AF25A78-0E22-1708-1873-182CE9E1E994}"/>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Tree>
    <p:extLst>
      <p:ext uri="{BB962C8B-B14F-4D97-AF65-F5344CB8AC3E}">
        <p14:creationId xmlns:p14="http://schemas.microsoft.com/office/powerpoint/2010/main" val="3979466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626F0B6-7F6B-3F5B-3CB9-7BB9F19FE715}"/>
              </a:ext>
            </a:extLst>
          </p:cNvPr>
          <p:cNvSpPr>
            <a:spLocks noGrp="1"/>
          </p:cNvSpPr>
          <p:nvPr>
            <p:ph type="title"/>
          </p:nvPr>
        </p:nvSpPr>
        <p:spPr/>
        <p:txBody>
          <a:bodyPr/>
          <a:lstStyle/>
          <a:p>
            <a:r>
              <a:rPr lang="en-US" altLang="zh-CN" dirty="0"/>
              <a:t>References</a:t>
            </a:r>
            <a:endParaRPr lang="zh-CN" altLang="en-US" dirty="0"/>
          </a:p>
        </p:txBody>
      </p:sp>
      <p:sp>
        <p:nvSpPr>
          <p:cNvPr id="3" name="内容占位符 2">
            <a:extLst>
              <a:ext uri="{FF2B5EF4-FFF2-40B4-BE49-F238E27FC236}">
                <a16:creationId xmlns:a16="http://schemas.microsoft.com/office/drawing/2014/main" id="{02E6AA80-7766-CCE6-5B51-926433BD08AD}"/>
              </a:ext>
            </a:extLst>
          </p:cNvPr>
          <p:cNvSpPr>
            <a:spLocks noGrp="1"/>
          </p:cNvSpPr>
          <p:nvPr>
            <p:ph idx="1"/>
          </p:nvPr>
        </p:nvSpPr>
        <p:spPr/>
        <p:txBody>
          <a:bodyPr>
            <a:normAutofit fontScale="92500" lnSpcReduction="10000"/>
          </a:bodyPr>
          <a:lstStyle/>
          <a:p>
            <a:r>
              <a:rPr lang="zh-CN" altLang="en-US" dirty="0">
                <a:hlinkClick r:id="rId2"/>
              </a:rPr>
              <a:t>中共中央办公厅 国务院办公厅印发</a:t>
            </a:r>
            <a:r>
              <a:rPr lang="en-US" altLang="zh-CN" dirty="0">
                <a:hlinkClick r:id="rId2"/>
              </a:rPr>
              <a:t>《</a:t>
            </a:r>
            <a:r>
              <a:rPr lang="zh-CN" altLang="en-US" dirty="0">
                <a:hlinkClick r:id="rId2"/>
              </a:rPr>
              <a:t>关于进一步减轻义务教育阶段学生作业负担和校外培训负担的意见</a:t>
            </a:r>
            <a:r>
              <a:rPr lang="en-US" altLang="zh-CN" dirty="0">
                <a:hlinkClick r:id="rId2"/>
              </a:rPr>
              <a:t>》 - </a:t>
            </a:r>
            <a:r>
              <a:rPr lang="zh-CN" altLang="en-US" dirty="0">
                <a:hlinkClick r:id="rId2"/>
              </a:rPr>
              <a:t>中华人民共和国教育部政府门户网站 </a:t>
            </a:r>
            <a:r>
              <a:rPr lang="en-US" altLang="zh-CN" dirty="0">
                <a:hlinkClick r:id="rId2"/>
              </a:rPr>
              <a:t>(moe.gov.cn)</a:t>
            </a:r>
            <a:endParaRPr lang="en-US" altLang="zh-CN" dirty="0">
              <a:hlinkClick r:id="rId3"/>
            </a:endParaRPr>
          </a:p>
          <a:p>
            <a:r>
              <a:rPr lang="zh-CN" altLang="en-US" dirty="0">
                <a:hlinkClick r:id="rId3"/>
              </a:rPr>
              <a:t>教育部等十三部门关于规范面向中小学生的非学科类校外培训的意见</a:t>
            </a:r>
            <a:r>
              <a:rPr lang="en-US" altLang="zh-CN" dirty="0">
                <a:hlinkClick r:id="rId3"/>
              </a:rPr>
              <a:t>_</a:t>
            </a:r>
            <a:r>
              <a:rPr lang="zh-CN" altLang="en-US" dirty="0">
                <a:hlinkClick r:id="rId3"/>
              </a:rPr>
              <a:t>教育</a:t>
            </a:r>
            <a:r>
              <a:rPr lang="en-US" altLang="zh-CN" dirty="0">
                <a:hlinkClick r:id="rId3"/>
              </a:rPr>
              <a:t>_</a:t>
            </a:r>
            <a:r>
              <a:rPr lang="zh-CN" altLang="en-US" dirty="0">
                <a:hlinkClick r:id="rId3"/>
              </a:rPr>
              <a:t>中国政府网 </a:t>
            </a:r>
            <a:r>
              <a:rPr lang="en-US" altLang="zh-CN" dirty="0">
                <a:hlinkClick r:id="rId3"/>
              </a:rPr>
              <a:t>(www.gov.cn)</a:t>
            </a:r>
            <a:endParaRPr lang="en-US" altLang="zh-CN" dirty="0"/>
          </a:p>
          <a:p>
            <a:r>
              <a:rPr lang="zh-CN" altLang="en-US" dirty="0">
                <a:hlinkClick r:id="rId4"/>
              </a:rPr>
              <a:t>新东方的断舍离</a:t>
            </a:r>
            <a:r>
              <a:rPr lang="en-US" altLang="zh-CN" dirty="0">
                <a:hlinkClick r:id="rId4"/>
              </a:rPr>
              <a:t>|</a:t>
            </a:r>
            <a:r>
              <a:rPr lang="zh-CN" altLang="en-US" dirty="0">
                <a:hlinkClick r:id="rId4"/>
              </a:rPr>
              <a:t>界面新闻 </a:t>
            </a:r>
            <a:r>
              <a:rPr lang="en-US" altLang="zh-CN" dirty="0">
                <a:hlinkClick r:id="rId4"/>
              </a:rPr>
              <a:t>· </a:t>
            </a:r>
            <a:r>
              <a:rPr lang="en-US" altLang="zh-CN" dirty="0" err="1">
                <a:hlinkClick r:id="rId4"/>
              </a:rPr>
              <a:t>JMedia</a:t>
            </a:r>
            <a:r>
              <a:rPr lang="en-US" altLang="zh-CN" dirty="0">
                <a:hlinkClick r:id="rId4"/>
              </a:rPr>
              <a:t> (jiemian.com)</a:t>
            </a:r>
            <a:endParaRPr lang="en-US" altLang="zh-CN" dirty="0"/>
          </a:p>
          <a:p>
            <a:r>
              <a:rPr lang="zh-CN" altLang="en-US" dirty="0">
                <a:hlinkClick r:id="rId5"/>
              </a:rPr>
              <a:t>新东方中小学线下学科业务将基本关停？</a:t>
            </a:r>
            <a:r>
              <a:rPr lang="en-US" altLang="zh-CN" dirty="0">
                <a:hlinkClick r:id="rId5"/>
              </a:rPr>
              <a:t>2021</a:t>
            </a:r>
            <a:r>
              <a:rPr lang="zh-CN" altLang="en-US" dirty="0">
                <a:hlinkClick r:id="rId5"/>
              </a:rPr>
              <a:t>财年净利下滑逾三成 </a:t>
            </a:r>
            <a:r>
              <a:rPr lang="en-US" altLang="zh-CN" dirty="0">
                <a:hlinkClick r:id="rId5"/>
              </a:rPr>
              <a:t>(thepaper.cn)</a:t>
            </a:r>
            <a:endParaRPr lang="en-US" altLang="zh-CN" dirty="0"/>
          </a:p>
          <a:p>
            <a:r>
              <a:rPr lang="zh-CN" altLang="en-US" dirty="0">
                <a:hlinkClick r:id="rId6"/>
              </a:rPr>
              <a:t>最新</a:t>
            </a:r>
            <a:r>
              <a:rPr lang="en-US" altLang="zh-CN" dirty="0">
                <a:hlinkClick r:id="rId6"/>
              </a:rPr>
              <a:t>!</a:t>
            </a:r>
            <a:r>
              <a:rPr lang="zh-CN" altLang="en-US" dirty="0">
                <a:hlinkClick r:id="rId6"/>
              </a:rPr>
              <a:t>新东方计划超过裁员</a:t>
            </a:r>
            <a:r>
              <a:rPr lang="en-US" altLang="zh-CN" dirty="0">
                <a:hlinkClick r:id="rId6"/>
              </a:rPr>
              <a:t>4</a:t>
            </a:r>
            <a:r>
              <a:rPr lang="zh-CN" altLang="en-US" dirty="0">
                <a:hlinkClick r:id="rId6"/>
              </a:rPr>
              <a:t>万人，小学、初中学科业务将基本关停</a:t>
            </a:r>
            <a:r>
              <a:rPr lang="en-US" altLang="zh-CN" dirty="0">
                <a:hlinkClick r:id="rId6"/>
              </a:rPr>
              <a:t>!-</a:t>
            </a:r>
            <a:r>
              <a:rPr lang="zh-CN" altLang="en-US" dirty="0">
                <a:hlinkClick r:id="rId6"/>
              </a:rPr>
              <a:t>友友 </a:t>
            </a:r>
            <a:r>
              <a:rPr lang="en-US" altLang="zh-CN" dirty="0">
                <a:hlinkClick r:id="rId6"/>
              </a:rPr>
              <a:t>(uu11.com)</a:t>
            </a:r>
            <a:endParaRPr lang="en-US" altLang="zh-CN" dirty="0"/>
          </a:p>
          <a:p>
            <a:r>
              <a:rPr lang="zh-CN" altLang="en-US" dirty="0">
                <a:hlinkClick r:id="rId7"/>
              </a:rPr>
              <a:t>新东方刚刚再宣布：今年年底前全停！ </a:t>
            </a:r>
            <a:r>
              <a:rPr lang="en-US" altLang="zh-CN" dirty="0">
                <a:hlinkClick r:id="rId7"/>
              </a:rPr>
              <a:t>(qq.com)</a:t>
            </a:r>
            <a:endParaRPr lang="en-US" altLang="zh-CN" dirty="0"/>
          </a:p>
          <a:p>
            <a:r>
              <a:rPr lang="zh-CN" altLang="en-US" dirty="0">
                <a:hlinkClick r:id="rId8"/>
              </a:rPr>
              <a:t>突发！新东方在线宣布：关闭</a:t>
            </a:r>
            <a:r>
              <a:rPr lang="en-US" altLang="zh-CN" dirty="0">
                <a:hlinkClick r:id="rId8"/>
              </a:rPr>
              <a:t>K9</a:t>
            </a:r>
            <a:r>
              <a:rPr lang="zh-CN" altLang="en-US" dirty="0">
                <a:hlinkClick r:id="rId8"/>
              </a:rPr>
              <a:t>业务！通州各校区均已关停 </a:t>
            </a:r>
            <a:r>
              <a:rPr lang="en-US" altLang="zh-CN" dirty="0">
                <a:hlinkClick r:id="rId8"/>
              </a:rPr>
              <a:t>(qq.com)</a:t>
            </a:r>
            <a:endParaRPr lang="zh-CN" altLang="en-US" dirty="0"/>
          </a:p>
        </p:txBody>
      </p:sp>
      <p:sp>
        <p:nvSpPr>
          <p:cNvPr id="4" name="日期占位符 3">
            <a:extLst>
              <a:ext uri="{FF2B5EF4-FFF2-40B4-BE49-F238E27FC236}">
                <a16:creationId xmlns:a16="http://schemas.microsoft.com/office/drawing/2014/main" id="{A2CA62EB-DF6E-B7E1-CA2B-9F12FC9711C8}"/>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spTree>
    <p:extLst>
      <p:ext uri="{BB962C8B-B14F-4D97-AF65-F5344CB8AC3E}">
        <p14:creationId xmlns:p14="http://schemas.microsoft.com/office/powerpoint/2010/main" val="1267307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日期占位符 3">
            <a:extLst>
              <a:ext uri="{FF2B5EF4-FFF2-40B4-BE49-F238E27FC236}">
                <a16:creationId xmlns:a16="http://schemas.microsoft.com/office/drawing/2014/main" id="{F535C4D3-BE7C-F9A2-0003-458B6387F64B}"/>
              </a:ext>
            </a:extLst>
          </p:cNvPr>
          <p:cNvSpPr>
            <a:spLocks noGrp="1"/>
          </p:cNvSpPr>
          <p:nvPr>
            <p:ph type="dt" sz="half" idx="10"/>
          </p:nvPr>
        </p:nvSpPr>
        <p:spPr/>
        <p:txBody>
          <a:bodyPr/>
          <a:lstStyle/>
          <a:p>
            <a:pPr rtl="0"/>
            <a:fld id="{A24A4C0A-F292-41BE-9CD1-530467B1B9F8}" type="datetime1">
              <a:rPr lang="zh-CN" altLang="en-US" smtClean="0"/>
              <a:t>2023/2/26</a:t>
            </a:fld>
            <a:endParaRPr lang="en-US" dirty="0"/>
          </a:p>
        </p:txBody>
      </p:sp>
      <p:pic>
        <p:nvPicPr>
          <p:cNvPr id="6" name="图片 5">
            <a:extLst>
              <a:ext uri="{FF2B5EF4-FFF2-40B4-BE49-F238E27FC236}">
                <a16:creationId xmlns:a16="http://schemas.microsoft.com/office/drawing/2014/main" id="{893326C5-905E-EDCF-971C-55EC4EE1DBF2}"/>
              </a:ext>
            </a:extLst>
          </p:cNvPr>
          <p:cNvPicPr>
            <a:picLocks noChangeAspect="1"/>
          </p:cNvPicPr>
          <p:nvPr/>
        </p:nvPicPr>
        <p:blipFill>
          <a:blip r:embed="rId2"/>
          <a:stretch>
            <a:fillRect/>
          </a:stretch>
        </p:blipFill>
        <p:spPr>
          <a:xfrm>
            <a:off x="3457575" y="990600"/>
            <a:ext cx="5276850" cy="4876800"/>
          </a:xfrm>
          <a:prstGeom prst="rect">
            <a:avLst/>
          </a:prstGeom>
        </p:spPr>
      </p:pic>
    </p:spTree>
    <p:extLst>
      <p:ext uri="{BB962C8B-B14F-4D97-AF65-F5344CB8AC3E}">
        <p14:creationId xmlns:p14="http://schemas.microsoft.com/office/powerpoint/2010/main" val="4262404013"/>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Office_41798650_TF56160789.potx" id="{3F1A5A69-5FBD-4BC0-A5BD-1C78ACF4E2B8}" vid="{F8855046-FD5E-4BF4-A180-69AC9E1877EF}"/>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{30321C47-600A-4F3D-BFBA-9C1AE1765884}tf56160789_win32</Template>
  <TotalTime>550</TotalTime>
  <Words>995</Words>
  <Application>Microsoft Office PowerPoint</Application>
  <PresentationFormat>宽屏</PresentationFormat>
  <Paragraphs>85</Paragraphs>
  <Slides>11</Slides>
  <Notes>2</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11</vt:i4>
      </vt:variant>
    </vt:vector>
  </HeadingPairs>
  <TitlesOfParts>
    <vt:vector size="19" baseType="lpstr">
      <vt:lpstr>Microsoft YaHei UI</vt:lpstr>
      <vt:lpstr>新宋体</vt:lpstr>
      <vt:lpstr>Arial</vt:lpstr>
      <vt:lpstr>Arial</vt:lpstr>
      <vt:lpstr>Calibri</vt:lpstr>
      <vt:lpstr>Franklin Gothic Book</vt:lpstr>
      <vt:lpstr>Wingdings</vt:lpstr>
      <vt:lpstr>1_RetrospectVTI</vt:lpstr>
      <vt:lpstr>The Business Change of New Oriental</vt:lpstr>
      <vt:lpstr>Introduction of New Oriental</vt:lpstr>
      <vt:lpstr>What has happened ?</vt:lpstr>
      <vt:lpstr>Force Field Analysis</vt:lpstr>
      <vt:lpstr>How does New Oriental respond?</vt:lpstr>
      <vt:lpstr>Models of organisational Change</vt:lpstr>
      <vt:lpstr>Typology of change</vt:lpstr>
      <vt:lpstr>Change Process</vt:lpstr>
      <vt:lpstr>The new status </vt:lpstr>
      <vt:lpstr>References</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Business Change of New Oriental</dc:title>
  <dc:creator>韩 双焕</dc:creator>
  <cp:lastModifiedBy>韩 双焕</cp:lastModifiedBy>
  <cp:revision>4</cp:revision>
  <dcterms:created xsi:type="dcterms:W3CDTF">2023-02-25T03:34:20Z</dcterms:created>
  <dcterms:modified xsi:type="dcterms:W3CDTF">2023-02-26T12:05:41Z</dcterms:modified>
</cp:coreProperties>
</file>