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2" r:id="rId5"/>
    <p:sldMasterId id="2147483655" r:id="rId6"/>
    <p:sldMasterId id="2147483658" r:id="rId7"/>
  </p:sldMasterIdLst>
  <p:notesMasterIdLst>
    <p:notesMasterId r:id="rId19"/>
  </p:notesMasterIdLst>
  <p:sldIdLst>
    <p:sldId id="266" r:id="rId8"/>
    <p:sldId id="28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9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delMainMaster">
      <pc:chgData name="Mark Huntly" userId="2f894ec6-1403-4f17-b28b-5f1f7519461e" providerId="ADAL" clId="{28B19D55-2B64-4018-8539-1453B0FDE5DC}" dt="2026-09-29T08:35:53.418" v="188" actId="20577"/>
      <pc:docMkLst>
        <pc:docMk/>
      </pc:docMkLst>
      <pc:sldChg chg="modSp mod">
        <pc:chgData name="Mark Huntly" userId="2f894ec6-1403-4f17-b28b-5f1f7519461e" providerId="ADAL" clId="{28B19D55-2B64-4018-8539-1453B0FDE5DC}" dt="2026-09-29T08:31:48.714" v="167" actId="20577"/>
        <pc:sldMkLst>
          <pc:docMk/>
          <pc:sldMk cId="472161637" sldId="274"/>
        </pc:sldMkLst>
        <pc:spChg chg="mod">
          <ac:chgData name="Mark Huntly" userId="2f894ec6-1403-4f17-b28b-5f1f7519461e" providerId="ADAL" clId="{28B19D55-2B64-4018-8539-1453B0FDE5DC}" dt="2026-09-29T08:31:48.714" v="167" actId="20577"/>
          <ac:spMkLst>
            <pc:docMk/>
            <pc:sldMk cId="472161637" sldId="274"/>
            <ac:spMk id="6" creationId="{3D67E093-E177-5747-6FF5-783CA731212A}"/>
          </ac:spMkLst>
        </pc:spChg>
      </pc:sldChg>
      <pc:sldChg chg="modSp mod">
        <pc:chgData name="Mark Huntly" userId="2f894ec6-1403-4f17-b28b-5f1f7519461e" providerId="ADAL" clId="{28B19D55-2B64-4018-8539-1453B0FDE5DC}" dt="2026-09-29T08:35:53.418" v="188" actId="20577"/>
        <pc:sldMkLst>
          <pc:docMk/>
          <pc:sldMk cId="614648769" sldId="275"/>
        </pc:sldMkLst>
        <pc:spChg chg="mod">
          <ac:chgData name="Mark Huntly" userId="2f894ec6-1403-4f17-b28b-5f1f7519461e" providerId="ADAL" clId="{28B19D55-2B64-4018-8539-1453B0FDE5DC}" dt="2026-09-29T08:35:53.418" v="188" actId="20577"/>
          <ac:spMkLst>
            <pc:docMk/>
            <pc:sldMk cId="614648769" sldId="275"/>
            <ac:spMk id="6" creationId="{3D67E093-E177-5747-6FF5-783CA731212A}"/>
          </ac:spMkLst>
        </pc:spChg>
      </pc:sldChg>
      <pc:sldChg chg="delSp modSp mod">
        <pc:chgData name="Mark Huntly" userId="2f894ec6-1403-4f17-b28b-5f1f7519461e" providerId="ADAL" clId="{28B19D55-2B64-4018-8539-1453B0FDE5DC}" dt="2026-09-22T15:28:44.818" v="154" actId="478"/>
        <pc:sldMkLst>
          <pc:docMk/>
          <pc:sldMk cId="2077358606" sldId="280"/>
        </pc:sldMkLst>
        <pc:spChg chg="mod">
          <ac:chgData name="Mark Huntly" userId="2f894ec6-1403-4f17-b28b-5f1f7519461e" providerId="ADAL" clId="{28B19D55-2B64-4018-8539-1453B0FDE5DC}" dt="2026-09-22T15:28:33.991" v="153"/>
          <ac:spMkLst>
            <pc:docMk/>
            <pc:sldMk cId="2077358606" sldId="280"/>
            <ac:spMk id="2" creationId="{9C4CE344-2719-32F2-D748-1FF78A6F488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751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24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18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Module Definition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EEEA4-6E56-1F5C-1207-309AA7938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4CE344-2719-32F2-D748-1FF78A6F4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10468114" cy="3827404"/>
          </a:xfrm>
        </p:spPr>
        <p:txBody>
          <a:bodyPr/>
          <a:lstStyle/>
          <a:p>
            <a:r>
              <a:rPr lang="en-US" sz="6600" b="1" dirty="0"/>
              <a:t>Lectures:</a:t>
            </a:r>
            <a:endParaRPr lang="en-US" dirty="0"/>
          </a:p>
          <a:p>
            <a:r>
              <a:rPr lang="en-US" sz="5400" b="1" dirty="0">
                <a:ea typeface="Calibri"/>
                <a:cs typeface="Calibri"/>
              </a:rPr>
              <a:t>Thursdays 	1.30pm – 5.30pm</a:t>
            </a:r>
          </a:p>
          <a:p>
            <a:r>
              <a:rPr lang="en-US" b="1" dirty="0">
                <a:ea typeface="Calibri"/>
                <a:cs typeface="Calibri"/>
              </a:rPr>
              <a:t>Don’t worry, we will have breaks in between </a:t>
            </a:r>
            <a:r>
              <a:rPr lang="en-US" b="1" dirty="0">
                <a:ea typeface="Calibri"/>
                <a:cs typeface="Calibri"/>
                <a:sym typeface="Wingdings" panose="05000000000000000000" pitchFamily="2" charset="2"/>
              </a:rPr>
              <a:t></a:t>
            </a:r>
          </a:p>
          <a:p>
            <a:r>
              <a:rPr lang="en-US" sz="5400" b="1" dirty="0">
                <a:ea typeface="Calibri"/>
                <a:cs typeface="Calibri"/>
              </a:rPr>
              <a:t>Fridays 		1pm – 4pm</a:t>
            </a:r>
          </a:p>
          <a:p>
            <a:r>
              <a:rPr lang="en-US" sz="5400" b="1" dirty="0">
                <a:ea typeface="Calibri"/>
                <a:cs typeface="Calibri"/>
              </a:rPr>
              <a:t>1</a:t>
            </a:r>
            <a:r>
              <a:rPr lang="en-US" sz="5400" b="1" baseline="30000" dirty="0">
                <a:ea typeface="Calibri"/>
                <a:cs typeface="Calibri"/>
              </a:rPr>
              <a:t>st</a:t>
            </a:r>
            <a:r>
              <a:rPr lang="en-US" sz="5400" b="1" dirty="0">
                <a:ea typeface="Calibri"/>
                <a:cs typeface="Calibri"/>
              </a:rPr>
              <a:t> October - 6</a:t>
            </a:r>
            <a:r>
              <a:rPr lang="en-US" sz="5400" b="1" baseline="30000" dirty="0">
                <a:ea typeface="Calibri"/>
                <a:cs typeface="Calibri"/>
              </a:rPr>
              <a:t>th</a:t>
            </a:r>
            <a:r>
              <a:rPr lang="en-US" sz="5400" b="1" dirty="0">
                <a:ea typeface="Calibri"/>
                <a:cs typeface="Calibri"/>
              </a:rPr>
              <a:t> November 2026</a:t>
            </a:r>
          </a:p>
          <a:p>
            <a:endParaRPr lang="en-US" sz="5400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77358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Module Aims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To provide students with a systematic theoretical and practical understanding of the design, implementation and application of database systems.</a:t>
            </a:r>
          </a:p>
          <a:p>
            <a:endParaRPr lang="en-GB" sz="3200" dirty="0"/>
          </a:p>
          <a:p>
            <a:r>
              <a:rPr lang="en-GB" sz="3200" dirty="0"/>
              <a:t>Including more advanced concepts that underpin multi-user database architectures for business applications.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Learning Outcomes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Upon the successful completion of this module, the student should be able to:</a:t>
            </a:r>
            <a:endParaRPr lang="en-GB" sz="3200" dirty="0"/>
          </a:p>
          <a:p>
            <a:pPr lvl="1"/>
            <a:r>
              <a:rPr lang="en-US" sz="2800" dirty="0"/>
              <a:t>Apply well-established database analysis and design techniques to critically </a:t>
            </a:r>
            <a:r>
              <a:rPr lang="en-US" sz="2800" dirty="0" err="1"/>
              <a:t>analyse</a:t>
            </a:r>
            <a:r>
              <a:rPr lang="en-US" sz="2800" dirty="0"/>
              <a:t> and implement real-world database application scenarios.</a:t>
            </a:r>
          </a:p>
          <a:p>
            <a:pPr lvl="1"/>
            <a:endParaRPr lang="en-GB" sz="2800" dirty="0"/>
          </a:p>
          <a:p>
            <a:pPr lvl="1"/>
            <a:r>
              <a:rPr lang="en-US" sz="3000" dirty="0"/>
              <a:t>Critically evaluate selected database methods, tools and techniques and their deployment in a multi-user database environment.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Indicative Content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0"/>
            <a:r>
              <a:rPr lang="en-US" sz="2400" dirty="0"/>
              <a:t>Database models (e.g. relational, Object-Oriented and Object relational)</a:t>
            </a:r>
            <a:endParaRPr lang="en-GB" sz="2400" dirty="0"/>
          </a:p>
          <a:p>
            <a:pPr lvl="0"/>
            <a:r>
              <a:rPr lang="en-US" sz="2400" dirty="0"/>
              <a:t>Database design and entity analysis techniques e.g. conceptual, logical and physical database design, entity relationship modelling, </a:t>
            </a:r>
            <a:r>
              <a:rPr lang="en-US" sz="2400" dirty="0" err="1"/>
              <a:t>normalisation</a:t>
            </a:r>
            <a:r>
              <a:rPr lang="en-US" sz="2400" dirty="0"/>
              <a:t> and indexes.</a:t>
            </a:r>
            <a:endParaRPr lang="en-GB" sz="2400" dirty="0"/>
          </a:p>
          <a:p>
            <a:pPr lvl="0"/>
            <a:r>
              <a:rPr lang="en-US" sz="2400" dirty="0"/>
              <a:t>Structured Query Language (SQL): data definition, data manipulation and data control languages.</a:t>
            </a:r>
            <a:endParaRPr lang="en-GB" sz="2400" dirty="0"/>
          </a:p>
          <a:p>
            <a:pPr lvl="0"/>
            <a:r>
              <a:rPr lang="en-US" sz="2400" dirty="0"/>
              <a:t>Database security and access control, e.g. database security threats and countermeasures, access control techniques.</a:t>
            </a:r>
            <a:endParaRPr lang="en-GB" sz="2400" dirty="0"/>
          </a:p>
          <a:p>
            <a:pPr lvl="0"/>
            <a:r>
              <a:rPr lang="en-US" sz="2400" dirty="0"/>
              <a:t>Multi-user database concepts e.g. transaction management, concurrency control and recovery and distributed databases, CAP Theorem.</a:t>
            </a:r>
            <a:endParaRPr lang="en-GB" sz="2400" dirty="0"/>
          </a:p>
          <a:p>
            <a:pPr lvl="0"/>
            <a:r>
              <a:rPr lang="en-US" sz="2400" dirty="0"/>
              <a:t>Non SQL database systems and concepts e.g. NoSQL and NewSQL technologies.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Indicative Content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Introduction to Big Data Concepts (e.g. Hadoop… maybe)</a:t>
            </a:r>
            <a:endParaRPr lang="en-GB" dirty="0"/>
          </a:p>
          <a:p>
            <a:pPr lvl="0"/>
            <a:r>
              <a:rPr lang="en-US" dirty="0"/>
              <a:t>Professional, legal and ethical issues related to data management and data governance.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Module details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Scheduled learning is 36 hours in person.</a:t>
            </a:r>
          </a:p>
          <a:p>
            <a:pPr lvl="1"/>
            <a:r>
              <a:rPr lang="en-US" dirty="0"/>
              <a:t>This is considered to be approximately 20% of total study time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r>
              <a:rPr lang="en-GB" dirty="0"/>
              <a:t>Assessment will be coursework / Project.</a:t>
            </a:r>
          </a:p>
          <a:p>
            <a:pPr lvl="1"/>
            <a:r>
              <a:rPr lang="en-GB" dirty="0"/>
              <a:t>This will be 100</a:t>
            </a:r>
            <a:r>
              <a:rPr lang="en-GB"/>
              <a:t>% assessment </a:t>
            </a:r>
            <a:r>
              <a:rPr lang="en-GB" dirty="0"/>
              <a:t>– No exams.</a:t>
            </a:r>
          </a:p>
          <a:p>
            <a:pPr lvl="1"/>
            <a:r>
              <a:rPr lang="en-GB" dirty="0"/>
              <a:t>Project work may include practical application.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Reading List - SQL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B9D4474-5100-38F6-1187-4C4C2B05A7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49665" y="1963640"/>
            <a:ext cx="9892670" cy="2930719"/>
          </a:xfrm>
        </p:spPr>
      </p:pic>
    </p:spTree>
    <p:extLst>
      <p:ext uri="{BB962C8B-B14F-4D97-AF65-F5344CB8AC3E}">
        <p14:creationId xmlns:p14="http://schemas.microsoft.com/office/powerpoint/2010/main" val="3407520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Reading List – Database Systems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FB445FA-4AEE-C4A5-5394-E260CB7388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74420" y="1546252"/>
            <a:ext cx="8728363" cy="4078771"/>
          </a:xfrm>
        </p:spPr>
      </p:pic>
    </p:spTree>
    <p:extLst>
      <p:ext uri="{BB962C8B-B14F-4D97-AF65-F5344CB8AC3E}">
        <p14:creationId xmlns:p14="http://schemas.microsoft.com/office/powerpoint/2010/main" val="104750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Reading List – Further Topics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D3B26CC-E8B3-6A9A-E2BA-001D0510BA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66388" y="1534458"/>
            <a:ext cx="7859222" cy="952633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B3592D-F2C0-7BB2-56EF-D5D8A1322A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9916" y="2487091"/>
            <a:ext cx="6392167" cy="3439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860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6000" b="1" dirty="0"/>
              <a:t>Any Questions?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52404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363</Words>
  <Application>Microsoft Office PowerPoint</Application>
  <PresentationFormat>Widescreen</PresentationFormat>
  <Paragraphs>54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UWTSD 200 Holding Page</vt:lpstr>
      <vt:lpstr>UWTSD 200_Title Page 2</vt:lpstr>
      <vt:lpstr>UWTSD 200_Subtitle 2</vt:lpstr>
      <vt:lpstr>UWTSD 200_Text 1</vt:lpstr>
      <vt:lpstr>PowerPoint Presentation</vt:lpstr>
      <vt:lpstr>PowerPoint Presentation</vt:lpstr>
      <vt:lpstr>Module Aims</vt:lpstr>
      <vt:lpstr>Learning Outcomes</vt:lpstr>
      <vt:lpstr>Indicative Content</vt:lpstr>
      <vt:lpstr>Indicative Content</vt:lpstr>
      <vt:lpstr>Module details</vt:lpstr>
      <vt:lpstr>Reading List - SQL</vt:lpstr>
      <vt:lpstr>Reading List – Database Systems</vt:lpstr>
      <vt:lpstr>Reading List – Further Topics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59</cp:revision>
  <dcterms:created xsi:type="dcterms:W3CDTF">2021-03-09T15:35:42Z</dcterms:created>
  <dcterms:modified xsi:type="dcterms:W3CDTF">2026-09-29T08:35:53Z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