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60" r:id="rId5"/>
    <p:sldId id="258" r:id="rId6"/>
    <p:sldId id="262" r:id="rId7"/>
    <p:sldId id="261" r:id="rId8"/>
    <p:sldId id="25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8AA4B3F8-AF50-BEA5-414F-C5093F0376FF}"/>
              </a:ext>
            </a:extLst>
          </p:cNvPr>
          <p:cNvSpPr/>
          <p:nvPr/>
        </p:nvSpPr>
        <p:spPr>
          <a:xfrm>
            <a:off x="-6839" y="2059009"/>
            <a:ext cx="12195663" cy="18288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298A4DA-9B35-9688-170A-C0CCEE19682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65760" y="2166359"/>
            <a:ext cx="11471568" cy="1739344"/>
          </a:xfrm>
        </p:spPr>
        <p:txBody>
          <a:bodyPr anchorCtr="1"/>
          <a:lstStyle>
            <a:lvl1pPr algn="ctr">
              <a:lnSpc>
                <a:spcPct val="80000"/>
              </a:lnSpc>
              <a:defRPr sz="6000" spc="15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FB02B972-2B7F-6A09-88D1-DB793FDDE1B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996248"/>
            <a:ext cx="9144000" cy="1309256"/>
          </a:xfrm>
        </p:spPr>
        <p:txBody>
          <a:bodyPr anchorCtr="1"/>
          <a:lstStyle>
            <a:lvl1pPr marL="0" indent="0" algn="ctr">
              <a:buNone/>
              <a:defRPr sz="200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1BC349C-2596-8E01-52F3-9718EF10E7C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5ED0747-896A-4085-BE22-09B8EBD4B0F5}" type="datetime1">
              <a:rPr lang="en-US"/>
              <a:pPr lvl="0"/>
              <a:t>2/8/2023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165B32B-E44D-BC8C-BD3B-855F1951B75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764F016-5723-0969-6651-EFB86D0C2CB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9F1279-3070-469A-8ADA-F68A5A7ECCE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22204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0F6F4-AAA5-09C8-BD79-5E91DB45DAD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33C577-8244-B72E-BB28-2EB6B90D3FC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0FF9FD-04A5-1208-063D-FFF5AEA4C8C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9F4D6E-852A-40E6-87CF-B6EC8CAC8147}" type="datetime1">
              <a:rPr lang="en-US"/>
              <a:pPr lvl="0"/>
              <a:t>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6D6DF9-09C8-C0DB-9742-14443EF73AA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B6FCD9-2CF9-594F-6195-1487C9F9EEF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699B96-6881-46D5-BAD3-99AC0E64CC7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73933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2DAD2AF2-A28E-5312-FC61-AA1AAC6D2CD1}"/>
              </a:ext>
            </a:extLst>
          </p:cNvPr>
          <p:cNvSpPr/>
          <p:nvPr/>
        </p:nvSpPr>
        <p:spPr>
          <a:xfrm>
            <a:off x="-6839" y="2059009"/>
            <a:ext cx="12195663" cy="1828800"/>
          </a:xfrm>
          <a:prstGeom prst="rect">
            <a:avLst/>
          </a:prstGeom>
          <a:solidFill>
            <a:srgbClr val="099BDD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6B04E9E-9038-DE38-19A8-06E3C8D9959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3192" y="2208879"/>
            <a:ext cx="10515600" cy="1676396"/>
          </a:xfrm>
        </p:spPr>
        <p:txBody>
          <a:bodyPr anchorCtr="1">
            <a:noAutofit/>
          </a:bodyPr>
          <a:lstStyle>
            <a:lvl1pPr algn="ctr">
              <a:lnSpc>
                <a:spcPct val="80000"/>
              </a:lnSpc>
              <a:defRPr sz="6000" spc="15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D7CC22D0-B3A9-5E73-701C-D38ADCA6FAF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3192" y="4010329"/>
            <a:ext cx="10515600" cy="1174638"/>
          </a:xfrm>
        </p:spPr>
        <p:txBody>
          <a:bodyPr anchorCtr="1"/>
          <a:lstStyle>
            <a:lvl1pPr marL="0" indent="0" algn="ctr">
              <a:buNone/>
              <a:defRPr sz="2000">
                <a:solidFill>
                  <a:srgbClr val="099BDD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3CAEF96-7AEC-5AEA-6576-83A44D5894D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099BDD"/>
                </a:solidFill>
              </a:defRPr>
            </a:lvl1pPr>
          </a:lstStyle>
          <a:p>
            <a:pPr lvl="0"/>
            <a:fld id="{609153D4-CC0C-473B-B7A4-6B17B6F7D45E}" type="datetime1">
              <a:rPr lang="en-US"/>
              <a:pPr lvl="0"/>
              <a:t>2/8/2023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D79AAA4-F6A1-6BD4-9041-917F31CE266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099BDD"/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20546E5-9656-3D91-1447-3E309C7FC84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099BDD"/>
                </a:solidFill>
              </a:defRPr>
            </a:lvl1pPr>
          </a:lstStyle>
          <a:p>
            <a:pPr lvl="0"/>
            <a:fld id="{F1506A9B-DCAF-4CB0-9DBC-57487D4A319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20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FF2B5EF4-FFF2-40B4-BE49-F238E27FC236}">
                <a16:creationId xmlns:a16="http://schemas.microsoft.com/office/drawing/2014/main" id="{C5F76A74-9F8D-3A90-EE15-B08ED4C925B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16435-734C-EC4F-3C24-8B509791421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205343" y="2011680"/>
            <a:ext cx="4754880" cy="420624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80721D-8816-D47C-2D2D-B0DBD503DF7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30392" y="2011680"/>
            <a:ext cx="4754880" cy="420624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38BC49-4E48-9CC8-CCC4-49C15F50110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BBD057-0522-48BE-84B9-221991708F41}" type="datetime1">
              <a:rPr lang="en-US"/>
              <a:pPr lvl="0"/>
              <a:t>2/8/2023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94826A-077E-3C19-B97C-C681A15330F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EEBED0-ECAD-1DAD-8D0A-1FEDEAAA0C9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6077293-137D-46C1-B23D-F102D04104E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222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9">
            <a:extLst>
              <a:ext uri="{FF2B5EF4-FFF2-40B4-BE49-F238E27FC236}">
                <a16:creationId xmlns:a16="http://schemas.microsoft.com/office/drawing/2014/main" id="{62FC6372-BB98-93D2-A605-A6E03A1733F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38B8E8-CBE9-638F-FE27-05F0D4193AB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07008" y="1913473"/>
            <a:ext cx="4754880" cy="743096"/>
          </a:xfrm>
        </p:spPr>
        <p:txBody>
          <a:bodyPr anchor="ctr"/>
          <a:lstStyle>
            <a:lvl1pPr marL="0" indent="0">
              <a:buNone/>
              <a:defRPr sz="21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FA11A0-5313-27D1-88BF-FFD626B88A8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207008" y="2656569"/>
            <a:ext cx="4754880" cy="356616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E564B1-0BC0-DDFC-5EFB-F708AB7E98B6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231233" y="1913473"/>
            <a:ext cx="4754880" cy="743096"/>
          </a:xfrm>
        </p:spPr>
        <p:txBody>
          <a:bodyPr anchor="ctr"/>
          <a:lstStyle>
            <a:lvl1pPr marL="0" indent="0">
              <a:buNone/>
              <a:defRPr sz="21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DB4155-7E3D-C53D-102C-2670ED88D677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231233" y="2656560"/>
            <a:ext cx="4754880" cy="356616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5197D8-263D-248A-9768-CC00177B6A2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15AC56-3602-4CFD-AA62-772A0DCFA3F6}" type="datetime1">
              <a:rPr lang="en-US"/>
              <a:pPr lvl="0"/>
              <a:t>2/8/2023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32EEDD-2781-7D87-8B3F-9B03A12088C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66C2C9-E8B0-F8C3-60AE-D47EC4B84BD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AC3BFC-88A3-442F-AC5A-2F62125F17D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31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45ECA-0FF2-0EDF-3D6B-93F63651F50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6022A5-E70A-36CB-F81F-25561147B93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727A42-06E3-4DE3-8897-0E7DC6F4EE8F}" type="datetime1">
              <a:rPr lang="en-US"/>
              <a:pPr lvl="0"/>
              <a:t>2/8/2023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406FC4-B6D2-0D2A-52A4-E9E3FD3302D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2AB343-60C8-3AE2-F0A1-7DD3E6DD095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F8E846-00C7-481E-A4B7-D1052C01FBF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420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A9FCD3-AE8B-0AE1-B48F-E6DF1D61556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E03F43-6178-4875-91A7-FFA74843DD4A}" type="datetime1">
              <a:rPr lang="en-US"/>
              <a:pPr lvl="0"/>
              <a:t>2/8/2023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D89785-2301-5E81-786B-ABB4049DC7A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48BBD7-9B54-5EC7-947C-23FD0D005A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515089-7700-4ADF-B34F-AB771560383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932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FF2B5EF4-FFF2-40B4-BE49-F238E27FC236}">
                <a16:creationId xmlns:a16="http://schemas.microsoft.com/office/drawing/2014/main" id="{49116F7B-3BAE-64B9-C0EF-2E54FD70742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70ECE-0805-189B-E3F2-A576717717B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B90422-93A7-0C37-4D28-DE66AAD96B8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789023" y="2147486"/>
            <a:ext cx="3200400" cy="3432319"/>
          </a:xfrm>
        </p:spPr>
        <p:txBody>
          <a:bodyPr/>
          <a:lstStyle>
            <a:lvl1pPr marL="0" indent="0">
              <a:lnSpc>
                <a:spcPct val="95000"/>
              </a:lnSpc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D53256-6A25-7A38-DBD9-8AA546FA79E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701B54-4B17-4152-B093-EA02CF94A8F4}" type="datetime1">
              <a:rPr lang="en-US"/>
              <a:pPr lvl="0"/>
              <a:t>2/8/2023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5B5998-3416-938E-C6DC-7658CD9E608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C7FFE-78B9-3974-7B05-5030773ED8B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1ED113-8706-4371-9874-516459C9402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973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FF2B5EF4-FFF2-40B4-BE49-F238E27FC236}">
                <a16:creationId xmlns:a16="http://schemas.microsoft.com/office/drawing/2014/main" id="{1177C7C4-19EB-2C26-7619-C00C00EE784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558762-5FD2-D0BC-EE0D-0F6B58E8567C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rgbClr val="F7F7F7"/>
          </a:solidFill>
        </p:spPr>
        <p:txBody>
          <a:bodyPr tIns="365760" anchorCtr="1"/>
          <a:lstStyle>
            <a:lvl1pPr marL="0" indent="0" algn="ctr">
              <a:buNone/>
              <a:defRPr sz="3200"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2350B9-A0BB-CC8C-0E54-30D7E4DC3F5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790688" y="2150623"/>
            <a:ext cx="3200400" cy="3429000"/>
          </a:xfrm>
        </p:spPr>
        <p:txBody>
          <a:bodyPr/>
          <a:lstStyle>
            <a:lvl1pPr marL="0" indent="0">
              <a:lnSpc>
                <a:spcPct val="95000"/>
              </a:lnSpc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AAA840-3695-95D9-3863-F6C04563763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9CB403-2D47-46BD-9DBC-9D6D914B7EF7}" type="datetime1">
              <a:rPr lang="en-US"/>
              <a:pPr lvl="0"/>
              <a:t>2/8/2023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5E667A-9BAA-3240-41BD-A4C0BD6F0EA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 algn="l"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BC04DD-73D3-78E0-E736-AAC9EB0AA83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DD9ED6-27CD-4553-B30F-1C9BBEF58BE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997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88C1A-63E0-51CB-6C4F-C3C18292D0B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F3BB53-D119-3F2E-2DA0-414E68D2B19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A270BF-4DF7-9424-FE4B-F6DC3D4AF41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917182-3A16-408D-B35C-CC493ABC8072}" type="datetime1">
              <a:rPr lang="en-US"/>
              <a:pPr lvl="0"/>
              <a:t>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026E78-B54A-0E39-A89B-E586986C3A4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204184-61FD-6BAE-C68B-6A57F001AED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387CD76-6A4B-46AE-876D-2652D19BE46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04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BF082DDC-CFFA-060E-88B7-3AF506B0EA22}"/>
              </a:ext>
            </a:extLst>
          </p:cNvPr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Vertical Title 1">
            <a:extLst>
              <a:ext uri="{FF2B5EF4-FFF2-40B4-BE49-F238E27FC236}">
                <a16:creationId xmlns:a16="http://schemas.microsoft.com/office/drawing/2014/main" id="{7074FD1B-C763-2E6C-B710-6DB9DAE9196C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160623" y="274640"/>
            <a:ext cx="2402375" cy="589755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Vertical Text Placeholder 2">
            <a:extLst>
              <a:ext uri="{FF2B5EF4-FFF2-40B4-BE49-F238E27FC236}">
                <a16:creationId xmlns:a16="http://schemas.microsoft.com/office/drawing/2014/main" id="{D5B0643E-207A-79B9-17FA-84B2F0E36D4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274640"/>
            <a:ext cx="7973293" cy="589755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CD307B2-DB4B-A2F8-B7C0-D6EE204B59E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422855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B9BBE38-F578-4157-8180-1F53DFAA3084}" type="datetime1">
              <a:rPr lang="en-US"/>
              <a:pPr lvl="0"/>
              <a:t>2/8/2023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E7EAFAB-0500-62E3-2B4B-75DA5C3D1DC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776133" y="6422855"/>
            <a:ext cx="427966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6A65487-5D1F-E6C8-74E6-2CE894F6F73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073045" y="6422855"/>
            <a:ext cx="87976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8E2469D-A3CC-400B-9197-8243F15E857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560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1332B"/>
            </a:gs>
            <a:gs pos="100000">
              <a:srgbClr val="90646B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6F9EAB72-79EF-849C-1F9E-DFA390AD7A87}"/>
              </a:ext>
            </a:extLst>
          </p:cNvPr>
          <p:cNvSpPr/>
          <p:nvPr/>
        </p:nvSpPr>
        <p:spPr>
          <a:xfrm>
            <a:off x="484" y="176113"/>
            <a:ext cx="12188952" cy="164592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910F65E-E4B3-1FC3-FC10-F564090DA72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2920" y="284177"/>
            <a:ext cx="9784080" cy="1508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26518B3-F64A-0444-5F47-1859FC0FD66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02920" y="2011680"/>
            <a:ext cx="9784080" cy="4206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BDEA4B5-9399-F6A5-2995-C213ECEC9747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1202262" y="6422855"/>
            <a:ext cx="30008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4572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5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defRPr>
            </a:lvl1pPr>
          </a:lstStyle>
          <a:p>
            <a:pPr lvl="0"/>
            <a:fld id="{3C6DA1FD-24FF-4632-8719-9FDD4380CE08}" type="datetime1">
              <a:rPr lang="en-US"/>
              <a:pPr lvl="0"/>
              <a:t>2/8/2023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E7B2F7C-7954-8844-73CB-2A14B2AFA0E7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5596475" y="6422855"/>
            <a:ext cx="504444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5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4B9D420-B5D8-DD51-7C27-132DF898863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658923" y="6422855"/>
            <a:ext cx="94626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4572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defRPr>
            </a:lvl1pPr>
          </a:lstStyle>
          <a:p>
            <a:pPr lvl="0"/>
            <a:fld id="{BFCF61E4-25FA-465B-BF1E-190B0DDCC0DB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85000"/>
        </a:lnSpc>
        <a:spcBef>
          <a:spcPts val="0"/>
        </a:spcBef>
        <a:spcAft>
          <a:spcPts val="0"/>
        </a:spcAft>
        <a:buNone/>
        <a:tabLst/>
        <a:defRPr lang="en-GB" sz="4000" b="0" i="0" u="none" strike="noStrike" kern="1200" cap="all" spc="0" baseline="0">
          <a:solidFill>
            <a:srgbClr val="099BDD"/>
          </a:solidFill>
          <a:uFillTx/>
          <a:latin typeface="Corbel"/>
        </a:defRPr>
      </a:lvl1pPr>
    </p:titleStyle>
    <p:bodyStyle>
      <a:lvl1pPr marL="182880" marR="0" lvl="0" indent="-182880" algn="l" defTabSz="914400" rtl="0" fontAlgn="auto" hangingPunct="1">
        <a:lnSpc>
          <a:spcPct val="90000"/>
        </a:lnSpc>
        <a:spcBef>
          <a:spcPts val="1200"/>
        </a:spcBef>
        <a:spcAft>
          <a:spcPts val="200"/>
        </a:spcAft>
        <a:buClr>
          <a:srgbClr val="FFFFFF"/>
        </a:buClr>
        <a:buSzPct val="100000"/>
        <a:buFont typeface="Wingdings" pitchFamily="2"/>
        <a:buChar char=""/>
        <a:tabLst/>
        <a:defRPr lang="en-GB" sz="2200" b="0" i="0" u="none" strike="noStrike" kern="1200" cap="none" spc="0" baseline="0">
          <a:solidFill>
            <a:srgbClr val="FFFFFF"/>
          </a:solidFill>
          <a:uFillTx/>
          <a:latin typeface="Corbel"/>
        </a:defRPr>
      </a:lvl1pPr>
      <a:lvl2pPr marL="411480" marR="0" lvl="1" indent="-182880" algn="l" defTabSz="914400" rtl="0" fontAlgn="auto" hangingPunct="1">
        <a:lnSpc>
          <a:spcPct val="90000"/>
        </a:lnSpc>
        <a:spcBef>
          <a:spcPts val="200"/>
        </a:spcBef>
        <a:spcAft>
          <a:spcPts val="400"/>
        </a:spcAft>
        <a:buClr>
          <a:srgbClr val="FFFFFF"/>
        </a:buClr>
        <a:buSzPct val="100000"/>
        <a:buFont typeface="Wingdings" pitchFamily="2"/>
        <a:buChar char=""/>
        <a:tabLst/>
        <a:defRPr lang="en-GB" sz="2000" b="0" i="0" u="none" strike="noStrike" kern="1200" cap="none" spc="0" baseline="0">
          <a:solidFill>
            <a:srgbClr val="FFFFFF"/>
          </a:solidFill>
          <a:uFillTx/>
          <a:latin typeface="Corbel"/>
        </a:defRPr>
      </a:lvl2pPr>
      <a:lvl3pPr marL="640080" marR="0" lvl="2" indent="-182880" algn="l" defTabSz="914400" rtl="0" fontAlgn="auto" hangingPunct="1">
        <a:lnSpc>
          <a:spcPct val="90000"/>
        </a:lnSpc>
        <a:spcBef>
          <a:spcPts val="200"/>
        </a:spcBef>
        <a:spcAft>
          <a:spcPts val="400"/>
        </a:spcAft>
        <a:buClr>
          <a:srgbClr val="FFFFFF"/>
        </a:buClr>
        <a:buSzPct val="100000"/>
        <a:buFont typeface="Wingdings" pitchFamily="2"/>
        <a:buChar char=""/>
        <a:tabLst/>
        <a:defRPr lang="en-GB" sz="1800" b="0" i="0" u="none" strike="noStrike" kern="1200" cap="none" spc="0" baseline="0">
          <a:solidFill>
            <a:srgbClr val="FFFFFF"/>
          </a:solidFill>
          <a:uFillTx/>
          <a:latin typeface="Corbel"/>
        </a:defRPr>
      </a:lvl3pPr>
      <a:lvl4pPr marL="868680" marR="0" lvl="3" indent="-182880" algn="l" defTabSz="914400" rtl="0" fontAlgn="auto" hangingPunct="1">
        <a:lnSpc>
          <a:spcPct val="90000"/>
        </a:lnSpc>
        <a:spcBef>
          <a:spcPts val="200"/>
        </a:spcBef>
        <a:spcAft>
          <a:spcPts val="400"/>
        </a:spcAft>
        <a:buClr>
          <a:srgbClr val="FFFFFF"/>
        </a:buClr>
        <a:buSzPct val="100000"/>
        <a:buFont typeface="Wingdings" pitchFamily="2"/>
        <a:buChar char=""/>
        <a:tabLst/>
        <a:defRPr lang="en-GB" sz="1600" b="0" i="0" u="none" strike="noStrike" kern="1200" cap="none" spc="0" baseline="0">
          <a:solidFill>
            <a:srgbClr val="FFFFFF"/>
          </a:solidFill>
          <a:uFillTx/>
          <a:latin typeface="Corbel"/>
        </a:defRPr>
      </a:lvl4pPr>
      <a:lvl5pPr marL="1097280" marR="0" lvl="4" indent="-182880" algn="l" defTabSz="914400" rtl="0" fontAlgn="auto" hangingPunct="1">
        <a:lnSpc>
          <a:spcPct val="90000"/>
        </a:lnSpc>
        <a:spcBef>
          <a:spcPts val="200"/>
        </a:spcBef>
        <a:spcAft>
          <a:spcPts val="400"/>
        </a:spcAft>
        <a:buClr>
          <a:srgbClr val="FFFFFF"/>
        </a:buClr>
        <a:buSzPct val="100000"/>
        <a:buFont typeface="Wingdings" pitchFamily="2"/>
        <a:buChar char=""/>
        <a:tabLst/>
        <a:defRPr lang="en-GB" sz="1600" b="0" i="0" u="none" strike="noStrike" kern="1200" cap="none" spc="0" baseline="0">
          <a:solidFill>
            <a:srgbClr val="FFFFFF"/>
          </a:solidFill>
          <a:uFillTx/>
          <a:latin typeface="Corbe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.marriott.com/ritz-carlton-hotels-resorts/" TargetMode="External"/><Relationship Id="rId7" Type="http://schemas.openxmlformats.org/officeDocument/2006/relationships/hyperlink" Target="https://www.livechat.com/success/what-exceptional-customer-service-is/" TargetMode="External"/><Relationship Id="rId2" Type="http://schemas.openxmlformats.org/officeDocument/2006/relationships/hyperlink" Target="https://stephenblandino.com/2016/07/how-the-ritz-carlton-delivers-exceptional-customer-servic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nnfoster.edu/blog/2017/april/responsibilities-of-guest-service-agents#:~:text=Some%20of%20the%20common%20day-to-day%20responsibilities%20of%20guest,and%20facilities%20provided%20by%20the%20hotel%20More%20items" TargetMode="External"/><Relationship Id="rId5" Type="http://schemas.openxmlformats.org/officeDocument/2006/relationships/hyperlink" Target="https://www.linkedin.com/pulse/benefits-exceeding-guest-expectations-dawn-gribble" TargetMode="External"/><Relationship Id="rId4" Type="http://schemas.openxmlformats.org/officeDocument/2006/relationships/hyperlink" Target="https://crm.org/articles/ritz-carlton-gold-standard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4626B-14FF-9CCC-3044-EE26A64F869D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 sz="4000">
                <a:solidFill>
                  <a:srgbClr val="FFFFFF"/>
                </a:solidFill>
                <a:latin typeface="Gill Sans Nova Ultra Bold" pitchFamily="34"/>
              </a:rPr>
              <a:t>Sumaiya Begum tanni </a:t>
            </a:r>
            <a:br>
              <a:rPr lang="en-GB" sz="4000">
                <a:solidFill>
                  <a:srgbClr val="FFFFFF"/>
                </a:solidFill>
                <a:latin typeface="Gill Sans Nova Ultra Bold" pitchFamily="34"/>
              </a:rPr>
            </a:br>
            <a:r>
              <a:rPr lang="en-GB" sz="4000">
                <a:solidFill>
                  <a:srgbClr val="FFFFFF"/>
                </a:solidFill>
                <a:latin typeface="Gill Sans Nova Ultra Bold" pitchFamily="34"/>
              </a:rPr>
              <a:t>2211676</a:t>
            </a:r>
            <a:br>
              <a:rPr lang="en-GB" sz="4000">
                <a:solidFill>
                  <a:srgbClr val="FFFFFF"/>
                </a:solidFill>
                <a:latin typeface="Gill Sans Nova Ultra Bold" pitchFamily="34"/>
              </a:rPr>
            </a:br>
            <a:r>
              <a:rPr lang="en-GB" sz="4000">
                <a:solidFill>
                  <a:srgbClr val="FFFFFF"/>
                </a:solidFill>
                <a:latin typeface="Gill Sans Nova Ultra Bold" pitchFamily="34"/>
              </a:rPr>
              <a:t>Bm1h4003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Building with blue windows">
            <a:extLst>
              <a:ext uri="{FF2B5EF4-FFF2-40B4-BE49-F238E27FC236}">
                <a16:creationId xmlns:a16="http://schemas.microsoft.com/office/drawing/2014/main" id="{0E85FC27-4189-954F-D466-1E6B6C71E4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Rectangle 18">
            <a:extLst>
              <a:ext uri="{FF2B5EF4-FFF2-40B4-BE49-F238E27FC236}">
                <a16:creationId xmlns:a16="http://schemas.microsoft.com/office/drawing/2014/main" id="{8E738EB9-6226-6146-F6C8-BDC9D2988438}"/>
              </a:ext>
            </a:extLst>
          </p:cNvPr>
          <p:cNvSpPr>
            <a:spLocks noMove="1" noResize="1"/>
          </p:cNvSpPr>
          <p:nvPr/>
        </p:nvSpPr>
        <p:spPr>
          <a:xfrm>
            <a:off x="3044" y="2059009"/>
            <a:ext cx="12188952" cy="1828800"/>
          </a:xfrm>
          <a:prstGeom prst="rect">
            <a:avLst/>
          </a:prstGeom>
          <a:solidFill>
            <a:srgbClr val="2C2C2C">
              <a:alpha val="9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9DCFFFC-B539-4C1F-2ACB-902D3237CCC8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 b="1" u="sng">
                <a:solidFill>
                  <a:srgbClr val="FFFFFF"/>
                </a:solidFill>
              </a:rPr>
              <a:t>Marriott Ritz Carlton </a:t>
            </a:r>
          </a:p>
        </p:txBody>
      </p:sp>
      <p:sp>
        <p:nvSpPr>
          <p:cNvPr id="5" name="Rectangle 20">
            <a:extLst>
              <a:ext uri="{FF2B5EF4-FFF2-40B4-BE49-F238E27FC236}">
                <a16:creationId xmlns:a16="http://schemas.microsoft.com/office/drawing/2014/main" id="{6D975A1F-FEEE-BC27-9239-064654C933EA}"/>
              </a:ext>
            </a:extLst>
          </p:cNvPr>
          <p:cNvSpPr>
            <a:spLocks noMove="1" noResize="1"/>
          </p:cNvSpPr>
          <p:nvPr/>
        </p:nvSpPr>
        <p:spPr>
          <a:xfrm>
            <a:off x="3044" y="3887809"/>
            <a:ext cx="12188952" cy="457200"/>
          </a:xfrm>
          <a:prstGeom prst="rect">
            <a:avLst/>
          </a:prstGeom>
          <a:solidFill>
            <a:srgbClr val="F2F2F2">
              <a:alpha val="9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B6CE99C0-F24D-97D9-34E0-6023ED5BEA8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47472" y="3913632"/>
            <a:ext cx="11503152" cy="457200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2800">
                <a:solidFill>
                  <a:srgbClr val="2C2C2C"/>
                </a:solidFill>
              </a:rPr>
              <a:t>By Sumaiya Begum Tanni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Ritz Carlton Marina Del Rey, Los Angeles, CA : Five Star Alliance">
            <a:extLst>
              <a:ext uri="{FF2B5EF4-FFF2-40B4-BE49-F238E27FC236}">
                <a16:creationId xmlns:a16="http://schemas.microsoft.com/office/drawing/2014/main" id="{CBE8902E-4BCE-2D16-186A-56AA2FD17F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394310" y="4834323"/>
            <a:ext cx="3719943" cy="202367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C876C699-7F8F-EA60-5F5D-D8D660DF70C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3963" y="59326"/>
            <a:ext cx="9784080" cy="1508760"/>
          </a:xfrm>
        </p:spPr>
        <p:txBody>
          <a:bodyPr anchorCtr="1"/>
          <a:lstStyle/>
          <a:p>
            <a:pPr lvl="0" algn="ctr"/>
            <a:r>
              <a:rPr lang="en-GB">
                <a:solidFill>
                  <a:srgbClr val="F2F2F2"/>
                </a:solidFill>
                <a:latin typeface="Cooper Black" pitchFamily="18"/>
              </a:rPr>
              <a:t>Ritz Carlton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4298C60-FC9B-64A9-8644-C79D71AC8CB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2525" y="1127254"/>
            <a:ext cx="9784080" cy="4206240"/>
          </a:xfrm>
        </p:spPr>
        <p:txBody>
          <a:bodyPr/>
          <a:lstStyle/>
          <a:p>
            <a:pPr lvl="0"/>
            <a:r>
              <a:rPr lang="en-GB" sz="2400">
                <a:latin typeface="Corbel" pitchFamily="34"/>
                <a:cs typeface="Arial" pitchFamily="34"/>
              </a:rPr>
              <a:t>Ritz Carlton is known to be one of the most luxurious, high quality hotel,  that is recognised worldwide.</a:t>
            </a:r>
          </a:p>
          <a:p>
            <a:pPr lvl="0"/>
            <a:r>
              <a:rPr lang="en-GB" sz="2400">
                <a:latin typeface="Corbel" pitchFamily="34"/>
                <a:cs typeface="Arial" pitchFamily="34"/>
              </a:rPr>
              <a:t>The Ritz Carlton hotel brand is an excellent hotel brand that promises to provide great customer service. </a:t>
            </a:r>
          </a:p>
          <a:p>
            <a:pPr lvl="0"/>
            <a:r>
              <a:rPr lang="en-GB" sz="2400">
                <a:latin typeface="Corbel" pitchFamily="34"/>
                <a:cs typeface="Arial" pitchFamily="34"/>
              </a:rPr>
              <a:t>This hotel accommodation ensures to provide an exceptional service to guests, leaving them with satisfaction.</a:t>
            </a:r>
          </a:p>
          <a:p>
            <a:pPr lvl="0"/>
            <a:r>
              <a:rPr lang="en-GB" sz="2400">
                <a:latin typeface="Corbel" pitchFamily="34"/>
                <a:cs typeface="Arial" pitchFamily="34"/>
              </a:rPr>
              <a:t>The Ritz Carlton is a brand that dedicates quality training, empowering all their staff to ensure guests needs are met. </a:t>
            </a:r>
          </a:p>
          <a:p>
            <a:pPr lvl="0"/>
            <a:r>
              <a:rPr lang="en-GB" sz="2400">
                <a:latin typeface="Corbel" pitchFamily="34"/>
                <a:cs typeface="Arial" pitchFamily="34"/>
              </a:rPr>
              <a:t>This hotel is a 5 star hotel that is modernised to allow consumers to  experience a luxuries stay.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DEA26-B2B1-D7CB-FB48-2317BD85BFC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3963" y="204578"/>
            <a:ext cx="9784080" cy="1508760"/>
          </a:xfrm>
          <a:gradFill>
            <a:gsLst>
              <a:gs pos="0">
                <a:srgbClr val="81332B"/>
              </a:gs>
              <a:gs pos="100000">
                <a:srgbClr val="843C36"/>
              </a:gs>
            </a:gsLst>
            <a:lin ang="5400000"/>
          </a:gradFill>
        </p:spPr>
        <p:txBody>
          <a:bodyPr anchorCtr="1"/>
          <a:lstStyle/>
          <a:p>
            <a:pPr lvl="0" algn="ctr"/>
            <a:r>
              <a:rPr lang="en-GB" sz="2800">
                <a:solidFill>
                  <a:srgbClr val="FFFFFF"/>
                </a:solidFill>
                <a:latin typeface="Cooper Black" pitchFamily="18"/>
              </a:rPr>
              <a:t>identify the hotel brand’s main consumers</a:t>
            </a:r>
            <a:endParaRPr lang="en-GB" sz="5400">
              <a:solidFill>
                <a:srgbClr val="FFFFFF"/>
              </a:solidFill>
              <a:latin typeface="Cooper Black" pitchFamily="1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842EC-C661-99F3-DF2B-11522F5074E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54121" y="1454517"/>
            <a:ext cx="9784080" cy="4206240"/>
          </a:xfrm>
          <a:solidFill>
            <a:srgbClr val="81332B"/>
          </a:solidFill>
          <a:ln w="9528">
            <a:solidFill>
              <a:srgbClr val="F6F8FC"/>
            </a:solidFill>
            <a:prstDash val="solid"/>
          </a:ln>
        </p:spPr>
        <p:txBody>
          <a:bodyPr/>
          <a:lstStyle/>
          <a:p>
            <a:pPr lvl="0"/>
            <a:r>
              <a:rPr lang="en-GB" sz="2000"/>
              <a:t>The main consumers of Ritz Carlton are families and couples who want to create more loving memories to cherish forever. </a:t>
            </a:r>
          </a:p>
          <a:p>
            <a:pPr lvl="0"/>
            <a:r>
              <a:rPr lang="en-GB" sz="2000"/>
              <a:t>Ritz Carlton ensures that every guests experiences the luxuries of a 5 star hotel therefore the consumers remain loyal and revisit. </a:t>
            </a:r>
          </a:p>
          <a:p>
            <a:pPr lvl="0"/>
            <a:r>
              <a:rPr lang="en-GB" sz="2000"/>
              <a:t>Marriott Ritz Carlton empowers their employees to ensure that consumers are left with satisfaction.  </a:t>
            </a:r>
          </a:p>
          <a:p>
            <a:pPr marL="0" lvl="0" indent="0">
              <a:buNone/>
            </a:pPr>
            <a:r>
              <a:rPr lang="en-GB" sz="2000"/>
              <a:t>A Ritz Carlton staff states, (2019). </a:t>
            </a:r>
          </a:p>
          <a:p>
            <a:pPr marL="0" lvl="0" indent="0">
              <a:buNone/>
            </a:pPr>
            <a:r>
              <a:rPr lang="en-GB" sz="2000"/>
              <a:t> ‘I am empowered to create unique, memorable and personal experience for our guests’. </a:t>
            </a:r>
          </a:p>
          <a:p>
            <a:pPr lvl="0"/>
            <a:endParaRPr lang="en-GB"/>
          </a:p>
          <a:p>
            <a:pPr marL="0" lvl="0" indent="0">
              <a:buNone/>
            </a:pPr>
            <a:endParaRPr lang="en-GB"/>
          </a:p>
        </p:txBody>
      </p:sp>
      <p:pic>
        <p:nvPicPr>
          <p:cNvPr id="4" name="Picture 2" descr="Ritz-Carlton by Marriott – Hospitality Net">
            <a:extLst>
              <a:ext uri="{FF2B5EF4-FFF2-40B4-BE49-F238E27FC236}">
                <a16:creationId xmlns:a16="http://schemas.microsoft.com/office/drawing/2014/main" id="{60E20ABB-8BE7-A170-E66E-85C0E2AE8D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011875" y="4463515"/>
            <a:ext cx="5067696" cy="239448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75339-55D1-9BC6-D408-71627ACA3FA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>
            <a:noAutofit/>
          </a:bodyPr>
          <a:lstStyle/>
          <a:p>
            <a:pPr lvl="0" algn="ctr"/>
            <a:r>
              <a:rPr lang="en-GB" sz="2000">
                <a:solidFill>
                  <a:srgbClr val="F2F2F2"/>
                </a:solidFill>
                <a:latin typeface="Cooper Black" pitchFamily="18"/>
              </a:rPr>
              <a:t>Outline the nature, scope and role of the guest services and facilities that are provided to these guests by the hotel brand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D8738-1FC3-9B28-E7BD-717E15F8977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202920" y="1663906"/>
            <a:ext cx="10159624" cy="4909916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GB" sz="2400"/>
              <a:t>The brand Ritz Carlton ensures to provide guests with great facilities and services so that they would want to come again. </a:t>
            </a:r>
          </a:p>
          <a:p>
            <a:pPr lvl="0">
              <a:lnSpc>
                <a:spcPct val="70000"/>
              </a:lnSpc>
            </a:pPr>
            <a:r>
              <a:rPr lang="en-GB" sz="2400"/>
              <a:t>They provide genuine care and treat their guests with respect. </a:t>
            </a:r>
          </a:p>
          <a:p>
            <a:pPr lvl="0">
              <a:lnSpc>
                <a:spcPct val="70000"/>
              </a:lnSpc>
            </a:pPr>
            <a:r>
              <a:rPr lang="en-GB" sz="2400"/>
              <a:t>Overnight accommodations that has a parking area </a:t>
            </a:r>
          </a:p>
          <a:p>
            <a:pPr lvl="0">
              <a:lnSpc>
                <a:spcPct val="70000"/>
              </a:lnSpc>
            </a:pPr>
            <a:r>
              <a:rPr lang="en-GB" sz="2400"/>
              <a:t>A quiet and friendly working environment </a:t>
            </a:r>
          </a:p>
          <a:p>
            <a:pPr lvl="0">
              <a:lnSpc>
                <a:spcPct val="70000"/>
              </a:lnSpc>
            </a:pPr>
            <a:r>
              <a:rPr lang="en-GB" sz="2400"/>
              <a:t>Having free Wi-Fi, making it easier for you to access your phones and laptops. </a:t>
            </a:r>
          </a:p>
          <a:p>
            <a:pPr lvl="0">
              <a:lnSpc>
                <a:spcPct val="70000"/>
              </a:lnSpc>
            </a:pPr>
            <a:r>
              <a:rPr lang="en-GB" sz="2400"/>
              <a:t>There are facilities available for guests with disabilities </a:t>
            </a:r>
          </a:p>
          <a:p>
            <a:pPr lvl="0">
              <a:lnSpc>
                <a:spcPct val="70000"/>
              </a:lnSpc>
            </a:pPr>
            <a:endParaRPr lang="en-GB" sz="600"/>
          </a:p>
          <a:p>
            <a:pPr lvl="0">
              <a:lnSpc>
                <a:spcPct val="70000"/>
              </a:lnSpc>
            </a:pPr>
            <a:endParaRPr lang="en-GB" sz="600"/>
          </a:p>
          <a:p>
            <a:pPr lvl="0">
              <a:lnSpc>
                <a:spcPct val="70000"/>
              </a:lnSpc>
            </a:pPr>
            <a:endParaRPr lang="en-GB" sz="600"/>
          </a:p>
          <a:p>
            <a:pPr lvl="0">
              <a:lnSpc>
                <a:spcPct val="70000"/>
              </a:lnSpc>
            </a:pPr>
            <a:endParaRPr lang="en-GB" sz="600"/>
          </a:p>
          <a:p>
            <a:pPr marL="0" lvl="0" indent="0">
              <a:lnSpc>
                <a:spcPct val="70000"/>
              </a:lnSpc>
              <a:buNone/>
            </a:pPr>
            <a:endParaRPr lang="en-GB" sz="600"/>
          </a:p>
        </p:txBody>
      </p:sp>
      <p:pic>
        <p:nvPicPr>
          <p:cNvPr id="4" name="Picture 4" descr="Ritz-Carlton by Marriott – Hospitality Net">
            <a:extLst>
              <a:ext uri="{FF2B5EF4-FFF2-40B4-BE49-F238E27FC236}">
                <a16:creationId xmlns:a16="http://schemas.microsoft.com/office/drawing/2014/main" id="{ECC87141-6143-AECF-41BB-D9D6DBB703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319540" y="4410763"/>
            <a:ext cx="3617631" cy="228984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864AE-80DD-A50C-5D99-7C35EC0417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solidFill>
            <a:srgbClr val="81332B"/>
          </a:solidFill>
        </p:spPr>
        <p:txBody>
          <a:bodyPr anchorCtr="1"/>
          <a:lstStyle/>
          <a:p>
            <a:pPr lvl="0" algn="ctr"/>
            <a:r>
              <a:rPr lang="en-GB" sz="2800">
                <a:solidFill>
                  <a:srgbClr val="F2F2F2"/>
                </a:solidFill>
                <a:latin typeface="Cooper Black" pitchFamily="18"/>
              </a:rPr>
              <a:t>Discuss the importance of hospitality and how hotels meet/exceed guest expectations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1FBAD-BEA0-3658-6D2B-8DF4DBC26BE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400"/>
              <a:t>It is important to exceed guest expectations as it will allow guests to revisit and stay loyal to the hotel brand.</a:t>
            </a:r>
          </a:p>
          <a:p>
            <a:pPr lvl="0"/>
            <a:r>
              <a:rPr lang="en-GB" sz="2400"/>
              <a:t>Hotels that understand the important of customer satisfaction will go beyond their capability to provide guests with excellent facility and care.</a:t>
            </a:r>
          </a:p>
          <a:p>
            <a:pPr lvl="0"/>
            <a:r>
              <a:rPr lang="en-GB" sz="2400"/>
              <a:t>By doing this it will meet guest expectations, allowing them to come again. This will help attract new customers to the hotel. </a:t>
            </a:r>
          </a:p>
          <a:p>
            <a:pPr lvl="0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2E1833-8EC0-F288-AF7E-67FDE151D0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6410" y="4179338"/>
            <a:ext cx="3603138" cy="239448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ECFCB-9971-180B-F271-E68447E05DD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solidFill>
            <a:srgbClr val="81332B"/>
          </a:solidFill>
        </p:spPr>
        <p:txBody>
          <a:bodyPr anchorCtr="1"/>
          <a:lstStyle/>
          <a:p>
            <a:pPr lvl="0" algn="ctr"/>
            <a:r>
              <a:rPr lang="en-GB" sz="2800">
                <a:solidFill>
                  <a:srgbClr val="F2F2F2"/>
                </a:solidFill>
                <a:latin typeface="Cooper Black" pitchFamily="18"/>
              </a:rPr>
              <a:t>Explain the need to consider the role and function of guest services in general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2606F-1A2D-A0EB-64E2-4DB92615FF2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202920" y="1636044"/>
            <a:ext cx="9784080" cy="4206240"/>
          </a:xfrm>
        </p:spPr>
        <p:txBody>
          <a:bodyPr/>
          <a:lstStyle/>
          <a:p>
            <a:pPr lvl="0"/>
            <a:r>
              <a:rPr lang="en-GB" sz="2400"/>
              <a:t>The importance of a guest service role and function is to understand what a customer requires and make sure it is personalised to meet their individual needs.</a:t>
            </a:r>
          </a:p>
          <a:p>
            <a:pPr lvl="0"/>
            <a:r>
              <a:rPr lang="en-GB" sz="2400"/>
              <a:t> Guests services in hospitality will make certain that every customer is leaving satisfied after having a memorable stay.</a:t>
            </a:r>
          </a:p>
          <a:p>
            <a:pPr lvl="0"/>
            <a:r>
              <a:rPr lang="en-GB" sz="2400"/>
              <a:t>Guests services have the responsibility of taking care of guests by providing the correct facilities given by the hotel.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7E5098-8648-3494-80C1-5B8AEFB9EC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8674" y="4702539"/>
            <a:ext cx="2694663" cy="203014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024FE4A-8826-A47C-07D0-9E86B387A4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582" y="4479133"/>
            <a:ext cx="3378625" cy="225354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088C1-D316-C1BE-F194-B57D6B2E5A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solidFill>
            <a:srgbClr val="81332B"/>
          </a:solidFill>
          <a:ln w="9528">
            <a:solidFill>
              <a:srgbClr val="81332B"/>
            </a:solidFill>
            <a:prstDash val="solid"/>
          </a:ln>
        </p:spPr>
        <p:txBody>
          <a:bodyPr anchorCtr="1"/>
          <a:lstStyle/>
          <a:p>
            <a:pPr lvl="0" algn="ctr"/>
            <a:r>
              <a:rPr lang="en-GB">
                <a:solidFill>
                  <a:srgbClr val="F2F2F2"/>
                </a:solidFill>
                <a:latin typeface="Cooper Black" pitchFamily="18"/>
              </a:rPr>
              <a:t>References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6A367-6340-DC2E-FBA8-B043319143F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98900" y="1410343"/>
            <a:ext cx="10647337" cy="4897462"/>
          </a:xfrm>
        </p:spPr>
        <p:txBody>
          <a:bodyPr/>
          <a:lstStyle/>
          <a:p>
            <a:pPr marL="0" lvl="0" indent="0">
              <a:lnSpc>
                <a:spcPct val="70000"/>
              </a:lnSpc>
              <a:buNone/>
            </a:pPr>
            <a:r>
              <a:rPr lang="en-GB" sz="2100">
                <a:latin typeface="Arial" pitchFamily="34"/>
                <a:cs typeface="Arial" pitchFamily="34"/>
              </a:rPr>
              <a:t>Blandino, S. (2016) ‘How the Ritz-Carlton Delivers Exceptional Customer Service’, </a:t>
            </a:r>
            <a:r>
              <a:rPr lang="en-GB" sz="2100" i="1">
                <a:latin typeface="Arial" pitchFamily="34"/>
                <a:cs typeface="Arial" pitchFamily="34"/>
              </a:rPr>
              <a:t>Stephen Blandino </a:t>
            </a:r>
            <a:r>
              <a:rPr lang="en-GB" sz="2100">
                <a:latin typeface="Arial" pitchFamily="34"/>
                <a:cs typeface="Arial" pitchFamily="34"/>
              </a:rPr>
              <a:t>(blog). 23 July. Available at: </a:t>
            </a:r>
            <a:r>
              <a:rPr lang="en-GB" sz="2100">
                <a:latin typeface="Arial" pitchFamily="34"/>
                <a:cs typeface="Arial" pitchFamily="34"/>
                <a:hlinkClick r:id="rId2"/>
              </a:rPr>
              <a:t>How the Ritz-Carlton Delivers Exceptional Customer Service | Stephen Blandino</a:t>
            </a:r>
            <a:r>
              <a:rPr lang="en-GB" sz="2100">
                <a:latin typeface="Arial" pitchFamily="34"/>
                <a:cs typeface="Arial" pitchFamily="34"/>
              </a:rPr>
              <a:t> (Accessed: 5 February 2023).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100">
                <a:latin typeface="Arial" pitchFamily="34"/>
                <a:cs typeface="Arial" pitchFamily="34"/>
              </a:rPr>
              <a:t>Marriott, I. ‘n.d.’ ‘The Ritz-Carlton’, </a:t>
            </a:r>
            <a:r>
              <a:rPr lang="en-GB" sz="2100" i="1">
                <a:latin typeface="Arial" pitchFamily="34"/>
                <a:cs typeface="Arial" pitchFamily="34"/>
              </a:rPr>
              <a:t>Marriott International Newscenter (US</a:t>
            </a:r>
            <a:r>
              <a:rPr lang="en-GB" sz="2100">
                <a:latin typeface="Arial" pitchFamily="34"/>
                <a:cs typeface="Arial" pitchFamily="34"/>
              </a:rPr>
              <a:t>), ‘n.d.’ Available at: </a:t>
            </a:r>
            <a:r>
              <a:rPr lang="en-GB" sz="2100">
                <a:latin typeface="Arial" pitchFamily="34"/>
                <a:cs typeface="Arial" pitchFamily="34"/>
                <a:hlinkClick r:id="rId3"/>
              </a:rPr>
              <a:t>The Ritz-Carlton | Marriott News Center</a:t>
            </a:r>
            <a:r>
              <a:rPr lang="en-GB" sz="2100">
                <a:latin typeface="Arial" pitchFamily="34"/>
                <a:cs typeface="Arial" pitchFamily="34"/>
              </a:rPr>
              <a:t> (Accessed: 5 February 2023). 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100">
                <a:latin typeface="Arial" pitchFamily="34"/>
                <a:cs typeface="Arial" pitchFamily="34"/>
              </a:rPr>
              <a:t>Morin, C. (2022) ‘How the Ritz-Carlton Creates a 5 Star Customer Experience’, CRM.org, 21</a:t>
            </a:r>
            <a:r>
              <a:rPr lang="en-GB" sz="2100" baseline="30000">
                <a:latin typeface="Arial" pitchFamily="34"/>
                <a:cs typeface="Arial" pitchFamily="34"/>
              </a:rPr>
              <a:t>st</a:t>
            </a:r>
            <a:r>
              <a:rPr lang="en-GB" sz="2100">
                <a:latin typeface="Arial" pitchFamily="34"/>
                <a:cs typeface="Arial" pitchFamily="34"/>
              </a:rPr>
              <a:t> October. Available at: </a:t>
            </a:r>
            <a:r>
              <a:rPr lang="en-GB" sz="2100">
                <a:latin typeface="Arial" pitchFamily="34"/>
                <a:cs typeface="Arial" pitchFamily="34"/>
                <a:hlinkClick r:id="rId4"/>
              </a:rPr>
              <a:t>How the Ritz-Carlton Creates a 5 Star Customer Experience | CRM.org</a:t>
            </a:r>
            <a:r>
              <a:rPr lang="en-GB" sz="2100">
                <a:latin typeface="Arial" pitchFamily="34"/>
                <a:cs typeface="Arial" pitchFamily="34"/>
              </a:rPr>
              <a:t> (Accessed: 6 February 2023).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100">
                <a:latin typeface="Arial" pitchFamily="34"/>
                <a:cs typeface="Arial" pitchFamily="34"/>
              </a:rPr>
              <a:t>Gribble, D. (2019) ‘The Benefits Of Exceeding Guest Expectations’, </a:t>
            </a:r>
            <a:r>
              <a:rPr lang="en-GB" sz="2100" i="1">
                <a:latin typeface="Arial" pitchFamily="34"/>
                <a:cs typeface="Arial" pitchFamily="34"/>
              </a:rPr>
              <a:t>Linkedin</a:t>
            </a:r>
            <a:r>
              <a:rPr lang="en-GB" sz="2100">
                <a:latin typeface="Arial" pitchFamily="34"/>
                <a:cs typeface="Arial" pitchFamily="34"/>
              </a:rPr>
              <a:t> (blog). 26</a:t>
            </a:r>
            <a:r>
              <a:rPr lang="en-GB" sz="2100" baseline="30000">
                <a:latin typeface="Arial" pitchFamily="34"/>
                <a:cs typeface="Arial" pitchFamily="34"/>
              </a:rPr>
              <a:t>th</a:t>
            </a:r>
            <a:r>
              <a:rPr lang="en-GB" sz="2100">
                <a:latin typeface="Arial" pitchFamily="34"/>
                <a:cs typeface="Arial" pitchFamily="34"/>
              </a:rPr>
              <a:t> February. Available at: </a:t>
            </a:r>
            <a:r>
              <a:rPr lang="en-GB" sz="2100">
                <a:latin typeface="Arial" pitchFamily="34"/>
                <a:cs typeface="Arial" pitchFamily="34"/>
                <a:hlinkClick r:id="rId5"/>
              </a:rPr>
              <a:t>The Benefits Of Exceeding Guest Expectations (linkedin.com)</a:t>
            </a:r>
            <a:r>
              <a:rPr lang="en-GB" sz="2100">
                <a:latin typeface="Arial" pitchFamily="34"/>
                <a:cs typeface="Arial" pitchFamily="34"/>
              </a:rPr>
              <a:t> (Accessed: 6 February 2023).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100">
                <a:latin typeface="Arial" pitchFamily="34"/>
                <a:cs typeface="Arial" pitchFamily="34"/>
              </a:rPr>
              <a:t>Day, R. (2017) ‘Responsibilities of a Guest Service Agent’, </a:t>
            </a:r>
            <a:r>
              <a:rPr lang="en-GB" sz="2100" i="1">
                <a:latin typeface="Arial" pitchFamily="34"/>
                <a:cs typeface="Arial" pitchFamily="34"/>
              </a:rPr>
              <a:t>Penn Foster </a:t>
            </a:r>
            <a:r>
              <a:rPr lang="en-GB" sz="2100">
                <a:latin typeface="Arial" pitchFamily="34"/>
                <a:cs typeface="Arial" pitchFamily="34"/>
              </a:rPr>
              <a:t>(blog). 6 April. Available at: </a:t>
            </a:r>
            <a:r>
              <a:rPr lang="en-GB" sz="2100">
                <a:latin typeface="Arial" pitchFamily="34"/>
                <a:cs typeface="Arial" pitchFamily="34"/>
                <a:hlinkClick r:id="rId6"/>
              </a:rPr>
              <a:t>Responsibilities of a Guest Service Agent | Penn Foster</a:t>
            </a:r>
            <a:r>
              <a:rPr lang="en-GB" sz="2100">
                <a:latin typeface="Arial" pitchFamily="34"/>
                <a:cs typeface="Arial" pitchFamily="34"/>
              </a:rPr>
              <a:t> (Accessed: 7 February 2023). 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100">
                <a:latin typeface="Arial" pitchFamily="34"/>
                <a:cs typeface="Arial" pitchFamily="34"/>
              </a:rPr>
              <a:t>Polaczyk, J. (2016) ‘Everything You Have To Know About Exceptional Customer Service’, </a:t>
            </a:r>
            <a:r>
              <a:rPr lang="en-GB" sz="2100" i="1">
                <a:latin typeface="Arial" pitchFamily="34"/>
                <a:cs typeface="Arial" pitchFamily="34"/>
              </a:rPr>
              <a:t>Success by LiveCha</a:t>
            </a:r>
            <a:r>
              <a:rPr lang="en-GB" sz="2100">
                <a:latin typeface="Arial" pitchFamily="34"/>
                <a:cs typeface="Arial" pitchFamily="34"/>
              </a:rPr>
              <a:t>t, 28</a:t>
            </a:r>
            <a:r>
              <a:rPr lang="en-GB" sz="2100" baseline="30000">
                <a:latin typeface="Arial" pitchFamily="34"/>
                <a:cs typeface="Arial" pitchFamily="34"/>
              </a:rPr>
              <a:t>th</a:t>
            </a:r>
            <a:r>
              <a:rPr lang="en-GB" sz="2100">
                <a:latin typeface="Arial" pitchFamily="34"/>
                <a:cs typeface="Arial" pitchFamily="34"/>
              </a:rPr>
              <a:t> November. Available at: </a:t>
            </a:r>
            <a:r>
              <a:rPr lang="en-GB" sz="2100">
                <a:latin typeface="Arial" pitchFamily="34"/>
                <a:cs typeface="Arial" pitchFamily="34"/>
                <a:hlinkClick r:id="rId7"/>
              </a:rPr>
              <a:t>Everything You Have To Know About Exceptional Customer Service (livechat.com)</a:t>
            </a:r>
            <a:r>
              <a:rPr lang="en-GB" sz="2100">
                <a:latin typeface="Arial" pitchFamily="34"/>
                <a:cs typeface="Arial" pitchFamily="34"/>
              </a:rPr>
              <a:t> (Accessed: 6 February 2023). </a:t>
            </a:r>
          </a:p>
          <a:p>
            <a:pPr marL="0" lvl="0" indent="0">
              <a:lnSpc>
                <a:spcPct val="70000"/>
              </a:lnSpc>
              <a:buNone/>
            </a:pPr>
            <a:endParaRPr lang="en-GB" sz="700"/>
          </a:p>
          <a:p>
            <a:pPr marL="0" lvl="0" indent="0">
              <a:lnSpc>
                <a:spcPct val="70000"/>
              </a:lnSpc>
              <a:buNone/>
            </a:pPr>
            <a:endParaRPr lang="en-GB" sz="700" i="1"/>
          </a:p>
          <a:p>
            <a:pPr marL="0" lvl="0" indent="0">
              <a:lnSpc>
                <a:spcPct val="70000"/>
              </a:lnSpc>
              <a:buNone/>
            </a:pPr>
            <a:endParaRPr lang="en-GB" sz="700">
              <a:latin typeface="Abadi" pitchFamily="34"/>
            </a:endParaRPr>
          </a:p>
          <a:p>
            <a:pPr marL="0" lvl="0" indent="0">
              <a:lnSpc>
                <a:spcPct val="70000"/>
              </a:lnSpc>
              <a:buNone/>
            </a:pPr>
            <a:endParaRPr lang="en-GB" sz="700">
              <a:latin typeface="Abadi" pitchFamily="34"/>
            </a:endParaRPr>
          </a:p>
          <a:p>
            <a:pPr marL="0" lvl="0" indent="0">
              <a:lnSpc>
                <a:spcPct val="70000"/>
              </a:lnSpc>
              <a:buNone/>
            </a:pPr>
            <a:endParaRPr lang="en-GB" sz="700">
              <a:latin typeface="Abadi" pitchFamily="34"/>
              <a:cs typeface="Arial" pitchFamily="34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ande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Ion%20Boardroom</Template>
  <TotalTime>0</TotalTime>
  <Words>727</Words>
  <Application>Microsoft Office PowerPoint</Application>
  <PresentationFormat>Widescreen</PresentationFormat>
  <Paragraphs>43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Abadi</vt:lpstr>
      <vt:lpstr>Arial</vt:lpstr>
      <vt:lpstr>Calibri</vt:lpstr>
      <vt:lpstr>Cooper Black</vt:lpstr>
      <vt:lpstr>Corbel</vt:lpstr>
      <vt:lpstr>Gill Sans Nova Ultra Bold</vt:lpstr>
      <vt:lpstr>Wingdings</vt:lpstr>
      <vt:lpstr>Banded</vt:lpstr>
      <vt:lpstr>Sumaiya Begum tanni  2211676 Bm1h4003</vt:lpstr>
      <vt:lpstr>Marriott Ritz Carlton </vt:lpstr>
      <vt:lpstr>Ritz Carlton </vt:lpstr>
      <vt:lpstr>identify the hotel brand’s main consumers</vt:lpstr>
      <vt:lpstr>Outline the nature, scope and role of the guest services and facilities that are provided to these guests by the hotel brand</vt:lpstr>
      <vt:lpstr>Discuss the importance of hospitality and how hotels meet/exceed guest expectations </vt:lpstr>
      <vt:lpstr>Explain the need to consider the role and function of guest services in general </vt:lpstr>
      <vt:lpstr>References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Marriott Ritz Carlton</dc:title>
  <dc:creator>Sumaiya Begum Tanni (2211676)</dc:creator>
  <cp:lastModifiedBy>Sumaiya Begum Tanni (2211676)</cp:lastModifiedBy>
  <cp:revision>22</cp:revision>
  <dcterms:created xsi:type="dcterms:W3CDTF">2023-01-26T17:09:52Z</dcterms:created>
  <dcterms:modified xsi:type="dcterms:W3CDTF">2023-02-08T23:23:15Z</dcterms:modified>
</cp:coreProperties>
</file>