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1" r:id="rId3"/>
    <p:sldId id="270" r:id="rId4"/>
    <p:sldId id="269" r:id="rId5"/>
    <p:sldId id="268" r:id="rId6"/>
    <p:sldId id="267" r:id="rId7"/>
    <p:sldId id="266" r:id="rId8"/>
    <p:sldId id="265" r:id="rId9"/>
    <p:sldId id="264" r:id="rId10"/>
    <p:sldId id="273" r:id="rId11"/>
    <p:sldId id="272" r:id="rId12"/>
    <p:sldId id="263" r:id="rId13"/>
    <p:sldId id="262" r:id="rId14"/>
    <p:sldId id="261" r:id="rId15"/>
    <p:sldId id="260" r:id="rId16"/>
    <p:sldId id="25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20"/>
    <p:restoredTop sz="94646"/>
  </p:normalViewPr>
  <p:slideViewPr>
    <p:cSldViewPr snapToGrid="0" snapToObjects="1">
      <p:cViewPr varScale="1">
        <p:scale>
          <a:sx n="51" d="100"/>
          <a:sy n="51" d="100"/>
        </p:scale>
        <p:origin x="216" y="1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BC4561-2BE8-4F39-A8C7-2AFA4B68C9F1}" type="doc">
      <dgm:prSet loTypeId="urn:microsoft.com/office/officeart/2008/layout/LinedList" loCatId="list" qsTypeId="urn:microsoft.com/office/officeart/2005/8/quickstyle/simple2" qsCatId="simple" csTypeId="urn:microsoft.com/office/officeart/2005/8/colors/accent0_3" csCatId="mainScheme"/>
      <dgm:spPr/>
      <dgm:t>
        <a:bodyPr/>
        <a:lstStyle/>
        <a:p>
          <a:endParaRPr lang="en-US"/>
        </a:p>
      </dgm:t>
    </dgm:pt>
    <dgm:pt modelId="{6D51FD35-DEB9-4832-BE5F-CB8ACFC67BD7}">
      <dgm:prSet/>
      <dgm:spPr/>
      <dgm:t>
        <a:bodyPr/>
        <a:lstStyle/>
        <a:p>
          <a:r>
            <a:rPr lang="en-US"/>
            <a:t>Research in nursing</a:t>
          </a:r>
        </a:p>
      </dgm:t>
    </dgm:pt>
    <dgm:pt modelId="{067D289D-0EE2-4A2D-8968-694648C78BC4}" type="parTrans" cxnId="{4811E25E-6031-4B01-A54F-FEDFD0669CDE}">
      <dgm:prSet/>
      <dgm:spPr/>
      <dgm:t>
        <a:bodyPr/>
        <a:lstStyle/>
        <a:p>
          <a:endParaRPr lang="en-US"/>
        </a:p>
      </dgm:t>
    </dgm:pt>
    <dgm:pt modelId="{B07044FC-9495-4422-B191-1DA253304093}" type="sibTrans" cxnId="{4811E25E-6031-4B01-A54F-FEDFD0669CDE}">
      <dgm:prSet/>
      <dgm:spPr/>
      <dgm:t>
        <a:bodyPr/>
        <a:lstStyle/>
        <a:p>
          <a:endParaRPr lang="en-US"/>
        </a:p>
      </dgm:t>
    </dgm:pt>
    <dgm:pt modelId="{1BF2E806-BFF8-462A-8126-208E0916A6E1}">
      <dgm:prSet/>
      <dgm:spPr/>
      <dgm:t>
        <a:bodyPr/>
        <a:lstStyle/>
        <a:p>
          <a:r>
            <a:rPr lang="en-US"/>
            <a:t>Role of research in nursing</a:t>
          </a:r>
        </a:p>
      </dgm:t>
    </dgm:pt>
    <dgm:pt modelId="{5101D61A-29D9-4F52-B055-D33D6E635812}" type="parTrans" cxnId="{8EF0C71A-746F-4748-B7FF-DF5B19903746}">
      <dgm:prSet/>
      <dgm:spPr/>
      <dgm:t>
        <a:bodyPr/>
        <a:lstStyle/>
        <a:p>
          <a:endParaRPr lang="en-US"/>
        </a:p>
      </dgm:t>
    </dgm:pt>
    <dgm:pt modelId="{EA97FC5E-1989-4E03-8020-8D622FEF783A}" type="sibTrans" cxnId="{8EF0C71A-746F-4748-B7FF-DF5B19903746}">
      <dgm:prSet/>
      <dgm:spPr/>
      <dgm:t>
        <a:bodyPr/>
        <a:lstStyle/>
        <a:p>
          <a:endParaRPr lang="en-US"/>
        </a:p>
      </dgm:t>
    </dgm:pt>
    <dgm:pt modelId="{3B56698D-64E0-48C0-B5C7-8D0209A7F821}">
      <dgm:prSet/>
      <dgm:spPr/>
      <dgm:t>
        <a:bodyPr/>
        <a:lstStyle/>
        <a:p>
          <a:r>
            <a:rPr lang="en-US"/>
            <a:t>Health promotion</a:t>
          </a:r>
        </a:p>
      </dgm:t>
    </dgm:pt>
    <dgm:pt modelId="{2495F882-7C04-4981-8E5A-CC63C0737C41}" type="parTrans" cxnId="{26AE6CA4-7A61-4BBD-8E5D-DA108E2DD00E}">
      <dgm:prSet/>
      <dgm:spPr/>
      <dgm:t>
        <a:bodyPr/>
        <a:lstStyle/>
        <a:p>
          <a:endParaRPr lang="en-US"/>
        </a:p>
      </dgm:t>
    </dgm:pt>
    <dgm:pt modelId="{9BCC3FF4-C801-4FD0-B0C5-EF788DE9B790}" type="sibTrans" cxnId="{26AE6CA4-7A61-4BBD-8E5D-DA108E2DD00E}">
      <dgm:prSet/>
      <dgm:spPr/>
      <dgm:t>
        <a:bodyPr/>
        <a:lstStyle/>
        <a:p>
          <a:endParaRPr lang="en-US"/>
        </a:p>
      </dgm:t>
    </dgm:pt>
    <dgm:pt modelId="{0FA5CF5C-ADCC-4C9D-9B93-E5C9DA45A6AF}">
      <dgm:prSet/>
      <dgm:spPr/>
      <dgm:t>
        <a:bodyPr/>
        <a:lstStyle/>
        <a:p>
          <a:r>
            <a:rPr lang="en-US"/>
            <a:t>cardiovascular disease</a:t>
          </a:r>
        </a:p>
      </dgm:t>
    </dgm:pt>
    <dgm:pt modelId="{4D1613EA-C4EE-420E-8C38-6DCB5422B988}" type="parTrans" cxnId="{15D69141-C6E9-4C2D-AC3B-C9A94CED0913}">
      <dgm:prSet/>
      <dgm:spPr/>
      <dgm:t>
        <a:bodyPr/>
        <a:lstStyle/>
        <a:p>
          <a:endParaRPr lang="en-US"/>
        </a:p>
      </dgm:t>
    </dgm:pt>
    <dgm:pt modelId="{4B516C3C-C74A-4620-96A6-034ACA061344}" type="sibTrans" cxnId="{15D69141-C6E9-4C2D-AC3B-C9A94CED0913}">
      <dgm:prSet/>
      <dgm:spPr/>
      <dgm:t>
        <a:bodyPr/>
        <a:lstStyle/>
        <a:p>
          <a:endParaRPr lang="en-US"/>
        </a:p>
      </dgm:t>
    </dgm:pt>
    <dgm:pt modelId="{4796B48B-EB59-4289-85FD-1B4A7B56788E}">
      <dgm:prSet/>
      <dgm:spPr/>
      <dgm:t>
        <a:bodyPr/>
        <a:lstStyle/>
        <a:p>
          <a:r>
            <a:rPr lang="en-US"/>
            <a:t>Smoking</a:t>
          </a:r>
        </a:p>
      </dgm:t>
    </dgm:pt>
    <dgm:pt modelId="{DD47EC3B-D84A-4495-884B-9BCDD23E03FC}" type="parTrans" cxnId="{BF174E12-88CE-4F66-9A58-CF41A4056148}">
      <dgm:prSet/>
      <dgm:spPr/>
      <dgm:t>
        <a:bodyPr/>
        <a:lstStyle/>
        <a:p>
          <a:endParaRPr lang="en-US"/>
        </a:p>
      </dgm:t>
    </dgm:pt>
    <dgm:pt modelId="{7BE4BBEA-2B76-407A-83BE-F359E32B6AEC}" type="sibTrans" cxnId="{BF174E12-88CE-4F66-9A58-CF41A4056148}">
      <dgm:prSet/>
      <dgm:spPr/>
      <dgm:t>
        <a:bodyPr/>
        <a:lstStyle/>
        <a:p>
          <a:endParaRPr lang="en-US"/>
        </a:p>
      </dgm:t>
    </dgm:pt>
    <dgm:pt modelId="{5F2A4D93-BD18-46DF-8EE2-37CE7F0A2CC6}">
      <dgm:prSet/>
      <dgm:spPr/>
      <dgm:t>
        <a:bodyPr/>
        <a:lstStyle/>
        <a:p>
          <a:r>
            <a:rPr lang="en-US"/>
            <a:t>High blood pressure</a:t>
          </a:r>
        </a:p>
      </dgm:t>
    </dgm:pt>
    <dgm:pt modelId="{EBDA91EA-785A-4D7F-851C-F5AAEC294C8D}" type="parTrans" cxnId="{996001A5-2C78-4B92-BB00-04BF453898FC}">
      <dgm:prSet/>
      <dgm:spPr/>
      <dgm:t>
        <a:bodyPr/>
        <a:lstStyle/>
        <a:p>
          <a:endParaRPr lang="en-US"/>
        </a:p>
      </dgm:t>
    </dgm:pt>
    <dgm:pt modelId="{49D2C7B8-1AA8-41CC-829B-4095708FB6EB}" type="sibTrans" cxnId="{996001A5-2C78-4B92-BB00-04BF453898FC}">
      <dgm:prSet/>
      <dgm:spPr/>
      <dgm:t>
        <a:bodyPr/>
        <a:lstStyle/>
        <a:p>
          <a:endParaRPr lang="en-US"/>
        </a:p>
      </dgm:t>
    </dgm:pt>
    <dgm:pt modelId="{E4CDBD1E-D313-4D43-B6C7-72F9AAF3CE73}">
      <dgm:prSet/>
      <dgm:spPr/>
      <dgm:t>
        <a:bodyPr/>
        <a:lstStyle/>
        <a:p>
          <a:r>
            <a:rPr lang="en-US"/>
            <a:t>Conclusion</a:t>
          </a:r>
        </a:p>
      </dgm:t>
    </dgm:pt>
    <dgm:pt modelId="{0D8BEBDB-2FAC-4779-90C9-B7024A95092F}" type="parTrans" cxnId="{763836C6-5BF7-4DD8-B097-87D52A1AFEEA}">
      <dgm:prSet/>
      <dgm:spPr/>
      <dgm:t>
        <a:bodyPr/>
        <a:lstStyle/>
        <a:p>
          <a:endParaRPr lang="en-US"/>
        </a:p>
      </dgm:t>
    </dgm:pt>
    <dgm:pt modelId="{AD9FC50A-60F8-4181-BA99-F2BC946C6BC3}" type="sibTrans" cxnId="{763836C6-5BF7-4DD8-B097-87D52A1AFEEA}">
      <dgm:prSet/>
      <dgm:spPr/>
      <dgm:t>
        <a:bodyPr/>
        <a:lstStyle/>
        <a:p>
          <a:endParaRPr lang="en-US"/>
        </a:p>
      </dgm:t>
    </dgm:pt>
    <dgm:pt modelId="{D5796BA7-22CE-45C1-BE6E-F1ADAF6AA941}">
      <dgm:prSet/>
      <dgm:spPr/>
      <dgm:t>
        <a:bodyPr/>
        <a:lstStyle/>
        <a:p>
          <a:r>
            <a:rPr lang="en-US"/>
            <a:t>Recommendation</a:t>
          </a:r>
        </a:p>
      </dgm:t>
    </dgm:pt>
    <dgm:pt modelId="{AB3FBF44-CF4D-44E6-B5CD-5859C636B517}" type="parTrans" cxnId="{8551E913-BA2C-4878-A139-09A6F2D976FD}">
      <dgm:prSet/>
      <dgm:spPr/>
      <dgm:t>
        <a:bodyPr/>
        <a:lstStyle/>
        <a:p>
          <a:endParaRPr lang="en-US"/>
        </a:p>
      </dgm:t>
    </dgm:pt>
    <dgm:pt modelId="{8F7CB2B3-2F68-414E-A7C3-A309164733FD}" type="sibTrans" cxnId="{8551E913-BA2C-4878-A139-09A6F2D976FD}">
      <dgm:prSet/>
      <dgm:spPr/>
      <dgm:t>
        <a:bodyPr/>
        <a:lstStyle/>
        <a:p>
          <a:endParaRPr lang="en-US"/>
        </a:p>
      </dgm:t>
    </dgm:pt>
    <dgm:pt modelId="{6FE323C2-2D2D-7A44-A975-43526B9C4876}" type="pres">
      <dgm:prSet presAssocID="{1FBC4561-2BE8-4F39-A8C7-2AFA4B68C9F1}" presName="vert0" presStyleCnt="0">
        <dgm:presLayoutVars>
          <dgm:dir/>
          <dgm:animOne val="branch"/>
          <dgm:animLvl val="lvl"/>
        </dgm:presLayoutVars>
      </dgm:prSet>
      <dgm:spPr/>
    </dgm:pt>
    <dgm:pt modelId="{E40CBB31-29FB-4947-873E-01006ADFBABD}" type="pres">
      <dgm:prSet presAssocID="{6D51FD35-DEB9-4832-BE5F-CB8ACFC67BD7}" presName="thickLine" presStyleLbl="alignNode1" presStyleIdx="0" presStyleCnt="8"/>
      <dgm:spPr/>
    </dgm:pt>
    <dgm:pt modelId="{18D28836-6034-F544-87DC-C972C0401340}" type="pres">
      <dgm:prSet presAssocID="{6D51FD35-DEB9-4832-BE5F-CB8ACFC67BD7}" presName="horz1" presStyleCnt="0"/>
      <dgm:spPr/>
    </dgm:pt>
    <dgm:pt modelId="{F1802568-5D43-BA44-98A1-B552C420E9DC}" type="pres">
      <dgm:prSet presAssocID="{6D51FD35-DEB9-4832-BE5F-CB8ACFC67BD7}" presName="tx1" presStyleLbl="revTx" presStyleIdx="0" presStyleCnt="8"/>
      <dgm:spPr/>
    </dgm:pt>
    <dgm:pt modelId="{D6F26853-7213-B940-8456-1FB0356508EA}" type="pres">
      <dgm:prSet presAssocID="{6D51FD35-DEB9-4832-BE5F-CB8ACFC67BD7}" presName="vert1" presStyleCnt="0"/>
      <dgm:spPr/>
    </dgm:pt>
    <dgm:pt modelId="{261F64DD-3D08-6A4F-AE83-FA1413023C56}" type="pres">
      <dgm:prSet presAssocID="{1BF2E806-BFF8-462A-8126-208E0916A6E1}" presName="thickLine" presStyleLbl="alignNode1" presStyleIdx="1" presStyleCnt="8"/>
      <dgm:spPr/>
    </dgm:pt>
    <dgm:pt modelId="{78FA0279-5020-F44D-BFED-21A6868E7F93}" type="pres">
      <dgm:prSet presAssocID="{1BF2E806-BFF8-462A-8126-208E0916A6E1}" presName="horz1" presStyleCnt="0"/>
      <dgm:spPr/>
    </dgm:pt>
    <dgm:pt modelId="{B02FE48E-4ED6-3F46-B052-DF48DAFF4915}" type="pres">
      <dgm:prSet presAssocID="{1BF2E806-BFF8-462A-8126-208E0916A6E1}" presName="tx1" presStyleLbl="revTx" presStyleIdx="1" presStyleCnt="8"/>
      <dgm:spPr/>
    </dgm:pt>
    <dgm:pt modelId="{09747ABC-FCE5-A54F-ABE5-2C19570ACCEB}" type="pres">
      <dgm:prSet presAssocID="{1BF2E806-BFF8-462A-8126-208E0916A6E1}" presName="vert1" presStyleCnt="0"/>
      <dgm:spPr/>
    </dgm:pt>
    <dgm:pt modelId="{B42876B0-B843-3D40-BF9B-FB083F8ADCB3}" type="pres">
      <dgm:prSet presAssocID="{3B56698D-64E0-48C0-B5C7-8D0209A7F821}" presName="thickLine" presStyleLbl="alignNode1" presStyleIdx="2" presStyleCnt="8"/>
      <dgm:spPr/>
    </dgm:pt>
    <dgm:pt modelId="{4F193D07-7B3F-CF4E-BFFD-53E6CDE8E41D}" type="pres">
      <dgm:prSet presAssocID="{3B56698D-64E0-48C0-B5C7-8D0209A7F821}" presName="horz1" presStyleCnt="0"/>
      <dgm:spPr/>
    </dgm:pt>
    <dgm:pt modelId="{885197F9-C238-E844-878E-9D3DA68E52FA}" type="pres">
      <dgm:prSet presAssocID="{3B56698D-64E0-48C0-B5C7-8D0209A7F821}" presName="tx1" presStyleLbl="revTx" presStyleIdx="2" presStyleCnt="8"/>
      <dgm:spPr/>
    </dgm:pt>
    <dgm:pt modelId="{D225D41B-4CF9-F44C-ADED-8B022432ABEC}" type="pres">
      <dgm:prSet presAssocID="{3B56698D-64E0-48C0-B5C7-8D0209A7F821}" presName="vert1" presStyleCnt="0"/>
      <dgm:spPr/>
    </dgm:pt>
    <dgm:pt modelId="{D6A9B545-2D60-A248-AF5A-BD5052954335}" type="pres">
      <dgm:prSet presAssocID="{0FA5CF5C-ADCC-4C9D-9B93-E5C9DA45A6AF}" presName="thickLine" presStyleLbl="alignNode1" presStyleIdx="3" presStyleCnt="8"/>
      <dgm:spPr/>
    </dgm:pt>
    <dgm:pt modelId="{588F17C0-2EA8-124F-AAAA-07EA160A8989}" type="pres">
      <dgm:prSet presAssocID="{0FA5CF5C-ADCC-4C9D-9B93-E5C9DA45A6AF}" presName="horz1" presStyleCnt="0"/>
      <dgm:spPr/>
    </dgm:pt>
    <dgm:pt modelId="{B3AE968F-B008-D847-B878-DB10C5423325}" type="pres">
      <dgm:prSet presAssocID="{0FA5CF5C-ADCC-4C9D-9B93-E5C9DA45A6AF}" presName="tx1" presStyleLbl="revTx" presStyleIdx="3" presStyleCnt="8"/>
      <dgm:spPr/>
    </dgm:pt>
    <dgm:pt modelId="{31E2F543-155B-C846-BD7D-6E09725E1068}" type="pres">
      <dgm:prSet presAssocID="{0FA5CF5C-ADCC-4C9D-9B93-E5C9DA45A6AF}" presName="vert1" presStyleCnt="0"/>
      <dgm:spPr/>
    </dgm:pt>
    <dgm:pt modelId="{75D06AAA-8C51-2642-8BCB-31A99C392257}" type="pres">
      <dgm:prSet presAssocID="{4796B48B-EB59-4289-85FD-1B4A7B56788E}" presName="thickLine" presStyleLbl="alignNode1" presStyleIdx="4" presStyleCnt="8"/>
      <dgm:spPr/>
    </dgm:pt>
    <dgm:pt modelId="{7EBC5D27-E9D6-2448-B5C3-48D6843E487B}" type="pres">
      <dgm:prSet presAssocID="{4796B48B-EB59-4289-85FD-1B4A7B56788E}" presName="horz1" presStyleCnt="0"/>
      <dgm:spPr/>
    </dgm:pt>
    <dgm:pt modelId="{32B56D68-6C3E-8149-A3B7-15D1AD94351A}" type="pres">
      <dgm:prSet presAssocID="{4796B48B-EB59-4289-85FD-1B4A7B56788E}" presName="tx1" presStyleLbl="revTx" presStyleIdx="4" presStyleCnt="8"/>
      <dgm:spPr/>
    </dgm:pt>
    <dgm:pt modelId="{D52B21C4-6D5A-954E-BD77-E057A990D5A9}" type="pres">
      <dgm:prSet presAssocID="{4796B48B-EB59-4289-85FD-1B4A7B56788E}" presName="vert1" presStyleCnt="0"/>
      <dgm:spPr/>
    </dgm:pt>
    <dgm:pt modelId="{DF6CD6E6-D931-F443-A22F-693BA8AED614}" type="pres">
      <dgm:prSet presAssocID="{5F2A4D93-BD18-46DF-8EE2-37CE7F0A2CC6}" presName="thickLine" presStyleLbl="alignNode1" presStyleIdx="5" presStyleCnt="8"/>
      <dgm:spPr/>
    </dgm:pt>
    <dgm:pt modelId="{32F25C13-8B26-F847-A436-7C61D91AA7CF}" type="pres">
      <dgm:prSet presAssocID="{5F2A4D93-BD18-46DF-8EE2-37CE7F0A2CC6}" presName="horz1" presStyleCnt="0"/>
      <dgm:spPr/>
    </dgm:pt>
    <dgm:pt modelId="{64243A0B-D675-1449-8A0A-3FA15B23D264}" type="pres">
      <dgm:prSet presAssocID="{5F2A4D93-BD18-46DF-8EE2-37CE7F0A2CC6}" presName="tx1" presStyleLbl="revTx" presStyleIdx="5" presStyleCnt="8"/>
      <dgm:spPr/>
    </dgm:pt>
    <dgm:pt modelId="{D49992CC-A99D-2545-83C3-EFD749ABECA0}" type="pres">
      <dgm:prSet presAssocID="{5F2A4D93-BD18-46DF-8EE2-37CE7F0A2CC6}" presName="vert1" presStyleCnt="0"/>
      <dgm:spPr/>
    </dgm:pt>
    <dgm:pt modelId="{5E9E2E1D-40A1-F849-88DE-5491C5C8E0FA}" type="pres">
      <dgm:prSet presAssocID="{E4CDBD1E-D313-4D43-B6C7-72F9AAF3CE73}" presName="thickLine" presStyleLbl="alignNode1" presStyleIdx="6" presStyleCnt="8"/>
      <dgm:spPr/>
    </dgm:pt>
    <dgm:pt modelId="{7AB44705-61A4-9640-B8A3-7924C56AEC6F}" type="pres">
      <dgm:prSet presAssocID="{E4CDBD1E-D313-4D43-B6C7-72F9AAF3CE73}" presName="horz1" presStyleCnt="0"/>
      <dgm:spPr/>
    </dgm:pt>
    <dgm:pt modelId="{29BC2036-415D-AC4F-AAED-79F11552247D}" type="pres">
      <dgm:prSet presAssocID="{E4CDBD1E-D313-4D43-B6C7-72F9AAF3CE73}" presName="tx1" presStyleLbl="revTx" presStyleIdx="6" presStyleCnt="8"/>
      <dgm:spPr/>
    </dgm:pt>
    <dgm:pt modelId="{72A7B6FB-AC53-0D4D-9700-A9873D5C9401}" type="pres">
      <dgm:prSet presAssocID="{E4CDBD1E-D313-4D43-B6C7-72F9AAF3CE73}" presName="vert1" presStyleCnt="0"/>
      <dgm:spPr/>
    </dgm:pt>
    <dgm:pt modelId="{10F1BAF5-9D73-624A-891F-C886FCCF3EA9}" type="pres">
      <dgm:prSet presAssocID="{D5796BA7-22CE-45C1-BE6E-F1ADAF6AA941}" presName="thickLine" presStyleLbl="alignNode1" presStyleIdx="7" presStyleCnt="8"/>
      <dgm:spPr/>
    </dgm:pt>
    <dgm:pt modelId="{ACF3BFC0-F353-DC47-9915-2F41325932AD}" type="pres">
      <dgm:prSet presAssocID="{D5796BA7-22CE-45C1-BE6E-F1ADAF6AA941}" presName="horz1" presStyleCnt="0"/>
      <dgm:spPr/>
    </dgm:pt>
    <dgm:pt modelId="{AB14EC67-AB8B-A643-90BA-C06D38690190}" type="pres">
      <dgm:prSet presAssocID="{D5796BA7-22CE-45C1-BE6E-F1ADAF6AA941}" presName="tx1" presStyleLbl="revTx" presStyleIdx="7" presStyleCnt="8"/>
      <dgm:spPr/>
    </dgm:pt>
    <dgm:pt modelId="{BFD07F78-9911-9544-8A71-674CC333AA7A}" type="pres">
      <dgm:prSet presAssocID="{D5796BA7-22CE-45C1-BE6E-F1ADAF6AA941}" presName="vert1" presStyleCnt="0"/>
      <dgm:spPr/>
    </dgm:pt>
  </dgm:ptLst>
  <dgm:cxnLst>
    <dgm:cxn modelId="{BF174E12-88CE-4F66-9A58-CF41A4056148}" srcId="{1FBC4561-2BE8-4F39-A8C7-2AFA4B68C9F1}" destId="{4796B48B-EB59-4289-85FD-1B4A7B56788E}" srcOrd="4" destOrd="0" parTransId="{DD47EC3B-D84A-4495-884B-9BCDD23E03FC}" sibTransId="{7BE4BBEA-2B76-407A-83BE-F359E32B6AEC}"/>
    <dgm:cxn modelId="{656D4613-0DCB-7047-A6DB-EBEAD6BC37F4}" type="presOf" srcId="{0FA5CF5C-ADCC-4C9D-9B93-E5C9DA45A6AF}" destId="{B3AE968F-B008-D847-B878-DB10C5423325}" srcOrd="0" destOrd="0" presId="urn:microsoft.com/office/officeart/2008/layout/LinedList"/>
    <dgm:cxn modelId="{8551E913-BA2C-4878-A139-09A6F2D976FD}" srcId="{1FBC4561-2BE8-4F39-A8C7-2AFA4B68C9F1}" destId="{D5796BA7-22CE-45C1-BE6E-F1ADAF6AA941}" srcOrd="7" destOrd="0" parTransId="{AB3FBF44-CF4D-44E6-B5CD-5859C636B517}" sibTransId="{8F7CB2B3-2F68-414E-A7C3-A309164733FD}"/>
    <dgm:cxn modelId="{8EF0C71A-746F-4748-B7FF-DF5B19903746}" srcId="{1FBC4561-2BE8-4F39-A8C7-2AFA4B68C9F1}" destId="{1BF2E806-BFF8-462A-8126-208E0916A6E1}" srcOrd="1" destOrd="0" parTransId="{5101D61A-29D9-4F52-B055-D33D6E635812}" sibTransId="{EA97FC5E-1989-4E03-8020-8D622FEF783A}"/>
    <dgm:cxn modelId="{2A39A02E-BBB7-B149-B7D4-3A7744DD6829}" type="presOf" srcId="{1FBC4561-2BE8-4F39-A8C7-2AFA4B68C9F1}" destId="{6FE323C2-2D2D-7A44-A975-43526B9C4876}" srcOrd="0" destOrd="0" presId="urn:microsoft.com/office/officeart/2008/layout/LinedList"/>
    <dgm:cxn modelId="{15D69141-C6E9-4C2D-AC3B-C9A94CED0913}" srcId="{1FBC4561-2BE8-4F39-A8C7-2AFA4B68C9F1}" destId="{0FA5CF5C-ADCC-4C9D-9B93-E5C9DA45A6AF}" srcOrd="3" destOrd="0" parTransId="{4D1613EA-C4EE-420E-8C38-6DCB5422B988}" sibTransId="{4B516C3C-C74A-4620-96A6-034ACA061344}"/>
    <dgm:cxn modelId="{4811E25E-6031-4B01-A54F-FEDFD0669CDE}" srcId="{1FBC4561-2BE8-4F39-A8C7-2AFA4B68C9F1}" destId="{6D51FD35-DEB9-4832-BE5F-CB8ACFC67BD7}" srcOrd="0" destOrd="0" parTransId="{067D289D-0EE2-4A2D-8968-694648C78BC4}" sibTransId="{B07044FC-9495-4422-B191-1DA253304093}"/>
    <dgm:cxn modelId="{422A3C70-FD05-6E4F-9691-6C3D6048F4B7}" type="presOf" srcId="{4796B48B-EB59-4289-85FD-1B4A7B56788E}" destId="{32B56D68-6C3E-8149-A3B7-15D1AD94351A}" srcOrd="0" destOrd="0" presId="urn:microsoft.com/office/officeart/2008/layout/LinedList"/>
    <dgm:cxn modelId="{D2F06885-0842-764B-81C9-87BBD193D39A}" type="presOf" srcId="{3B56698D-64E0-48C0-B5C7-8D0209A7F821}" destId="{885197F9-C238-E844-878E-9D3DA68E52FA}" srcOrd="0" destOrd="0" presId="urn:microsoft.com/office/officeart/2008/layout/LinedList"/>
    <dgm:cxn modelId="{3D919797-CA04-1A44-A0B6-2468ECA13E59}" type="presOf" srcId="{1BF2E806-BFF8-462A-8126-208E0916A6E1}" destId="{B02FE48E-4ED6-3F46-B052-DF48DAFF4915}" srcOrd="0" destOrd="0" presId="urn:microsoft.com/office/officeart/2008/layout/LinedList"/>
    <dgm:cxn modelId="{2B80F59A-CB48-0D4F-8961-661235C792CE}" type="presOf" srcId="{E4CDBD1E-D313-4D43-B6C7-72F9AAF3CE73}" destId="{29BC2036-415D-AC4F-AAED-79F11552247D}" srcOrd="0" destOrd="0" presId="urn:microsoft.com/office/officeart/2008/layout/LinedList"/>
    <dgm:cxn modelId="{26AE6CA4-7A61-4BBD-8E5D-DA108E2DD00E}" srcId="{1FBC4561-2BE8-4F39-A8C7-2AFA4B68C9F1}" destId="{3B56698D-64E0-48C0-B5C7-8D0209A7F821}" srcOrd="2" destOrd="0" parTransId="{2495F882-7C04-4981-8E5A-CC63C0737C41}" sibTransId="{9BCC3FF4-C801-4FD0-B0C5-EF788DE9B790}"/>
    <dgm:cxn modelId="{996001A5-2C78-4B92-BB00-04BF453898FC}" srcId="{1FBC4561-2BE8-4F39-A8C7-2AFA4B68C9F1}" destId="{5F2A4D93-BD18-46DF-8EE2-37CE7F0A2CC6}" srcOrd="5" destOrd="0" parTransId="{EBDA91EA-785A-4D7F-851C-F5AAEC294C8D}" sibTransId="{49D2C7B8-1AA8-41CC-829B-4095708FB6EB}"/>
    <dgm:cxn modelId="{E3D1A8B8-EE12-9640-B53D-50DB65E417A7}" type="presOf" srcId="{5F2A4D93-BD18-46DF-8EE2-37CE7F0A2CC6}" destId="{64243A0B-D675-1449-8A0A-3FA15B23D264}" srcOrd="0" destOrd="0" presId="urn:microsoft.com/office/officeart/2008/layout/LinedList"/>
    <dgm:cxn modelId="{39ECE3C1-6320-794C-9DDD-36A2E5273A08}" type="presOf" srcId="{6D51FD35-DEB9-4832-BE5F-CB8ACFC67BD7}" destId="{F1802568-5D43-BA44-98A1-B552C420E9DC}" srcOrd="0" destOrd="0" presId="urn:microsoft.com/office/officeart/2008/layout/LinedList"/>
    <dgm:cxn modelId="{763836C6-5BF7-4DD8-B097-87D52A1AFEEA}" srcId="{1FBC4561-2BE8-4F39-A8C7-2AFA4B68C9F1}" destId="{E4CDBD1E-D313-4D43-B6C7-72F9AAF3CE73}" srcOrd="6" destOrd="0" parTransId="{0D8BEBDB-2FAC-4779-90C9-B7024A95092F}" sibTransId="{AD9FC50A-60F8-4181-BA99-F2BC946C6BC3}"/>
    <dgm:cxn modelId="{9645D2EE-A2CF-FE4E-820F-18F97506C816}" type="presOf" srcId="{D5796BA7-22CE-45C1-BE6E-F1ADAF6AA941}" destId="{AB14EC67-AB8B-A643-90BA-C06D38690190}" srcOrd="0" destOrd="0" presId="urn:microsoft.com/office/officeart/2008/layout/LinedList"/>
    <dgm:cxn modelId="{207CAD17-957B-C047-A72C-6DB9D824E949}" type="presParOf" srcId="{6FE323C2-2D2D-7A44-A975-43526B9C4876}" destId="{E40CBB31-29FB-4947-873E-01006ADFBABD}" srcOrd="0" destOrd="0" presId="urn:microsoft.com/office/officeart/2008/layout/LinedList"/>
    <dgm:cxn modelId="{FFB99FAA-D76A-BE4D-98B7-45A36DE82F32}" type="presParOf" srcId="{6FE323C2-2D2D-7A44-A975-43526B9C4876}" destId="{18D28836-6034-F544-87DC-C972C0401340}" srcOrd="1" destOrd="0" presId="urn:microsoft.com/office/officeart/2008/layout/LinedList"/>
    <dgm:cxn modelId="{EBA2A366-EF2B-2441-98DE-4CFBFAD71CA9}" type="presParOf" srcId="{18D28836-6034-F544-87DC-C972C0401340}" destId="{F1802568-5D43-BA44-98A1-B552C420E9DC}" srcOrd="0" destOrd="0" presId="urn:microsoft.com/office/officeart/2008/layout/LinedList"/>
    <dgm:cxn modelId="{711676CB-ADE2-6C4E-A846-EBCAD05D2F81}" type="presParOf" srcId="{18D28836-6034-F544-87DC-C972C0401340}" destId="{D6F26853-7213-B940-8456-1FB0356508EA}" srcOrd="1" destOrd="0" presId="urn:microsoft.com/office/officeart/2008/layout/LinedList"/>
    <dgm:cxn modelId="{6746DBAD-328C-E142-A545-ACAE106A6DE2}" type="presParOf" srcId="{6FE323C2-2D2D-7A44-A975-43526B9C4876}" destId="{261F64DD-3D08-6A4F-AE83-FA1413023C56}" srcOrd="2" destOrd="0" presId="urn:microsoft.com/office/officeart/2008/layout/LinedList"/>
    <dgm:cxn modelId="{F0E86CE9-1BFA-104E-BC76-ECFE76C13459}" type="presParOf" srcId="{6FE323C2-2D2D-7A44-A975-43526B9C4876}" destId="{78FA0279-5020-F44D-BFED-21A6868E7F93}" srcOrd="3" destOrd="0" presId="urn:microsoft.com/office/officeart/2008/layout/LinedList"/>
    <dgm:cxn modelId="{D221F3E3-1596-914F-A52F-DC9B624DEA33}" type="presParOf" srcId="{78FA0279-5020-F44D-BFED-21A6868E7F93}" destId="{B02FE48E-4ED6-3F46-B052-DF48DAFF4915}" srcOrd="0" destOrd="0" presId="urn:microsoft.com/office/officeart/2008/layout/LinedList"/>
    <dgm:cxn modelId="{FB912DB6-7317-CD4D-BFF1-E589013E300F}" type="presParOf" srcId="{78FA0279-5020-F44D-BFED-21A6868E7F93}" destId="{09747ABC-FCE5-A54F-ABE5-2C19570ACCEB}" srcOrd="1" destOrd="0" presId="urn:microsoft.com/office/officeart/2008/layout/LinedList"/>
    <dgm:cxn modelId="{59334F51-7B00-7E49-9344-61C48EB36C0C}" type="presParOf" srcId="{6FE323C2-2D2D-7A44-A975-43526B9C4876}" destId="{B42876B0-B843-3D40-BF9B-FB083F8ADCB3}" srcOrd="4" destOrd="0" presId="urn:microsoft.com/office/officeart/2008/layout/LinedList"/>
    <dgm:cxn modelId="{B3463BD4-962E-E447-AA4C-902CEAF27FD3}" type="presParOf" srcId="{6FE323C2-2D2D-7A44-A975-43526B9C4876}" destId="{4F193D07-7B3F-CF4E-BFFD-53E6CDE8E41D}" srcOrd="5" destOrd="0" presId="urn:microsoft.com/office/officeart/2008/layout/LinedList"/>
    <dgm:cxn modelId="{36B4C56D-A1AA-414B-ABA5-A355CFE763F7}" type="presParOf" srcId="{4F193D07-7B3F-CF4E-BFFD-53E6CDE8E41D}" destId="{885197F9-C238-E844-878E-9D3DA68E52FA}" srcOrd="0" destOrd="0" presId="urn:microsoft.com/office/officeart/2008/layout/LinedList"/>
    <dgm:cxn modelId="{5562D2E3-C607-DB4E-8E7D-6952BEFEE7BC}" type="presParOf" srcId="{4F193D07-7B3F-CF4E-BFFD-53E6CDE8E41D}" destId="{D225D41B-4CF9-F44C-ADED-8B022432ABEC}" srcOrd="1" destOrd="0" presId="urn:microsoft.com/office/officeart/2008/layout/LinedList"/>
    <dgm:cxn modelId="{6C57ADF7-3D33-3644-9ACA-718EA8F65184}" type="presParOf" srcId="{6FE323C2-2D2D-7A44-A975-43526B9C4876}" destId="{D6A9B545-2D60-A248-AF5A-BD5052954335}" srcOrd="6" destOrd="0" presId="urn:microsoft.com/office/officeart/2008/layout/LinedList"/>
    <dgm:cxn modelId="{A395B0E6-8977-984F-AA85-2095ABBBA595}" type="presParOf" srcId="{6FE323C2-2D2D-7A44-A975-43526B9C4876}" destId="{588F17C0-2EA8-124F-AAAA-07EA160A8989}" srcOrd="7" destOrd="0" presId="urn:microsoft.com/office/officeart/2008/layout/LinedList"/>
    <dgm:cxn modelId="{01C6A0A3-25D3-6744-B8E3-F81B17695CD9}" type="presParOf" srcId="{588F17C0-2EA8-124F-AAAA-07EA160A8989}" destId="{B3AE968F-B008-D847-B878-DB10C5423325}" srcOrd="0" destOrd="0" presId="urn:microsoft.com/office/officeart/2008/layout/LinedList"/>
    <dgm:cxn modelId="{3F6FEFBF-AC0F-184C-BFF0-BC338488830A}" type="presParOf" srcId="{588F17C0-2EA8-124F-AAAA-07EA160A8989}" destId="{31E2F543-155B-C846-BD7D-6E09725E1068}" srcOrd="1" destOrd="0" presId="urn:microsoft.com/office/officeart/2008/layout/LinedList"/>
    <dgm:cxn modelId="{0115A2A8-BB7C-4949-BC1A-83507B8FDE16}" type="presParOf" srcId="{6FE323C2-2D2D-7A44-A975-43526B9C4876}" destId="{75D06AAA-8C51-2642-8BCB-31A99C392257}" srcOrd="8" destOrd="0" presId="urn:microsoft.com/office/officeart/2008/layout/LinedList"/>
    <dgm:cxn modelId="{803452CE-C69F-164D-B891-78969C0A3390}" type="presParOf" srcId="{6FE323C2-2D2D-7A44-A975-43526B9C4876}" destId="{7EBC5D27-E9D6-2448-B5C3-48D6843E487B}" srcOrd="9" destOrd="0" presId="urn:microsoft.com/office/officeart/2008/layout/LinedList"/>
    <dgm:cxn modelId="{10E224D2-9C20-7643-8EED-002B223F27F4}" type="presParOf" srcId="{7EBC5D27-E9D6-2448-B5C3-48D6843E487B}" destId="{32B56D68-6C3E-8149-A3B7-15D1AD94351A}" srcOrd="0" destOrd="0" presId="urn:microsoft.com/office/officeart/2008/layout/LinedList"/>
    <dgm:cxn modelId="{FD169ACB-4281-EE48-8BFF-5C351C2177CE}" type="presParOf" srcId="{7EBC5D27-E9D6-2448-B5C3-48D6843E487B}" destId="{D52B21C4-6D5A-954E-BD77-E057A990D5A9}" srcOrd="1" destOrd="0" presId="urn:microsoft.com/office/officeart/2008/layout/LinedList"/>
    <dgm:cxn modelId="{E0577DCD-94FA-7241-BAE2-EF7B57CAC9F9}" type="presParOf" srcId="{6FE323C2-2D2D-7A44-A975-43526B9C4876}" destId="{DF6CD6E6-D931-F443-A22F-693BA8AED614}" srcOrd="10" destOrd="0" presId="urn:microsoft.com/office/officeart/2008/layout/LinedList"/>
    <dgm:cxn modelId="{951C81BB-BE18-AF4E-8E49-196AB2386E3D}" type="presParOf" srcId="{6FE323C2-2D2D-7A44-A975-43526B9C4876}" destId="{32F25C13-8B26-F847-A436-7C61D91AA7CF}" srcOrd="11" destOrd="0" presId="urn:microsoft.com/office/officeart/2008/layout/LinedList"/>
    <dgm:cxn modelId="{261E61F5-45B7-4F47-B881-5C7E29E7EE35}" type="presParOf" srcId="{32F25C13-8B26-F847-A436-7C61D91AA7CF}" destId="{64243A0B-D675-1449-8A0A-3FA15B23D264}" srcOrd="0" destOrd="0" presId="urn:microsoft.com/office/officeart/2008/layout/LinedList"/>
    <dgm:cxn modelId="{39C013D0-DD55-1645-AADA-A33CE211285F}" type="presParOf" srcId="{32F25C13-8B26-F847-A436-7C61D91AA7CF}" destId="{D49992CC-A99D-2545-83C3-EFD749ABECA0}" srcOrd="1" destOrd="0" presId="urn:microsoft.com/office/officeart/2008/layout/LinedList"/>
    <dgm:cxn modelId="{46F86A04-C303-AC49-8157-FF453B656B66}" type="presParOf" srcId="{6FE323C2-2D2D-7A44-A975-43526B9C4876}" destId="{5E9E2E1D-40A1-F849-88DE-5491C5C8E0FA}" srcOrd="12" destOrd="0" presId="urn:microsoft.com/office/officeart/2008/layout/LinedList"/>
    <dgm:cxn modelId="{53511C82-F716-E14F-ABBD-68A8EB05A086}" type="presParOf" srcId="{6FE323C2-2D2D-7A44-A975-43526B9C4876}" destId="{7AB44705-61A4-9640-B8A3-7924C56AEC6F}" srcOrd="13" destOrd="0" presId="urn:microsoft.com/office/officeart/2008/layout/LinedList"/>
    <dgm:cxn modelId="{A79A554A-4377-E24A-A2A3-8B772B3BB4EC}" type="presParOf" srcId="{7AB44705-61A4-9640-B8A3-7924C56AEC6F}" destId="{29BC2036-415D-AC4F-AAED-79F11552247D}" srcOrd="0" destOrd="0" presId="urn:microsoft.com/office/officeart/2008/layout/LinedList"/>
    <dgm:cxn modelId="{9B328687-9FCB-7240-8CD1-6BA1A0F0DB2D}" type="presParOf" srcId="{7AB44705-61A4-9640-B8A3-7924C56AEC6F}" destId="{72A7B6FB-AC53-0D4D-9700-A9873D5C9401}" srcOrd="1" destOrd="0" presId="urn:microsoft.com/office/officeart/2008/layout/LinedList"/>
    <dgm:cxn modelId="{4E51A38F-1537-5E4B-BDD6-F37CC1B356AE}" type="presParOf" srcId="{6FE323C2-2D2D-7A44-A975-43526B9C4876}" destId="{10F1BAF5-9D73-624A-891F-C886FCCF3EA9}" srcOrd="14" destOrd="0" presId="urn:microsoft.com/office/officeart/2008/layout/LinedList"/>
    <dgm:cxn modelId="{99A77B46-0E67-2349-BA52-1D0863EAB055}" type="presParOf" srcId="{6FE323C2-2D2D-7A44-A975-43526B9C4876}" destId="{ACF3BFC0-F353-DC47-9915-2F41325932AD}" srcOrd="15" destOrd="0" presId="urn:microsoft.com/office/officeart/2008/layout/LinedList"/>
    <dgm:cxn modelId="{0037376F-EFF9-D442-90CD-FFD0784B0F55}" type="presParOf" srcId="{ACF3BFC0-F353-DC47-9915-2F41325932AD}" destId="{AB14EC67-AB8B-A643-90BA-C06D38690190}" srcOrd="0" destOrd="0" presId="urn:microsoft.com/office/officeart/2008/layout/LinedList"/>
    <dgm:cxn modelId="{83EBF432-B8FD-BA4C-B48D-7CC5D1484F91}" type="presParOf" srcId="{ACF3BFC0-F353-DC47-9915-2F41325932AD}" destId="{BFD07F78-9911-9544-8A71-674CC333AA7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44AAB2-D6C0-4038-B93F-3416E6977455}"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6D163A7E-EBB0-4D10-BD5C-61FC018E3A70}">
      <dgm:prSet/>
      <dgm:spPr/>
      <dgm:t>
        <a:bodyPr/>
        <a:lstStyle/>
        <a:p>
          <a:r>
            <a:rPr lang="en-US"/>
            <a:t>Family history</a:t>
          </a:r>
        </a:p>
      </dgm:t>
    </dgm:pt>
    <dgm:pt modelId="{9D2C867B-BEB8-495C-8B8D-AF6BA14238D7}" type="parTrans" cxnId="{0DF684C6-22A0-4A37-B786-377716932530}">
      <dgm:prSet/>
      <dgm:spPr/>
      <dgm:t>
        <a:bodyPr/>
        <a:lstStyle/>
        <a:p>
          <a:endParaRPr lang="en-US"/>
        </a:p>
      </dgm:t>
    </dgm:pt>
    <dgm:pt modelId="{21DE31AA-4289-42A2-BBC8-BAC06A74579D}" type="sibTrans" cxnId="{0DF684C6-22A0-4A37-B786-377716932530}">
      <dgm:prSet/>
      <dgm:spPr/>
      <dgm:t>
        <a:bodyPr/>
        <a:lstStyle/>
        <a:p>
          <a:endParaRPr lang="en-US"/>
        </a:p>
      </dgm:t>
    </dgm:pt>
    <dgm:pt modelId="{95F80467-3A9B-4DED-9B5A-EC0392F6C29B}">
      <dgm:prSet/>
      <dgm:spPr/>
      <dgm:t>
        <a:bodyPr/>
        <a:lstStyle/>
        <a:p>
          <a:r>
            <a:rPr lang="en-US"/>
            <a:t>Weight</a:t>
          </a:r>
        </a:p>
      </dgm:t>
    </dgm:pt>
    <dgm:pt modelId="{798F6C25-8D11-49EF-BF03-6EAB7B9D1CAE}" type="parTrans" cxnId="{C00A6676-74BF-4116-9095-1BDA6D37DED0}">
      <dgm:prSet/>
      <dgm:spPr/>
      <dgm:t>
        <a:bodyPr/>
        <a:lstStyle/>
        <a:p>
          <a:endParaRPr lang="en-US"/>
        </a:p>
      </dgm:t>
    </dgm:pt>
    <dgm:pt modelId="{F35A4E54-C416-4089-A583-F7ADF5710EE1}" type="sibTrans" cxnId="{C00A6676-74BF-4116-9095-1BDA6D37DED0}">
      <dgm:prSet/>
      <dgm:spPr/>
      <dgm:t>
        <a:bodyPr/>
        <a:lstStyle/>
        <a:p>
          <a:endParaRPr lang="en-US"/>
        </a:p>
      </dgm:t>
    </dgm:pt>
    <dgm:pt modelId="{B16AB5E5-DE31-4F86-AA43-CBD46DC7ECE4}">
      <dgm:prSet/>
      <dgm:spPr/>
      <dgm:t>
        <a:bodyPr/>
        <a:lstStyle/>
        <a:p>
          <a:r>
            <a:rPr lang="en-US"/>
            <a:t>Ethnicity</a:t>
          </a:r>
        </a:p>
      </dgm:t>
    </dgm:pt>
    <dgm:pt modelId="{FDDBC3A7-6A67-4C31-B8DE-C1A2974BBAE9}" type="parTrans" cxnId="{20C87BC3-3F14-462E-B94A-868938CFED96}">
      <dgm:prSet/>
      <dgm:spPr/>
      <dgm:t>
        <a:bodyPr/>
        <a:lstStyle/>
        <a:p>
          <a:endParaRPr lang="en-US"/>
        </a:p>
      </dgm:t>
    </dgm:pt>
    <dgm:pt modelId="{4D34F5E9-C876-48FC-B58B-D4ECDBEC9C6A}" type="sibTrans" cxnId="{20C87BC3-3F14-462E-B94A-868938CFED96}">
      <dgm:prSet/>
      <dgm:spPr/>
      <dgm:t>
        <a:bodyPr/>
        <a:lstStyle/>
        <a:p>
          <a:endParaRPr lang="en-US"/>
        </a:p>
      </dgm:t>
    </dgm:pt>
    <dgm:pt modelId="{4A003F4C-7E1C-42E3-B653-DB344332E29E}">
      <dgm:prSet/>
      <dgm:spPr/>
      <dgm:t>
        <a:bodyPr/>
        <a:lstStyle/>
        <a:p>
          <a:r>
            <a:rPr lang="en-US" dirty="0"/>
            <a:t>Salt intake</a:t>
          </a:r>
        </a:p>
      </dgm:t>
    </dgm:pt>
    <dgm:pt modelId="{F74D6046-8864-473E-ADF0-FFF09C520901}" type="parTrans" cxnId="{8FDDB35B-B44B-417E-9239-3B285F50ACC6}">
      <dgm:prSet/>
      <dgm:spPr/>
      <dgm:t>
        <a:bodyPr/>
        <a:lstStyle/>
        <a:p>
          <a:endParaRPr lang="en-US"/>
        </a:p>
      </dgm:t>
    </dgm:pt>
    <dgm:pt modelId="{5F7EF121-DC8A-408A-96D1-958EBBB7E83E}" type="sibTrans" cxnId="{8FDDB35B-B44B-417E-9239-3B285F50ACC6}">
      <dgm:prSet/>
      <dgm:spPr/>
      <dgm:t>
        <a:bodyPr/>
        <a:lstStyle/>
        <a:p>
          <a:endParaRPr lang="en-US"/>
        </a:p>
      </dgm:t>
    </dgm:pt>
    <dgm:pt modelId="{0D2CC142-F53B-4296-9688-C4EEDC21BD10}">
      <dgm:prSet/>
      <dgm:spPr/>
      <dgm:t>
        <a:bodyPr/>
        <a:lstStyle/>
        <a:p>
          <a:r>
            <a:rPr lang="en-US" dirty="0"/>
            <a:t>Age     </a:t>
          </a:r>
          <a:r>
            <a:rPr lang="en-GB" dirty="0">
              <a:solidFill>
                <a:srgbClr val="FFFFFF"/>
              </a:solidFill>
              <a:effectLst/>
              <a:latin typeface="Calibri" panose="020F0502020204030204" pitchFamily="34" charset="0"/>
              <a:ea typeface="Calibri" panose="020F0502020204030204" pitchFamily="34" charset="0"/>
            </a:rPr>
            <a:t>(Mills, K. et. al. 2020). </a:t>
          </a:r>
          <a:r>
            <a:rPr lang="en-US" dirty="0"/>
            <a:t>      </a:t>
          </a:r>
        </a:p>
      </dgm:t>
    </dgm:pt>
    <dgm:pt modelId="{4CF1CCB4-7B4F-4984-89F5-1A3DD1E14A54}" type="parTrans" cxnId="{54A7EAEA-9B24-4DD7-B64F-8DEEC7040EFE}">
      <dgm:prSet/>
      <dgm:spPr/>
      <dgm:t>
        <a:bodyPr/>
        <a:lstStyle/>
        <a:p>
          <a:endParaRPr lang="en-US"/>
        </a:p>
      </dgm:t>
    </dgm:pt>
    <dgm:pt modelId="{CF35331B-3B09-4D19-ADE5-846E875ACD0C}" type="sibTrans" cxnId="{54A7EAEA-9B24-4DD7-B64F-8DEEC7040EFE}">
      <dgm:prSet/>
      <dgm:spPr/>
      <dgm:t>
        <a:bodyPr/>
        <a:lstStyle/>
        <a:p>
          <a:endParaRPr lang="en-US"/>
        </a:p>
      </dgm:t>
    </dgm:pt>
    <dgm:pt modelId="{29E700CA-581D-C44B-9C6C-DBB0246B7EF4}" type="pres">
      <dgm:prSet presAssocID="{9B44AAB2-D6C0-4038-B93F-3416E6977455}" presName="vert0" presStyleCnt="0">
        <dgm:presLayoutVars>
          <dgm:dir/>
          <dgm:animOne val="branch"/>
          <dgm:animLvl val="lvl"/>
        </dgm:presLayoutVars>
      </dgm:prSet>
      <dgm:spPr/>
    </dgm:pt>
    <dgm:pt modelId="{C802459D-858A-4B42-A30D-DA1D31C088B2}" type="pres">
      <dgm:prSet presAssocID="{6D163A7E-EBB0-4D10-BD5C-61FC018E3A70}" presName="thickLine" presStyleLbl="alignNode1" presStyleIdx="0" presStyleCnt="5"/>
      <dgm:spPr/>
    </dgm:pt>
    <dgm:pt modelId="{C558450A-BC92-2C41-90E6-7945728680CD}" type="pres">
      <dgm:prSet presAssocID="{6D163A7E-EBB0-4D10-BD5C-61FC018E3A70}" presName="horz1" presStyleCnt="0"/>
      <dgm:spPr/>
    </dgm:pt>
    <dgm:pt modelId="{FB624A26-FD28-EF43-9E27-4D6E0BB43151}" type="pres">
      <dgm:prSet presAssocID="{6D163A7E-EBB0-4D10-BD5C-61FC018E3A70}" presName="tx1" presStyleLbl="revTx" presStyleIdx="0" presStyleCnt="5"/>
      <dgm:spPr/>
    </dgm:pt>
    <dgm:pt modelId="{B54B7CDF-9624-C643-AD71-AE0C37A8FDBB}" type="pres">
      <dgm:prSet presAssocID="{6D163A7E-EBB0-4D10-BD5C-61FC018E3A70}" presName="vert1" presStyleCnt="0"/>
      <dgm:spPr/>
    </dgm:pt>
    <dgm:pt modelId="{B7CCC9BC-B188-8148-8C42-234C0AFCE6F7}" type="pres">
      <dgm:prSet presAssocID="{95F80467-3A9B-4DED-9B5A-EC0392F6C29B}" presName="thickLine" presStyleLbl="alignNode1" presStyleIdx="1" presStyleCnt="5"/>
      <dgm:spPr/>
    </dgm:pt>
    <dgm:pt modelId="{A030A165-1AE6-3041-B83E-BA3A77EA6555}" type="pres">
      <dgm:prSet presAssocID="{95F80467-3A9B-4DED-9B5A-EC0392F6C29B}" presName="horz1" presStyleCnt="0"/>
      <dgm:spPr/>
    </dgm:pt>
    <dgm:pt modelId="{D6A0C502-2E94-6946-B33D-DBD2CAC3923B}" type="pres">
      <dgm:prSet presAssocID="{95F80467-3A9B-4DED-9B5A-EC0392F6C29B}" presName="tx1" presStyleLbl="revTx" presStyleIdx="1" presStyleCnt="5"/>
      <dgm:spPr/>
    </dgm:pt>
    <dgm:pt modelId="{43720104-EBEA-4B48-A467-8E4FF4123762}" type="pres">
      <dgm:prSet presAssocID="{95F80467-3A9B-4DED-9B5A-EC0392F6C29B}" presName="vert1" presStyleCnt="0"/>
      <dgm:spPr/>
    </dgm:pt>
    <dgm:pt modelId="{94E1429C-8857-7147-9A74-D2C42C3498B3}" type="pres">
      <dgm:prSet presAssocID="{B16AB5E5-DE31-4F86-AA43-CBD46DC7ECE4}" presName="thickLine" presStyleLbl="alignNode1" presStyleIdx="2" presStyleCnt="5"/>
      <dgm:spPr/>
    </dgm:pt>
    <dgm:pt modelId="{5517AF66-DB81-014F-8AC8-2430D890E448}" type="pres">
      <dgm:prSet presAssocID="{B16AB5E5-DE31-4F86-AA43-CBD46DC7ECE4}" presName="horz1" presStyleCnt="0"/>
      <dgm:spPr/>
    </dgm:pt>
    <dgm:pt modelId="{E3E39FCB-412B-F840-A8A4-FC620161D940}" type="pres">
      <dgm:prSet presAssocID="{B16AB5E5-DE31-4F86-AA43-CBD46DC7ECE4}" presName="tx1" presStyleLbl="revTx" presStyleIdx="2" presStyleCnt="5"/>
      <dgm:spPr/>
    </dgm:pt>
    <dgm:pt modelId="{87EDC3FE-5859-A843-845D-A7C2208C0143}" type="pres">
      <dgm:prSet presAssocID="{B16AB5E5-DE31-4F86-AA43-CBD46DC7ECE4}" presName="vert1" presStyleCnt="0"/>
      <dgm:spPr/>
    </dgm:pt>
    <dgm:pt modelId="{159E0447-DA05-5945-893D-BC20B651EF22}" type="pres">
      <dgm:prSet presAssocID="{4A003F4C-7E1C-42E3-B653-DB344332E29E}" presName="thickLine" presStyleLbl="alignNode1" presStyleIdx="3" presStyleCnt="5"/>
      <dgm:spPr/>
    </dgm:pt>
    <dgm:pt modelId="{EAF0E25C-C908-EF43-9365-84338639D85C}" type="pres">
      <dgm:prSet presAssocID="{4A003F4C-7E1C-42E3-B653-DB344332E29E}" presName="horz1" presStyleCnt="0"/>
      <dgm:spPr/>
    </dgm:pt>
    <dgm:pt modelId="{BF15E6D5-2362-C847-99E7-668716610D09}" type="pres">
      <dgm:prSet presAssocID="{4A003F4C-7E1C-42E3-B653-DB344332E29E}" presName="tx1" presStyleLbl="revTx" presStyleIdx="3" presStyleCnt="5"/>
      <dgm:spPr/>
    </dgm:pt>
    <dgm:pt modelId="{9397EEEE-12BA-464F-ACE4-D3B4DABB7F98}" type="pres">
      <dgm:prSet presAssocID="{4A003F4C-7E1C-42E3-B653-DB344332E29E}" presName="vert1" presStyleCnt="0"/>
      <dgm:spPr/>
    </dgm:pt>
    <dgm:pt modelId="{81241F76-0173-1848-876A-CD4A5868C17C}" type="pres">
      <dgm:prSet presAssocID="{0D2CC142-F53B-4296-9688-C4EEDC21BD10}" presName="thickLine" presStyleLbl="alignNode1" presStyleIdx="4" presStyleCnt="5"/>
      <dgm:spPr/>
    </dgm:pt>
    <dgm:pt modelId="{9331D1CB-799F-F847-BCE0-552E005087A7}" type="pres">
      <dgm:prSet presAssocID="{0D2CC142-F53B-4296-9688-C4EEDC21BD10}" presName="horz1" presStyleCnt="0"/>
      <dgm:spPr/>
    </dgm:pt>
    <dgm:pt modelId="{FEA32072-A275-8C49-AF3A-A37FE1F3B156}" type="pres">
      <dgm:prSet presAssocID="{0D2CC142-F53B-4296-9688-C4EEDC21BD10}" presName="tx1" presStyleLbl="revTx" presStyleIdx="4" presStyleCnt="5"/>
      <dgm:spPr/>
    </dgm:pt>
    <dgm:pt modelId="{B17C8649-ABA4-D541-9BA9-274FAD8EC75B}" type="pres">
      <dgm:prSet presAssocID="{0D2CC142-F53B-4296-9688-C4EEDC21BD10}" presName="vert1" presStyleCnt="0"/>
      <dgm:spPr/>
    </dgm:pt>
  </dgm:ptLst>
  <dgm:cxnLst>
    <dgm:cxn modelId="{C50D3C0E-6164-2340-AD99-FBB92312A2B7}" type="presOf" srcId="{6D163A7E-EBB0-4D10-BD5C-61FC018E3A70}" destId="{FB624A26-FD28-EF43-9E27-4D6E0BB43151}" srcOrd="0" destOrd="0" presId="urn:microsoft.com/office/officeart/2008/layout/LinedList"/>
    <dgm:cxn modelId="{8081C52F-E11B-4D42-A39F-1FE86EF664FE}" type="presOf" srcId="{95F80467-3A9B-4DED-9B5A-EC0392F6C29B}" destId="{D6A0C502-2E94-6946-B33D-DBD2CAC3923B}" srcOrd="0" destOrd="0" presId="urn:microsoft.com/office/officeart/2008/layout/LinedList"/>
    <dgm:cxn modelId="{FE26BF3D-7CB8-6D48-BD45-F2D6B7D78B43}" type="presOf" srcId="{0D2CC142-F53B-4296-9688-C4EEDC21BD10}" destId="{FEA32072-A275-8C49-AF3A-A37FE1F3B156}" srcOrd="0" destOrd="0" presId="urn:microsoft.com/office/officeart/2008/layout/LinedList"/>
    <dgm:cxn modelId="{BD5CBC4B-D0B1-764E-93FC-C1BF66FA3027}" type="presOf" srcId="{B16AB5E5-DE31-4F86-AA43-CBD46DC7ECE4}" destId="{E3E39FCB-412B-F840-A8A4-FC620161D940}" srcOrd="0" destOrd="0" presId="urn:microsoft.com/office/officeart/2008/layout/LinedList"/>
    <dgm:cxn modelId="{43225657-337B-E54A-A56A-3E70F10D4DF9}" type="presOf" srcId="{9B44AAB2-D6C0-4038-B93F-3416E6977455}" destId="{29E700CA-581D-C44B-9C6C-DBB0246B7EF4}" srcOrd="0" destOrd="0" presId="urn:microsoft.com/office/officeart/2008/layout/LinedList"/>
    <dgm:cxn modelId="{8FDDB35B-B44B-417E-9239-3B285F50ACC6}" srcId="{9B44AAB2-D6C0-4038-B93F-3416E6977455}" destId="{4A003F4C-7E1C-42E3-B653-DB344332E29E}" srcOrd="3" destOrd="0" parTransId="{F74D6046-8864-473E-ADF0-FFF09C520901}" sibTransId="{5F7EF121-DC8A-408A-96D1-958EBBB7E83E}"/>
    <dgm:cxn modelId="{2C02A85C-0919-3B4D-B30E-97DB15D3F299}" type="presOf" srcId="{4A003F4C-7E1C-42E3-B653-DB344332E29E}" destId="{BF15E6D5-2362-C847-99E7-668716610D09}" srcOrd="0" destOrd="0" presId="urn:microsoft.com/office/officeart/2008/layout/LinedList"/>
    <dgm:cxn modelId="{C00A6676-74BF-4116-9095-1BDA6D37DED0}" srcId="{9B44AAB2-D6C0-4038-B93F-3416E6977455}" destId="{95F80467-3A9B-4DED-9B5A-EC0392F6C29B}" srcOrd="1" destOrd="0" parTransId="{798F6C25-8D11-49EF-BF03-6EAB7B9D1CAE}" sibTransId="{F35A4E54-C416-4089-A583-F7ADF5710EE1}"/>
    <dgm:cxn modelId="{20C87BC3-3F14-462E-B94A-868938CFED96}" srcId="{9B44AAB2-D6C0-4038-B93F-3416E6977455}" destId="{B16AB5E5-DE31-4F86-AA43-CBD46DC7ECE4}" srcOrd="2" destOrd="0" parTransId="{FDDBC3A7-6A67-4C31-B8DE-C1A2974BBAE9}" sibTransId="{4D34F5E9-C876-48FC-B58B-D4ECDBEC9C6A}"/>
    <dgm:cxn modelId="{0DF684C6-22A0-4A37-B786-377716932530}" srcId="{9B44AAB2-D6C0-4038-B93F-3416E6977455}" destId="{6D163A7E-EBB0-4D10-BD5C-61FC018E3A70}" srcOrd="0" destOrd="0" parTransId="{9D2C867B-BEB8-495C-8B8D-AF6BA14238D7}" sibTransId="{21DE31AA-4289-42A2-BBC8-BAC06A74579D}"/>
    <dgm:cxn modelId="{54A7EAEA-9B24-4DD7-B64F-8DEEC7040EFE}" srcId="{9B44AAB2-D6C0-4038-B93F-3416E6977455}" destId="{0D2CC142-F53B-4296-9688-C4EEDC21BD10}" srcOrd="4" destOrd="0" parTransId="{4CF1CCB4-7B4F-4984-89F5-1A3DD1E14A54}" sibTransId="{CF35331B-3B09-4D19-ADE5-846E875ACD0C}"/>
    <dgm:cxn modelId="{7D4C2EEC-C3F9-C443-AC56-6F6FD3815A11}" type="presParOf" srcId="{29E700CA-581D-C44B-9C6C-DBB0246B7EF4}" destId="{C802459D-858A-4B42-A30D-DA1D31C088B2}" srcOrd="0" destOrd="0" presId="urn:microsoft.com/office/officeart/2008/layout/LinedList"/>
    <dgm:cxn modelId="{71E97DD5-CBAF-B849-B1D8-2E6D5B35F20F}" type="presParOf" srcId="{29E700CA-581D-C44B-9C6C-DBB0246B7EF4}" destId="{C558450A-BC92-2C41-90E6-7945728680CD}" srcOrd="1" destOrd="0" presId="urn:microsoft.com/office/officeart/2008/layout/LinedList"/>
    <dgm:cxn modelId="{FC00B814-C186-9C48-8F34-BEC0CBCE1DB3}" type="presParOf" srcId="{C558450A-BC92-2C41-90E6-7945728680CD}" destId="{FB624A26-FD28-EF43-9E27-4D6E0BB43151}" srcOrd="0" destOrd="0" presId="urn:microsoft.com/office/officeart/2008/layout/LinedList"/>
    <dgm:cxn modelId="{622A133E-47AE-C848-84E2-6E05451D483F}" type="presParOf" srcId="{C558450A-BC92-2C41-90E6-7945728680CD}" destId="{B54B7CDF-9624-C643-AD71-AE0C37A8FDBB}" srcOrd="1" destOrd="0" presId="urn:microsoft.com/office/officeart/2008/layout/LinedList"/>
    <dgm:cxn modelId="{93B2C334-2C8A-BC47-BF3B-4400AFADCE91}" type="presParOf" srcId="{29E700CA-581D-C44B-9C6C-DBB0246B7EF4}" destId="{B7CCC9BC-B188-8148-8C42-234C0AFCE6F7}" srcOrd="2" destOrd="0" presId="urn:microsoft.com/office/officeart/2008/layout/LinedList"/>
    <dgm:cxn modelId="{2CC93074-0CD2-BD46-ABC1-6ED617781532}" type="presParOf" srcId="{29E700CA-581D-C44B-9C6C-DBB0246B7EF4}" destId="{A030A165-1AE6-3041-B83E-BA3A77EA6555}" srcOrd="3" destOrd="0" presId="urn:microsoft.com/office/officeart/2008/layout/LinedList"/>
    <dgm:cxn modelId="{3E760F42-FAF4-1546-AE4F-932EB2CFF26C}" type="presParOf" srcId="{A030A165-1AE6-3041-B83E-BA3A77EA6555}" destId="{D6A0C502-2E94-6946-B33D-DBD2CAC3923B}" srcOrd="0" destOrd="0" presId="urn:microsoft.com/office/officeart/2008/layout/LinedList"/>
    <dgm:cxn modelId="{8CEF5BBA-F717-2643-9835-1DF89F5B03D4}" type="presParOf" srcId="{A030A165-1AE6-3041-B83E-BA3A77EA6555}" destId="{43720104-EBEA-4B48-A467-8E4FF4123762}" srcOrd="1" destOrd="0" presId="urn:microsoft.com/office/officeart/2008/layout/LinedList"/>
    <dgm:cxn modelId="{3480408F-D414-2C48-B166-60225BE47BB6}" type="presParOf" srcId="{29E700CA-581D-C44B-9C6C-DBB0246B7EF4}" destId="{94E1429C-8857-7147-9A74-D2C42C3498B3}" srcOrd="4" destOrd="0" presId="urn:microsoft.com/office/officeart/2008/layout/LinedList"/>
    <dgm:cxn modelId="{617DCC27-1FF8-6043-8D50-0C65A14F7E17}" type="presParOf" srcId="{29E700CA-581D-C44B-9C6C-DBB0246B7EF4}" destId="{5517AF66-DB81-014F-8AC8-2430D890E448}" srcOrd="5" destOrd="0" presId="urn:microsoft.com/office/officeart/2008/layout/LinedList"/>
    <dgm:cxn modelId="{2F5E88C1-C18C-CA4D-BA07-05269D5EE029}" type="presParOf" srcId="{5517AF66-DB81-014F-8AC8-2430D890E448}" destId="{E3E39FCB-412B-F840-A8A4-FC620161D940}" srcOrd="0" destOrd="0" presId="urn:microsoft.com/office/officeart/2008/layout/LinedList"/>
    <dgm:cxn modelId="{58165E24-FFE6-BB45-8B06-97A762472C17}" type="presParOf" srcId="{5517AF66-DB81-014F-8AC8-2430D890E448}" destId="{87EDC3FE-5859-A843-845D-A7C2208C0143}" srcOrd="1" destOrd="0" presId="urn:microsoft.com/office/officeart/2008/layout/LinedList"/>
    <dgm:cxn modelId="{67366B82-7A60-1943-856F-52CEC48E9433}" type="presParOf" srcId="{29E700CA-581D-C44B-9C6C-DBB0246B7EF4}" destId="{159E0447-DA05-5945-893D-BC20B651EF22}" srcOrd="6" destOrd="0" presId="urn:microsoft.com/office/officeart/2008/layout/LinedList"/>
    <dgm:cxn modelId="{65611963-2575-A64A-A57C-7A4DE08F1F07}" type="presParOf" srcId="{29E700CA-581D-C44B-9C6C-DBB0246B7EF4}" destId="{EAF0E25C-C908-EF43-9365-84338639D85C}" srcOrd="7" destOrd="0" presId="urn:microsoft.com/office/officeart/2008/layout/LinedList"/>
    <dgm:cxn modelId="{0249CB79-A2F9-C447-873F-1C563D1C6351}" type="presParOf" srcId="{EAF0E25C-C908-EF43-9365-84338639D85C}" destId="{BF15E6D5-2362-C847-99E7-668716610D09}" srcOrd="0" destOrd="0" presId="urn:microsoft.com/office/officeart/2008/layout/LinedList"/>
    <dgm:cxn modelId="{40AACF94-8AC8-D644-85A0-22295347698C}" type="presParOf" srcId="{EAF0E25C-C908-EF43-9365-84338639D85C}" destId="{9397EEEE-12BA-464F-ACE4-D3B4DABB7F98}" srcOrd="1" destOrd="0" presId="urn:microsoft.com/office/officeart/2008/layout/LinedList"/>
    <dgm:cxn modelId="{E508796F-A83F-3D4A-91B9-C8FE14B8AFCF}" type="presParOf" srcId="{29E700CA-581D-C44B-9C6C-DBB0246B7EF4}" destId="{81241F76-0173-1848-876A-CD4A5868C17C}" srcOrd="8" destOrd="0" presId="urn:microsoft.com/office/officeart/2008/layout/LinedList"/>
    <dgm:cxn modelId="{38477816-1E92-DF44-96B7-0301D74DE67D}" type="presParOf" srcId="{29E700CA-581D-C44B-9C6C-DBB0246B7EF4}" destId="{9331D1CB-799F-F847-BCE0-552E005087A7}" srcOrd="9" destOrd="0" presId="urn:microsoft.com/office/officeart/2008/layout/LinedList"/>
    <dgm:cxn modelId="{B2965C3B-1DB1-EB4B-BA6D-7D5838E54BF6}" type="presParOf" srcId="{9331D1CB-799F-F847-BCE0-552E005087A7}" destId="{FEA32072-A275-8C49-AF3A-A37FE1F3B156}" srcOrd="0" destOrd="0" presId="urn:microsoft.com/office/officeart/2008/layout/LinedList"/>
    <dgm:cxn modelId="{323EB332-227B-0C48-8F55-0873E966B3B2}" type="presParOf" srcId="{9331D1CB-799F-F847-BCE0-552E005087A7}" destId="{B17C8649-ABA4-D541-9BA9-274FAD8EC75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CBB31-29FB-4947-873E-01006ADFBABD}">
      <dsp:nvSpPr>
        <dsp:cNvPr id="0" name=""/>
        <dsp:cNvSpPr/>
      </dsp:nvSpPr>
      <dsp:spPr>
        <a:xfrm>
          <a:off x="0" y="0"/>
          <a:ext cx="105064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1802568-5D43-BA44-98A1-B552C420E9DC}">
      <dsp:nvSpPr>
        <dsp:cNvPr id="0" name=""/>
        <dsp:cNvSpPr/>
      </dsp:nvSpPr>
      <dsp:spPr>
        <a:xfrm>
          <a:off x="0" y="0"/>
          <a:ext cx="10506456" cy="33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Research in nursing</a:t>
          </a:r>
        </a:p>
      </dsp:txBody>
      <dsp:txXfrm>
        <a:off x="0" y="0"/>
        <a:ext cx="10506456" cy="333755"/>
      </dsp:txXfrm>
    </dsp:sp>
    <dsp:sp modelId="{261F64DD-3D08-6A4F-AE83-FA1413023C56}">
      <dsp:nvSpPr>
        <dsp:cNvPr id="0" name=""/>
        <dsp:cNvSpPr/>
      </dsp:nvSpPr>
      <dsp:spPr>
        <a:xfrm>
          <a:off x="0" y="333756"/>
          <a:ext cx="105064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02FE48E-4ED6-3F46-B052-DF48DAFF4915}">
      <dsp:nvSpPr>
        <dsp:cNvPr id="0" name=""/>
        <dsp:cNvSpPr/>
      </dsp:nvSpPr>
      <dsp:spPr>
        <a:xfrm>
          <a:off x="0" y="333755"/>
          <a:ext cx="10506456" cy="33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Role of research in nursing</a:t>
          </a:r>
        </a:p>
      </dsp:txBody>
      <dsp:txXfrm>
        <a:off x="0" y="333755"/>
        <a:ext cx="10506456" cy="333755"/>
      </dsp:txXfrm>
    </dsp:sp>
    <dsp:sp modelId="{B42876B0-B843-3D40-BF9B-FB083F8ADCB3}">
      <dsp:nvSpPr>
        <dsp:cNvPr id="0" name=""/>
        <dsp:cNvSpPr/>
      </dsp:nvSpPr>
      <dsp:spPr>
        <a:xfrm>
          <a:off x="0" y="667512"/>
          <a:ext cx="105064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85197F9-C238-E844-878E-9D3DA68E52FA}">
      <dsp:nvSpPr>
        <dsp:cNvPr id="0" name=""/>
        <dsp:cNvSpPr/>
      </dsp:nvSpPr>
      <dsp:spPr>
        <a:xfrm>
          <a:off x="0" y="667511"/>
          <a:ext cx="10506456" cy="33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Health promotion</a:t>
          </a:r>
        </a:p>
      </dsp:txBody>
      <dsp:txXfrm>
        <a:off x="0" y="667511"/>
        <a:ext cx="10506456" cy="333755"/>
      </dsp:txXfrm>
    </dsp:sp>
    <dsp:sp modelId="{D6A9B545-2D60-A248-AF5A-BD5052954335}">
      <dsp:nvSpPr>
        <dsp:cNvPr id="0" name=""/>
        <dsp:cNvSpPr/>
      </dsp:nvSpPr>
      <dsp:spPr>
        <a:xfrm>
          <a:off x="0" y="1001267"/>
          <a:ext cx="105064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3AE968F-B008-D847-B878-DB10C5423325}">
      <dsp:nvSpPr>
        <dsp:cNvPr id="0" name=""/>
        <dsp:cNvSpPr/>
      </dsp:nvSpPr>
      <dsp:spPr>
        <a:xfrm>
          <a:off x="0" y="1001267"/>
          <a:ext cx="10506456" cy="33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cardiovascular disease</a:t>
          </a:r>
        </a:p>
      </dsp:txBody>
      <dsp:txXfrm>
        <a:off x="0" y="1001267"/>
        <a:ext cx="10506456" cy="333755"/>
      </dsp:txXfrm>
    </dsp:sp>
    <dsp:sp modelId="{75D06AAA-8C51-2642-8BCB-31A99C392257}">
      <dsp:nvSpPr>
        <dsp:cNvPr id="0" name=""/>
        <dsp:cNvSpPr/>
      </dsp:nvSpPr>
      <dsp:spPr>
        <a:xfrm>
          <a:off x="0" y="1335024"/>
          <a:ext cx="105064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2B56D68-6C3E-8149-A3B7-15D1AD94351A}">
      <dsp:nvSpPr>
        <dsp:cNvPr id="0" name=""/>
        <dsp:cNvSpPr/>
      </dsp:nvSpPr>
      <dsp:spPr>
        <a:xfrm>
          <a:off x="0" y="1335023"/>
          <a:ext cx="10506456" cy="33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Smoking</a:t>
          </a:r>
        </a:p>
      </dsp:txBody>
      <dsp:txXfrm>
        <a:off x="0" y="1335023"/>
        <a:ext cx="10506456" cy="333755"/>
      </dsp:txXfrm>
    </dsp:sp>
    <dsp:sp modelId="{DF6CD6E6-D931-F443-A22F-693BA8AED614}">
      <dsp:nvSpPr>
        <dsp:cNvPr id="0" name=""/>
        <dsp:cNvSpPr/>
      </dsp:nvSpPr>
      <dsp:spPr>
        <a:xfrm>
          <a:off x="0" y="1668780"/>
          <a:ext cx="105064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4243A0B-D675-1449-8A0A-3FA15B23D264}">
      <dsp:nvSpPr>
        <dsp:cNvPr id="0" name=""/>
        <dsp:cNvSpPr/>
      </dsp:nvSpPr>
      <dsp:spPr>
        <a:xfrm>
          <a:off x="0" y="1668779"/>
          <a:ext cx="10506456" cy="33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High blood pressure</a:t>
          </a:r>
        </a:p>
      </dsp:txBody>
      <dsp:txXfrm>
        <a:off x="0" y="1668779"/>
        <a:ext cx="10506456" cy="333755"/>
      </dsp:txXfrm>
    </dsp:sp>
    <dsp:sp modelId="{5E9E2E1D-40A1-F849-88DE-5491C5C8E0FA}">
      <dsp:nvSpPr>
        <dsp:cNvPr id="0" name=""/>
        <dsp:cNvSpPr/>
      </dsp:nvSpPr>
      <dsp:spPr>
        <a:xfrm>
          <a:off x="0" y="2002535"/>
          <a:ext cx="105064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9BC2036-415D-AC4F-AAED-79F11552247D}">
      <dsp:nvSpPr>
        <dsp:cNvPr id="0" name=""/>
        <dsp:cNvSpPr/>
      </dsp:nvSpPr>
      <dsp:spPr>
        <a:xfrm>
          <a:off x="0" y="2002536"/>
          <a:ext cx="10506456" cy="33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Conclusion</a:t>
          </a:r>
        </a:p>
      </dsp:txBody>
      <dsp:txXfrm>
        <a:off x="0" y="2002536"/>
        <a:ext cx="10506456" cy="333755"/>
      </dsp:txXfrm>
    </dsp:sp>
    <dsp:sp modelId="{10F1BAF5-9D73-624A-891F-C886FCCF3EA9}">
      <dsp:nvSpPr>
        <dsp:cNvPr id="0" name=""/>
        <dsp:cNvSpPr/>
      </dsp:nvSpPr>
      <dsp:spPr>
        <a:xfrm>
          <a:off x="0" y="2336291"/>
          <a:ext cx="105064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B14EC67-AB8B-A643-90BA-C06D38690190}">
      <dsp:nvSpPr>
        <dsp:cNvPr id="0" name=""/>
        <dsp:cNvSpPr/>
      </dsp:nvSpPr>
      <dsp:spPr>
        <a:xfrm>
          <a:off x="0" y="2336291"/>
          <a:ext cx="10506456" cy="33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Recommendation</a:t>
          </a:r>
        </a:p>
      </dsp:txBody>
      <dsp:txXfrm>
        <a:off x="0" y="2336291"/>
        <a:ext cx="10506456" cy="3337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2459D-858A-4B42-A30D-DA1D31C088B2}">
      <dsp:nvSpPr>
        <dsp:cNvPr id="0" name=""/>
        <dsp:cNvSpPr/>
      </dsp:nvSpPr>
      <dsp:spPr>
        <a:xfrm>
          <a:off x="0" y="5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B624A26-FD28-EF43-9E27-4D6E0BB43151}">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Family history</a:t>
          </a:r>
        </a:p>
      </dsp:txBody>
      <dsp:txXfrm>
        <a:off x="0" y="531"/>
        <a:ext cx="10515600" cy="870055"/>
      </dsp:txXfrm>
    </dsp:sp>
    <dsp:sp modelId="{B7CCC9BC-B188-8148-8C42-234C0AFCE6F7}">
      <dsp:nvSpPr>
        <dsp:cNvPr id="0" name=""/>
        <dsp:cNvSpPr/>
      </dsp:nvSpPr>
      <dsp:spPr>
        <a:xfrm>
          <a:off x="0" y="870586"/>
          <a:ext cx="10515600"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6A0C502-2E94-6946-B33D-DBD2CAC3923B}">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Weight</a:t>
          </a:r>
        </a:p>
      </dsp:txBody>
      <dsp:txXfrm>
        <a:off x="0" y="870586"/>
        <a:ext cx="10515600" cy="870055"/>
      </dsp:txXfrm>
    </dsp:sp>
    <dsp:sp modelId="{94E1429C-8857-7147-9A74-D2C42C3498B3}">
      <dsp:nvSpPr>
        <dsp:cNvPr id="0" name=""/>
        <dsp:cNvSpPr/>
      </dsp:nvSpPr>
      <dsp:spPr>
        <a:xfrm>
          <a:off x="0" y="1740641"/>
          <a:ext cx="10515600"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3E39FCB-412B-F840-A8A4-FC620161D940}">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Ethnicity</a:t>
          </a:r>
        </a:p>
      </dsp:txBody>
      <dsp:txXfrm>
        <a:off x="0" y="1740641"/>
        <a:ext cx="10515600" cy="870055"/>
      </dsp:txXfrm>
    </dsp:sp>
    <dsp:sp modelId="{159E0447-DA05-5945-893D-BC20B651EF22}">
      <dsp:nvSpPr>
        <dsp:cNvPr id="0" name=""/>
        <dsp:cNvSpPr/>
      </dsp:nvSpPr>
      <dsp:spPr>
        <a:xfrm>
          <a:off x="0" y="2610696"/>
          <a:ext cx="10515600"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F15E6D5-2362-C847-99E7-668716610D09}">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dirty="0"/>
            <a:t>Salt intake</a:t>
          </a:r>
        </a:p>
      </dsp:txBody>
      <dsp:txXfrm>
        <a:off x="0" y="2610696"/>
        <a:ext cx="10515600" cy="870055"/>
      </dsp:txXfrm>
    </dsp:sp>
    <dsp:sp modelId="{81241F76-0173-1848-876A-CD4A5868C17C}">
      <dsp:nvSpPr>
        <dsp:cNvPr id="0" name=""/>
        <dsp:cNvSpPr/>
      </dsp:nvSpPr>
      <dsp:spPr>
        <a:xfrm>
          <a:off x="0" y="3480751"/>
          <a:ext cx="1051560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EA32072-A275-8C49-AF3A-A37FE1F3B15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dirty="0"/>
            <a:t>Age     </a:t>
          </a:r>
          <a:r>
            <a:rPr lang="en-GB" sz="4000" kern="1200" dirty="0">
              <a:solidFill>
                <a:srgbClr val="FFFFFF"/>
              </a:solidFill>
              <a:effectLst/>
              <a:latin typeface="Calibri" panose="020F0502020204030204" pitchFamily="34" charset="0"/>
              <a:ea typeface="Calibri" panose="020F0502020204030204" pitchFamily="34" charset="0"/>
            </a:rPr>
            <a:t>(Mills, K. et. al. 2020). </a:t>
          </a:r>
          <a:r>
            <a:rPr lang="en-US" sz="4000" kern="1200" dirty="0"/>
            <a:t>      </a:t>
          </a: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7825-BB74-8444-9576-68CDDB60A9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C2467C-8EDD-C64E-A3C6-BFD531A155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86BFCA4-3CB6-4043-BFDB-A49AE76C0870}"/>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5" name="Footer Placeholder 4">
            <a:extLst>
              <a:ext uri="{FF2B5EF4-FFF2-40B4-BE49-F238E27FC236}">
                <a16:creationId xmlns:a16="http://schemas.microsoft.com/office/drawing/2014/main" id="{68EB3C3F-8FAF-544B-98BA-72444D0DD5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7900F2-B85D-D649-9F7B-F8C4730CA88E}"/>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783600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38393-544E-9945-B19E-334C242EC6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9BBD626-E32E-4C4E-8D26-943CB18A30A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0BD07A-E97C-174D-9C76-56716B832365}"/>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5" name="Footer Placeholder 4">
            <a:extLst>
              <a:ext uri="{FF2B5EF4-FFF2-40B4-BE49-F238E27FC236}">
                <a16:creationId xmlns:a16="http://schemas.microsoft.com/office/drawing/2014/main" id="{79D006CA-BD1A-F640-987D-3DEE59355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A2703-D203-BF47-B810-91F1BB66C123}"/>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624742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96610-61A9-2D46-A186-116C436E913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55EC79D-2CC2-7F48-9E62-4EFB6D45B5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AFC657-AE0C-C341-BF10-C1D4EFE50B49}"/>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5" name="Footer Placeholder 4">
            <a:extLst>
              <a:ext uri="{FF2B5EF4-FFF2-40B4-BE49-F238E27FC236}">
                <a16:creationId xmlns:a16="http://schemas.microsoft.com/office/drawing/2014/main" id="{DCDDAC15-9805-2940-8F48-49CFD09E7F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EECB20-A07A-EE40-A705-6B52893542BE}"/>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220342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40EE9-5F23-5049-A68C-DBDE6035CC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E417AB9-FDA8-3F4D-8687-1D9B808786D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4758B9A-489C-7642-A4B2-B87AD8EAD52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F401E6C-9F69-1649-83ED-20701482F5E5}"/>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6" name="Footer Placeholder 5">
            <a:extLst>
              <a:ext uri="{FF2B5EF4-FFF2-40B4-BE49-F238E27FC236}">
                <a16:creationId xmlns:a16="http://schemas.microsoft.com/office/drawing/2014/main" id="{A6875870-19D8-E546-A4E9-B7EED7FA58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5ADD2-08B1-B14F-9A6F-FD42754F87B8}"/>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3720546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C5A84-37D8-9E41-BEED-897BFA12556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79FD909-D7D3-FD43-8ACF-00D15D6131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AE601A-C9B6-3E4A-8E21-EC6E337F173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EB9B27B-F009-C943-92C4-2063E29556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49C185-114B-7044-9CC5-1C9A141CFFF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C57EF0D-8A78-EE49-9D96-129D4742353D}"/>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8" name="Footer Placeholder 7">
            <a:extLst>
              <a:ext uri="{FF2B5EF4-FFF2-40B4-BE49-F238E27FC236}">
                <a16:creationId xmlns:a16="http://schemas.microsoft.com/office/drawing/2014/main" id="{615EE28D-60A8-8A4A-931C-D58B240F76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403549-2967-4F40-BB56-CE3A15650585}"/>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2697528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78371-C826-0B4E-8DD2-53D487CCC10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6DB0A55-C2A5-564C-9F06-AA7DCB19CA36}"/>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4" name="Footer Placeholder 3">
            <a:extLst>
              <a:ext uri="{FF2B5EF4-FFF2-40B4-BE49-F238E27FC236}">
                <a16:creationId xmlns:a16="http://schemas.microsoft.com/office/drawing/2014/main" id="{4EC370E1-9B23-FC42-88FE-CA7C96198C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38F791-372F-F549-A9F5-CD67E2C470CB}"/>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3346147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8CB911-8281-6742-ACD4-028322028E43}"/>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3" name="Footer Placeholder 2">
            <a:extLst>
              <a:ext uri="{FF2B5EF4-FFF2-40B4-BE49-F238E27FC236}">
                <a16:creationId xmlns:a16="http://schemas.microsoft.com/office/drawing/2014/main" id="{6F9E3CC4-271F-9A41-A1E0-FF48F8C499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E34B71-10A3-D24E-AA5A-60DCFCC88CE2}"/>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2002580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4D098-D2AE-D64B-8A0D-D2A5DE0948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050A4CA-74FE-674F-9AD9-8A7AEECC37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00A7426-8439-B64A-89F9-88B52EB8B1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50736A-6655-8D49-B3A2-70364AB726FE}"/>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6" name="Footer Placeholder 5">
            <a:extLst>
              <a:ext uri="{FF2B5EF4-FFF2-40B4-BE49-F238E27FC236}">
                <a16:creationId xmlns:a16="http://schemas.microsoft.com/office/drawing/2014/main" id="{CD28CB9D-2136-3542-BD26-FE4FFDD2FD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1F53EF-E1CB-604B-931D-854BFC9B341A}"/>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2827308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90429-2468-5548-9ECF-3435BE9950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AC5C3E1-FDC4-634F-A7A5-185A682215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8F9B2A-6B03-2442-BA71-285E917871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5F5AF0-419B-2F4E-A5A8-FCB5A872683E}"/>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6" name="Footer Placeholder 5">
            <a:extLst>
              <a:ext uri="{FF2B5EF4-FFF2-40B4-BE49-F238E27FC236}">
                <a16:creationId xmlns:a16="http://schemas.microsoft.com/office/drawing/2014/main" id="{D433E4FF-E3AF-9E47-AA40-8D221ABA0C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2D91DB-F81D-4B49-AEC7-7A15972D5C39}"/>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84000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C2671-6954-B84C-B972-C93904A4C72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D551498-F8D2-6747-958B-6AD4E7D06D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089CC2-4754-844A-AB7E-EF9DB61A87E2}"/>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5" name="Footer Placeholder 4">
            <a:extLst>
              <a:ext uri="{FF2B5EF4-FFF2-40B4-BE49-F238E27FC236}">
                <a16:creationId xmlns:a16="http://schemas.microsoft.com/office/drawing/2014/main" id="{C10F2FB1-91FF-AA41-8B33-92F0BAB33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44E08-EC89-294A-9294-70046091C4AA}"/>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2146286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60B169-D241-2A4E-B7BD-C7BEBDDECD4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EE82B37-2A46-BF4F-AFCF-28F38F3131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6CC085-ABD2-B64F-916B-7266CD9BF535}"/>
              </a:ext>
            </a:extLst>
          </p:cNvPr>
          <p:cNvSpPr>
            <a:spLocks noGrp="1"/>
          </p:cNvSpPr>
          <p:nvPr>
            <p:ph type="dt" sz="half" idx="10"/>
          </p:nvPr>
        </p:nvSpPr>
        <p:spPr/>
        <p:txBody>
          <a:bodyPr/>
          <a:lstStyle/>
          <a:p>
            <a:fld id="{6548A857-CAFA-A243-A4D9-FFE2F5801791}" type="datetimeFigureOut">
              <a:rPr lang="en-GB" smtClean="0"/>
              <a:t>07/04/2023</a:t>
            </a:fld>
            <a:endParaRPr lang="en-GB"/>
          </a:p>
        </p:txBody>
      </p:sp>
      <p:sp>
        <p:nvSpPr>
          <p:cNvPr id="5" name="Footer Placeholder 4">
            <a:extLst>
              <a:ext uri="{FF2B5EF4-FFF2-40B4-BE49-F238E27FC236}">
                <a16:creationId xmlns:a16="http://schemas.microsoft.com/office/drawing/2014/main" id="{D4473436-9CF9-7947-9641-5BEA33B9F0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492667-DEB1-5D47-9D34-DDE2B19A9E28}"/>
              </a:ext>
            </a:extLst>
          </p:cNvPr>
          <p:cNvSpPr>
            <a:spLocks noGrp="1"/>
          </p:cNvSpPr>
          <p:nvPr>
            <p:ph type="sldNum" sz="quarter" idx="12"/>
          </p:nvPr>
        </p:nvSpPr>
        <p:spPr/>
        <p:txBody>
          <a:bodyPr/>
          <a:lstStyle/>
          <a:p>
            <a:fld id="{94144233-C3A2-5C4F-A78F-393039DFCBD1}" type="slidenum">
              <a:rPr lang="en-GB" smtClean="0"/>
              <a:t>‹#›</a:t>
            </a:fld>
            <a:endParaRPr lang="en-GB"/>
          </a:p>
        </p:txBody>
      </p:sp>
    </p:spTree>
    <p:extLst>
      <p:ext uri="{BB962C8B-B14F-4D97-AF65-F5344CB8AC3E}">
        <p14:creationId xmlns:p14="http://schemas.microsoft.com/office/powerpoint/2010/main" val="337108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AEFDDD-45BF-9C41-8889-64C10132C9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98800A9-794F-6F4A-9BAA-979EF3C7FB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D54FE5-CF10-DB4A-AF46-F6D772759A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48A857-CAFA-A243-A4D9-FFE2F5801791}" type="datetimeFigureOut">
              <a:rPr lang="en-GB" smtClean="0"/>
              <a:t>07/04/2023</a:t>
            </a:fld>
            <a:endParaRPr lang="en-GB"/>
          </a:p>
        </p:txBody>
      </p:sp>
      <p:sp>
        <p:nvSpPr>
          <p:cNvPr id="5" name="Footer Placeholder 4">
            <a:extLst>
              <a:ext uri="{FF2B5EF4-FFF2-40B4-BE49-F238E27FC236}">
                <a16:creationId xmlns:a16="http://schemas.microsoft.com/office/drawing/2014/main" id="{259597F9-89D8-4B43-80A8-E9AEE70980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13425C-EBE3-4D4D-BDB1-693273A618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144233-C3A2-5C4F-A78F-393039DFCBD1}" type="slidenum">
              <a:rPr lang="en-GB" smtClean="0"/>
              <a:t>‹#›</a:t>
            </a:fld>
            <a:endParaRPr lang="en-GB"/>
          </a:p>
        </p:txBody>
      </p:sp>
    </p:spTree>
    <p:extLst>
      <p:ext uri="{BB962C8B-B14F-4D97-AF65-F5344CB8AC3E}">
        <p14:creationId xmlns:p14="http://schemas.microsoft.com/office/powerpoint/2010/main" val="7043741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hriuk.org/health/learn/risk-factors/smoking" TargetMode="External"/><Relationship Id="rId2" Type="http://schemas.openxmlformats.org/officeDocument/2006/relationships/hyperlink" Target="https://www.bhf.org.uk/for-professionals/healthcare-professionals/data-and-statistics/the-cvd-challenge/the-cvd-challenge-in-wales" TargetMode="External"/><Relationship Id="rId1" Type="http://schemas.openxmlformats.org/officeDocument/2006/relationships/slideLayout" Target="../slideLayouts/slideLayout2.xml"/><Relationship Id="rId6" Type="http://schemas.openxmlformats.org/officeDocument/2006/relationships/hyperlink" Target="https://gov.wales/fewer-people-wales-dying-heart-disease-new-report-0" TargetMode="External"/><Relationship Id="rId5" Type="http://schemas.openxmlformats.org/officeDocument/2006/relationships/hyperlink" Target="https://www.england.nhs.uk/ourwork/clinical-policy/cvd/" TargetMode="External"/><Relationship Id="rId4" Type="http://schemas.openxmlformats.org/officeDocument/2006/relationships/hyperlink" Target="https://www.mayoclinic.org/diseases-conditions/high-blood-pressure/in-depth/high-blood-pressure/art-200452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EAC21-F0B3-DD43-96A6-65C8BB7AF11B}"/>
              </a:ext>
            </a:extLst>
          </p:cNvPr>
          <p:cNvSpPr>
            <a:spLocks noGrp="1"/>
          </p:cNvSpPr>
          <p:nvPr>
            <p:ph type="ctrTitle"/>
          </p:nvPr>
        </p:nvSpPr>
        <p:spPr>
          <a:xfrm>
            <a:off x="823442" y="921715"/>
            <a:ext cx="5163022" cy="2635993"/>
          </a:xfrm>
        </p:spPr>
        <p:txBody>
          <a:bodyPr anchor="b">
            <a:normAutofit/>
          </a:bodyPr>
          <a:lstStyle/>
          <a:p>
            <a:pPr algn="l"/>
            <a:r>
              <a:rPr lang="en-GB" sz="4800" b="1" dirty="0"/>
              <a:t>Cardiovascular disease</a:t>
            </a:r>
          </a:p>
        </p:txBody>
      </p:sp>
      <p:sp>
        <p:nvSpPr>
          <p:cNvPr id="22" name="Rectangle 21">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852129E9-21A0-3344-86EE-DA0D6E53B4DD}"/>
              </a:ext>
            </a:extLst>
          </p:cNvPr>
          <p:cNvSpPr>
            <a:spLocks noGrp="1"/>
          </p:cNvSpPr>
          <p:nvPr>
            <p:ph type="subTitle" idx="1"/>
          </p:nvPr>
        </p:nvSpPr>
        <p:spPr>
          <a:xfrm>
            <a:off x="823442" y="4541263"/>
            <a:ext cx="4662957" cy="1395022"/>
          </a:xfrm>
        </p:spPr>
        <p:txBody>
          <a:bodyPr anchor="t">
            <a:normAutofit/>
          </a:bodyPr>
          <a:lstStyle/>
          <a:p>
            <a:pPr algn="l"/>
            <a:r>
              <a:rPr lang="en-GB" dirty="0">
                <a:solidFill>
                  <a:srgbClr val="FFFFFF"/>
                </a:solidFill>
              </a:rPr>
              <a:t>Name – </a:t>
            </a:r>
            <a:r>
              <a:rPr lang="en-GB" dirty="0" err="1">
                <a:solidFill>
                  <a:srgbClr val="FFFFFF"/>
                </a:solidFill>
              </a:rPr>
              <a:t>Lisanework</a:t>
            </a:r>
            <a:r>
              <a:rPr lang="en-GB" dirty="0">
                <a:solidFill>
                  <a:srgbClr val="FFFFFF"/>
                </a:solidFill>
              </a:rPr>
              <a:t> </a:t>
            </a:r>
            <a:r>
              <a:rPr lang="en-GB" dirty="0" err="1">
                <a:solidFill>
                  <a:srgbClr val="FFFFFF"/>
                </a:solidFill>
              </a:rPr>
              <a:t>Mulualem</a:t>
            </a:r>
            <a:endParaRPr lang="en-GB" dirty="0">
              <a:solidFill>
                <a:srgbClr val="FFFFFF"/>
              </a:solidFill>
            </a:endParaRPr>
          </a:p>
          <a:p>
            <a:pPr algn="l"/>
            <a:r>
              <a:rPr lang="en-GB" dirty="0">
                <a:solidFill>
                  <a:srgbClr val="FFFFFF"/>
                </a:solidFill>
              </a:rPr>
              <a:t>Student number - 2117459</a:t>
            </a:r>
          </a:p>
        </p:txBody>
      </p:sp>
      <p:pic>
        <p:nvPicPr>
          <p:cNvPr id="5" name="Picture 4" descr="Heartshaped platelets suspended in the air">
            <a:extLst>
              <a:ext uri="{FF2B5EF4-FFF2-40B4-BE49-F238E27FC236}">
                <a16:creationId xmlns:a16="http://schemas.microsoft.com/office/drawing/2014/main" id="{102AA392-DA3C-DB7B-EF6F-653C7524E568}"/>
              </a:ext>
            </a:extLst>
          </p:cNvPr>
          <p:cNvPicPr>
            <a:picLocks noChangeAspect="1"/>
          </p:cNvPicPr>
          <p:nvPr/>
        </p:nvPicPr>
        <p:blipFill rotWithShape="1">
          <a:blip r:embed="rId2"/>
          <a:srcRect r="5200"/>
          <a:stretch/>
        </p:blipFill>
        <p:spPr>
          <a:xfrm>
            <a:off x="6573907" y="1197666"/>
            <a:ext cx="5163022" cy="4084669"/>
          </a:xfrm>
          <a:prstGeom prst="rect">
            <a:avLst/>
          </a:prstGeom>
        </p:spPr>
      </p:pic>
      <p:sp>
        <p:nvSpPr>
          <p:cNvPr id="28" name="Rectangle 27">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4890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6486560-A941-E8B5-35EF-B2B737905468}"/>
              </a:ext>
            </a:extLst>
          </p:cNvPr>
          <p:cNvPicPr>
            <a:picLocks noChangeAspect="1"/>
          </p:cNvPicPr>
          <p:nvPr/>
        </p:nvPicPr>
        <p:blipFill rotWithShape="1">
          <a:blip r:embed="rId2">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2182033A-0BD7-0047-80ED-ABAEA9B2C161}"/>
              </a:ext>
            </a:extLst>
          </p:cNvPr>
          <p:cNvSpPr>
            <a:spLocks noGrp="1"/>
          </p:cNvSpPr>
          <p:nvPr>
            <p:ph type="title"/>
          </p:nvPr>
        </p:nvSpPr>
        <p:spPr>
          <a:xfrm>
            <a:off x="841249" y="941832"/>
            <a:ext cx="10506456" cy="2057400"/>
          </a:xfrm>
        </p:spPr>
        <p:txBody>
          <a:bodyPr anchor="b">
            <a:normAutofit/>
          </a:bodyPr>
          <a:lstStyle/>
          <a:p>
            <a:r>
              <a:rPr lang="en-GB" sz="5000"/>
              <a:t>Introduction</a:t>
            </a:r>
          </a:p>
        </p:txBody>
      </p:sp>
      <p:sp>
        <p:nvSpPr>
          <p:cNvPr id="2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EFB09A1-2E63-1CBC-D17A-B78160AE8AF9}"/>
              </a:ext>
            </a:extLst>
          </p:cNvPr>
          <p:cNvGraphicFramePr>
            <a:graphicFrameLocks noGrp="1"/>
          </p:cNvGraphicFramePr>
          <p:nvPr>
            <p:ph idx="1"/>
            <p:extLst>
              <p:ext uri="{D42A27DB-BD31-4B8C-83A1-F6EECF244321}">
                <p14:modId xmlns:p14="http://schemas.microsoft.com/office/powerpoint/2010/main" val="2895256592"/>
              </p:ext>
            </p:extLst>
          </p:nvPr>
        </p:nvGraphicFramePr>
        <p:xfrm>
          <a:off x="841248" y="3502152"/>
          <a:ext cx="10506456" cy="2670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910232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 name="Picture 21" descr="Analysing medical x-ray results">
            <a:extLst>
              <a:ext uri="{FF2B5EF4-FFF2-40B4-BE49-F238E27FC236}">
                <a16:creationId xmlns:a16="http://schemas.microsoft.com/office/drawing/2014/main" id="{0BE3521E-63A0-A990-1E4C-BE1A0C699BB1}"/>
              </a:ext>
            </a:extLst>
          </p:cNvPr>
          <p:cNvPicPr>
            <a:picLocks noChangeAspect="1"/>
          </p:cNvPicPr>
          <p:nvPr/>
        </p:nvPicPr>
        <p:blipFill rotWithShape="1">
          <a:blip r:embed="rId2">
            <a:alphaModFix amt="55000"/>
          </a:blip>
          <a:srcRect t="15730"/>
          <a:stretch/>
        </p:blipFill>
        <p:spPr>
          <a:xfrm>
            <a:off x="20" y="-9107"/>
            <a:ext cx="12191980" cy="6858000"/>
          </a:xfrm>
          <a:prstGeom prst="rect">
            <a:avLst/>
          </a:prstGeom>
        </p:spPr>
      </p:pic>
      <p:sp>
        <p:nvSpPr>
          <p:cNvPr id="2" name="Title 1">
            <a:extLst>
              <a:ext uri="{FF2B5EF4-FFF2-40B4-BE49-F238E27FC236}">
                <a16:creationId xmlns:a16="http://schemas.microsoft.com/office/drawing/2014/main" id="{014120D4-E283-544D-9CF6-36CE35A411D9}"/>
              </a:ext>
            </a:extLst>
          </p:cNvPr>
          <p:cNvSpPr>
            <a:spLocks noGrp="1"/>
          </p:cNvSpPr>
          <p:nvPr>
            <p:ph type="title"/>
          </p:nvPr>
        </p:nvSpPr>
        <p:spPr>
          <a:xfrm>
            <a:off x="686834" y="591344"/>
            <a:ext cx="3200400" cy="5585619"/>
          </a:xfrm>
        </p:spPr>
        <p:txBody>
          <a:bodyPr>
            <a:normAutofit/>
          </a:bodyPr>
          <a:lstStyle/>
          <a:p>
            <a:r>
              <a:rPr lang="en-GB">
                <a:solidFill>
                  <a:srgbClr val="FFFFFF"/>
                </a:solidFill>
              </a:rPr>
              <a:t>What is research in Nursing</a:t>
            </a:r>
          </a:p>
        </p:txBody>
      </p:sp>
      <p:sp>
        <p:nvSpPr>
          <p:cNvPr id="36" name="Arc 3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755430-442C-A344-91E7-8A4D82F131A3}"/>
              </a:ext>
            </a:extLst>
          </p:cNvPr>
          <p:cNvSpPr>
            <a:spLocks noGrp="1"/>
          </p:cNvSpPr>
          <p:nvPr>
            <p:ph idx="1"/>
          </p:nvPr>
        </p:nvSpPr>
        <p:spPr>
          <a:xfrm>
            <a:off x="4447308" y="591344"/>
            <a:ext cx="6906491" cy="5585619"/>
          </a:xfrm>
        </p:spPr>
        <p:txBody>
          <a:bodyPr anchor="ctr">
            <a:normAutofit/>
          </a:bodyPr>
          <a:lstStyle/>
          <a:p>
            <a:r>
              <a:rPr lang="en-GB" dirty="0">
                <a:solidFill>
                  <a:srgbClr val="FFFFFF"/>
                </a:solidFill>
              </a:rPr>
              <a:t>Research in nursing is research that produces data used to support nursing practices. Nursing research advances knowledge about health and the promotion of health across the lifespan (</a:t>
            </a:r>
            <a:r>
              <a:rPr lang="en-GB" dirty="0" err="1">
                <a:solidFill>
                  <a:srgbClr val="FFFFFF"/>
                </a:solidFill>
              </a:rPr>
              <a:t>Tingen</a:t>
            </a:r>
            <a:r>
              <a:rPr lang="en-GB" dirty="0">
                <a:solidFill>
                  <a:srgbClr val="FFFFFF"/>
                </a:solidFill>
              </a:rPr>
              <a:t>, M. 2009).</a:t>
            </a:r>
          </a:p>
          <a:p>
            <a:endParaRPr lang="en-GB" dirty="0">
              <a:solidFill>
                <a:srgbClr val="FFFFFF"/>
              </a:solidFill>
            </a:endParaRPr>
          </a:p>
          <a:p>
            <a:pPr marL="0" indent="0">
              <a:buNone/>
            </a:pPr>
            <a:r>
              <a:rPr lang="en-GB" dirty="0">
                <a:solidFill>
                  <a:srgbClr val="FFFFFF"/>
                </a:solidFill>
              </a:rPr>
              <a:t>          </a:t>
            </a:r>
          </a:p>
        </p:txBody>
      </p:sp>
    </p:spTree>
    <p:extLst>
      <p:ext uri="{BB962C8B-B14F-4D97-AF65-F5344CB8AC3E}">
        <p14:creationId xmlns:p14="http://schemas.microsoft.com/office/powerpoint/2010/main" val="2446212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descr="Close-up unopened pill packets">
            <a:extLst>
              <a:ext uri="{FF2B5EF4-FFF2-40B4-BE49-F238E27FC236}">
                <a16:creationId xmlns:a16="http://schemas.microsoft.com/office/drawing/2014/main" id="{8B696B62-C543-A4B8-06FB-14744C5D56D9}"/>
              </a:ext>
            </a:extLst>
          </p:cNvPr>
          <p:cNvPicPr>
            <a:picLocks noChangeAspect="1"/>
          </p:cNvPicPr>
          <p:nvPr/>
        </p:nvPicPr>
        <p:blipFill rotWithShape="1">
          <a:blip r:embed="rId2">
            <a:alphaModFix amt="60000"/>
          </a:blip>
          <a:srcRect t="3260" b="11189"/>
          <a:stretch/>
        </p:blipFill>
        <p:spPr>
          <a:xfrm>
            <a:off x="-1" y="10"/>
            <a:ext cx="12192001" cy="6857990"/>
          </a:xfrm>
          <a:prstGeom prst="rect">
            <a:avLst/>
          </a:prstGeom>
        </p:spPr>
      </p:pic>
      <p:sp>
        <p:nvSpPr>
          <p:cNvPr id="2" name="Title 1">
            <a:extLst>
              <a:ext uri="{FF2B5EF4-FFF2-40B4-BE49-F238E27FC236}">
                <a16:creationId xmlns:a16="http://schemas.microsoft.com/office/drawing/2014/main" id="{607621DA-78B5-CB44-B7D5-6D61A737D5B3}"/>
              </a:ext>
            </a:extLst>
          </p:cNvPr>
          <p:cNvSpPr>
            <a:spLocks noGrp="1"/>
          </p:cNvSpPr>
          <p:nvPr>
            <p:ph type="title"/>
          </p:nvPr>
        </p:nvSpPr>
        <p:spPr>
          <a:xfrm>
            <a:off x="838199" y="557189"/>
            <a:ext cx="5155263" cy="5571899"/>
          </a:xfrm>
        </p:spPr>
        <p:txBody>
          <a:bodyPr>
            <a:normAutofit/>
          </a:bodyPr>
          <a:lstStyle/>
          <a:p>
            <a:r>
              <a:rPr lang="en-GB">
                <a:solidFill>
                  <a:srgbClr val="FFFFFF"/>
                </a:solidFill>
              </a:rPr>
              <a:t>Role of research in Nursing</a:t>
            </a:r>
          </a:p>
        </p:txBody>
      </p:sp>
      <p:sp>
        <p:nvSpPr>
          <p:cNvPr id="3" name="Content Placeholder 2">
            <a:extLst>
              <a:ext uri="{FF2B5EF4-FFF2-40B4-BE49-F238E27FC236}">
                <a16:creationId xmlns:a16="http://schemas.microsoft.com/office/drawing/2014/main" id="{B3C3DB53-DDB6-6143-91FB-8C50386C372F}"/>
              </a:ext>
            </a:extLst>
          </p:cNvPr>
          <p:cNvSpPr>
            <a:spLocks noGrp="1"/>
          </p:cNvSpPr>
          <p:nvPr>
            <p:ph idx="1"/>
          </p:nvPr>
        </p:nvSpPr>
        <p:spPr>
          <a:xfrm>
            <a:off x="6195375" y="557189"/>
            <a:ext cx="5158424" cy="5571899"/>
          </a:xfrm>
        </p:spPr>
        <p:txBody>
          <a:bodyPr anchor="ctr">
            <a:normAutofit/>
          </a:bodyPr>
          <a:lstStyle/>
          <a:p>
            <a:r>
              <a:rPr lang="en-GB" sz="2000" dirty="0">
                <a:solidFill>
                  <a:srgbClr val="FFFFFF"/>
                </a:solidFill>
              </a:rPr>
              <a:t>Nursing research is an essential component of education since it has an enormous influence on both current and future professional nursing practice.</a:t>
            </a:r>
          </a:p>
          <a:p>
            <a:r>
              <a:rPr lang="en-GB" sz="2000" dirty="0">
                <a:solidFill>
                  <a:srgbClr val="FFFFFF"/>
                </a:solidFill>
              </a:rPr>
              <a:t>The aims of nursing research are to lower death rates, enhance safety, and reduce medical mistakes.</a:t>
            </a:r>
          </a:p>
          <a:p>
            <a:r>
              <a:rPr lang="en-GB" sz="2000" dirty="0">
                <a:solidFill>
                  <a:srgbClr val="FFFFFF"/>
                </a:solidFill>
              </a:rPr>
              <a:t>Nursing research is essential to the field of nursing and is necessary for continual advancements that support the delivery of the highest quality nursing care.</a:t>
            </a:r>
          </a:p>
          <a:p>
            <a:endParaRPr lang="en-GB" sz="2000" dirty="0">
              <a:solidFill>
                <a:srgbClr val="FFFFFF"/>
              </a:solidFill>
            </a:endParaRPr>
          </a:p>
          <a:p>
            <a:pPr marL="0" indent="0">
              <a:buNone/>
            </a:pPr>
            <a:r>
              <a:rPr lang="en-GB" sz="2000" dirty="0">
                <a:solidFill>
                  <a:srgbClr val="FFFFFF"/>
                </a:solidFill>
              </a:rPr>
              <a:t>                               </a:t>
            </a:r>
            <a:r>
              <a:rPr lang="en-GB" sz="2000" dirty="0" err="1">
                <a:solidFill>
                  <a:srgbClr val="FFFFFF"/>
                </a:solidFill>
              </a:rPr>
              <a:t>Educ</a:t>
            </a:r>
            <a:r>
              <a:rPr lang="en-GB" sz="2000" dirty="0">
                <a:solidFill>
                  <a:srgbClr val="FFFFFF"/>
                </a:solidFill>
              </a:rPr>
              <a:t>, J. (2009)</a:t>
            </a:r>
          </a:p>
        </p:txBody>
      </p:sp>
    </p:spTree>
    <p:extLst>
      <p:ext uri="{BB962C8B-B14F-4D97-AF65-F5344CB8AC3E}">
        <p14:creationId xmlns:p14="http://schemas.microsoft.com/office/powerpoint/2010/main" val="2176706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C9C5E-B05C-EB49-B633-FC1D259E090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Health promotion</a:t>
            </a:r>
          </a:p>
        </p:txBody>
      </p:sp>
      <p:sp>
        <p:nvSpPr>
          <p:cNvPr id="3" name="Content Placeholder 2">
            <a:extLst>
              <a:ext uri="{FF2B5EF4-FFF2-40B4-BE49-F238E27FC236}">
                <a16:creationId xmlns:a16="http://schemas.microsoft.com/office/drawing/2014/main" id="{94BE74B0-0674-0549-9DB8-229D6DC36BD7}"/>
              </a:ext>
            </a:extLst>
          </p:cNvPr>
          <p:cNvSpPr>
            <a:spLocks noGrp="1"/>
          </p:cNvSpPr>
          <p:nvPr>
            <p:ph idx="1"/>
          </p:nvPr>
        </p:nvSpPr>
        <p:spPr>
          <a:xfrm>
            <a:off x="4810259" y="649480"/>
            <a:ext cx="6555347" cy="5546047"/>
          </a:xfrm>
        </p:spPr>
        <p:txBody>
          <a:bodyPr anchor="ctr">
            <a:normAutofit/>
          </a:bodyPr>
          <a:lstStyle/>
          <a:p>
            <a:r>
              <a:rPr lang="en-GB" sz="2000" dirty="0"/>
              <a:t>Addressing the larger determinants of health in order to empower individuals and communities to enhance their health and wellbeing (Anderson, C. 2000).</a:t>
            </a:r>
          </a:p>
        </p:txBody>
      </p:sp>
    </p:spTree>
    <p:extLst>
      <p:ext uri="{BB962C8B-B14F-4D97-AF65-F5344CB8AC3E}">
        <p14:creationId xmlns:p14="http://schemas.microsoft.com/office/powerpoint/2010/main" val="1582835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0707C-93F8-5643-81DF-7883E8E3F21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Cardiovascular disease</a:t>
            </a:r>
          </a:p>
        </p:txBody>
      </p:sp>
      <p:sp>
        <p:nvSpPr>
          <p:cNvPr id="3" name="Content Placeholder 2">
            <a:extLst>
              <a:ext uri="{FF2B5EF4-FFF2-40B4-BE49-F238E27FC236}">
                <a16:creationId xmlns:a16="http://schemas.microsoft.com/office/drawing/2014/main" id="{6628BBC8-4451-3A4A-BCB5-84F2BEC2B487}"/>
              </a:ext>
            </a:extLst>
          </p:cNvPr>
          <p:cNvSpPr>
            <a:spLocks noGrp="1"/>
          </p:cNvSpPr>
          <p:nvPr>
            <p:ph idx="1"/>
          </p:nvPr>
        </p:nvSpPr>
        <p:spPr>
          <a:xfrm>
            <a:off x="4581727" y="649480"/>
            <a:ext cx="3025303" cy="5546047"/>
          </a:xfrm>
        </p:spPr>
        <p:txBody>
          <a:bodyPr anchor="ctr">
            <a:normAutofit lnSpcReduction="10000"/>
          </a:bodyPr>
          <a:lstStyle/>
          <a:p>
            <a:endParaRPr lang="en-GB" sz="1400" dirty="0"/>
          </a:p>
          <a:p>
            <a:r>
              <a:rPr lang="en-GB" sz="1400" dirty="0">
                <a:latin typeface="Times New Roman" panose="02020603050405020304" pitchFamily="18" charset="0"/>
                <a:cs typeface="Times New Roman" panose="02020603050405020304" pitchFamily="18" charset="0"/>
              </a:rPr>
              <a:t>One of the leading causes of mortality and disability in Wales is cardiovascular disease (CVD), which continues to have an impact on the lives of thousands of individuals (British health foundation 2017).</a:t>
            </a:r>
          </a:p>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CVD is a disease that affects seven million people in the UK (Gray, A. et. al. 2022).</a:t>
            </a:r>
            <a:endParaRPr lang="en-GB" sz="1400" dirty="0">
              <a:latin typeface="Times New Roman" panose="02020603050405020304" pitchFamily="18" charset="0"/>
              <a:cs typeface="Times New Roman" panose="02020603050405020304" pitchFamily="18" charset="0"/>
            </a:endParaRPr>
          </a:p>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in Wales 4% of the population, or an estimated 375,000 individuals, have cardiovascular disease</a:t>
            </a:r>
            <a:r>
              <a:rPr lang="en-GB"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dirty="0"/>
              <a:t>welsh government  2017).</a:t>
            </a:r>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In Wales, cardiovascular disease accounts for around 23% of all premature deaths, or 2,500 each year (BHF 2017)</a:t>
            </a:r>
          </a:p>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risk of CVD increases with ageing; for instance, over a quarter of individuals in their 60s will have hypertension, which increases the risk of other CVD illnesses, and over 8% of individuals in this age range are diagnosed with coronary heart disease (BHF 2017). </a:t>
            </a:r>
            <a:endParaRPr lang="en-GB" sz="1400" dirty="0">
              <a:latin typeface="Times New Roman" panose="02020603050405020304" pitchFamily="18" charset="0"/>
              <a:cs typeface="Times New Roman" panose="02020603050405020304" pitchFamily="18" charset="0"/>
            </a:endParaRPr>
          </a:p>
        </p:txBody>
      </p:sp>
      <p:pic>
        <p:nvPicPr>
          <p:cNvPr id="5" name="Picture 4" descr="A row of samples for medical testing">
            <a:extLst>
              <a:ext uri="{FF2B5EF4-FFF2-40B4-BE49-F238E27FC236}">
                <a16:creationId xmlns:a16="http://schemas.microsoft.com/office/drawing/2014/main" id="{C626037A-481B-3CE6-3E4A-94102A20A56C}"/>
              </a:ext>
            </a:extLst>
          </p:cNvPr>
          <p:cNvPicPr>
            <a:picLocks noChangeAspect="1"/>
          </p:cNvPicPr>
          <p:nvPr/>
        </p:nvPicPr>
        <p:blipFill rotWithShape="1">
          <a:blip r:embed="rId2"/>
          <a:srcRect l="51176" r="4177"/>
          <a:stretch/>
        </p:blipFill>
        <p:spPr>
          <a:xfrm>
            <a:off x="8109502" y="10"/>
            <a:ext cx="4082498" cy="6857990"/>
          </a:xfrm>
          <a:prstGeom prst="rect">
            <a:avLst/>
          </a:prstGeom>
        </p:spPr>
      </p:pic>
    </p:spTree>
    <p:extLst>
      <p:ext uri="{BB962C8B-B14F-4D97-AF65-F5344CB8AC3E}">
        <p14:creationId xmlns:p14="http://schemas.microsoft.com/office/powerpoint/2010/main" val="3420339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0" name="Picture 19" descr="Graph on document with pen">
            <a:extLst>
              <a:ext uri="{FF2B5EF4-FFF2-40B4-BE49-F238E27FC236}">
                <a16:creationId xmlns:a16="http://schemas.microsoft.com/office/drawing/2014/main" id="{B74FC594-DA26-8B0D-EC65-A5E0871D3721}"/>
              </a:ext>
            </a:extLst>
          </p:cNvPr>
          <p:cNvPicPr>
            <a:picLocks noChangeAspect="1"/>
          </p:cNvPicPr>
          <p:nvPr/>
        </p:nvPicPr>
        <p:blipFill rotWithShape="1">
          <a:blip r:embed="rId2">
            <a:alphaModFix amt="60000"/>
          </a:blip>
          <a:srcRect t="1511" b="14220"/>
          <a:stretch/>
        </p:blipFill>
        <p:spPr>
          <a:xfrm>
            <a:off x="-1" y="10"/>
            <a:ext cx="12192001" cy="6857990"/>
          </a:xfrm>
          <a:prstGeom prst="rect">
            <a:avLst/>
          </a:prstGeom>
        </p:spPr>
      </p:pic>
      <p:sp>
        <p:nvSpPr>
          <p:cNvPr id="2" name="Title 1">
            <a:extLst>
              <a:ext uri="{FF2B5EF4-FFF2-40B4-BE49-F238E27FC236}">
                <a16:creationId xmlns:a16="http://schemas.microsoft.com/office/drawing/2014/main" id="{D8EC2A92-5BE9-5F41-A995-4354269E6784}"/>
              </a:ext>
            </a:extLst>
          </p:cNvPr>
          <p:cNvSpPr>
            <a:spLocks noGrp="1"/>
          </p:cNvSpPr>
          <p:nvPr>
            <p:ph type="title"/>
          </p:nvPr>
        </p:nvSpPr>
        <p:spPr>
          <a:xfrm>
            <a:off x="838199" y="557189"/>
            <a:ext cx="5155263" cy="5571899"/>
          </a:xfrm>
        </p:spPr>
        <p:txBody>
          <a:bodyPr>
            <a:normAutofit/>
          </a:bodyPr>
          <a:lstStyle/>
          <a:p>
            <a:r>
              <a:rPr lang="en-GB">
                <a:solidFill>
                  <a:srgbClr val="FFFFFF"/>
                </a:solidFill>
              </a:rPr>
              <a:t>what is being done to prevent cardiovascular disease</a:t>
            </a:r>
          </a:p>
        </p:txBody>
      </p:sp>
      <p:sp>
        <p:nvSpPr>
          <p:cNvPr id="3" name="Content Placeholder 2">
            <a:extLst>
              <a:ext uri="{FF2B5EF4-FFF2-40B4-BE49-F238E27FC236}">
                <a16:creationId xmlns:a16="http://schemas.microsoft.com/office/drawing/2014/main" id="{6AEE62CF-0D00-8242-AF8B-0B91C4637F3A}"/>
              </a:ext>
            </a:extLst>
          </p:cNvPr>
          <p:cNvSpPr>
            <a:spLocks noGrp="1"/>
          </p:cNvSpPr>
          <p:nvPr>
            <p:ph idx="1"/>
          </p:nvPr>
        </p:nvSpPr>
        <p:spPr>
          <a:xfrm>
            <a:off x="6195375" y="557189"/>
            <a:ext cx="5158424" cy="5571899"/>
          </a:xfrm>
        </p:spPr>
        <p:txBody>
          <a:bodyPr anchor="ctr">
            <a:normAutofit/>
          </a:bodyPr>
          <a:lstStyle/>
          <a:p>
            <a:r>
              <a:rPr lang="en-GB" sz="2000" dirty="0">
                <a:solidFill>
                  <a:srgbClr val="FFFFFF"/>
                </a:solidFill>
              </a:rPr>
              <a:t>In the last five years, there has been a 134-person decrease in heart attack deaths, bringing the total to 1,478.</a:t>
            </a:r>
          </a:p>
          <a:p>
            <a:r>
              <a:rPr lang="en-GB" sz="2000" dirty="0">
                <a:solidFill>
                  <a:srgbClr val="FFFFFF"/>
                </a:solidFill>
              </a:rPr>
              <a:t>In the previous five years, the number of heart failure deaths has dropped by about 40%.</a:t>
            </a:r>
          </a:p>
          <a:p>
            <a:r>
              <a:rPr lang="en-GB" sz="2000" dirty="0">
                <a:solidFill>
                  <a:srgbClr val="FFFFFF"/>
                </a:solidFill>
              </a:rPr>
              <a:t>Wales has had a 68% decrease in the number of people dying from coronary heart disease before the age of 75 during the past 20 years, and a 20% decrease since 2009.</a:t>
            </a:r>
          </a:p>
          <a:p>
            <a:r>
              <a:rPr lang="en-GB" sz="2000" dirty="0">
                <a:solidFill>
                  <a:srgbClr val="FFFFFF"/>
                </a:solidFill>
              </a:rPr>
              <a:t>Cardiovascular disease caused slightly over 10,000 deaths in 2010, but by 2015, this number had dropped to just over 9,000.</a:t>
            </a:r>
          </a:p>
          <a:p>
            <a:pPr marL="0" indent="0">
              <a:buNone/>
            </a:pPr>
            <a:r>
              <a:rPr lang="en-GB" sz="2000" dirty="0">
                <a:solidFill>
                  <a:srgbClr val="FFFFFF"/>
                </a:solidFill>
              </a:rPr>
              <a:t>                 (BHF 2017)</a:t>
            </a:r>
          </a:p>
        </p:txBody>
      </p:sp>
    </p:spTree>
    <p:extLst>
      <p:ext uri="{BB962C8B-B14F-4D97-AF65-F5344CB8AC3E}">
        <p14:creationId xmlns:p14="http://schemas.microsoft.com/office/powerpoint/2010/main" val="3167369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descr="Close-up unopened pill packets">
            <a:extLst>
              <a:ext uri="{FF2B5EF4-FFF2-40B4-BE49-F238E27FC236}">
                <a16:creationId xmlns:a16="http://schemas.microsoft.com/office/drawing/2014/main" id="{723A81DA-DD7A-A249-CE19-3691AD4FFF81}"/>
              </a:ext>
            </a:extLst>
          </p:cNvPr>
          <p:cNvPicPr>
            <a:picLocks noChangeAspect="1"/>
          </p:cNvPicPr>
          <p:nvPr/>
        </p:nvPicPr>
        <p:blipFill rotWithShape="1">
          <a:blip r:embed="rId2">
            <a:alphaModFix amt="60000"/>
          </a:blip>
          <a:srcRect t="3260" b="11189"/>
          <a:stretch/>
        </p:blipFill>
        <p:spPr>
          <a:xfrm>
            <a:off x="-1" y="10"/>
            <a:ext cx="12192001" cy="6857990"/>
          </a:xfrm>
          <a:prstGeom prst="rect">
            <a:avLst/>
          </a:prstGeom>
        </p:spPr>
      </p:pic>
      <p:sp>
        <p:nvSpPr>
          <p:cNvPr id="2" name="Title 1">
            <a:extLst>
              <a:ext uri="{FF2B5EF4-FFF2-40B4-BE49-F238E27FC236}">
                <a16:creationId xmlns:a16="http://schemas.microsoft.com/office/drawing/2014/main" id="{675090A4-29E5-B546-AD52-A8840CC4636C}"/>
              </a:ext>
            </a:extLst>
          </p:cNvPr>
          <p:cNvSpPr>
            <a:spLocks noGrp="1"/>
          </p:cNvSpPr>
          <p:nvPr>
            <p:ph type="title"/>
          </p:nvPr>
        </p:nvSpPr>
        <p:spPr>
          <a:xfrm>
            <a:off x="838199" y="557189"/>
            <a:ext cx="5155263" cy="5571899"/>
          </a:xfrm>
        </p:spPr>
        <p:txBody>
          <a:bodyPr>
            <a:normAutofit/>
          </a:bodyPr>
          <a:lstStyle/>
          <a:p>
            <a:r>
              <a:rPr lang="en-GB" dirty="0">
                <a:solidFill>
                  <a:srgbClr val="FFFFFF"/>
                </a:solidFill>
              </a:rPr>
              <a:t>Hypertension</a:t>
            </a:r>
          </a:p>
        </p:txBody>
      </p:sp>
      <p:sp>
        <p:nvSpPr>
          <p:cNvPr id="3" name="Content Placeholder 2">
            <a:extLst>
              <a:ext uri="{FF2B5EF4-FFF2-40B4-BE49-F238E27FC236}">
                <a16:creationId xmlns:a16="http://schemas.microsoft.com/office/drawing/2014/main" id="{37E40069-9E8A-C841-8A65-36C9E28D4A78}"/>
              </a:ext>
            </a:extLst>
          </p:cNvPr>
          <p:cNvSpPr>
            <a:spLocks noGrp="1"/>
          </p:cNvSpPr>
          <p:nvPr>
            <p:ph idx="1"/>
          </p:nvPr>
        </p:nvSpPr>
        <p:spPr>
          <a:xfrm>
            <a:off x="6195375" y="557189"/>
            <a:ext cx="5158424" cy="5571899"/>
          </a:xfrm>
        </p:spPr>
        <p:txBody>
          <a:bodyPr anchor="ctr">
            <a:normAutofit/>
          </a:bodyPr>
          <a:lstStyle/>
          <a:p>
            <a:r>
              <a:rPr lang="en-GB" sz="2000" dirty="0">
                <a:solidFill>
                  <a:srgbClr val="FFFFFF"/>
                </a:solidFill>
                <a:effectLst/>
                <a:latin typeface="Calibri" panose="020F0502020204030204" pitchFamily="34" charset="0"/>
                <a:ea typeface="Calibri" panose="020F0502020204030204" pitchFamily="34" charset="0"/>
              </a:rPr>
              <a:t>In the UK, hypertension affects  one in three persons which is the third-highest risk factor for all illnesses (Mills, K. et. al. 2020). </a:t>
            </a:r>
          </a:p>
          <a:p>
            <a:endParaRPr lang="en-GB" sz="2000" dirty="0">
              <a:solidFill>
                <a:srgbClr val="FFFFFF"/>
              </a:solidFill>
            </a:endParaRPr>
          </a:p>
        </p:txBody>
      </p:sp>
    </p:spTree>
    <p:extLst>
      <p:ext uri="{BB962C8B-B14F-4D97-AF65-F5344CB8AC3E}">
        <p14:creationId xmlns:p14="http://schemas.microsoft.com/office/powerpoint/2010/main" val="898147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A71AE05-1C05-D086-899B-4E5B06E6F55E}"/>
              </a:ext>
            </a:extLst>
          </p:cNvPr>
          <p:cNvPicPr>
            <a:picLocks noChangeAspect="1"/>
          </p:cNvPicPr>
          <p:nvPr/>
        </p:nvPicPr>
        <p:blipFill rotWithShape="1">
          <a:blip r:embed="rId2">
            <a:duotone>
              <a:prstClr val="black"/>
              <a:schemeClr val="tx2">
                <a:tint val="45000"/>
                <a:satMod val="400000"/>
              </a:schemeClr>
            </a:duotone>
            <a:alphaModFix amt="2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CA1E4CC-CB77-FE40-BDDA-2BDF1442F224}"/>
              </a:ext>
            </a:extLst>
          </p:cNvPr>
          <p:cNvSpPr>
            <a:spLocks noGrp="1"/>
          </p:cNvSpPr>
          <p:nvPr>
            <p:ph type="title"/>
          </p:nvPr>
        </p:nvSpPr>
        <p:spPr>
          <a:xfrm>
            <a:off x="838200" y="365125"/>
            <a:ext cx="10515600" cy="1325563"/>
          </a:xfrm>
        </p:spPr>
        <p:txBody>
          <a:bodyPr>
            <a:normAutofit/>
          </a:bodyPr>
          <a:lstStyle/>
          <a:p>
            <a:r>
              <a:rPr lang="en-GB" dirty="0"/>
              <a:t>Causes of hypertension</a:t>
            </a:r>
          </a:p>
        </p:txBody>
      </p:sp>
      <p:graphicFrame>
        <p:nvGraphicFramePr>
          <p:cNvPr id="5" name="Content Placeholder 2">
            <a:extLst>
              <a:ext uri="{FF2B5EF4-FFF2-40B4-BE49-F238E27FC236}">
                <a16:creationId xmlns:a16="http://schemas.microsoft.com/office/drawing/2014/main" id="{DED1B1AD-9525-C351-CC3E-06939C9CB925}"/>
              </a:ext>
            </a:extLst>
          </p:cNvPr>
          <p:cNvGraphicFramePr>
            <a:graphicFrameLocks noGrp="1"/>
          </p:cNvGraphicFramePr>
          <p:nvPr>
            <p:ph idx="1"/>
            <p:extLst>
              <p:ext uri="{D42A27DB-BD31-4B8C-83A1-F6EECF244321}">
                <p14:modId xmlns:p14="http://schemas.microsoft.com/office/powerpoint/2010/main" val="29280608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38240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E00DF30A-D745-70FA-0850-B1C6A47AE17D}"/>
              </a:ext>
            </a:extLst>
          </p:cNvPr>
          <p:cNvPicPr>
            <a:picLocks noChangeAspect="1"/>
          </p:cNvPicPr>
          <p:nvPr/>
        </p:nvPicPr>
        <p:blipFill rotWithShape="1">
          <a:blip r:embed="rId2">
            <a:duotone>
              <a:prstClr val="black"/>
              <a:schemeClr val="tx2">
                <a:tint val="45000"/>
                <a:satMod val="400000"/>
              </a:schemeClr>
            </a:duotone>
            <a:alphaModFix amt="2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3F091FA0-7F08-CD41-A6DD-AEC02AC3189D}"/>
              </a:ext>
            </a:extLst>
          </p:cNvPr>
          <p:cNvSpPr>
            <a:spLocks noGrp="1"/>
          </p:cNvSpPr>
          <p:nvPr>
            <p:ph type="title"/>
          </p:nvPr>
        </p:nvSpPr>
        <p:spPr>
          <a:xfrm>
            <a:off x="838200" y="365125"/>
            <a:ext cx="10515600" cy="1325563"/>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B26035C9-4C89-6346-94AB-99DE946CD813}"/>
              </a:ext>
            </a:extLst>
          </p:cNvPr>
          <p:cNvSpPr>
            <a:spLocks noGrp="1"/>
          </p:cNvSpPr>
          <p:nvPr>
            <p:ph idx="1"/>
          </p:nvPr>
        </p:nvSpPr>
        <p:spPr>
          <a:xfrm>
            <a:off x="838200" y="1825625"/>
            <a:ext cx="10515600" cy="4351338"/>
          </a:xfrm>
        </p:spPr>
        <p:txBody>
          <a:bodyPr>
            <a:normAutofit/>
          </a:bodyPr>
          <a:lstStyle/>
          <a:p>
            <a:r>
              <a:rPr lang="en-GB" dirty="0"/>
              <a:t>With an increased risk of cardiovascular morbidity and death, hypertension is a highly serious condition that affects older people.</a:t>
            </a:r>
          </a:p>
          <a:p>
            <a:r>
              <a:rPr lang="en-GB"/>
              <a:t>The risk of heart attack, stroke, and kidney failure increases as a result of hypertension's acceleration of atherosclerosis.</a:t>
            </a:r>
            <a:endParaRPr lang="en-GB" dirty="0"/>
          </a:p>
        </p:txBody>
      </p:sp>
    </p:spTree>
    <p:extLst>
      <p:ext uri="{BB962C8B-B14F-4D97-AF65-F5344CB8AC3E}">
        <p14:creationId xmlns:p14="http://schemas.microsoft.com/office/powerpoint/2010/main" val="337079842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DE59E8BC-21B9-E188-7285-4B039F9B95EC}"/>
              </a:ext>
            </a:extLst>
          </p:cNvPr>
          <p:cNvPicPr>
            <a:picLocks noChangeAspect="1"/>
          </p:cNvPicPr>
          <p:nvPr/>
        </p:nvPicPr>
        <p:blipFill rotWithShape="1">
          <a:blip r:embed="rId2">
            <a:duotone>
              <a:prstClr val="black"/>
              <a:schemeClr val="tx2">
                <a:tint val="45000"/>
                <a:satMod val="400000"/>
              </a:schemeClr>
            </a:duotone>
            <a:alphaModFix amt="25000"/>
          </a:blip>
          <a:srcRect t="1510" b="14220"/>
          <a:stretch/>
        </p:blipFill>
        <p:spPr>
          <a:xfrm>
            <a:off x="20" y="10"/>
            <a:ext cx="12191980" cy="6857990"/>
          </a:xfrm>
          <a:prstGeom prst="rect">
            <a:avLst/>
          </a:prstGeom>
        </p:spPr>
      </p:pic>
      <p:sp>
        <p:nvSpPr>
          <p:cNvPr id="2" name="Title 1">
            <a:extLst>
              <a:ext uri="{FF2B5EF4-FFF2-40B4-BE49-F238E27FC236}">
                <a16:creationId xmlns:a16="http://schemas.microsoft.com/office/drawing/2014/main" id="{0ED6C11A-F213-3D4B-A735-DB32FD055333}"/>
              </a:ext>
            </a:extLst>
          </p:cNvPr>
          <p:cNvSpPr>
            <a:spLocks noGrp="1"/>
          </p:cNvSpPr>
          <p:nvPr>
            <p:ph type="title"/>
          </p:nvPr>
        </p:nvSpPr>
        <p:spPr>
          <a:xfrm>
            <a:off x="838200" y="365125"/>
            <a:ext cx="10515600" cy="1325563"/>
          </a:xfrm>
        </p:spPr>
        <p:txBody>
          <a:bodyPr>
            <a:normAutofit/>
          </a:bodyPr>
          <a:lstStyle/>
          <a:p>
            <a:r>
              <a:rPr lang="en-GB"/>
              <a:t>Recommendation</a:t>
            </a:r>
            <a:endParaRPr lang="en-GB" dirty="0"/>
          </a:p>
        </p:txBody>
      </p:sp>
      <p:sp>
        <p:nvSpPr>
          <p:cNvPr id="3" name="Content Placeholder 2">
            <a:extLst>
              <a:ext uri="{FF2B5EF4-FFF2-40B4-BE49-F238E27FC236}">
                <a16:creationId xmlns:a16="http://schemas.microsoft.com/office/drawing/2014/main" id="{1229112B-3501-CF49-9213-402805F9BDE3}"/>
              </a:ext>
            </a:extLst>
          </p:cNvPr>
          <p:cNvSpPr>
            <a:spLocks noGrp="1"/>
          </p:cNvSpPr>
          <p:nvPr>
            <p:ph idx="1"/>
          </p:nvPr>
        </p:nvSpPr>
        <p:spPr>
          <a:xfrm>
            <a:off x="838200" y="1825625"/>
            <a:ext cx="10515600" cy="4351338"/>
          </a:xfrm>
        </p:spPr>
        <p:txBody>
          <a:bodyPr>
            <a:normAutofit/>
          </a:bodyPr>
          <a:lstStyle/>
          <a:p>
            <a:endParaRPr lang="en-GB" sz="2200"/>
          </a:p>
          <a:p>
            <a:r>
              <a:rPr lang="en-GB" sz="2200"/>
              <a:t>All patients with hypertension who are overweight should be encouraged to consider decreasing weight in order to control their condition.</a:t>
            </a:r>
          </a:p>
          <a:p>
            <a:pPr marL="0" indent="0">
              <a:buNone/>
            </a:pPr>
            <a:r>
              <a:rPr lang="en-GB" sz="2200"/>
              <a:t>            According to Mayo clinic (2022) Blood pressure can be controlled in large part by controlling weight. Even a 5-pound (2.3-kilogram) weight loss can reduce blood pressure.</a:t>
            </a:r>
          </a:p>
          <a:p>
            <a:pPr marL="0" indent="0">
              <a:buNone/>
            </a:pPr>
            <a:endParaRPr lang="en-GB" sz="2200"/>
          </a:p>
          <a:p>
            <a:r>
              <a:rPr lang="en-GB" sz="2200"/>
              <a:t>People should manage their daily salt consumption.</a:t>
            </a:r>
          </a:p>
          <a:p>
            <a:pPr marL="0" indent="0">
              <a:buNone/>
            </a:pPr>
            <a:r>
              <a:rPr lang="en-GB" sz="2200"/>
              <a:t>           According to Youssef, G. (2022) consuming too much salt raises the chances of heart disease, stroke, renal disease, and dementia. </a:t>
            </a:r>
          </a:p>
          <a:p>
            <a:pPr marL="0" indent="0">
              <a:buNone/>
            </a:pPr>
            <a:r>
              <a:rPr lang="en-GB" sz="2200"/>
              <a:t>             </a:t>
            </a:r>
          </a:p>
        </p:txBody>
      </p:sp>
    </p:spTree>
    <p:extLst>
      <p:ext uri="{BB962C8B-B14F-4D97-AF65-F5344CB8AC3E}">
        <p14:creationId xmlns:p14="http://schemas.microsoft.com/office/powerpoint/2010/main" val="76359547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6A0C3-09C8-3D4C-95F7-742B88AFDE2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Smoking</a:t>
            </a:r>
          </a:p>
        </p:txBody>
      </p:sp>
      <p:sp>
        <p:nvSpPr>
          <p:cNvPr id="3" name="Content Placeholder 2">
            <a:extLst>
              <a:ext uri="{FF2B5EF4-FFF2-40B4-BE49-F238E27FC236}">
                <a16:creationId xmlns:a16="http://schemas.microsoft.com/office/drawing/2014/main" id="{7AD8C929-DB74-9D42-8711-7233A42C67BF}"/>
              </a:ext>
            </a:extLst>
          </p:cNvPr>
          <p:cNvSpPr>
            <a:spLocks noGrp="1"/>
          </p:cNvSpPr>
          <p:nvPr>
            <p:ph idx="1"/>
          </p:nvPr>
        </p:nvSpPr>
        <p:spPr>
          <a:xfrm>
            <a:off x="1371599" y="2318197"/>
            <a:ext cx="9724031" cy="3683358"/>
          </a:xfrm>
        </p:spPr>
        <p:txBody>
          <a:bodyPr anchor="ctr">
            <a:normAutofit/>
          </a:bodyPr>
          <a:lstStyle/>
          <a:p>
            <a:r>
              <a:rPr lang="en-GB" sz="2000">
                <a:effectLst/>
                <a:latin typeface="Calibri" panose="020F0502020204030204" pitchFamily="34" charset="0"/>
                <a:ea typeface="Calibri" panose="020F0502020204030204" pitchFamily="34" charset="0"/>
              </a:rPr>
              <a:t>Smoking increases the chance of dying from cardiovascular disease by up to three times, which has conclusively shown that smoking is a risk factor for both the incidence and mortality of the condition (Gallucci, G. 2020). </a:t>
            </a:r>
            <a:endParaRPr lang="en-GB" sz="2000"/>
          </a:p>
        </p:txBody>
      </p:sp>
    </p:spTree>
    <p:extLst>
      <p:ext uri="{BB962C8B-B14F-4D97-AF65-F5344CB8AC3E}">
        <p14:creationId xmlns:p14="http://schemas.microsoft.com/office/powerpoint/2010/main" val="141500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4" descr="Graph on document with pen">
            <a:extLst>
              <a:ext uri="{FF2B5EF4-FFF2-40B4-BE49-F238E27FC236}">
                <a16:creationId xmlns:a16="http://schemas.microsoft.com/office/drawing/2014/main" id="{DE2A56CE-2F00-8CA3-5849-0F910BC63A68}"/>
              </a:ext>
            </a:extLst>
          </p:cNvPr>
          <p:cNvPicPr>
            <a:picLocks noChangeAspect="1"/>
          </p:cNvPicPr>
          <p:nvPr/>
        </p:nvPicPr>
        <p:blipFill rotWithShape="1">
          <a:blip r:embed="rId2">
            <a:alphaModFix amt="55000"/>
          </a:blip>
          <a:srcRect t="1510" b="14220"/>
          <a:stretch/>
        </p:blipFill>
        <p:spPr>
          <a:xfrm>
            <a:off x="20" y="-9107"/>
            <a:ext cx="12191980" cy="6858000"/>
          </a:xfrm>
          <a:prstGeom prst="rect">
            <a:avLst/>
          </a:prstGeom>
        </p:spPr>
      </p:pic>
      <p:sp>
        <p:nvSpPr>
          <p:cNvPr id="2" name="Title 1">
            <a:extLst>
              <a:ext uri="{FF2B5EF4-FFF2-40B4-BE49-F238E27FC236}">
                <a16:creationId xmlns:a16="http://schemas.microsoft.com/office/drawing/2014/main" id="{D48106FA-FB74-C84A-8DFA-8B89ECDD8084}"/>
              </a:ext>
            </a:extLst>
          </p:cNvPr>
          <p:cNvSpPr>
            <a:spLocks noGrp="1"/>
          </p:cNvSpPr>
          <p:nvPr>
            <p:ph type="title"/>
          </p:nvPr>
        </p:nvSpPr>
        <p:spPr>
          <a:xfrm>
            <a:off x="838200" y="365125"/>
            <a:ext cx="10515600" cy="1325563"/>
          </a:xfrm>
        </p:spPr>
        <p:txBody>
          <a:bodyPr>
            <a:normAutofit/>
          </a:bodyPr>
          <a:lstStyle/>
          <a:p>
            <a:r>
              <a:rPr lang="en-GB">
                <a:solidFill>
                  <a:srgbClr val="FFFFFF"/>
                </a:solidFill>
              </a:rPr>
              <a:t>Causes of smoking</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6E03F-0C65-784D-B02A-596E99C5C112}"/>
              </a:ext>
            </a:extLst>
          </p:cNvPr>
          <p:cNvSpPr>
            <a:spLocks noGrp="1"/>
          </p:cNvSpPr>
          <p:nvPr>
            <p:ph idx="1"/>
          </p:nvPr>
        </p:nvSpPr>
        <p:spPr>
          <a:xfrm>
            <a:off x="838200" y="1825625"/>
            <a:ext cx="10515600" cy="4351338"/>
          </a:xfrm>
        </p:spPr>
        <p:txBody>
          <a:bodyPr>
            <a:normAutofit/>
          </a:bodyPr>
          <a:lstStyle/>
          <a:p>
            <a:r>
              <a:rPr lang="en-US" dirty="0">
                <a:solidFill>
                  <a:srgbClr val="FFFFFF"/>
                </a:solidFill>
              </a:rPr>
              <a:t>social situation</a:t>
            </a:r>
          </a:p>
          <a:p>
            <a:r>
              <a:rPr lang="en-US" dirty="0">
                <a:solidFill>
                  <a:srgbClr val="FFFFFF"/>
                </a:solidFill>
              </a:rPr>
              <a:t>pleasure</a:t>
            </a:r>
          </a:p>
          <a:p>
            <a:r>
              <a:rPr lang="en-US" dirty="0">
                <a:solidFill>
                  <a:srgbClr val="FFFFFF"/>
                </a:solidFill>
              </a:rPr>
              <a:t>stress relief</a:t>
            </a:r>
          </a:p>
          <a:p>
            <a:pPr marL="0" indent="0">
              <a:buNone/>
            </a:pPr>
            <a:r>
              <a:rPr lang="en-GB" dirty="0">
                <a:solidFill>
                  <a:srgbClr val="FFFFFF"/>
                </a:solidFill>
              </a:rPr>
              <a:t>             </a:t>
            </a:r>
            <a:r>
              <a:rPr lang="en-GB" dirty="0"/>
              <a:t>Ockene, I. Miller, N. (1997)</a:t>
            </a:r>
          </a:p>
          <a:p>
            <a:pPr marL="0" indent="0">
              <a:buNone/>
            </a:pPr>
            <a:endParaRPr lang="en-GB" dirty="0">
              <a:solidFill>
                <a:srgbClr val="FFFFFF"/>
              </a:solidFill>
            </a:endParaRPr>
          </a:p>
        </p:txBody>
      </p:sp>
    </p:spTree>
    <p:extLst>
      <p:ext uri="{BB962C8B-B14F-4D97-AF65-F5344CB8AC3E}">
        <p14:creationId xmlns:p14="http://schemas.microsoft.com/office/powerpoint/2010/main" val="3603645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row of samples for medical testing">
            <a:extLst>
              <a:ext uri="{FF2B5EF4-FFF2-40B4-BE49-F238E27FC236}">
                <a16:creationId xmlns:a16="http://schemas.microsoft.com/office/drawing/2014/main" id="{2E111051-BD1D-1597-0D13-1F2950C7521B}"/>
              </a:ext>
            </a:extLst>
          </p:cNvPr>
          <p:cNvPicPr>
            <a:picLocks noChangeAspect="1"/>
          </p:cNvPicPr>
          <p:nvPr/>
        </p:nvPicPr>
        <p:blipFill rotWithShape="1">
          <a:blip r:embed="rId2">
            <a:duotone>
              <a:prstClr val="black"/>
              <a:schemeClr val="tx2">
                <a:tint val="45000"/>
                <a:satMod val="400000"/>
              </a:schemeClr>
            </a:duotone>
            <a:alphaModFix amt="25000"/>
          </a:blip>
          <a:srcRect b="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68E13476-BB64-2843-8A81-189F80F49F72}"/>
              </a:ext>
            </a:extLst>
          </p:cNvPr>
          <p:cNvSpPr>
            <a:spLocks noGrp="1"/>
          </p:cNvSpPr>
          <p:nvPr>
            <p:ph type="title"/>
          </p:nvPr>
        </p:nvSpPr>
        <p:spPr>
          <a:xfrm>
            <a:off x="838200" y="365125"/>
            <a:ext cx="10515600" cy="1325563"/>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B40EF4B3-ECE4-7F4C-933A-A6EE0DBC0665}"/>
              </a:ext>
            </a:extLst>
          </p:cNvPr>
          <p:cNvSpPr>
            <a:spLocks noGrp="1"/>
          </p:cNvSpPr>
          <p:nvPr>
            <p:ph idx="1"/>
          </p:nvPr>
        </p:nvSpPr>
        <p:spPr>
          <a:xfrm>
            <a:off x="838200" y="1825625"/>
            <a:ext cx="10515600" cy="4351338"/>
          </a:xfrm>
        </p:spPr>
        <p:txBody>
          <a:bodyPr>
            <a:normAutofit/>
          </a:bodyPr>
          <a:lstStyle/>
          <a:p>
            <a:r>
              <a:rPr lang="en-GB" dirty="0"/>
              <a:t>Addressing the risk factors that lead to CVD and the underlying disease process continues to be the core of prevention. These include smoking, excess weight, inactivity, and hypertension.</a:t>
            </a:r>
          </a:p>
        </p:txBody>
      </p:sp>
    </p:spTree>
    <p:extLst>
      <p:ext uri="{BB962C8B-B14F-4D97-AF65-F5344CB8AC3E}">
        <p14:creationId xmlns:p14="http://schemas.microsoft.com/office/powerpoint/2010/main" val="39418208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Stethoscope">
            <a:extLst>
              <a:ext uri="{FF2B5EF4-FFF2-40B4-BE49-F238E27FC236}">
                <a16:creationId xmlns:a16="http://schemas.microsoft.com/office/drawing/2014/main" id="{62EC49D0-00FF-B2D3-24CD-7ADF7B4B55E4}"/>
              </a:ext>
            </a:extLst>
          </p:cNvPr>
          <p:cNvPicPr>
            <a:picLocks noChangeAspect="1"/>
          </p:cNvPicPr>
          <p:nvPr/>
        </p:nvPicPr>
        <p:blipFill rotWithShape="1">
          <a:blip r:embed="rId2">
            <a:duotone>
              <a:prstClr val="black"/>
              <a:schemeClr val="tx2">
                <a:tint val="45000"/>
                <a:satMod val="400000"/>
              </a:schemeClr>
            </a:duotone>
            <a:alphaModFix amt="2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CFE81BF6-2556-8C40-B01F-D6D6E265E5E7}"/>
              </a:ext>
            </a:extLst>
          </p:cNvPr>
          <p:cNvSpPr>
            <a:spLocks noGrp="1"/>
          </p:cNvSpPr>
          <p:nvPr>
            <p:ph type="title"/>
          </p:nvPr>
        </p:nvSpPr>
        <p:spPr>
          <a:xfrm>
            <a:off x="838200" y="365125"/>
            <a:ext cx="10515600" cy="1325563"/>
          </a:xfrm>
        </p:spPr>
        <p:txBody>
          <a:bodyPr>
            <a:normAutofit/>
          </a:bodyPr>
          <a:lstStyle/>
          <a:p>
            <a:r>
              <a:rPr lang="en-GB" dirty="0"/>
              <a:t>Recommendation</a:t>
            </a:r>
          </a:p>
        </p:txBody>
      </p:sp>
      <p:sp>
        <p:nvSpPr>
          <p:cNvPr id="3" name="Content Placeholder 2">
            <a:extLst>
              <a:ext uri="{FF2B5EF4-FFF2-40B4-BE49-F238E27FC236}">
                <a16:creationId xmlns:a16="http://schemas.microsoft.com/office/drawing/2014/main" id="{7D540CF8-181C-4844-BA07-6BAA6513C05E}"/>
              </a:ext>
            </a:extLst>
          </p:cNvPr>
          <p:cNvSpPr>
            <a:spLocks noGrp="1"/>
          </p:cNvSpPr>
          <p:nvPr>
            <p:ph idx="1"/>
          </p:nvPr>
        </p:nvSpPr>
        <p:spPr>
          <a:xfrm>
            <a:off x="838200" y="1825625"/>
            <a:ext cx="10515600" cy="4351338"/>
          </a:xfrm>
        </p:spPr>
        <p:txBody>
          <a:bodyPr>
            <a:normAutofit/>
          </a:bodyPr>
          <a:lstStyle/>
          <a:p>
            <a:r>
              <a:rPr lang="en-GB">
                <a:effectLst/>
                <a:latin typeface="Calibri" panose="020F0502020204030204" pitchFamily="34" charset="0"/>
                <a:ea typeface="Calibri" panose="020F0502020204030204" pitchFamily="34" charset="0"/>
              </a:rPr>
              <a:t>A healthy lifestyle must be adopted to assist prevent cardiovascular disease.</a:t>
            </a:r>
            <a:r>
              <a:rPr lang="en-GB">
                <a:latin typeface="Calibri" panose="020F0502020204030204" pitchFamily="34" charset="0"/>
                <a:ea typeface="Calibri" panose="020F0502020204030204" pitchFamily="34" charset="0"/>
              </a:rPr>
              <a:t>  </a:t>
            </a:r>
            <a:endParaRPr lang="en-US">
              <a:effectLst/>
              <a:latin typeface="Calibri" panose="020F0502020204030204" pitchFamily="34" charset="0"/>
              <a:ea typeface="Calibri" panose="020F0502020204030204" pitchFamily="34" charset="0"/>
            </a:endParaRPr>
          </a:p>
          <a:p>
            <a:r>
              <a:rPr lang="en-US">
                <a:effectLst/>
                <a:latin typeface="Calibri" panose="020F0502020204030204" pitchFamily="34" charset="0"/>
                <a:ea typeface="Calibri" panose="020F0502020204030204" pitchFamily="34" charset="0"/>
              </a:rPr>
              <a:t>. Make a councilor available to smokers so that they may address the causes of their smoking by taking a comprehensive look at their life's circumstances.</a:t>
            </a:r>
          </a:p>
          <a:p>
            <a:pPr marL="0" indent="0">
              <a:buNone/>
            </a:pPr>
            <a:r>
              <a:rPr lang="en-US">
                <a:latin typeface="Calibri" panose="020F0502020204030204" pitchFamily="34" charset="0"/>
                <a:ea typeface="Calibri" panose="020F0502020204030204" pitchFamily="34" charset="0"/>
              </a:rPr>
              <a:t>         </a:t>
            </a:r>
            <a:r>
              <a:rPr lang="en-US">
                <a:latin typeface="Calibri" panose="020F0502020204030204" pitchFamily="34" charset="0"/>
              </a:rPr>
              <a:t>According to Ockene, I. (1997) The risk of heart disease was reduced by about 50% in over 55,000 persons who had good lifestyle behaviors such not smoking, not being fat, exercising frequently, and eating a healthy diet.</a:t>
            </a:r>
            <a:endParaRPr lang="en-US">
              <a:latin typeface="Calibri" panose="020F0502020204030204" pitchFamily="34" charset="0"/>
              <a:ea typeface="Calibri" panose="020F0502020204030204" pitchFamily="34" charset="0"/>
            </a:endParaRPr>
          </a:p>
          <a:p>
            <a:pPr marL="0" indent="0">
              <a:buNone/>
            </a:pPr>
            <a:r>
              <a:rPr lang="en-US">
                <a:latin typeface="Calibri" panose="020F0502020204030204" pitchFamily="34" charset="0"/>
              </a:rPr>
              <a:t>    </a:t>
            </a:r>
            <a:endParaRPr lang="en-GB" dirty="0"/>
          </a:p>
        </p:txBody>
      </p:sp>
    </p:spTree>
    <p:extLst>
      <p:ext uri="{BB962C8B-B14F-4D97-AF65-F5344CB8AC3E}">
        <p14:creationId xmlns:p14="http://schemas.microsoft.com/office/powerpoint/2010/main" val="399261322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1E5F-7584-724C-AC58-06446131E3C9}"/>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AE1BF62F-1351-CA44-A2A3-EC811E331698}"/>
              </a:ext>
            </a:extLst>
          </p:cNvPr>
          <p:cNvSpPr>
            <a:spLocks noGrp="1"/>
          </p:cNvSpPr>
          <p:nvPr>
            <p:ph idx="1"/>
          </p:nvPr>
        </p:nvSpPr>
        <p:spPr/>
        <p:txBody>
          <a:bodyPr>
            <a:normAutofit fontScale="25000" lnSpcReduction="20000"/>
          </a:bodyPr>
          <a:lstStyle/>
          <a:p>
            <a:r>
              <a:rPr lang="en-GB" sz="5600" dirty="0">
                <a:effectLst/>
                <a:latin typeface="Times New Roman" panose="02020603050405020304" pitchFamily="18" charset="0"/>
                <a:ea typeface="Calibri" panose="020F0502020204030204" pitchFamily="34" charset="0"/>
                <a:cs typeface="Times New Roman" panose="02020603050405020304" pitchFamily="18" charset="0"/>
              </a:rPr>
              <a:t>Anderson, C. (2000) </a:t>
            </a:r>
            <a:r>
              <a:rPr lang="en-GB" sz="5600" i="1" dirty="0">
                <a:effectLst/>
                <a:latin typeface="Times New Roman" panose="02020603050405020304" pitchFamily="18" charset="0"/>
                <a:ea typeface="Calibri" panose="020F0502020204030204" pitchFamily="34" charset="0"/>
                <a:cs typeface="Times New Roman" panose="02020603050405020304" pitchFamily="18" charset="0"/>
              </a:rPr>
              <a:t>Health promotion in community pharmacy: the UK situation vol.39(2-3) pp.285-291</a:t>
            </a:r>
          </a:p>
          <a:p>
            <a:r>
              <a:rPr lang="en-US" sz="5600" dirty="0">
                <a:latin typeface="Times New Roman" panose="02020603050405020304" pitchFamily="18" charset="0"/>
                <a:cs typeface="Times New Roman" panose="02020603050405020304" pitchFamily="18" charset="0"/>
              </a:rPr>
              <a:t>British Heart Foundation (2017) </a:t>
            </a:r>
            <a:r>
              <a:rPr lang="en-US" sz="5600" i="1" dirty="0">
                <a:latin typeface="Times New Roman" panose="02020603050405020304" pitchFamily="18" charset="0"/>
                <a:cs typeface="Times New Roman" panose="02020603050405020304" pitchFamily="18" charset="0"/>
              </a:rPr>
              <a:t>The  cardiovascular disease challenge in Welsh </a:t>
            </a:r>
            <a:r>
              <a:rPr lang="en-US" sz="5600" dirty="0">
                <a:latin typeface="Times New Roman" panose="02020603050405020304" pitchFamily="18" charset="0"/>
                <a:cs typeface="Times New Roman" panose="02020603050405020304" pitchFamily="18" charset="0"/>
              </a:rPr>
              <a:t>Available at: </a:t>
            </a:r>
            <a:r>
              <a:rPr lang="en-US" sz="5600" dirty="0">
                <a:latin typeface="Times New Roman" panose="02020603050405020304" pitchFamily="18" charset="0"/>
                <a:cs typeface="Times New Roman" panose="02020603050405020304" pitchFamily="18" charset="0"/>
                <a:hlinkClick r:id="rId2"/>
              </a:rPr>
              <a:t>https://www.bhf.org.uk/for-professionals/healthcare-professionals/data-and-statistics/the-cvd-challenge/the-cvd-challenge-in-wales</a:t>
            </a:r>
            <a:r>
              <a:rPr lang="en-US" sz="5600" dirty="0">
                <a:latin typeface="Times New Roman" panose="02020603050405020304" pitchFamily="18" charset="0"/>
                <a:cs typeface="Times New Roman" panose="02020603050405020304" pitchFamily="18" charset="0"/>
              </a:rPr>
              <a:t> Accessed 02 April </a:t>
            </a:r>
          </a:p>
          <a:p>
            <a:r>
              <a:rPr lang="en-US" sz="5600" dirty="0">
                <a:latin typeface="Times New Roman" panose="02020603050405020304" pitchFamily="18" charset="0"/>
                <a:cs typeface="Times New Roman" panose="02020603050405020304" pitchFamily="18" charset="0"/>
              </a:rPr>
              <a:t>Educ, J. (2009) </a:t>
            </a:r>
            <a:r>
              <a:rPr lang="en-US" sz="5600" i="1" dirty="0">
                <a:latin typeface="Times New Roman" panose="02020603050405020304" pitchFamily="18" charset="0"/>
                <a:cs typeface="Times New Roman" panose="02020603050405020304" pitchFamily="18" charset="0"/>
              </a:rPr>
              <a:t>The importance of nursing research vol. 48(3) pp.167-170</a:t>
            </a:r>
          </a:p>
          <a:p>
            <a:r>
              <a:rPr lang="en-GB" sz="5600" dirty="0">
                <a:effectLst/>
                <a:latin typeface="Times New Roman" panose="02020603050405020304" pitchFamily="18" charset="0"/>
                <a:ea typeface="Calibri" panose="020F0502020204030204" pitchFamily="34" charset="0"/>
                <a:cs typeface="Times New Roman" panose="02020603050405020304" pitchFamily="18" charset="0"/>
              </a:rPr>
              <a:t>Gallucci, G .et. al. (2020) </a:t>
            </a:r>
            <a:r>
              <a:rPr lang="en-GB" sz="5600" i="1" dirty="0">
                <a:effectLst/>
                <a:latin typeface="Times New Roman" panose="02020603050405020304" pitchFamily="18" charset="0"/>
                <a:ea typeface="Calibri" panose="020F0502020204030204" pitchFamily="34" charset="0"/>
                <a:cs typeface="Times New Roman" panose="02020603050405020304" pitchFamily="18" charset="0"/>
              </a:rPr>
              <a:t>Cardiovascular risk of smoking and benefits of smoking cessation. Vol.12(7). Pp.3866-3876</a:t>
            </a:r>
          </a:p>
          <a:p>
            <a:r>
              <a:rPr lang="en-GB" sz="5600" dirty="0">
                <a:effectLst/>
                <a:latin typeface="Times New Roman" panose="02020603050405020304" pitchFamily="18" charset="0"/>
                <a:ea typeface="Calibri" panose="020F0502020204030204" pitchFamily="34" charset="0"/>
                <a:cs typeface="Times New Roman" panose="02020603050405020304" pitchFamily="18" charset="0"/>
              </a:rPr>
              <a:t>Gray, A. </a:t>
            </a:r>
            <a:r>
              <a:rPr lang="en-GB" sz="5600" dirty="0" err="1">
                <a:effectLst/>
                <a:latin typeface="Times New Roman" panose="02020603050405020304" pitchFamily="18" charset="0"/>
                <a:ea typeface="Calibri" panose="020F0502020204030204" pitchFamily="34" charset="0"/>
                <a:cs typeface="Times New Roman" panose="02020603050405020304" pitchFamily="18" charset="0"/>
              </a:rPr>
              <a:t>et.al</a:t>
            </a:r>
            <a:r>
              <a:rPr lang="en-GB" sz="56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GB" sz="5600" i="1" dirty="0">
                <a:effectLst/>
                <a:latin typeface="Times New Roman" panose="02020603050405020304" pitchFamily="18" charset="0"/>
                <a:ea typeface="Calibri" panose="020F0502020204030204" pitchFamily="34" charset="0"/>
                <a:cs typeface="Times New Roman" panose="02020603050405020304" pitchFamily="18" charset="0"/>
              </a:rPr>
              <a:t>Cost of cardiovascular disease in the United Kingdom. Vol.92(10). pp.1384-89</a:t>
            </a:r>
            <a:r>
              <a:rPr lang="en-GB" sz="56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5600" dirty="0">
              <a:latin typeface="Times New Roman" panose="02020603050405020304" pitchFamily="18" charset="0"/>
              <a:cs typeface="Times New Roman" panose="02020603050405020304" pitchFamily="18" charset="0"/>
            </a:endParaRPr>
          </a:p>
          <a:p>
            <a:r>
              <a:rPr lang="en-GB" sz="5600" dirty="0">
                <a:effectLst/>
                <a:latin typeface="Times New Roman" panose="02020603050405020304" pitchFamily="18" charset="0"/>
                <a:ea typeface="Calibri" panose="020F0502020204030204" pitchFamily="34" charset="0"/>
                <a:cs typeface="Times New Roman" panose="02020603050405020304" pitchFamily="18" charset="0"/>
              </a:rPr>
              <a:t>Heart Research Institute (2022) </a:t>
            </a:r>
            <a:r>
              <a:rPr lang="en-GB" sz="5600" i="1" dirty="0">
                <a:effectLst/>
                <a:latin typeface="Times New Roman" panose="02020603050405020304" pitchFamily="18" charset="0"/>
                <a:ea typeface="Calibri" panose="020F0502020204030204" pitchFamily="34" charset="0"/>
                <a:cs typeface="Times New Roman" panose="02020603050405020304" pitchFamily="18" charset="0"/>
              </a:rPr>
              <a:t>Smoking</a:t>
            </a:r>
            <a:r>
              <a:rPr lang="en-GB" sz="56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5600" u="sng"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https://www.hriuk.org/health/learn/risk-factors/smoking</a:t>
            </a:r>
            <a:r>
              <a:rPr lang="en-GB" sz="5600" dirty="0">
                <a:effectLst/>
                <a:latin typeface="Times New Roman" panose="02020603050405020304" pitchFamily="18" charset="0"/>
                <a:ea typeface="Calibri" panose="020F0502020204030204" pitchFamily="34" charset="0"/>
                <a:cs typeface="Times New Roman" panose="02020603050405020304" pitchFamily="18" charset="0"/>
              </a:rPr>
              <a:t>  (Accessed 05 December)</a:t>
            </a:r>
            <a:endParaRPr lang="en-US" sz="5600" dirty="0">
              <a:latin typeface="Times New Roman" panose="02020603050405020304" pitchFamily="18" charset="0"/>
              <a:cs typeface="Times New Roman" panose="02020603050405020304" pitchFamily="18" charset="0"/>
            </a:endParaRPr>
          </a:p>
          <a:p>
            <a:r>
              <a:rPr lang="en-US" sz="5600" dirty="0">
                <a:latin typeface="Times New Roman" panose="02020603050405020304" pitchFamily="18" charset="0"/>
                <a:cs typeface="Times New Roman" panose="02020603050405020304" pitchFamily="18" charset="0"/>
              </a:rPr>
              <a:t>Mayo clinic (2022) </a:t>
            </a:r>
            <a:r>
              <a:rPr lang="en-US" sz="5600" i="1" dirty="0">
                <a:latin typeface="Times New Roman" panose="02020603050405020304" pitchFamily="18" charset="0"/>
                <a:cs typeface="Times New Roman" panose="02020603050405020304" pitchFamily="18" charset="0"/>
              </a:rPr>
              <a:t>Exercise: a drug free approach to lowering high blood pressure </a:t>
            </a:r>
            <a:r>
              <a:rPr lang="en-US" sz="5600" dirty="0">
                <a:latin typeface="Times New Roman" panose="02020603050405020304" pitchFamily="18" charset="0"/>
                <a:cs typeface="Times New Roman" panose="02020603050405020304" pitchFamily="18" charset="0"/>
              </a:rPr>
              <a:t>Available at:  </a:t>
            </a:r>
            <a:r>
              <a:rPr lang="en-US" sz="5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https://www.mayoclinic.org/diseases-conditions/high-blood-pressure/in-depth/high-blood-pressure/art-20045206</a:t>
            </a:r>
            <a:r>
              <a:rPr lang="en-US" sz="5600" dirty="0">
                <a:latin typeface="Times New Roman" panose="02020603050405020304" pitchFamily="18" charset="0"/>
                <a:cs typeface="Times New Roman" panose="02020603050405020304" pitchFamily="18" charset="0"/>
              </a:rPr>
              <a:t> (Accessed 05 December)</a:t>
            </a:r>
          </a:p>
          <a:p>
            <a:r>
              <a:rPr lang="en-GB" sz="5600" dirty="0">
                <a:effectLst/>
                <a:latin typeface="Times New Roman" panose="02020603050405020304" pitchFamily="18" charset="0"/>
                <a:ea typeface="Calibri" panose="020F0502020204030204" pitchFamily="34" charset="0"/>
                <a:cs typeface="Times New Roman" panose="02020603050405020304" pitchFamily="18" charset="0"/>
              </a:rPr>
              <a:t>Mills, </a:t>
            </a:r>
            <a:r>
              <a:rPr lang="en-GB" sz="5600" dirty="0" err="1">
                <a:effectLst/>
                <a:latin typeface="Times New Roman" panose="02020603050405020304" pitchFamily="18" charset="0"/>
                <a:ea typeface="Calibri" panose="020F0502020204030204" pitchFamily="34" charset="0"/>
                <a:cs typeface="Times New Roman" panose="02020603050405020304" pitchFamily="18" charset="0"/>
              </a:rPr>
              <a:t>K.et</a:t>
            </a:r>
            <a:r>
              <a:rPr lang="en-GB" sz="5600" dirty="0">
                <a:effectLst/>
                <a:latin typeface="Times New Roman" panose="02020603050405020304" pitchFamily="18" charset="0"/>
                <a:ea typeface="Calibri" panose="020F0502020204030204" pitchFamily="34" charset="0"/>
                <a:cs typeface="Times New Roman" panose="02020603050405020304" pitchFamily="18" charset="0"/>
              </a:rPr>
              <a:t>. al. (2020) </a:t>
            </a:r>
            <a:r>
              <a:rPr lang="en-GB" sz="5600" i="1" dirty="0">
                <a:effectLst/>
                <a:latin typeface="Times New Roman" panose="02020603050405020304" pitchFamily="18" charset="0"/>
                <a:ea typeface="Calibri" panose="020F0502020204030204" pitchFamily="34" charset="0"/>
                <a:cs typeface="Times New Roman" panose="02020603050405020304" pitchFamily="18" charset="0"/>
              </a:rPr>
              <a:t>The global epidemiology of hypertension Vol. 16(4) pp.223-237</a:t>
            </a:r>
            <a:endParaRPr lang="en-US" sz="5600" dirty="0">
              <a:latin typeface="Times New Roman" panose="02020603050405020304" pitchFamily="18" charset="0"/>
              <a:cs typeface="Times New Roman" panose="02020603050405020304" pitchFamily="18" charset="0"/>
            </a:endParaRPr>
          </a:p>
          <a:p>
            <a:r>
              <a:rPr lang="en-GB" sz="5600" dirty="0">
                <a:effectLst/>
                <a:latin typeface="Times New Roman" panose="02020603050405020304" pitchFamily="18" charset="0"/>
                <a:ea typeface="Calibri" panose="020F0502020204030204" pitchFamily="34" charset="0"/>
                <a:cs typeface="Times New Roman" panose="02020603050405020304" pitchFamily="18" charset="0"/>
              </a:rPr>
              <a:t>NHS (2019) Cardiovascular disease Available at: </a:t>
            </a:r>
            <a:r>
              <a:rPr lang="en-GB" sz="5600" dirty="0">
                <a:effectLst/>
                <a:latin typeface="Times New Roman" panose="02020603050405020304" pitchFamily="18" charset="0"/>
                <a:ea typeface="Calibri" panose="020F0502020204030204" pitchFamily="34" charset="0"/>
                <a:cs typeface="Times New Roman" panose="02020603050405020304" pitchFamily="18" charset="0"/>
                <a:hlinkClick r:id="rId5"/>
              </a:rPr>
              <a:t>https://www.england.nhs.uk/ourwork/clinical-policy/cvd/</a:t>
            </a:r>
            <a:r>
              <a:rPr lang="en-GB" sz="5600" dirty="0">
                <a:effectLst/>
                <a:latin typeface="Times New Roman" panose="02020603050405020304" pitchFamily="18" charset="0"/>
                <a:ea typeface="Calibri" panose="020F0502020204030204" pitchFamily="34" charset="0"/>
                <a:cs typeface="Times New Roman" panose="02020603050405020304" pitchFamily="18" charset="0"/>
              </a:rPr>
              <a:t> (Accessed 03 December)</a:t>
            </a:r>
          </a:p>
          <a:p>
            <a:r>
              <a:rPr lang="en-GB" sz="5600" dirty="0">
                <a:effectLst/>
                <a:latin typeface="Times New Roman" panose="02020603050405020304" pitchFamily="18" charset="0"/>
                <a:ea typeface="Calibri" panose="020F0502020204030204" pitchFamily="34" charset="0"/>
                <a:cs typeface="Times New Roman" panose="02020603050405020304" pitchFamily="18" charset="0"/>
              </a:rPr>
              <a:t>Ockene, I. Miller, N. (1997) </a:t>
            </a:r>
            <a:r>
              <a:rPr lang="en-GB" sz="5600" i="1" dirty="0">
                <a:effectLst/>
                <a:latin typeface="Times New Roman" panose="02020603050405020304" pitchFamily="18" charset="0"/>
                <a:ea typeface="Calibri" panose="020F0502020204030204" pitchFamily="34" charset="0"/>
                <a:cs typeface="Times New Roman" panose="02020603050405020304" pitchFamily="18" charset="0"/>
              </a:rPr>
              <a:t>Cigarette smoking, cardiovascular disease, and Stroke vol.96(9) pp3243-3247</a:t>
            </a:r>
          </a:p>
          <a:p>
            <a:r>
              <a:rPr lang="en-GB" sz="5600" dirty="0" err="1">
                <a:effectLst/>
                <a:latin typeface="Times New Roman" panose="02020603050405020304" pitchFamily="18" charset="0"/>
                <a:ea typeface="Calibri" panose="020F0502020204030204" pitchFamily="34" charset="0"/>
                <a:cs typeface="Times New Roman" panose="02020603050405020304" pitchFamily="18" charset="0"/>
              </a:rPr>
              <a:t>Tingen</a:t>
            </a:r>
            <a:r>
              <a:rPr lang="en-GB" sz="5600" dirty="0">
                <a:effectLst/>
                <a:latin typeface="Times New Roman" panose="02020603050405020304" pitchFamily="18" charset="0"/>
                <a:ea typeface="Calibri" panose="020F0502020204030204" pitchFamily="34" charset="0"/>
                <a:cs typeface="Times New Roman" panose="02020603050405020304" pitchFamily="18" charset="0"/>
              </a:rPr>
              <a:t>, M. Burnett, A. Murchison, R. (2009) </a:t>
            </a:r>
            <a:r>
              <a:rPr lang="en-GB" sz="5600" i="1" dirty="0">
                <a:effectLst/>
                <a:latin typeface="Times New Roman" panose="02020603050405020304" pitchFamily="18" charset="0"/>
                <a:ea typeface="Calibri" panose="020F0502020204030204" pitchFamily="34" charset="0"/>
                <a:cs typeface="Times New Roman" panose="02020603050405020304" pitchFamily="18" charset="0"/>
              </a:rPr>
              <a:t>The importance of nursing vol.48(3)  pp. 167-170</a:t>
            </a:r>
            <a:endParaRPr lang="en-US" sz="5600" dirty="0">
              <a:latin typeface="Times New Roman" panose="02020603050405020304" pitchFamily="18" charset="0"/>
              <a:cs typeface="Times New Roman" panose="02020603050405020304" pitchFamily="18" charset="0"/>
            </a:endParaRPr>
          </a:p>
          <a:p>
            <a:r>
              <a:rPr lang="en-US" sz="5600" dirty="0">
                <a:latin typeface="Times New Roman" panose="02020603050405020304" pitchFamily="18" charset="0"/>
                <a:cs typeface="Times New Roman" panose="02020603050405020304" pitchFamily="18" charset="0"/>
              </a:rPr>
              <a:t>Youssef, G. (2022</a:t>
            </a:r>
            <a:r>
              <a:rPr lang="en-US" sz="5600" i="1" dirty="0">
                <a:latin typeface="Times New Roman" panose="02020603050405020304" pitchFamily="18" charset="0"/>
                <a:cs typeface="Times New Roman" panose="02020603050405020304" pitchFamily="18" charset="0"/>
              </a:rPr>
              <a:t>) Salt and hypertension: current views. vol. 22(3)</a:t>
            </a:r>
          </a:p>
          <a:p>
            <a:r>
              <a:rPr lang="en-US" sz="5600" dirty="0">
                <a:latin typeface="Times New Roman" panose="02020603050405020304" pitchFamily="18" charset="0"/>
                <a:cs typeface="Times New Roman" panose="02020603050405020304" pitchFamily="18" charset="0"/>
              </a:rPr>
              <a:t>Welsh government (2017) </a:t>
            </a:r>
            <a:r>
              <a:rPr lang="en-US" sz="5600" i="1" dirty="0">
                <a:latin typeface="Times New Roman" panose="02020603050405020304" pitchFamily="18" charset="0"/>
                <a:cs typeface="Times New Roman" panose="02020603050405020304" pitchFamily="18" charset="0"/>
              </a:rPr>
              <a:t>Fewer people in wales dying from heart disease new report</a:t>
            </a:r>
            <a:r>
              <a:rPr lang="en-US" sz="5600" dirty="0">
                <a:latin typeface="Times New Roman" panose="02020603050405020304" pitchFamily="18" charset="0"/>
                <a:cs typeface="Times New Roman" panose="02020603050405020304" pitchFamily="18" charset="0"/>
              </a:rPr>
              <a:t> Available at: </a:t>
            </a:r>
            <a:r>
              <a:rPr lang="en-US" sz="5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https://gov.wales/fewer-people-wales-dying-heart-disease-new-report-0</a:t>
            </a:r>
            <a:r>
              <a:rPr lang="en-US" sz="5600" dirty="0">
                <a:latin typeface="Times New Roman" panose="02020603050405020304" pitchFamily="18" charset="0"/>
                <a:cs typeface="Times New Roman" panose="02020603050405020304" pitchFamily="18" charset="0"/>
              </a:rPr>
              <a:t> (Accessed 02 December)</a:t>
            </a:r>
          </a:p>
          <a:p>
            <a:r>
              <a:rPr lang="en-GB" sz="5600" dirty="0">
                <a:effectLst/>
                <a:latin typeface="Times New Roman" panose="02020603050405020304" pitchFamily="18" charset="0"/>
                <a:ea typeface="Calibri" panose="020F0502020204030204" pitchFamily="34" charset="0"/>
                <a:cs typeface="Times New Roman" panose="02020603050405020304" pitchFamily="18" charset="0"/>
              </a:rPr>
              <a:t>Wu, C. Y. et. al. (2015) </a:t>
            </a:r>
            <a:r>
              <a:rPr lang="en-GB" sz="5600" i="1" dirty="0">
                <a:effectLst/>
                <a:latin typeface="Times New Roman" panose="02020603050405020304" pitchFamily="18" charset="0"/>
                <a:ea typeface="Calibri" panose="020F0502020204030204" pitchFamily="34" charset="0"/>
                <a:cs typeface="Times New Roman" panose="02020603050405020304" pitchFamily="18" charset="0"/>
              </a:rPr>
              <a:t>Hi blood pressure and all the colours and cardiovascular disease mortality in community dwelling older adults, vol.94(47). Pp.2160</a:t>
            </a:r>
            <a:endParaRPr lang="en-US" sz="5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044594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963</TotalTime>
  <Words>1216</Words>
  <Application>Microsoft Macintosh PowerPoint</Application>
  <PresentationFormat>Widescreen</PresentationFormat>
  <Paragraphs>85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Cardiovascular disease</vt:lpstr>
      <vt:lpstr>Introduction</vt:lpstr>
      <vt:lpstr>What is research in Nursing</vt:lpstr>
      <vt:lpstr>Role of research in Nursing</vt:lpstr>
      <vt:lpstr>Health promotion</vt:lpstr>
      <vt:lpstr>Cardiovascular disease</vt:lpstr>
      <vt:lpstr>what is being done to prevent cardiovascular disease</vt:lpstr>
      <vt:lpstr>Hypertension</vt:lpstr>
      <vt:lpstr>Causes of hypertension</vt:lpstr>
      <vt:lpstr>Conclusion</vt:lpstr>
      <vt:lpstr>Recommendation</vt:lpstr>
      <vt:lpstr>Smoking</vt:lpstr>
      <vt:lpstr>Causes of smoking</vt:lpstr>
      <vt:lpstr>Conclusion</vt:lpstr>
      <vt:lpstr>Recommendation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cardiovascular disease</dc:title>
  <dc:creator>Lisanework Mulualem (2117459)</dc:creator>
  <cp:lastModifiedBy>Lisanework Mulualem (2117459)</cp:lastModifiedBy>
  <cp:revision>5</cp:revision>
  <dcterms:created xsi:type="dcterms:W3CDTF">2023-04-06T11:59:48Z</dcterms:created>
  <dcterms:modified xsi:type="dcterms:W3CDTF">2023-04-07T11:22:11Z</dcterms:modified>
</cp:coreProperties>
</file>