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Lst>
  <p:sldSz cx="18288000" cy="10287000"/>
  <p:notesSz cx="6858000" cy="9144000"/>
  <p:embeddedFontLst>
    <p:embeddedFont>
      <p:font typeface="Helvetica Now Display Bold" charset="1" panose="020B0804030202020204"/>
      <p:regular r:id="rId20"/>
    </p:embeddedFont>
    <p:embeddedFont>
      <p:font typeface="Clear Sans" charset="1" panose="020B0503030202020304"/>
      <p:regular r:id="rId21"/>
    </p:embeddedFont>
    <p:embeddedFont>
      <p:font typeface="Helvetica Now Display" charset="1" panose="020B0504030202020204"/>
      <p:regular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fonts/font20.fntdata" Type="http://schemas.openxmlformats.org/officeDocument/2006/relationships/font"/><Relationship Id="rId21" Target="fonts/font21.fntdata" Type="http://schemas.openxmlformats.org/officeDocument/2006/relationships/font"/><Relationship Id="rId22" Target="fonts/font22.fntdata" Type="http://schemas.openxmlformats.org/officeDocument/2006/relationships/font"/><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 Id="rId5" Target="../media/image4.png" Type="http://schemas.openxmlformats.org/officeDocument/2006/relationships/image"/><Relationship Id="rId6" Target="../media/image5.svg" Type="http://schemas.openxmlformats.org/officeDocument/2006/relationships/image"/><Relationship Id="rId7" Target="../media/image6.pn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jpeg" Type="http://schemas.openxmlformats.org/officeDocument/2006/relationships/image"/><Relationship Id="rId3" Target="../media/image8.png" Type="http://schemas.openxmlformats.org/officeDocument/2006/relationships/image"/><Relationship Id="rId4" Target="../media/image9.svg" Type="http://schemas.openxmlformats.org/officeDocument/2006/relationships/image"/><Relationship Id="rId5" Target="../media/image10.png" Type="http://schemas.openxmlformats.org/officeDocument/2006/relationships/image"/><Relationship Id="rId6" Target="../media/image11.sv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jpeg" Type="http://schemas.openxmlformats.org/officeDocument/2006/relationships/image"/><Relationship Id="rId3" Target="../media/image8.png" Type="http://schemas.openxmlformats.org/officeDocument/2006/relationships/image"/><Relationship Id="rId4" Target="../media/image9.svg" Type="http://schemas.openxmlformats.org/officeDocument/2006/relationships/image"/><Relationship Id="rId5" Target="../media/image10.png" Type="http://schemas.openxmlformats.org/officeDocument/2006/relationships/image"/><Relationship Id="rId6" Target="../media/image11.sv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jpeg" Type="http://schemas.openxmlformats.org/officeDocument/2006/relationships/image"/><Relationship Id="rId3" Target="../media/image8.png" Type="http://schemas.openxmlformats.org/officeDocument/2006/relationships/image"/><Relationship Id="rId4" Target="../media/image9.svg" Type="http://schemas.openxmlformats.org/officeDocument/2006/relationships/image"/><Relationship Id="rId5" Target="../media/image10.png" Type="http://schemas.openxmlformats.org/officeDocument/2006/relationships/image"/><Relationship Id="rId6" Target="../media/image11.sv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jpeg" Type="http://schemas.openxmlformats.org/officeDocument/2006/relationships/image"/><Relationship Id="rId3" Target="../media/image8.png" Type="http://schemas.openxmlformats.org/officeDocument/2006/relationships/image"/><Relationship Id="rId4" Target="../media/image9.svg" Type="http://schemas.openxmlformats.org/officeDocument/2006/relationships/image"/><Relationship Id="rId5" Target="../media/image10.png" Type="http://schemas.openxmlformats.org/officeDocument/2006/relationships/image"/><Relationship Id="rId6" Target="../media/image11.sv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jpeg" Type="http://schemas.openxmlformats.org/officeDocument/2006/relationships/image"/><Relationship Id="rId3" Target="../media/image8.png" Type="http://schemas.openxmlformats.org/officeDocument/2006/relationships/image"/><Relationship Id="rId4" Target="../media/image9.svg" Type="http://schemas.openxmlformats.org/officeDocument/2006/relationships/image"/><Relationship Id="rId5" Target="../media/image10.png" Type="http://schemas.openxmlformats.org/officeDocument/2006/relationships/image"/><Relationship Id="rId6" Target="../media/image11.svg" Type="http://schemas.openxmlformats.org/officeDocument/2006/relationships/image"/><Relationship Id="rId7" Target="../media/image12.pn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jpeg" Type="http://schemas.openxmlformats.org/officeDocument/2006/relationships/image"/><Relationship Id="rId3" Target="../media/image8.png" Type="http://schemas.openxmlformats.org/officeDocument/2006/relationships/image"/><Relationship Id="rId4" Target="../media/image9.svg" Type="http://schemas.openxmlformats.org/officeDocument/2006/relationships/image"/><Relationship Id="rId5" Target="../media/image10.png" Type="http://schemas.openxmlformats.org/officeDocument/2006/relationships/image"/><Relationship Id="rId6" Target="../media/image11.svg" Type="http://schemas.openxmlformats.org/officeDocument/2006/relationships/image"/><Relationship Id="rId7" Target="../media/image13.pn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jpeg" Type="http://schemas.openxmlformats.org/officeDocument/2006/relationships/image"/><Relationship Id="rId3" Target="../media/image8.png" Type="http://schemas.openxmlformats.org/officeDocument/2006/relationships/image"/><Relationship Id="rId4" Target="../media/image9.svg" Type="http://schemas.openxmlformats.org/officeDocument/2006/relationships/image"/><Relationship Id="rId5" Target="../media/image10.png" Type="http://schemas.openxmlformats.org/officeDocument/2006/relationships/image"/><Relationship Id="rId6" Target="../media/image11.svg" Type="http://schemas.openxmlformats.org/officeDocument/2006/relationships/image"/><Relationship Id="rId7" Target="../media/image14.pn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jpeg" Type="http://schemas.openxmlformats.org/officeDocument/2006/relationships/image"/><Relationship Id="rId3" Target="../media/image8.png" Type="http://schemas.openxmlformats.org/officeDocument/2006/relationships/image"/><Relationship Id="rId4" Target="../media/image9.svg" Type="http://schemas.openxmlformats.org/officeDocument/2006/relationships/image"/><Relationship Id="rId5" Target="../media/image10.png" Type="http://schemas.openxmlformats.org/officeDocument/2006/relationships/image"/><Relationship Id="rId6" Target="../media/image11.svg" Type="http://schemas.openxmlformats.org/officeDocument/2006/relationships/image"/><Relationship Id="rId7" Target="../media/image15.pn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jpeg" Type="http://schemas.openxmlformats.org/officeDocument/2006/relationships/image"/><Relationship Id="rId3" Target="../media/image8.png" Type="http://schemas.openxmlformats.org/officeDocument/2006/relationships/image"/><Relationship Id="rId4" Target="../media/image9.svg" Type="http://schemas.openxmlformats.org/officeDocument/2006/relationships/image"/><Relationship Id="rId5" Target="../media/image10.png" Type="http://schemas.openxmlformats.org/officeDocument/2006/relationships/image"/><Relationship Id="rId6" Target="../media/image11.svg" Type="http://schemas.openxmlformats.org/officeDocument/2006/relationships/image"/><Relationship Id="rId7" Target="../media/image16.png" Type="http://schemas.openxmlformats.org/officeDocument/2006/relationships/image"/><Relationship Id="rId8" Target="../media/image17.pn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jpeg" Type="http://schemas.openxmlformats.org/officeDocument/2006/relationships/image"/><Relationship Id="rId3" Target="../media/image8.png" Type="http://schemas.openxmlformats.org/officeDocument/2006/relationships/image"/><Relationship Id="rId4" Target="../media/image9.svg" Type="http://schemas.openxmlformats.org/officeDocument/2006/relationships/image"/><Relationship Id="rId5" Target="../media/image10.png" Type="http://schemas.openxmlformats.org/officeDocument/2006/relationships/image"/><Relationship Id="rId6" Target="../media/image11.svg" Type="http://schemas.openxmlformats.org/officeDocument/2006/relationships/image"/><Relationship Id="rId7" Target="../media/image18.pn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7.jpeg" Type="http://schemas.openxmlformats.org/officeDocument/2006/relationships/image"/><Relationship Id="rId3" Target="../media/image8.png" Type="http://schemas.openxmlformats.org/officeDocument/2006/relationships/image"/><Relationship Id="rId4" Target="../media/image9.svg" Type="http://schemas.openxmlformats.org/officeDocument/2006/relationships/image"/><Relationship Id="rId5" Target="../media/image10.png" Type="http://schemas.openxmlformats.org/officeDocument/2006/relationships/image"/><Relationship Id="rId6" Target="../media/image11.svg" Type="http://schemas.openxmlformats.org/officeDocument/2006/relationships/image"/><Relationship Id="rId7" Target="../media/image19.pn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 Id="rId5" Target="../media/image4.png" Type="http://schemas.openxmlformats.org/officeDocument/2006/relationships/image"/><Relationship Id="rId6" Target="../media/image5.svg" Type="http://schemas.openxmlformats.org/officeDocument/2006/relationships/imag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 Id="rId4" Target="../media/image3.svg" Type="http://schemas.openxmlformats.org/officeDocument/2006/relationships/image"/><Relationship Id="rId5" Target="../media/image4.png" Type="http://schemas.openxmlformats.org/officeDocument/2006/relationships/image"/><Relationship Id="rId6" Target="../media/image5.sv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0" r="0" b="0"/>
            </a:stretch>
          </a:blipFill>
        </p:spPr>
      </p:sp>
      <p:sp>
        <p:nvSpPr>
          <p:cNvPr name="Freeform 3" id="3"/>
          <p:cNvSpPr/>
          <p:nvPr/>
        </p:nvSpPr>
        <p:spPr>
          <a:xfrm flipH="false" flipV="false" rot="0">
            <a:off x="-3707219" y="6893442"/>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3">
              <a:alphaModFix amt="58000"/>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14897986" y="-3703675"/>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5">
              <a:alphaModFix amt="57000"/>
              <a:extLst>
                <a:ext uri="{96DAC541-7B7A-43D3-8B79-37D633B846F1}">
                  <asvg:svgBlip xmlns:asvg="http://schemas.microsoft.com/office/drawing/2016/SVG/main" r:embed="rId6"/>
                </a:ext>
              </a:extLst>
            </a:blip>
            <a:stretch>
              <a:fillRect l="0" t="0" r="0" b="0"/>
            </a:stretch>
          </a:blipFill>
        </p:spPr>
      </p:sp>
      <p:sp>
        <p:nvSpPr>
          <p:cNvPr name="Freeform 5" id="5"/>
          <p:cNvSpPr/>
          <p:nvPr/>
        </p:nvSpPr>
        <p:spPr>
          <a:xfrm flipH="false" flipV="false" rot="0">
            <a:off x="6051068" y="8249399"/>
            <a:ext cx="5546394" cy="1259494"/>
          </a:xfrm>
          <a:custGeom>
            <a:avLst/>
            <a:gdLst/>
            <a:ahLst/>
            <a:cxnLst/>
            <a:rect r="r" b="b" t="t" l="l"/>
            <a:pathLst>
              <a:path h="1259494" w="5546394">
                <a:moveTo>
                  <a:pt x="0" y="0"/>
                </a:moveTo>
                <a:lnTo>
                  <a:pt x="5546395" y="0"/>
                </a:lnTo>
                <a:lnTo>
                  <a:pt x="5546395" y="1259493"/>
                </a:lnTo>
                <a:lnTo>
                  <a:pt x="0" y="1259493"/>
                </a:lnTo>
                <a:lnTo>
                  <a:pt x="0" y="0"/>
                </a:lnTo>
                <a:close/>
              </a:path>
            </a:pathLst>
          </a:custGeom>
          <a:blipFill>
            <a:blip r:embed="rId7"/>
            <a:stretch>
              <a:fillRect l="0" t="0" r="0" b="0"/>
            </a:stretch>
          </a:blipFill>
        </p:spPr>
      </p:sp>
      <p:sp>
        <p:nvSpPr>
          <p:cNvPr name="TextBox 6" id="6"/>
          <p:cNvSpPr txBox="true"/>
          <p:nvPr/>
        </p:nvSpPr>
        <p:spPr>
          <a:xfrm rot="0">
            <a:off x="4080277" y="1855175"/>
            <a:ext cx="10127446" cy="5470271"/>
          </a:xfrm>
          <a:prstGeom prst="rect">
            <a:avLst/>
          </a:prstGeom>
        </p:spPr>
        <p:txBody>
          <a:bodyPr anchor="t" rtlCol="false" tIns="0" lIns="0" bIns="0" rIns="0">
            <a:spAutoFit/>
          </a:bodyPr>
          <a:lstStyle/>
          <a:p>
            <a:pPr algn="ctr">
              <a:lnSpc>
                <a:spcPts val="14432"/>
              </a:lnSpc>
            </a:pPr>
            <a:r>
              <a:rPr lang="en-US" b="true" sz="11733">
                <a:solidFill>
                  <a:srgbClr val="61896A"/>
                </a:solidFill>
                <a:latin typeface="Helvetica Now Display Bold"/>
                <a:ea typeface="Helvetica Now Display Bold"/>
                <a:cs typeface="Helvetica Now Display Bold"/>
                <a:sym typeface="Helvetica Now Display Bold"/>
              </a:rPr>
              <a:t>ENTERPRICE NETWORK SECURITY</a:t>
            </a:r>
          </a:p>
        </p:txBody>
      </p:sp>
      <p:sp>
        <p:nvSpPr>
          <p:cNvPr name="TextBox 7" id="7"/>
          <p:cNvSpPr txBox="true"/>
          <p:nvPr/>
        </p:nvSpPr>
        <p:spPr>
          <a:xfrm rot="0">
            <a:off x="5731334" y="8404741"/>
            <a:ext cx="6185864" cy="853559"/>
          </a:xfrm>
          <a:prstGeom prst="rect">
            <a:avLst/>
          </a:prstGeom>
        </p:spPr>
        <p:txBody>
          <a:bodyPr anchor="t" rtlCol="false" tIns="0" lIns="0" bIns="0" rIns="0">
            <a:spAutoFit/>
          </a:bodyPr>
          <a:lstStyle/>
          <a:p>
            <a:pPr algn="ctr">
              <a:lnSpc>
                <a:spcPts val="7028"/>
              </a:lnSpc>
            </a:pPr>
            <a:r>
              <a:rPr lang="en-US" sz="5020">
                <a:solidFill>
                  <a:srgbClr val="000000"/>
                </a:solidFill>
                <a:latin typeface="Clear Sans"/>
                <a:ea typeface="Clear Sans"/>
                <a:cs typeface="Clear Sans"/>
                <a:sym typeface="Clear Sans"/>
              </a:rPr>
              <a:t>ACCA7032</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0" r="0" b="0"/>
            </a:stretch>
          </a:blipFill>
        </p:spPr>
      </p:sp>
      <p:sp>
        <p:nvSpPr>
          <p:cNvPr name="Freeform 3" id="3"/>
          <p:cNvSpPr/>
          <p:nvPr/>
        </p:nvSpPr>
        <p:spPr>
          <a:xfrm flipH="false" flipV="false" rot="0">
            <a:off x="-3707219" y="6893442"/>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3">
              <a:alphaModFix amt="58000"/>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14897986" y="-3703675"/>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5">
              <a:alphaModFix amt="57000"/>
              <a:extLst>
                <a:ext uri="{96DAC541-7B7A-43D3-8B79-37D633B846F1}">
                  <asvg:svgBlip xmlns:asvg="http://schemas.microsoft.com/office/drawing/2016/SVG/main" r:embed="rId6"/>
                </a:ext>
              </a:extLst>
            </a:blip>
            <a:stretch>
              <a:fillRect l="0" t="0" r="0" b="0"/>
            </a:stretch>
          </a:blipFill>
        </p:spPr>
      </p:sp>
      <p:sp>
        <p:nvSpPr>
          <p:cNvPr name="TextBox 5" id="5"/>
          <p:cNvSpPr txBox="true"/>
          <p:nvPr/>
        </p:nvSpPr>
        <p:spPr>
          <a:xfrm rot="0">
            <a:off x="1516300" y="2576653"/>
            <a:ext cx="15255401" cy="5057493"/>
          </a:xfrm>
          <a:prstGeom prst="rect">
            <a:avLst/>
          </a:prstGeom>
        </p:spPr>
        <p:txBody>
          <a:bodyPr anchor="t" rtlCol="false" tIns="0" lIns="0" bIns="0" rIns="0">
            <a:spAutoFit/>
          </a:bodyPr>
          <a:lstStyle/>
          <a:p>
            <a:pPr algn="ctr">
              <a:lnSpc>
                <a:spcPts val="5048"/>
              </a:lnSpc>
            </a:pPr>
            <a:r>
              <a:rPr lang="en-US" sz="3606">
                <a:solidFill>
                  <a:srgbClr val="76406E"/>
                </a:solidFill>
                <a:latin typeface="Clear Sans"/>
                <a:ea typeface="Clear Sans"/>
                <a:cs typeface="Clear Sans"/>
                <a:sym typeface="Clear Sans"/>
              </a:rPr>
              <a:t>Enterprise Network Security is concerned with securing an organization's network infrastructure, systems, and data from both internal and external attacks.</a:t>
            </a:r>
          </a:p>
          <a:p>
            <a:pPr algn="ctr">
              <a:lnSpc>
                <a:spcPts val="5048"/>
              </a:lnSpc>
            </a:pPr>
            <a:r>
              <a:rPr lang="en-US" sz="3606">
                <a:solidFill>
                  <a:srgbClr val="76406E"/>
                </a:solidFill>
                <a:latin typeface="Clear Sans"/>
                <a:ea typeface="Clear Sans"/>
                <a:cs typeface="Clear Sans"/>
                <a:sym typeface="Clear Sans"/>
              </a:rPr>
              <a:t>It entails using security controls such as firewalls, access control policies, network segmentation, and monitoring to secure the confidentiality, integrity, and availability of corporate resources.</a:t>
            </a:r>
          </a:p>
          <a:p>
            <a:pPr algn="ctr">
              <a:lnSpc>
                <a:spcPts val="5048"/>
              </a:lnSpc>
            </a:pPr>
            <a:r>
              <a:rPr lang="en-US" sz="3606">
                <a:solidFill>
                  <a:srgbClr val="76406E"/>
                </a:solidFill>
                <a:latin typeface="Clear Sans"/>
                <a:ea typeface="Clear Sans"/>
                <a:cs typeface="Clear Sans"/>
                <a:sym typeface="Clear Sans"/>
              </a:rPr>
              <a:t>In an enterprise setting, security must be centrally controlled, scalable, and consistent with best-practice security guidelines.</a:t>
            </a:r>
          </a:p>
        </p:txBody>
      </p:sp>
      <p:sp>
        <p:nvSpPr>
          <p:cNvPr name="TextBox 6" id="6"/>
          <p:cNvSpPr txBox="true"/>
          <p:nvPr/>
        </p:nvSpPr>
        <p:spPr>
          <a:xfrm rot="0">
            <a:off x="4976008" y="1324595"/>
            <a:ext cx="8335985" cy="1085215"/>
          </a:xfrm>
          <a:prstGeom prst="rect">
            <a:avLst/>
          </a:prstGeom>
        </p:spPr>
        <p:txBody>
          <a:bodyPr anchor="t" rtlCol="false" tIns="0" lIns="0" bIns="0" rIns="0">
            <a:spAutoFit/>
          </a:bodyPr>
          <a:lstStyle/>
          <a:p>
            <a:pPr algn="ctr" marL="0" indent="0" lvl="0">
              <a:lnSpc>
                <a:spcPts val="8959"/>
              </a:lnSpc>
              <a:spcBef>
                <a:spcPct val="0"/>
              </a:spcBef>
            </a:pPr>
            <a:r>
              <a:rPr lang="en-US" sz="6399" strike="noStrike" u="none">
                <a:solidFill>
                  <a:srgbClr val="76406E"/>
                </a:solidFill>
                <a:latin typeface="Helvetica Now Display"/>
                <a:ea typeface="Helvetica Now Display"/>
                <a:cs typeface="Helvetica Now Display"/>
                <a:sym typeface="Helvetica Now Display"/>
              </a:rPr>
              <a:t>INTRODUCTION</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0" r="0" b="0"/>
            </a:stretch>
          </a:blipFill>
        </p:spPr>
      </p:sp>
      <p:sp>
        <p:nvSpPr>
          <p:cNvPr name="Freeform 3" id="3"/>
          <p:cNvSpPr/>
          <p:nvPr/>
        </p:nvSpPr>
        <p:spPr>
          <a:xfrm flipH="false" flipV="false" rot="0">
            <a:off x="-3707219" y="6893442"/>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3">
              <a:alphaModFix amt="58000"/>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14897986" y="-3703675"/>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5">
              <a:alphaModFix amt="57000"/>
              <a:extLst>
                <a:ext uri="{96DAC541-7B7A-43D3-8B79-37D633B846F1}">
                  <asvg:svgBlip xmlns:asvg="http://schemas.microsoft.com/office/drawing/2016/SVG/main" r:embed="rId6"/>
                </a:ext>
              </a:extLst>
            </a:blip>
            <a:stretch>
              <a:fillRect l="0" t="0" r="0" b="0"/>
            </a:stretch>
          </a:blipFill>
        </p:spPr>
      </p:sp>
      <p:sp>
        <p:nvSpPr>
          <p:cNvPr name="TextBox 5" id="5"/>
          <p:cNvSpPr txBox="true"/>
          <p:nvPr/>
        </p:nvSpPr>
        <p:spPr>
          <a:xfrm rot="0">
            <a:off x="4763731" y="4014987"/>
            <a:ext cx="8760538" cy="2878455"/>
          </a:xfrm>
          <a:prstGeom prst="rect">
            <a:avLst/>
          </a:prstGeom>
        </p:spPr>
        <p:txBody>
          <a:bodyPr anchor="t" rtlCol="false" tIns="0" lIns="0" bIns="0" rIns="0">
            <a:spAutoFit/>
          </a:bodyPr>
          <a:lstStyle/>
          <a:p>
            <a:pPr algn="just" marL="712467" indent="-356233" lvl="1">
              <a:lnSpc>
                <a:spcPts val="4619"/>
              </a:lnSpc>
              <a:buFont typeface="Arial"/>
              <a:buChar char="•"/>
            </a:pPr>
            <a:r>
              <a:rPr lang="en-US" sz="3299">
                <a:solidFill>
                  <a:srgbClr val="76406E"/>
                </a:solidFill>
                <a:latin typeface="Clear Sans"/>
                <a:ea typeface="Clear Sans"/>
                <a:cs typeface="Clear Sans"/>
                <a:sym typeface="Clear Sans"/>
              </a:rPr>
              <a:t>Access Control (Who can access what)</a:t>
            </a:r>
          </a:p>
          <a:p>
            <a:pPr algn="just" marL="712467" indent="-356233" lvl="1">
              <a:lnSpc>
                <a:spcPts val="4619"/>
              </a:lnSpc>
              <a:buFont typeface="Arial"/>
              <a:buChar char="•"/>
            </a:pPr>
            <a:r>
              <a:rPr lang="en-US" sz="3299">
                <a:solidFill>
                  <a:srgbClr val="76406E"/>
                </a:solidFill>
                <a:latin typeface="Clear Sans"/>
                <a:ea typeface="Clear Sans"/>
                <a:cs typeface="Clear Sans"/>
                <a:sym typeface="Clear Sans"/>
              </a:rPr>
              <a:t>Role-Based Access Control (RBAC)</a:t>
            </a:r>
          </a:p>
          <a:p>
            <a:pPr algn="just" marL="712467" indent="-356233" lvl="1">
              <a:lnSpc>
                <a:spcPts val="4619"/>
              </a:lnSpc>
              <a:buFont typeface="Arial"/>
              <a:buChar char="•"/>
            </a:pPr>
            <a:r>
              <a:rPr lang="en-US" sz="3299">
                <a:solidFill>
                  <a:srgbClr val="76406E"/>
                </a:solidFill>
                <a:latin typeface="Clear Sans"/>
                <a:ea typeface="Clear Sans"/>
                <a:cs typeface="Clear Sans"/>
                <a:sym typeface="Clear Sans"/>
              </a:rPr>
              <a:t>Least Privilege Principle</a:t>
            </a:r>
          </a:p>
          <a:p>
            <a:pPr algn="just" marL="712467" indent="-356233" lvl="1">
              <a:lnSpc>
                <a:spcPts val="4619"/>
              </a:lnSpc>
              <a:buFont typeface="Arial"/>
              <a:buChar char="•"/>
            </a:pPr>
            <a:r>
              <a:rPr lang="en-US" sz="3299">
                <a:solidFill>
                  <a:srgbClr val="76406E"/>
                </a:solidFill>
                <a:latin typeface="Clear Sans"/>
                <a:ea typeface="Clear Sans"/>
                <a:cs typeface="Clear Sans"/>
                <a:sym typeface="Clear Sans"/>
              </a:rPr>
              <a:t>Multi-Factor Authentication (MFA)</a:t>
            </a:r>
          </a:p>
          <a:p>
            <a:pPr algn="just" marL="712467" indent="-356233" lvl="1">
              <a:lnSpc>
                <a:spcPts val="4619"/>
              </a:lnSpc>
              <a:buFont typeface="Arial"/>
              <a:buChar char="•"/>
            </a:pPr>
            <a:r>
              <a:rPr lang="en-US" sz="3299">
                <a:solidFill>
                  <a:srgbClr val="76406E"/>
                </a:solidFill>
                <a:latin typeface="Clear Sans"/>
                <a:ea typeface="Clear Sans"/>
                <a:cs typeface="Clear Sans"/>
                <a:sym typeface="Clear Sans"/>
              </a:rPr>
              <a:t>Strong password policies</a:t>
            </a:r>
          </a:p>
        </p:txBody>
      </p:sp>
      <p:sp>
        <p:nvSpPr>
          <p:cNvPr name="TextBox 6" id="6"/>
          <p:cNvSpPr txBox="true"/>
          <p:nvPr/>
        </p:nvSpPr>
        <p:spPr>
          <a:xfrm rot="0">
            <a:off x="4976008" y="1324595"/>
            <a:ext cx="8335985" cy="2024380"/>
          </a:xfrm>
          <a:prstGeom prst="rect">
            <a:avLst/>
          </a:prstGeom>
        </p:spPr>
        <p:txBody>
          <a:bodyPr anchor="t" rtlCol="false" tIns="0" lIns="0" bIns="0" rIns="0">
            <a:spAutoFit/>
          </a:bodyPr>
          <a:lstStyle/>
          <a:p>
            <a:pPr algn="ctr">
              <a:lnSpc>
                <a:spcPts val="8120"/>
              </a:lnSpc>
            </a:pPr>
            <a:r>
              <a:rPr lang="en-US" sz="5800">
                <a:solidFill>
                  <a:srgbClr val="76406E"/>
                </a:solidFill>
                <a:latin typeface="Helvetica Now Display"/>
                <a:ea typeface="Helvetica Now Display"/>
                <a:cs typeface="Helvetica Now Display"/>
                <a:sym typeface="Helvetica Now Display"/>
              </a:rPr>
              <a:t>ENTERPRISE NETWORK SECURITY RULES</a:t>
            </a: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0" r="0" b="0"/>
            </a:stretch>
          </a:blipFill>
        </p:spPr>
      </p:sp>
      <p:sp>
        <p:nvSpPr>
          <p:cNvPr name="Freeform 3" id="3"/>
          <p:cNvSpPr/>
          <p:nvPr/>
        </p:nvSpPr>
        <p:spPr>
          <a:xfrm flipH="false" flipV="false" rot="0">
            <a:off x="-3707219" y="6893442"/>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3">
              <a:alphaModFix amt="58000"/>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14897986" y="-3703675"/>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5">
              <a:alphaModFix amt="57000"/>
              <a:extLst>
                <a:ext uri="{96DAC541-7B7A-43D3-8B79-37D633B846F1}">
                  <asvg:svgBlip xmlns:asvg="http://schemas.microsoft.com/office/drawing/2016/SVG/main" r:embed="rId6"/>
                </a:ext>
              </a:extLst>
            </a:blip>
            <a:stretch>
              <a:fillRect l="0" t="0" r="0" b="0"/>
            </a:stretch>
          </a:blipFill>
        </p:spPr>
      </p:sp>
      <p:sp>
        <p:nvSpPr>
          <p:cNvPr name="TextBox 5" id="5"/>
          <p:cNvSpPr txBox="true"/>
          <p:nvPr/>
        </p:nvSpPr>
        <p:spPr>
          <a:xfrm rot="0">
            <a:off x="4763731" y="4131139"/>
            <a:ext cx="8760538" cy="3459480"/>
          </a:xfrm>
          <a:prstGeom prst="rect">
            <a:avLst/>
          </a:prstGeom>
        </p:spPr>
        <p:txBody>
          <a:bodyPr anchor="t" rtlCol="false" tIns="0" lIns="0" bIns="0" rIns="0">
            <a:spAutoFit/>
          </a:bodyPr>
          <a:lstStyle/>
          <a:p>
            <a:pPr algn="just" marL="712467" indent="-356233" lvl="1">
              <a:lnSpc>
                <a:spcPts val="4619"/>
              </a:lnSpc>
              <a:buFont typeface="Arial"/>
              <a:buChar char="•"/>
            </a:pPr>
            <a:r>
              <a:rPr lang="en-US" sz="3299">
                <a:solidFill>
                  <a:srgbClr val="76406E"/>
                </a:solidFill>
                <a:latin typeface="Clear Sans"/>
                <a:ea typeface="Clear Sans"/>
                <a:cs typeface="Clear Sans"/>
                <a:sym typeface="Clear Sans"/>
              </a:rPr>
              <a:t>Firewall &amp; Traffic Filtering</a:t>
            </a:r>
          </a:p>
          <a:p>
            <a:pPr algn="just" marL="712467" indent="-356233" lvl="1">
              <a:lnSpc>
                <a:spcPts val="4619"/>
              </a:lnSpc>
              <a:buFont typeface="Arial"/>
              <a:buChar char="•"/>
            </a:pPr>
            <a:r>
              <a:rPr lang="en-US" sz="3299">
                <a:solidFill>
                  <a:srgbClr val="76406E"/>
                </a:solidFill>
                <a:latin typeface="Clear Sans"/>
                <a:ea typeface="Clear Sans"/>
                <a:cs typeface="Clear Sans"/>
                <a:sym typeface="Clear Sans"/>
              </a:rPr>
              <a:t>Perim</a:t>
            </a:r>
            <a:r>
              <a:rPr lang="en-US" sz="3299">
                <a:solidFill>
                  <a:srgbClr val="76406E"/>
                </a:solidFill>
                <a:latin typeface="Clear Sans"/>
                <a:ea typeface="Clear Sans"/>
                <a:cs typeface="Clear Sans"/>
                <a:sym typeface="Clear Sans"/>
              </a:rPr>
              <a:t>eter firewalls</a:t>
            </a:r>
          </a:p>
          <a:p>
            <a:pPr algn="just" marL="712467" indent="-356233" lvl="1">
              <a:lnSpc>
                <a:spcPts val="4619"/>
              </a:lnSpc>
              <a:buFont typeface="Arial"/>
              <a:buChar char="•"/>
            </a:pPr>
            <a:r>
              <a:rPr lang="en-US" sz="3299">
                <a:solidFill>
                  <a:srgbClr val="76406E"/>
                </a:solidFill>
                <a:latin typeface="Clear Sans"/>
                <a:ea typeface="Clear Sans"/>
                <a:cs typeface="Clear Sans"/>
                <a:sym typeface="Clear Sans"/>
              </a:rPr>
              <a:t>Internal firewalls</a:t>
            </a:r>
          </a:p>
          <a:p>
            <a:pPr algn="just" marL="712467" indent="-356233" lvl="1">
              <a:lnSpc>
                <a:spcPts val="4619"/>
              </a:lnSpc>
              <a:buFont typeface="Arial"/>
              <a:buChar char="•"/>
            </a:pPr>
            <a:r>
              <a:rPr lang="en-US" sz="3299">
                <a:solidFill>
                  <a:srgbClr val="76406E"/>
                </a:solidFill>
                <a:latin typeface="Clear Sans"/>
                <a:ea typeface="Clear Sans"/>
                <a:cs typeface="Clear Sans"/>
                <a:sym typeface="Clear Sans"/>
              </a:rPr>
              <a:t>Allow only required ports &amp; protocols</a:t>
            </a:r>
          </a:p>
          <a:p>
            <a:pPr algn="just" marL="712467" indent="-356233" lvl="1">
              <a:lnSpc>
                <a:spcPts val="4619"/>
              </a:lnSpc>
              <a:buFont typeface="Arial"/>
              <a:buChar char="•"/>
            </a:pPr>
            <a:r>
              <a:rPr lang="en-US" sz="3299">
                <a:solidFill>
                  <a:srgbClr val="76406E"/>
                </a:solidFill>
                <a:latin typeface="Clear Sans"/>
                <a:ea typeface="Clear Sans"/>
                <a:cs typeface="Clear Sans"/>
                <a:sym typeface="Clear Sans"/>
              </a:rPr>
              <a:t>Deny all by default (Zero Trust mindset)</a:t>
            </a:r>
          </a:p>
          <a:p>
            <a:pPr algn="just">
              <a:lnSpc>
                <a:spcPts val="4619"/>
              </a:lnSpc>
            </a:pPr>
          </a:p>
        </p:txBody>
      </p:sp>
      <p:sp>
        <p:nvSpPr>
          <p:cNvPr name="TextBox 6" id="6"/>
          <p:cNvSpPr txBox="true"/>
          <p:nvPr/>
        </p:nvSpPr>
        <p:spPr>
          <a:xfrm rot="0">
            <a:off x="4976008" y="1324595"/>
            <a:ext cx="8335985" cy="2024380"/>
          </a:xfrm>
          <a:prstGeom prst="rect">
            <a:avLst/>
          </a:prstGeom>
        </p:spPr>
        <p:txBody>
          <a:bodyPr anchor="t" rtlCol="false" tIns="0" lIns="0" bIns="0" rIns="0">
            <a:spAutoFit/>
          </a:bodyPr>
          <a:lstStyle/>
          <a:p>
            <a:pPr algn="ctr">
              <a:lnSpc>
                <a:spcPts val="8120"/>
              </a:lnSpc>
            </a:pPr>
            <a:r>
              <a:rPr lang="en-US" sz="5800">
                <a:solidFill>
                  <a:srgbClr val="76406E"/>
                </a:solidFill>
                <a:latin typeface="Helvetica Now Display"/>
                <a:ea typeface="Helvetica Now Display"/>
                <a:cs typeface="Helvetica Now Display"/>
                <a:sym typeface="Helvetica Now Display"/>
              </a:rPr>
              <a:t>ENTERPRISE NETWORK SECURITY RULES</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0" r="0" b="0"/>
            </a:stretch>
          </a:blipFill>
        </p:spPr>
      </p:sp>
      <p:sp>
        <p:nvSpPr>
          <p:cNvPr name="Freeform 3" id="3"/>
          <p:cNvSpPr/>
          <p:nvPr/>
        </p:nvSpPr>
        <p:spPr>
          <a:xfrm flipH="false" flipV="false" rot="0">
            <a:off x="-3707219" y="6893442"/>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3">
              <a:alphaModFix amt="58000"/>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14897986" y="-3703675"/>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5">
              <a:alphaModFix amt="57000"/>
              <a:extLst>
                <a:ext uri="{96DAC541-7B7A-43D3-8B79-37D633B846F1}">
                  <asvg:svgBlip xmlns:asvg="http://schemas.microsoft.com/office/drawing/2016/SVG/main" r:embed="rId6"/>
                </a:ext>
              </a:extLst>
            </a:blip>
            <a:stretch>
              <a:fillRect l="0" t="0" r="0" b="0"/>
            </a:stretch>
          </a:blipFill>
        </p:spPr>
      </p:sp>
      <p:sp>
        <p:nvSpPr>
          <p:cNvPr name="TextBox 5" id="5"/>
          <p:cNvSpPr txBox="true"/>
          <p:nvPr/>
        </p:nvSpPr>
        <p:spPr>
          <a:xfrm rot="0">
            <a:off x="4763731" y="4275204"/>
            <a:ext cx="7680050" cy="2878455"/>
          </a:xfrm>
          <a:prstGeom prst="rect">
            <a:avLst/>
          </a:prstGeom>
        </p:spPr>
        <p:txBody>
          <a:bodyPr anchor="t" rtlCol="false" tIns="0" lIns="0" bIns="0" rIns="0">
            <a:spAutoFit/>
          </a:bodyPr>
          <a:lstStyle/>
          <a:p>
            <a:pPr algn="just" marL="712467" indent="-356233" lvl="1">
              <a:lnSpc>
                <a:spcPts val="4619"/>
              </a:lnSpc>
              <a:buFont typeface="Arial"/>
              <a:buChar char="•"/>
            </a:pPr>
            <a:r>
              <a:rPr lang="en-US" sz="3299">
                <a:solidFill>
                  <a:srgbClr val="76406E"/>
                </a:solidFill>
                <a:latin typeface="Clear Sans"/>
                <a:ea typeface="Clear Sans"/>
                <a:cs typeface="Clear Sans"/>
                <a:sym typeface="Clear Sans"/>
              </a:rPr>
              <a:t>Secure Remote Access</a:t>
            </a:r>
          </a:p>
          <a:p>
            <a:pPr algn="just" marL="712467" indent="-356233" lvl="1">
              <a:lnSpc>
                <a:spcPts val="4619"/>
              </a:lnSpc>
              <a:buFont typeface="Arial"/>
              <a:buChar char="•"/>
            </a:pPr>
            <a:r>
              <a:rPr lang="en-US" sz="3299">
                <a:solidFill>
                  <a:srgbClr val="76406E"/>
                </a:solidFill>
                <a:latin typeface="Clear Sans"/>
                <a:ea typeface="Clear Sans"/>
                <a:cs typeface="Clear Sans"/>
                <a:sym typeface="Clear Sans"/>
              </a:rPr>
              <a:t>VPN for remote employees</a:t>
            </a:r>
          </a:p>
          <a:p>
            <a:pPr algn="just" marL="712467" indent="-356233" lvl="1">
              <a:lnSpc>
                <a:spcPts val="4619"/>
              </a:lnSpc>
              <a:buFont typeface="Arial"/>
              <a:buChar char="•"/>
            </a:pPr>
            <a:r>
              <a:rPr lang="en-US" sz="3299">
                <a:solidFill>
                  <a:srgbClr val="76406E"/>
                </a:solidFill>
                <a:latin typeface="Clear Sans"/>
                <a:ea typeface="Clear Sans"/>
                <a:cs typeface="Clear Sans"/>
                <a:sym typeface="Clear Sans"/>
              </a:rPr>
              <a:t>Encrypted communication</a:t>
            </a:r>
          </a:p>
          <a:p>
            <a:pPr algn="just" marL="712467" indent="-356233" lvl="1">
              <a:lnSpc>
                <a:spcPts val="4619"/>
              </a:lnSpc>
              <a:buFont typeface="Arial"/>
              <a:buChar char="•"/>
            </a:pPr>
            <a:r>
              <a:rPr lang="en-US" sz="3299">
                <a:solidFill>
                  <a:srgbClr val="76406E"/>
                </a:solidFill>
                <a:latin typeface="Clear Sans"/>
                <a:ea typeface="Clear Sans"/>
                <a:cs typeface="Clear Sans"/>
                <a:sym typeface="Clear Sans"/>
              </a:rPr>
              <a:t>Device authentication before access</a:t>
            </a:r>
          </a:p>
          <a:p>
            <a:pPr algn="just">
              <a:lnSpc>
                <a:spcPts val="4619"/>
              </a:lnSpc>
            </a:pPr>
          </a:p>
        </p:txBody>
      </p:sp>
      <p:sp>
        <p:nvSpPr>
          <p:cNvPr name="TextBox 6" id="6"/>
          <p:cNvSpPr txBox="true"/>
          <p:nvPr/>
        </p:nvSpPr>
        <p:spPr>
          <a:xfrm rot="0">
            <a:off x="4976008" y="1324595"/>
            <a:ext cx="8335985" cy="2024380"/>
          </a:xfrm>
          <a:prstGeom prst="rect">
            <a:avLst/>
          </a:prstGeom>
        </p:spPr>
        <p:txBody>
          <a:bodyPr anchor="t" rtlCol="false" tIns="0" lIns="0" bIns="0" rIns="0">
            <a:spAutoFit/>
          </a:bodyPr>
          <a:lstStyle/>
          <a:p>
            <a:pPr algn="ctr">
              <a:lnSpc>
                <a:spcPts val="8120"/>
              </a:lnSpc>
            </a:pPr>
            <a:r>
              <a:rPr lang="en-US" sz="5800">
                <a:solidFill>
                  <a:srgbClr val="76406E"/>
                </a:solidFill>
                <a:latin typeface="Helvetica Now Display"/>
                <a:ea typeface="Helvetica Now Display"/>
                <a:cs typeface="Helvetica Now Display"/>
                <a:sym typeface="Helvetica Now Display"/>
              </a:rPr>
              <a:t>ENTERPRISE NETWORK SECURITY RULES</a:t>
            </a: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0" r="0" b="0"/>
            </a:stretch>
          </a:blipFill>
        </p:spPr>
      </p:sp>
      <p:sp>
        <p:nvSpPr>
          <p:cNvPr name="Freeform 3" id="3"/>
          <p:cNvSpPr/>
          <p:nvPr/>
        </p:nvSpPr>
        <p:spPr>
          <a:xfrm flipH="false" flipV="false" rot="0">
            <a:off x="-3707219" y="6893442"/>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3">
              <a:alphaModFix amt="58000"/>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14897986" y="-3703675"/>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5">
              <a:alphaModFix amt="57000"/>
              <a:extLst>
                <a:ext uri="{96DAC541-7B7A-43D3-8B79-37D633B846F1}">
                  <asvg:svgBlip xmlns:asvg="http://schemas.microsoft.com/office/drawing/2016/SVG/main" r:embed="rId6"/>
                </a:ext>
              </a:extLst>
            </a:blip>
            <a:stretch>
              <a:fillRect l="0" t="0" r="0" b="0"/>
            </a:stretch>
          </a:blipFill>
        </p:spPr>
      </p:sp>
      <p:sp>
        <p:nvSpPr>
          <p:cNvPr name="Freeform 5" id="5"/>
          <p:cNvSpPr/>
          <p:nvPr/>
        </p:nvSpPr>
        <p:spPr>
          <a:xfrm flipH="false" flipV="false" rot="0">
            <a:off x="3493371" y="2585247"/>
            <a:ext cx="11301259" cy="6356958"/>
          </a:xfrm>
          <a:custGeom>
            <a:avLst/>
            <a:gdLst/>
            <a:ahLst/>
            <a:cxnLst/>
            <a:rect r="r" b="b" t="t" l="l"/>
            <a:pathLst>
              <a:path h="6356958" w="11301259">
                <a:moveTo>
                  <a:pt x="0" y="0"/>
                </a:moveTo>
                <a:lnTo>
                  <a:pt x="11301258" y="0"/>
                </a:lnTo>
                <a:lnTo>
                  <a:pt x="11301258" y="6356959"/>
                </a:lnTo>
                <a:lnTo>
                  <a:pt x="0" y="6356959"/>
                </a:lnTo>
                <a:lnTo>
                  <a:pt x="0" y="0"/>
                </a:lnTo>
                <a:close/>
              </a:path>
            </a:pathLst>
          </a:custGeom>
          <a:blipFill>
            <a:blip r:embed="rId7"/>
            <a:stretch>
              <a:fillRect l="0" t="0" r="0" b="0"/>
            </a:stretch>
          </a:blipFill>
        </p:spPr>
      </p:sp>
      <p:sp>
        <p:nvSpPr>
          <p:cNvPr name="TextBox 6" id="6"/>
          <p:cNvSpPr txBox="true"/>
          <p:nvPr/>
        </p:nvSpPr>
        <p:spPr>
          <a:xfrm rot="0">
            <a:off x="4976008" y="1500032"/>
            <a:ext cx="8335985" cy="1085215"/>
          </a:xfrm>
          <a:prstGeom prst="rect">
            <a:avLst/>
          </a:prstGeom>
        </p:spPr>
        <p:txBody>
          <a:bodyPr anchor="t" rtlCol="false" tIns="0" lIns="0" bIns="0" rIns="0">
            <a:spAutoFit/>
          </a:bodyPr>
          <a:lstStyle/>
          <a:p>
            <a:pPr algn="ctr" marL="0" indent="0" lvl="0">
              <a:lnSpc>
                <a:spcPts val="8959"/>
              </a:lnSpc>
              <a:spcBef>
                <a:spcPct val="0"/>
              </a:spcBef>
            </a:pPr>
            <a:r>
              <a:rPr lang="en-US" sz="6399">
                <a:solidFill>
                  <a:srgbClr val="76406E"/>
                </a:solidFill>
                <a:latin typeface="Helvetica Now Display"/>
                <a:ea typeface="Helvetica Now Display"/>
                <a:cs typeface="Helvetica Now Display"/>
                <a:sym typeface="Helvetica Now Display"/>
              </a:rPr>
              <a:t>SMART CONSOLE</a:t>
            </a: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1462" t="-8253" r="-18776" b="-11985"/>
            </a:stretch>
          </a:blipFill>
        </p:spPr>
      </p:sp>
      <p:sp>
        <p:nvSpPr>
          <p:cNvPr name="Freeform 3" id="3"/>
          <p:cNvSpPr/>
          <p:nvPr/>
        </p:nvSpPr>
        <p:spPr>
          <a:xfrm flipH="false" flipV="false" rot="0">
            <a:off x="-3707219" y="6893442"/>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3">
              <a:alphaModFix amt="58000"/>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14897986" y="-3703675"/>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5">
              <a:alphaModFix amt="57000"/>
              <a:extLst>
                <a:ext uri="{96DAC541-7B7A-43D3-8B79-37D633B846F1}">
                  <asvg:svgBlip xmlns:asvg="http://schemas.microsoft.com/office/drawing/2016/SVG/main" r:embed="rId6"/>
                </a:ext>
              </a:extLst>
            </a:blip>
            <a:stretch>
              <a:fillRect l="0" t="0" r="0" b="0"/>
            </a:stretch>
          </a:blipFill>
        </p:spPr>
      </p:sp>
      <p:sp>
        <p:nvSpPr>
          <p:cNvPr name="Freeform 5" id="5"/>
          <p:cNvSpPr/>
          <p:nvPr/>
        </p:nvSpPr>
        <p:spPr>
          <a:xfrm flipH="false" flipV="false" rot="0">
            <a:off x="3493371" y="1965021"/>
            <a:ext cx="11301259" cy="6356958"/>
          </a:xfrm>
          <a:custGeom>
            <a:avLst/>
            <a:gdLst/>
            <a:ahLst/>
            <a:cxnLst/>
            <a:rect r="r" b="b" t="t" l="l"/>
            <a:pathLst>
              <a:path h="6356958" w="11301259">
                <a:moveTo>
                  <a:pt x="0" y="0"/>
                </a:moveTo>
                <a:lnTo>
                  <a:pt x="11301258" y="0"/>
                </a:lnTo>
                <a:lnTo>
                  <a:pt x="11301258" y="6356958"/>
                </a:lnTo>
                <a:lnTo>
                  <a:pt x="0" y="6356958"/>
                </a:lnTo>
                <a:lnTo>
                  <a:pt x="0" y="0"/>
                </a:lnTo>
                <a:close/>
              </a:path>
            </a:pathLst>
          </a:custGeom>
          <a:blipFill>
            <a:blip r:embed="rId7"/>
            <a:stretch>
              <a:fillRect l="0" t="0" r="0" b="0"/>
            </a:stretch>
          </a:blipFill>
        </p:spPr>
      </p:sp>
      <p:sp>
        <p:nvSpPr>
          <p:cNvPr name="TextBox 6" id="6"/>
          <p:cNvSpPr txBox="true"/>
          <p:nvPr/>
        </p:nvSpPr>
        <p:spPr>
          <a:xfrm rot="0">
            <a:off x="4303348" y="755981"/>
            <a:ext cx="9681304" cy="1085215"/>
          </a:xfrm>
          <a:prstGeom prst="rect">
            <a:avLst/>
          </a:prstGeom>
        </p:spPr>
        <p:txBody>
          <a:bodyPr anchor="t" rtlCol="false" tIns="0" lIns="0" bIns="0" rIns="0">
            <a:spAutoFit/>
          </a:bodyPr>
          <a:lstStyle/>
          <a:p>
            <a:pPr algn="ctr" marL="0" indent="0" lvl="0">
              <a:lnSpc>
                <a:spcPts val="8959"/>
              </a:lnSpc>
              <a:spcBef>
                <a:spcPct val="0"/>
              </a:spcBef>
            </a:pPr>
            <a:r>
              <a:rPr lang="en-US" sz="6399">
                <a:solidFill>
                  <a:srgbClr val="76406E"/>
                </a:solidFill>
                <a:latin typeface="Helvetica Now Display"/>
                <a:ea typeface="Helvetica Now Display"/>
                <a:cs typeface="Helvetica Now Display"/>
                <a:sym typeface="Helvetica Now Display"/>
              </a:rPr>
              <a:t>CONNECTING GUI TO GW </a:t>
            </a: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1462" t="-8253" r="-18776" b="-11985"/>
            </a:stretch>
          </a:blipFill>
        </p:spPr>
      </p:sp>
      <p:sp>
        <p:nvSpPr>
          <p:cNvPr name="Freeform 3" id="3"/>
          <p:cNvSpPr/>
          <p:nvPr/>
        </p:nvSpPr>
        <p:spPr>
          <a:xfrm flipH="false" flipV="false" rot="0">
            <a:off x="-3707219" y="6893442"/>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3">
              <a:alphaModFix amt="58000"/>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14897986" y="-3703675"/>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5">
              <a:alphaModFix amt="57000"/>
              <a:extLst>
                <a:ext uri="{96DAC541-7B7A-43D3-8B79-37D633B846F1}">
                  <asvg:svgBlip xmlns:asvg="http://schemas.microsoft.com/office/drawing/2016/SVG/main" r:embed="rId6"/>
                </a:ext>
              </a:extLst>
            </a:blip>
            <a:stretch>
              <a:fillRect l="0" t="0" r="0" b="0"/>
            </a:stretch>
          </a:blipFill>
        </p:spPr>
      </p:sp>
      <p:sp>
        <p:nvSpPr>
          <p:cNvPr name="Freeform 5" id="5"/>
          <p:cNvSpPr/>
          <p:nvPr/>
        </p:nvSpPr>
        <p:spPr>
          <a:xfrm flipH="false" flipV="false" rot="0">
            <a:off x="3493371" y="2252422"/>
            <a:ext cx="11301259" cy="6356958"/>
          </a:xfrm>
          <a:custGeom>
            <a:avLst/>
            <a:gdLst/>
            <a:ahLst/>
            <a:cxnLst/>
            <a:rect r="r" b="b" t="t" l="l"/>
            <a:pathLst>
              <a:path h="6356958" w="11301259">
                <a:moveTo>
                  <a:pt x="0" y="0"/>
                </a:moveTo>
                <a:lnTo>
                  <a:pt x="11301258" y="0"/>
                </a:lnTo>
                <a:lnTo>
                  <a:pt x="11301258" y="6356958"/>
                </a:lnTo>
                <a:lnTo>
                  <a:pt x="0" y="6356958"/>
                </a:lnTo>
                <a:lnTo>
                  <a:pt x="0" y="0"/>
                </a:lnTo>
                <a:close/>
              </a:path>
            </a:pathLst>
          </a:custGeom>
          <a:blipFill>
            <a:blip r:embed="rId7"/>
            <a:stretch>
              <a:fillRect l="0" t="0" r="0" b="0"/>
            </a:stretch>
          </a:blipFill>
        </p:spPr>
      </p:sp>
      <p:sp>
        <p:nvSpPr>
          <p:cNvPr name="TextBox 6" id="6"/>
          <p:cNvSpPr txBox="true"/>
          <p:nvPr/>
        </p:nvSpPr>
        <p:spPr>
          <a:xfrm rot="0">
            <a:off x="4303348" y="755981"/>
            <a:ext cx="9681304" cy="1085215"/>
          </a:xfrm>
          <a:prstGeom prst="rect">
            <a:avLst/>
          </a:prstGeom>
        </p:spPr>
        <p:txBody>
          <a:bodyPr anchor="t" rtlCol="false" tIns="0" lIns="0" bIns="0" rIns="0">
            <a:spAutoFit/>
          </a:bodyPr>
          <a:lstStyle/>
          <a:p>
            <a:pPr algn="ctr" marL="0" indent="0" lvl="0">
              <a:lnSpc>
                <a:spcPts val="8959"/>
              </a:lnSpc>
              <a:spcBef>
                <a:spcPct val="0"/>
              </a:spcBef>
            </a:pPr>
            <a:r>
              <a:rPr lang="en-US" sz="6399">
                <a:solidFill>
                  <a:srgbClr val="76406E"/>
                </a:solidFill>
                <a:latin typeface="Helvetica Now Display"/>
                <a:ea typeface="Helvetica Now Display"/>
                <a:cs typeface="Helvetica Now Display"/>
                <a:sym typeface="Helvetica Now Display"/>
              </a:rPr>
              <a:t>AFTER RULES APPLIED</a:t>
            </a: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1462" t="-8253" r="-18776" b="-11985"/>
            </a:stretch>
          </a:blipFill>
        </p:spPr>
      </p:sp>
      <p:sp>
        <p:nvSpPr>
          <p:cNvPr name="Freeform 3" id="3"/>
          <p:cNvSpPr/>
          <p:nvPr/>
        </p:nvSpPr>
        <p:spPr>
          <a:xfrm flipH="false" flipV="false" rot="0">
            <a:off x="-3707219" y="6893442"/>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3">
              <a:alphaModFix amt="58000"/>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14897986" y="-3703675"/>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5">
              <a:alphaModFix amt="57000"/>
              <a:extLst>
                <a:ext uri="{96DAC541-7B7A-43D3-8B79-37D633B846F1}">
                  <asvg:svgBlip xmlns:asvg="http://schemas.microsoft.com/office/drawing/2016/SVG/main" r:embed="rId6"/>
                </a:ext>
              </a:extLst>
            </a:blip>
            <a:stretch>
              <a:fillRect l="0" t="0" r="0" b="0"/>
            </a:stretch>
          </a:blipFill>
        </p:spPr>
      </p:sp>
      <p:sp>
        <p:nvSpPr>
          <p:cNvPr name="Freeform 5" id="5"/>
          <p:cNvSpPr/>
          <p:nvPr/>
        </p:nvSpPr>
        <p:spPr>
          <a:xfrm flipH="false" flipV="false" rot="0">
            <a:off x="2731294" y="1990481"/>
            <a:ext cx="12825412" cy="7214294"/>
          </a:xfrm>
          <a:custGeom>
            <a:avLst/>
            <a:gdLst/>
            <a:ahLst/>
            <a:cxnLst/>
            <a:rect r="r" b="b" t="t" l="l"/>
            <a:pathLst>
              <a:path h="7214294" w="12825412">
                <a:moveTo>
                  <a:pt x="0" y="0"/>
                </a:moveTo>
                <a:lnTo>
                  <a:pt x="12825412" y="0"/>
                </a:lnTo>
                <a:lnTo>
                  <a:pt x="12825412" y="7214295"/>
                </a:lnTo>
                <a:lnTo>
                  <a:pt x="0" y="7214295"/>
                </a:lnTo>
                <a:lnTo>
                  <a:pt x="0" y="0"/>
                </a:lnTo>
                <a:close/>
              </a:path>
            </a:pathLst>
          </a:custGeom>
          <a:blipFill>
            <a:blip r:embed="rId7"/>
            <a:stretch>
              <a:fillRect l="0" t="0" r="0" b="0"/>
            </a:stretch>
          </a:blipFill>
        </p:spPr>
      </p:sp>
      <p:sp>
        <p:nvSpPr>
          <p:cNvPr name="TextBox 6" id="6"/>
          <p:cNvSpPr txBox="true"/>
          <p:nvPr/>
        </p:nvSpPr>
        <p:spPr>
          <a:xfrm rot="0">
            <a:off x="3063484" y="647936"/>
            <a:ext cx="11412435" cy="1085215"/>
          </a:xfrm>
          <a:prstGeom prst="rect">
            <a:avLst/>
          </a:prstGeom>
        </p:spPr>
        <p:txBody>
          <a:bodyPr anchor="t" rtlCol="false" tIns="0" lIns="0" bIns="0" rIns="0">
            <a:spAutoFit/>
          </a:bodyPr>
          <a:lstStyle/>
          <a:p>
            <a:pPr algn="ctr" marL="0" indent="0" lvl="0">
              <a:lnSpc>
                <a:spcPts val="8959"/>
              </a:lnSpc>
              <a:spcBef>
                <a:spcPct val="0"/>
              </a:spcBef>
            </a:pPr>
            <a:r>
              <a:rPr lang="en-US" sz="6399">
                <a:solidFill>
                  <a:srgbClr val="76406E"/>
                </a:solidFill>
                <a:latin typeface="Helvetica Now Display"/>
                <a:ea typeface="Helvetica Now Display"/>
                <a:cs typeface="Helvetica Now Display"/>
                <a:sym typeface="Helvetica Now Display"/>
              </a:rPr>
              <a:t>CONNECTING SUCCESS TEST</a:t>
            </a:r>
          </a:p>
        </p:txBody>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1462" t="-8253" r="-18776" b="-11985"/>
            </a:stretch>
          </a:blipFill>
        </p:spPr>
      </p:sp>
      <p:sp>
        <p:nvSpPr>
          <p:cNvPr name="Freeform 3" id="3"/>
          <p:cNvSpPr/>
          <p:nvPr/>
        </p:nvSpPr>
        <p:spPr>
          <a:xfrm flipH="false" flipV="false" rot="0">
            <a:off x="-3707219" y="6893442"/>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3">
              <a:alphaModFix amt="58000"/>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14897986" y="-3703675"/>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5">
              <a:alphaModFix amt="57000"/>
              <a:extLst>
                <a:ext uri="{96DAC541-7B7A-43D3-8B79-37D633B846F1}">
                  <asvg:svgBlip xmlns:asvg="http://schemas.microsoft.com/office/drawing/2016/SVG/main" r:embed="rId6"/>
                </a:ext>
              </a:extLst>
            </a:blip>
            <a:stretch>
              <a:fillRect l="0" t="0" r="0" b="0"/>
            </a:stretch>
          </a:blipFill>
        </p:spPr>
      </p:sp>
      <p:sp>
        <p:nvSpPr>
          <p:cNvPr name="Freeform 5" id="5"/>
          <p:cNvSpPr/>
          <p:nvPr/>
        </p:nvSpPr>
        <p:spPr>
          <a:xfrm flipH="false" flipV="false" rot="0">
            <a:off x="3493371" y="2451025"/>
            <a:ext cx="11301259" cy="6356958"/>
          </a:xfrm>
          <a:custGeom>
            <a:avLst/>
            <a:gdLst/>
            <a:ahLst/>
            <a:cxnLst/>
            <a:rect r="r" b="b" t="t" l="l"/>
            <a:pathLst>
              <a:path h="6356958" w="11301259">
                <a:moveTo>
                  <a:pt x="0" y="0"/>
                </a:moveTo>
                <a:lnTo>
                  <a:pt x="11301258" y="0"/>
                </a:lnTo>
                <a:lnTo>
                  <a:pt x="11301258" y="6356958"/>
                </a:lnTo>
                <a:lnTo>
                  <a:pt x="0" y="6356958"/>
                </a:lnTo>
                <a:lnTo>
                  <a:pt x="0" y="0"/>
                </a:lnTo>
                <a:close/>
              </a:path>
            </a:pathLst>
          </a:custGeom>
          <a:blipFill>
            <a:blip r:embed="rId7"/>
            <a:stretch>
              <a:fillRect l="0" t="0" r="0" b="0"/>
            </a:stretch>
          </a:blipFill>
        </p:spPr>
      </p:sp>
      <p:sp>
        <p:nvSpPr>
          <p:cNvPr name="Freeform 6" id="6"/>
          <p:cNvSpPr/>
          <p:nvPr/>
        </p:nvSpPr>
        <p:spPr>
          <a:xfrm flipH="false" flipV="false" rot="0">
            <a:off x="3173916" y="2451025"/>
            <a:ext cx="12482597" cy="7021461"/>
          </a:xfrm>
          <a:custGeom>
            <a:avLst/>
            <a:gdLst/>
            <a:ahLst/>
            <a:cxnLst/>
            <a:rect r="r" b="b" t="t" l="l"/>
            <a:pathLst>
              <a:path h="7021461" w="12482597">
                <a:moveTo>
                  <a:pt x="0" y="0"/>
                </a:moveTo>
                <a:lnTo>
                  <a:pt x="12482598" y="0"/>
                </a:lnTo>
                <a:lnTo>
                  <a:pt x="12482598" y="7021461"/>
                </a:lnTo>
                <a:lnTo>
                  <a:pt x="0" y="7021461"/>
                </a:lnTo>
                <a:lnTo>
                  <a:pt x="0" y="0"/>
                </a:lnTo>
                <a:close/>
              </a:path>
            </a:pathLst>
          </a:custGeom>
          <a:blipFill>
            <a:blip r:embed="rId8"/>
            <a:stretch>
              <a:fillRect l="0" t="0" r="0" b="0"/>
            </a:stretch>
          </a:blipFill>
        </p:spPr>
      </p:sp>
      <p:sp>
        <p:nvSpPr>
          <p:cNvPr name="TextBox 7" id="7"/>
          <p:cNvSpPr txBox="true"/>
          <p:nvPr/>
        </p:nvSpPr>
        <p:spPr>
          <a:xfrm rot="0">
            <a:off x="4303348" y="914400"/>
            <a:ext cx="9681304" cy="1085215"/>
          </a:xfrm>
          <a:prstGeom prst="rect">
            <a:avLst/>
          </a:prstGeom>
        </p:spPr>
        <p:txBody>
          <a:bodyPr anchor="t" rtlCol="false" tIns="0" lIns="0" bIns="0" rIns="0">
            <a:spAutoFit/>
          </a:bodyPr>
          <a:lstStyle/>
          <a:p>
            <a:pPr algn="ctr" marL="0" indent="0" lvl="0">
              <a:lnSpc>
                <a:spcPts val="8959"/>
              </a:lnSpc>
              <a:spcBef>
                <a:spcPct val="0"/>
              </a:spcBef>
            </a:pPr>
            <a:r>
              <a:rPr lang="en-US" sz="6399">
                <a:solidFill>
                  <a:srgbClr val="76406E"/>
                </a:solidFill>
                <a:latin typeface="Helvetica Now Display"/>
                <a:ea typeface="Helvetica Now Display"/>
                <a:cs typeface="Helvetica Now Display"/>
                <a:sym typeface="Helvetica Now Display"/>
              </a:rPr>
              <a:t>BEFORE HTTPS ACCEPT</a:t>
            </a:r>
          </a:p>
        </p:txBody>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1462" t="-8253" r="-18776" b="-11985"/>
            </a:stretch>
          </a:blipFill>
        </p:spPr>
      </p:sp>
      <p:sp>
        <p:nvSpPr>
          <p:cNvPr name="Freeform 3" id="3"/>
          <p:cNvSpPr/>
          <p:nvPr/>
        </p:nvSpPr>
        <p:spPr>
          <a:xfrm flipH="false" flipV="false" rot="0">
            <a:off x="-3707219" y="6893442"/>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3">
              <a:alphaModFix amt="58000"/>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14897986" y="-3703675"/>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5">
              <a:alphaModFix amt="57000"/>
              <a:extLst>
                <a:ext uri="{96DAC541-7B7A-43D3-8B79-37D633B846F1}">
                  <asvg:svgBlip xmlns:asvg="http://schemas.microsoft.com/office/drawing/2016/SVG/main" r:embed="rId6"/>
                </a:ext>
              </a:extLst>
            </a:blip>
            <a:stretch>
              <a:fillRect l="0" t="0" r="0" b="0"/>
            </a:stretch>
          </a:blipFill>
        </p:spPr>
      </p:sp>
      <p:sp>
        <p:nvSpPr>
          <p:cNvPr name="Freeform 5" id="5"/>
          <p:cNvSpPr/>
          <p:nvPr/>
        </p:nvSpPr>
        <p:spPr>
          <a:xfrm flipH="false" flipV="false" rot="0">
            <a:off x="3493371" y="1965021"/>
            <a:ext cx="11301259" cy="6356958"/>
          </a:xfrm>
          <a:custGeom>
            <a:avLst/>
            <a:gdLst/>
            <a:ahLst/>
            <a:cxnLst/>
            <a:rect r="r" b="b" t="t" l="l"/>
            <a:pathLst>
              <a:path h="6356958" w="11301259">
                <a:moveTo>
                  <a:pt x="0" y="0"/>
                </a:moveTo>
                <a:lnTo>
                  <a:pt x="11301258" y="0"/>
                </a:lnTo>
                <a:lnTo>
                  <a:pt x="11301258" y="6356958"/>
                </a:lnTo>
                <a:lnTo>
                  <a:pt x="0" y="6356958"/>
                </a:lnTo>
                <a:lnTo>
                  <a:pt x="0" y="0"/>
                </a:lnTo>
                <a:close/>
              </a:path>
            </a:pathLst>
          </a:custGeom>
          <a:blipFill>
            <a:blip r:embed="rId7"/>
            <a:stretch>
              <a:fillRect l="0" t="0" r="0" b="0"/>
            </a:stretch>
          </a:blipFill>
        </p:spPr>
      </p:sp>
      <p:sp>
        <p:nvSpPr>
          <p:cNvPr name="TextBox 6" id="6"/>
          <p:cNvSpPr txBox="true"/>
          <p:nvPr/>
        </p:nvSpPr>
        <p:spPr>
          <a:xfrm rot="0">
            <a:off x="4303348" y="879806"/>
            <a:ext cx="9681304" cy="1085215"/>
          </a:xfrm>
          <a:prstGeom prst="rect">
            <a:avLst/>
          </a:prstGeom>
        </p:spPr>
        <p:txBody>
          <a:bodyPr anchor="t" rtlCol="false" tIns="0" lIns="0" bIns="0" rIns="0">
            <a:spAutoFit/>
          </a:bodyPr>
          <a:lstStyle/>
          <a:p>
            <a:pPr algn="ctr" marL="0" indent="0" lvl="0">
              <a:lnSpc>
                <a:spcPts val="8959"/>
              </a:lnSpc>
              <a:spcBef>
                <a:spcPct val="0"/>
              </a:spcBef>
            </a:pPr>
            <a:r>
              <a:rPr lang="en-US" sz="6399">
                <a:solidFill>
                  <a:srgbClr val="76406E"/>
                </a:solidFill>
                <a:latin typeface="Helvetica Now Display"/>
                <a:ea typeface="Helvetica Now Display"/>
                <a:cs typeface="Helvetica Now Display"/>
                <a:sym typeface="Helvetica Now Display"/>
              </a:rPr>
              <a:t>RULES ADDED</a:t>
            </a:r>
          </a:p>
        </p:txBody>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1462" t="-8253" r="-18776" b="-11985"/>
            </a:stretch>
          </a:blipFill>
        </p:spPr>
      </p:sp>
      <p:sp>
        <p:nvSpPr>
          <p:cNvPr name="Freeform 3" id="3"/>
          <p:cNvSpPr/>
          <p:nvPr/>
        </p:nvSpPr>
        <p:spPr>
          <a:xfrm flipH="false" flipV="false" rot="0">
            <a:off x="-3707219" y="6893442"/>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3">
              <a:alphaModFix amt="58000"/>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14897986" y="-3703675"/>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5">
              <a:alphaModFix amt="57000"/>
              <a:extLst>
                <a:ext uri="{96DAC541-7B7A-43D3-8B79-37D633B846F1}">
                  <asvg:svgBlip xmlns:asvg="http://schemas.microsoft.com/office/drawing/2016/SVG/main" r:embed="rId6"/>
                </a:ext>
              </a:extLst>
            </a:blip>
            <a:stretch>
              <a:fillRect l="0" t="0" r="0" b="0"/>
            </a:stretch>
          </a:blipFill>
        </p:spPr>
      </p:sp>
      <p:sp>
        <p:nvSpPr>
          <p:cNvPr name="Freeform 5" id="5"/>
          <p:cNvSpPr/>
          <p:nvPr/>
        </p:nvSpPr>
        <p:spPr>
          <a:xfrm flipH="false" flipV="false" rot="0">
            <a:off x="3390014" y="2551079"/>
            <a:ext cx="11923949" cy="6707221"/>
          </a:xfrm>
          <a:custGeom>
            <a:avLst/>
            <a:gdLst/>
            <a:ahLst/>
            <a:cxnLst/>
            <a:rect r="r" b="b" t="t" l="l"/>
            <a:pathLst>
              <a:path h="6707221" w="11923949">
                <a:moveTo>
                  <a:pt x="0" y="0"/>
                </a:moveTo>
                <a:lnTo>
                  <a:pt x="11923948" y="0"/>
                </a:lnTo>
                <a:lnTo>
                  <a:pt x="11923948" y="6707221"/>
                </a:lnTo>
                <a:lnTo>
                  <a:pt x="0" y="6707221"/>
                </a:lnTo>
                <a:lnTo>
                  <a:pt x="0" y="0"/>
                </a:lnTo>
                <a:close/>
              </a:path>
            </a:pathLst>
          </a:custGeom>
          <a:blipFill>
            <a:blip r:embed="rId7"/>
            <a:stretch>
              <a:fillRect l="0" t="0" r="0" b="0"/>
            </a:stretch>
          </a:blipFill>
        </p:spPr>
      </p:sp>
      <p:sp>
        <p:nvSpPr>
          <p:cNvPr name="TextBox 6" id="6"/>
          <p:cNvSpPr txBox="true"/>
          <p:nvPr/>
        </p:nvSpPr>
        <p:spPr>
          <a:xfrm rot="0">
            <a:off x="4303348" y="914400"/>
            <a:ext cx="9681304" cy="1085215"/>
          </a:xfrm>
          <a:prstGeom prst="rect">
            <a:avLst/>
          </a:prstGeom>
        </p:spPr>
        <p:txBody>
          <a:bodyPr anchor="t" rtlCol="false" tIns="0" lIns="0" bIns="0" rIns="0">
            <a:spAutoFit/>
          </a:bodyPr>
          <a:lstStyle/>
          <a:p>
            <a:pPr algn="ctr" marL="0" indent="0" lvl="0">
              <a:lnSpc>
                <a:spcPts val="8959"/>
              </a:lnSpc>
              <a:spcBef>
                <a:spcPct val="0"/>
              </a:spcBef>
            </a:pPr>
            <a:r>
              <a:rPr lang="en-US" sz="6399">
                <a:solidFill>
                  <a:srgbClr val="76406E"/>
                </a:solidFill>
                <a:latin typeface="Helvetica Now Display"/>
                <a:ea typeface="Helvetica Now Display"/>
                <a:cs typeface="Helvetica Now Display"/>
                <a:sym typeface="Helvetica Now Display"/>
              </a:rPr>
              <a:t>SUCCESS</a:t>
            </a:r>
          </a:p>
        </p:txBody>
      </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0" r="0" b="0"/>
            </a:stretch>
          </a:blipFill>
        </p:spPr>
      </p:sp>
      <p:sp>
        <p:nvSpPr>
          <p:cNvPr name="TextBox 3" id="3"/>
          <p:cNvSpPr txBox="true"/>
          <p:nvPr/>
        </p:nvSpPr>
        <p:spPr>
          <a:xfrm rot="0">
            <a:off x="4976008" y="1531930"/>
            <a:ext cx="8335985" cy="1085215"/>
          </a:xfrm>
          <a:prstGeom prst="rect">
            <a:avLst/>
          </a:prstGeom>
        </p:spPr>
        <p:txBody>
          <a:bodyPr anchor="t" rtlCol="false" tIns="0" lIns="0" bIns="0" rIns="0">
            <a:spAutoFit/>
          </a:bodyPr>
          <a:lstStyle/>
          <a:p>
            <a:pPr algn="ctr" marL="0" indent="0" lvl="0">
              <a:lnSpc>
                <a:spcPts val="8959"/>
              </a:lnSpc>
              <a:spcBef>
                <a:spcPct val="0"/>
              </a:spcBef>
            </a:pPr>
            <a:r>
              <a:rPr lang="en-US" sz="6399">
                <a:solidFill>
                  <a:srgbClr val="61896A"/>
                </a:solidFill>
                <a:latin typeface="Helvetica Now Display"/>
                <a:ea typeface="Helvetica Now Display"/>
                <a:cs typeface="Helvetica Now Display"/>
                <a:sym typeface="Helvetica Now Display"/>
              </a:rPr>
              <a:t>CONCLUTION</a:t>
            </a:r>
          </a:p>
        </p:txBody>
      </p:sp>
      <p:sp>
        <p:nvSpPr>
          <p:cNvPr name="Freeform 4" id="4"/>
          <p:cNvSpPr/>
          <p:nvPr/>
        </p:nvSpPr>
        <p:spPr>
          <a:xfrm flipH="false" flipV="false" rot="0">
            <a:off x="-3707219" y="6893442"/>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3">
              <a:alphaModFix amt="58000"/>
              <a:extLst>
                <a:ext uri="{96DAC541-7B7A-43D3-8B79-37D633B846F1}">
                  <asvg:svgBlip xmlns:asvg="http://schemas.microsoft.com/office/drawing/2016/SVG/main" r:embed="rId4"/>
                </a:ext>
              </a:extLst>
            </a:blip>
            <a:stretch>
              <a:fillRect l="0" t="0" r="0" b="0"/>
            </a:stretch>
          </a:blipFill>
        </p:spPr>
      </p:sp>
      <p:sp>
        <p:nvSpPr>
          <p:cNvPr name="Freeform 5" id="5"/>
          <p:cNvSpPr/>
          <p:nvPr/>
        </p:nvSpPr>
        <p:spPr>
          <a:xfrm flipH="false" flipV="false" rot="0">
            <a:off x="14897986" y="-3703675"/>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5">
              <a:alphaModFix amt="57000"/>
              <a:extLst>
                <a:ext uri="{96DAC541-7B7A-43D3-8B79-37D633B846F1}">
                  <asvg:svgBlip xmlns:asvg="http://schemas.microsoft.com/office/drawing/2016/SVG/main" r:embed="rId6"/>
                </a:ext>
              </a:extLst>
            </a:blip>
            <a:stretch>
              <a:fillRect l="0" t="0" r="0" b="0"/>
            </a:stretch>
          </a:blipFill>
        </p:spPr>
      </p:sp>
      <p:sp>
        <p:nvSpPr>
          <p:cNvPr name="TextBox 6" id="6"/>
          <p:cNvSpPr txBox="true"/>
          <p:nvPr/>
        </p:nvSpPr>
        <p:spPr>
          <a:xfrm rot="0">
            <a:off x="3636447" y="2519183"/>
            <a:ext cx="11015107" cy="6872467"/>
          </a:xfrm>
          <a:prstGeom prst="rect">
            <a:avLst/>
          </a:prstGeom>
        </p:spPr>
        <p:txBody>
          <a:bodyPr anchor="t" rtlCol="false" tIns="0" lIns="0" bIns="0" rIns="0">
            <a:spAutoFit/>
          </a:bodyPr>
          <a:lstStyle/>
          <a:p>
            <a:pPr algn="ctr">
              <a:lnSpc>
                <a:spcPts val="4576"/>
              </a:lnSpc>
            </a:pPr>
            <a:r>
              <a:rPr lang="en-US" sz="3269">
                <a:solidFill>
                  <a:srgbClr val="61896A"/>
                </a:solidFill>
                <a:latin typeface="Clear Sans"/>
                <a:ea typeface="Clear Sans"/>
                <a:cs typeface="Clear Sans"/>
                <a:sym typeface="Clear Sans"/>
              </a:rPr>
              <a:t>Enterprise Network Security assures that an organization's network, systems, and data are safe, reliable, and protected from both internal and external threats. Enterprises may mitigate cyber threats and ensure business continuity by implementing robust access control, continuous monitoring, secure network design, and user awareness.</a:t>
            </a:r>
          </a:p>
          <a:p>
            <a:pPr algn="ctr">
              <a:lnSpc>
                <a:spcPts val="4576"/>
              </a:lnSpc>
            </a:pPr>
          </a:p>
          <a:p>
            <a:pPr algn="ctr">
              <a:lnSpc>
                <a:spcPts val="4576"/>
              </a:lnSpc>
            </a:pPr>
            <a:r>
              <a:rPr lang="en-US" sz="3269">
                <a:solidFill>
                  <a:srgbClr val="61896A"/>
                </a:solidFill>
                <a:latin typeface="Clear Sans"/>
                <a:ea typeface="Clear Sans"/>
                <a:cs typeface="Clear Sans"/>
                <a:sym typeface="Clear Sans"/>
              </a:rPr>
              <a:t>In today's digital environment, ENS is more than just a technical requirement; it is a strategic imperative that promotes trust, compliance, and long-term organizational success.</a:t>
            </a:r>
          </a:p>
        </p:txBody>
      </p:sp>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0">
            <a:off x="0" y="0"/>
            <a:ext cx="18288000" cy="10287000"/>
          </a:xfrm>
          <a:custGeom>
            <a:avLst/>
            <a:gdLst/>
            <a:ahLst/>
            <a:cxnLst/>
            <a:rect r="r" b="b" t="t" l="l"/>
            <a:pathLst>
              <a:path h="10287000" w="18288000">
                <a:moveTo>
                  <a:pt x="0" y="0"/>
                </a:moveTo>
                <a:lnTo>
                  <a:pt x="18288000" y="0"/>
                </a:lnTo>
                <a:lnTo>
                  <a:pt x="18288000" y="10287000"/>
                </a:lnTo>
                <a:lnTo>
                  <a:pt x="0" y="10287000"/>
                </a:lnTo>
                <a:lnTo>
                  <a:pt x="0" y="0"/>
                </a:lnTo>
                <a:close/>
              </a:path>
            </a:pathLst>
          </a:custGeom>
          <a:blipFill>
            <a:blip r:embed="rId2"/>
            <a:stretch>
              <a:fillRect l="0" t="0" r="0" b="0"/>
            </a:stretch>
          </a:blipFill>
        </p:spPr>
      </p:sp>
      <p:sp>
        <p:nvSpPr>
          <p:cNvPr name="Freeform 3" id="3"/>
          <p:cNvSpPr/>
          <p:nvPr/>
        </p:nvSpPr>
        <p:spPr>
          <a:xfrm flipH="false" flipV="false" rot="0">
            <a:off x="-3707219" y="6893442"/>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3">
              <a:alphaModFix amt="58000"/>
              <a:extLst>
                <a:ext uri="{96DAC541-7B7A-43D3-8B79-37D633B846F1}">
                  <asvg:svgBlip xmlns:asvg="http://schemas.microsoft.com/office/drawing/2016/SVG/main" r:embed="rId4"/>
                </a:ext>
              </a:extLst>
            </a:blip>
            <a:stretch>
              <a:fillRect l="0" t="0" r="0" b="0"/>
            </a:stretch>
          </a:blipFill>
        </p:spPr>
      </p:sp>
      <p:sp>
        <p:nvSpPr>
          <p:cNvPr name="Freeform 4" id="4"/>
          <p:cNvSpPr/>
          <p:nvPr/>
        </p:nvSpPr>
        <p:spPr>
          <a:xfrm flipH="false" flipV="false" rot="0">
            <a:off x="14897986" y="-3703675"/>
            <a:ext cx="7097233" cy="7097233"/>
          </a:xfrm>
          <a:custGeom>
            <a:avLst/>
            <a:gdLst/>
            <a:ahLst/>
            <a:cxnLst/>
            <a:rect r="r" b="b" t="t" l="l"/>
            <a:pathLst>
              <a:path h="7097233" w="7097233">
                <a:moveTo>
                  <a:pt x="0" y="0"/>
                </a:moveTo>
                <a:lnTo>
                  <a:pt x="7097233" y="0"/>
                </a:lnTo>
                <a:lnTo>
                  <a:pt x="7097233" y="7097233"/>
                </a:lnTo>
                <a:lnTo>
                  <a:pt x="0" y="7097233"/>
                </a:lnTo>
                <a:lnTo>
                  <a:pt x="0" y="0"/>
                </a:lnTo>
                <a:close/>
              </a:path>
            </a:pathLst>
          </a:custGeom>
          <a:blipFill>
            <a:blip r:embed="rId5">
              <a:alphaModFix amt="57000"/>
              <a:extLst>
                <a:ext uri="{96DAC541-7B7A-43D3-8B79-37D633B846F1}">
                  <asvg:svgBlip xmlns:asvg="http://schemas.microsoft.com/office/drawing/2016/SVG/main" r:embed="rId6"/>
                </a:ext>
              </a:extLst>
            </a:blip>
            <a:stretch>
              <a:fillRect l="0" t="0" r="0" b="0"/>
            </a:stretch>
          </a:blipFill>
        </p:spPr>
      </p:sp>
      <p:sp>
        <p:nvSpPr>
          <p:cNvPr name="TextBox 5" id="5"/>
          <p:cNvSpPr txBox="true"/>
          <p:nvPr/>
        </p:nvSpPr>
        <p:spPr>
          <a:xfrm rot="0">
            <a:off x="4080277" y="3308477"/>
            <a:ext cx="10127446" cy="3641471"/>
          </a:xfrm>
          <a:prstGeom prst="rect">
            <a:avLst/>
          </a:prstGeom>
        </p:spPr>
        <p:txBody>
          <a:bodyPr anchor="t" rtlCol="false" tIns="0" lIns="0" bIns="0" rIns="0">
            <a:spAutoFit/>
          </a:bodyPr>
          <a:lstStyle/>
          <a:p>
            <a:pPr algn="ctr">
              <a:lnSpc>
                <a:spcPts val="14432"/>
              </a:lnSpc>
            </a:pPr>
            <a:r>
              <a:rPr lang="en-US" b="true" sz="11733">
                <a:solidFill>
                  <a:srgbClr val="61896A"/>
                </a:solidFill>
                <a:latin typeface="Helvetica Now Display Bold"/>
                <a:ea typeface="Helvetica Now Display Bold"/>
                <a:cs typeface="Helvetica Now Display Bold"/>
                <a:sym typeface="Helvetica Now Display Bold"/>
              </a:rPr>
              <a:t>THANK</a:t>
            </a:r>
          </a:p>
          <a:p>
            <a:pPr algn="ctr">
              <a:lnSpc>
                <a:spcPts val="14432"/>
              </a:lnSpc>
            </a:pPr>
            <a:r>
              <a:rPr lang="en-US" b="true" sz="11733">
                <a:solidFill>
                  <a:srgbClr val="61896A"/>
                </a:solidFill>
                <a:latin typeface="Helvetica Now Display Bold"/>
                <a:ea typeface="Helvetica Now Display Bold"/>
                <a:cs typeface="Helvetica Now Display Bold"/>
                <a:sym typeface="Helvetica Now Display Bold"/>
              </a:rPr>
              <a:t>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DAG_JogrmF0</dc:identifier>
  <dcterms:modified xsi:type="dcterms:W3CDTF">2011-08-01T06:04:30Z</dcterms:modified>
  <cp:revision>1</cp:revision>
  <dc:title>Enterprice Network Security</dc:title>
</cp:coreProperties>
</file>