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6" r:id="rId4"/>
    <p:sldId id="267" r:id="rId5"/>
    <p:sldId id="276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8" r:id="rId15"/>
    <p:sldId id="269" r:id="rId16"/>
    <p:sldId id="277" r:id="rId17"/>
    <p:sldId id="270" r:id="rId18"/>
    <p:sldId id="271" r:id="rId19"/>
    <p:sldId id="272" r:id="rId20"/>
    <p:sldId id="273" r:id="rId21"/>
    <p:sldId id="274" r:id="rId22"/>
    <p:sldId id="275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99"/>
    <p:restoredTop sz="94639"/>
  </p:normalViewPr>
  <p:slideViewPr>
    <p:cSldViewPr snapToGrid="0" snapToObjects="1">
      <p:cViewPr varScale="1">
        <p:scale>
          <a:sx n="68" d="100"/>
          <a:sy n="68" d="100"/>
        </p:scale>
        <p:origin x="240" y="2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10/12/18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10/12/18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10/12/18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10/12/18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10/12/18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10/12/18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10/12/18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10/12/18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10/12/18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10/12/18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10/12/18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10/12/18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10/12/18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10/12/18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10/12/18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10/12/18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10/12/18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10/12/18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7" Type="http://schemas.openxmlformats.org/officeDocument/2006/relationships/image" Target="../media/image7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tiff"/><Relationship Id="rId5" Type="http://schemas.openxmlformats.org/officeDocument/2006/relationships/image" Target="../media/image5.tiff"/><Relationship Id="rId4" Type="http://schemas.openxmlformats.org/officeDocument/2006/relationships/image" Target="../media/image4.tif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6C3B5-B524-5A44-8372-FFDE236CB90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ECAD5002C: </a:t>
            </a:r>
            <a:r>
              <a:rPr lang="en-US" dirty="0" err="1"/>
              <a:t>Darlith</a:t>
            </a:r>
            <a:r>
              <a:rPr lang="en-US" dirty="0"/>
              <a:t>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B6AB90-E422-564B-B812-D472D612C8F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/>
              <a:t>Gofyn</a:t>
            </a:r>
            <a:r>
              <a:rPr lang="en-US" dirty="0"/>
              <a:t> ac 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cwestiynau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40313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2F475-A810-3C48-93E5-C58502FE2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Nod y </a:t>
            </a:r>
            <a:r>
              <a:rPr lang="en-US" dirty="0" err="1"/>
              <a:t>ddarlith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5EA66-8F6D-E74D-AA90-30942CCC2E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Adolygu</a:t>
            </a:r>
            <a:endParaRPr lang="en-US" dirty="0"/>
          </a:p>
          <a:p>
            <a:r>
              <a:rPr lang="en-US" dirty="0" err="1"/>
              <a:t>Dechrau</a:t>
            </a:r>
            <a:r>
              <a:rPr lang="en-US" dirty="0"/>
              <a:t> </a:t>
            </a:r>
            <a:r>
              <a:rPr lang="en-US" dirty="0" err="1"/>
              <a:t>paratoi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aseiniad</a:t>
            </a:r>
            <a:r>
              <a:rPr lang="en-US" dirty="0"/>
              <a:t> </a:t>
            </a:r>
            <a:r>
              <a:rPr lang="en-US" dirty="0" err="1"/>
              <a:t>portffolio</a:t>
            </a:r>
            <a:endParaRPr lang="en-US" dirty="0"/>
          </a:p>
          <a:p>
            <a:r>
              <a:rPr lang="en-US" dirty="0" err="1"/>
              <a:t>Edrych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fanylach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defnydd</a:t>
            </a:r>
            <a:r>
              <a:rPr lang="en-US" dirty="0"/>
              <a:t> o </a:t>
            </a:r>
            <a:r>
              <a:rPr lang="en-US" dirty="0" err="1"/>
              <a:t>gwestiynau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ddarllen</a:t>
            </a:r>
            <a:r>
              <a:rPr lang="en-US" dirty="0"/>
              <a:t> a </a:t>
            </a:r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llafar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dosbarth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18663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56F53-82AA-BA48-BB16-0AF831399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842432"/>
          </a:xfrm>
        </p:spPr>
        <p:txBody>
          <a:bodyPr/>
          <a:lstStyle/>
          <a:p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aseiniad</a:t>
            </a:r>
            <a:r>
              <a:rPr lang="en-US" dirty="0"/>
              <a:t> </a:t>
            </a:r>
            <a:r>
              <a:rPr lang="en-US" dirty="0" err="1"/>
              <a:t>portffolio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FA8500-F553-E741-BA8C-6118D29E86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Tasg 1:  Dewis </a:t>
            </a:r>
            <a:r>
              <a:rPr lang="cy-GB" b="1" dirty="0"/>
              <a:t>stori addas </a:t>
            </a:r>
            <a:r>
              <a:rPr lang="cy-GB" dirty="0"/>
              <a:t>i’w chyflwyno i grŵp o blant gan </a:t>
            </a:r>
            <a:r>
              <a:rPr lang="cy-GB" b="1" dirty="0"/>
              <a:t>nodi’r rhesymeg </a:t>
            </a:r>
            <a:r>
              <a:rPr lang="cy-GB" dirty="0"/>
              <a:t>dros ddewis y stori honno a’r </a:t>
            </a:r>
            <a:r>
              <a:rPr lang="cy-GB" b="1" dirty="0"/>
              <a:t>prif nodau </a:t>
            </a:r>
            <a:r>
              <a:rPr lang="cy-GB" dirty="0"/>
              <a:t>ynghlwm wrth ddewis y stori.  Dylid nodi’r </a:t>
            </a:r>
            <a:r>
              <a:rPr lang="cy-GB" b="1" dirty="0"/>
              <a:t>gynulleidfa arfaethedig</a:t>
            </a:r>
            <a:r>
              <a:rPr lang="cy-GB" dirty="0"/>
              <a:t>,  a’r </a:t>
            </a:r>
            <a:r>
              <a:rPr lang="cy-GB" b="1" dirty="0"/>
              <a:t>math o gyfleoedd addysgu iaith</a:t>
            </a:r>
            <a:r>
              <a:rPr lang="cy-GB" dirty="0"/>
              <a:t> y byddai’r stori yn eu cynnig.  Paratoi un adnodd sy’n seiliedig ar y stori ac yn addysgu’r Gymraeg fel ail iaith neu fel iaith gyntaf.  (hyd at 250 gair)</a:t>
            </a:r>
            <a:endParaRPr lang="en-GB" dirty="0"/>
          </a:p>
          <a:p>
            <a:r>
              <a:rPr lang="cy-GB" dirty="0"/>
              <a:t>Tasg 2:  Darllen stori i grŵp o blant yn ystod eich cyfnod PAP a chwblhau un gweithgaredd sy’n gwneud defnydd o’r adnodd sydd wedi’i baratoi gennych.  Bydd angen i chi ffilmio’r gweithgaredd hwn i’w ddadansoddi gennych ac i’w gyflwyno fel rhan o asesiad y modwl.  (hyd at 8 munud)</a:t>
            </a:r>
            <a:endParaRPr lang="en-GB" dirty="0"/>
          </a:p>
          <a:p>
            <a:r>
              <a:rPr lang="cy-GB" dirty="0"/>
              <a:t>Tasg 3:  Adfyfyriad ysgrifenedig ar dasg 2 (hyd at 1500 gair)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43950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37EB2-D634-CE44-A1D5-F6E883809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97982"/>
          </a:xfrm>
        </p:spPr>
        <p:txBody>
          <a:bodyPr/>
          <a:lstStyle/>
          <a:p>
            <a:r>
              <a:rPr lang="en-US" dirty="0" err="1"/>
              <a:t>Pwysigrwydd</a:t>
            </a:r>
            <a:r>
              <a:rPr lang="en-US" dirty="0"/>
              <a:t> </a:t>
            </a:r>
            <a:r>
              <a:rPr lang="en-US" dirty="0" err="1"/>
              <a:t>cwestiynau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D1D6E-2776-B648-88B3-073052276F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0367" y="2498304"/>
            <a:ext cx="8784596" cy="3522987"/>
          </a:xfrm>
        </p:spPr>
        <p:txBody>
          <a:bodyPr/>
          <a:lstStyle/>
          <a:p>
            <a:r>
              <a:rPr lang="en-US" dirty="0" err="1"/>
              <a:t>Strategaeth</a:t>
            </a:r>
            <a:r>
              <a:rPr lang="en-US" dirty="0"/>
              <a:t> 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pwysig</a:t>
            </a:r>
            <a:endParaRPr lang="en-US" dirty="0"/>
          </a:p>
          <a:p>
            <a:r>
              <a:rPr lang="en-US" dirty="0" err="1"/>
              <a:t>Modelu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gywir</a:t>
            </a:r>
            <a:r>
              <a:rPr lang="en-US" dirty="0"/>
              <a:t> </a:t>
            </a:r>
          </a:p>
          <a:p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ieithyddol</a:t>
            </a:r>
            <a:endParaRPr lang="en-US" dirty="0"/>
          </a:p>
          <a:p>
            <a:r>
              <a:rPr lang="en-US" dirty="0" err="1"/>
              <a:t>Ysgogi</a:t>
            </a:r>
            <a:r>
              <a:rPr lang="en-US" dirty="0"/>
              <a:t> </a:t>
            </a:r>
            <a:r>
              <a:rPr lang="en-US" dirty="0" err="1"/>
              <a:t>diddordeb</a:t>
            </a:r>
            <a:endParaRPr lang="en-US" dirty="0"/>
          </a:p>
          <a:p>
            <a:r>
              <a:rPr lang="en-US" dirty="0" err="1"/>
              <a:t>Cadarnhau</a:t>
            </a:r>
            <a:r>
              <a:rPr lang="en-US" dirty="0"/>
              <a:t> </a:t>
            </a:r>
            <a:r>
              <a:rPr lang="en-US" dirty="0" err="1"/>
              <a:t>dealltwriaeth</a:t>
            </a:r>
            <a:endParaRPr lang="en-US" dirty="0"/>
          </a:p>
          <a:p>
            <a:r>
              <a:rPr lang="en-US" dirty="0" err="1"/>
              <a:t>Cyfleoedd</a:t>
            </a:r>
            <a:r>
              <a:rPr lang="en-US" dirty="0"/>
              <a:t> </a:t>
            </a:r>
            <a:r>
              <a:rPr lang="en-US" dirty="0" err="1"/>
              <a:t>cyfathrebu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0651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A8AE9-DAB2-904C-AEDD-0DE73D28A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Pwysigrwydd</a:t>
            </a:r>
            <a:r>
              <a:rPr lang="en-US" dirty="0"/>
              <a:t> </a:t>
            </a:r>
            <a:r>
              <a:rPr lang="en-US" dirty="0" err="1"/>
              <a:t>cwestiynau</a:t>
            </a:r>
            <a:r>
              <a:rPr lang="en-US" dirty="0"/>
              <a:t>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E04974-D8BC-2041-B847-E567EC6092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Caëedig</a:t>
            </a:r>
            <a:r>
              <a:rPr lang="en-US" dirty="0"/>
              <a:t> – un 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cywir</a:t>
            </a:r>
            <a:r>
              <a:rPr lang="en-US" dirty="0"/>
              <a:t> &gt; </a:t>
            </a:r>
            <a:r>
              <a:rPr lang="en-US" dirty="0" err="1"/>
              <a:t>Cadarnhau</a:t>
            </a:r>
            <a:r>
              <a:rPr lang="en-US" dirty="0"/>
              <a:t> </a:t>
            </a:r>
            <a:r>
              <a:rPr lang="en-US" dirty="0" err="1"/>
              <a:t>gwybodaeth</a:t>
            </a:r>
            <a:r>
              <a:rPr lang="en-US" dirty="0"/>
              <a:t> a </a:t>
            </a:r>
            <a:r>
              <a:rPr lang="en-US" dirty="0" err="1"/>
              <a:t>ffeithiau</a:t>
            </a:r>
            <a:endParaRPr lang="en-US" dirty="0"/>
          </a:p>
          <a:p>
            <a:r>
              <a:rPr lang="en-US" dirty="0" err="1"/>
              <a:t>Agored</a:t>
            </a:r>
            <a:r>
              <a:rPr lang="en-US" dirty="0"/>
              <a:t> – </a:t>
            </a:r>
            <a:r>
              <a:rPr lang="en-US" dirty="0" err="1"/>
              <a:t>mwy</a:t>
            </a:r>
            <a:r>
              <a:rPr lang="en-US" dirty="0"/>
              <a:t> nag un </a:t>
            </a:r>
            <a:r>
              <a:rPr lang="en-US" dirty="0" err="1"/>
              <a:t>ateb</a:t>
            </a:r>
            <a:r>
              <a:rPr lang="en-US" dirty="0"/>
              <a:t> &gt; </a:t>
            </a:r>
            <a:r>
              <a:rPr lang="en-US" dirty="0" err="1"/>
              <a:t>Ysgogi</a:t>
            </a:r>
            <a:r>
              <a:rPr lang="en-US" dirty="0"/>
              <a:t> </a:t>
            </a:r>
            <a:r>
              <a:rPr lang="en-US" dirty="0" err="1"/>
              <a:t>meddwl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ehangach</a:t>
            </a:r>
            <a:endParaRPr lang="en-US" dirty="0"/>
          </a:p>
          <a:p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cyfuniad</a:t>
            </a:r>
            <a:endParaRPr lang="en-US" dirty="0"/>
          </a:p>
          <a:p>
            <a:r>
              <a:rPr lang="en-US" dirty="0" err="1"/>
              <a:t>Gwerthfawrogi</a:t>
            </a:r>
            <a:r>
              <a:rPr lang="en-US" dirty="0"/>
              <a:t>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  <a:p>
            <a:r>
              <a:rPr lang="en-US" dirty="0" err="1"/>
              <a:t>Canmol</a:t>
            </a:r>
            <a:endParaRPr lang="en-US" dirty="0"/>
          </a:p>
          <a:p>
            <a:r>
              <a:rPr lang="en-US" dirty="0" err="1"/>
              <a:t>Cywiro</a:t>
            </a:r>
            <a:endParaRPr lang="en-US" dirty="0"/>
          </a:p>
          <a:p>
            <a:r>
              <a:rPr lang="en-US" dirty="0" err="1"/>
              <a:t>Cofiwch</a:t>
            </a:r>
            <a:r>
              <a:rPr lang="en-US" dirty="0"/>
              <a:t> </a:t>
            </a:r>
            <a:r>
              <a:rPr lang="en-US" dirty="0" err="1"/>
              <a:t>aralleirio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Gymraeg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48552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4E6BF-A785-9641-A591-BB37DEEB3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cofio’r</a:t>
            </a:r>
            <a:r>
              <a:rPr lang="en-US" dirty="0"/>
              <a:t> </a:t>
            </a:r>
            <a:r>
              <a:rPr lang="en-US" dirty="0" err="1"/>
              <a:t>rheolau</a:t>
            </a:r>
            <a:r>
              <a:rPr lang="en-US" dirty="0"/>
              <a:t>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82A4508-0C22-B041-AAA6-2A03659F7B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6970212"/>
              </p:ext>
            </p:extLst>
          </p:nvPr>
        </p:nvGraphicFramePr>
        <p:xfrm>
          <a:off x="2910046" y="3111500"/>
          <a:ext cx="5316220" cy="18923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25575">
                  <a:extLst>
                    <a:ext uri="{9D8B030D-6E8A-4147-A177-3AD203B41FA5}">
                      <a16:colId xmlns:a16="http://schemas.microsoft.com/office/drawing/2014/main" val="676673944"/>
                    </a:ext>
                  </a:extLst>
                </a:gridCol>
                <a:gridCol w="1700530">
                  <a:extLst>
                    <a:ext uri="{9D8B030D-6E8A-4147-A177-3AD203B41FA5}">
                      <a16:colId xmlns:a16="http://schemas.microsoft.com/office/drawing/2014/main" val="3616786723"/>
                    </a:ext>
                  </a:extLst>
                </a:gridCol>
                <a:gridCol w="2190115">
                  <a:extLst>
                    <a:ext uri="{9D8B030D-6E8A-4147-A177-3AD203B41FA5}">
                      <a16:colId xmlns:a16="http://schemas.microsoft.com/office/drawing/2014/main" val="1405062135"/>
                    </a:ext>
                  </a:extLst>
                </a:gridCol>
              </a:tblGrid>
              <a:tr h="94996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Sut + berf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Sut taloch chi am y llyfrau?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2035198"/>
                  </a:ext>
                </a:extLst>
              </a:tr>
              <a:tr h="9423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Sut + enw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Treiglad meddal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Sut gyfrifiadur yw e?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382051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D07FD3A-AE89-ED41-954F-E1C273E4E125}"/>
              </a:ext>
            </a:extLst>
          </p:cNvPr>
          <p:cNvSpPr txBox="1"/>
          <p:nvPr/>
        </p:nvSpPr>
        <p:spPr>
          <a:xfrm rot="19834615">
            <a:off x="774700" y="3111500"/>
            <a:ext cx="1371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>
                <a:solidFill>
                  <a:schemeClr val="accent1"/>
                </a:solidFill>
              </a:rPr>
              <a:t>Sut</a:t>
            </a:r>
            <a:r>
              <a:rPr lang="en-US" sz="3200" dirty="0">
                <a:solidFill>
                  <a:schemeClr val="accent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5475511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FCA10-F047-6542-83CB-B0E423ED2A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cofio’r</a:t>
            </a:r>
            <a:r>
              <a:rPr lang="en-US" dirty="0"/>
              <a:t> </a:t>
            </a:r>
            <a:r>
              <a:rPr lang="en-US" dirty="0" err="1"/>
              <a:t>rheolau</a:t>
            </a:r>
            <a:r>
              <a:rPr lang="en-US" dirty="0"/>
              <a:t>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1D01D00-BFFF-A743-9A74-AEAE86F666B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910046" y="3592512"/>
          <a:ext cx="5316220" cy="14382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25575">
                  <a:extLst>
                    <a:ext uri="{9D8B030D-6E8A-4147-A177-3AD203B41FA5}">
                      <a16:colId xmlns:a16="http://schemas.microsoft.com/office/drawing/2014/main" val="283838042"/>
                    </a:ext>
                  </a:extLst>
                </a:gridCol>
                <a:gridCol w="1700530">
                  <a:extLst>
                    <a:ext uri="{9D8B030D-6E8A-4147-A177-3AD203B41FA5}">
                      <a16:colId xmlns:a16="http://schemas.microsoft.com/office/drawing/2014/main" val="57528070"/>
                    </a:ext>
                  </a:extLst>
                </a:gridCol>
                <a:gridCol w="2190115">
                  <a:extLst>
                    <a:ext uri="{9D8B030D-6E8A-4147-A177-3AD203B41FA5}">
                      <a16:colId xmlns:a16="http://schemas.microsoft.com/office/drawing/2014/main" val="4046789428"/>
                    </a:ext>
                  </a:extLst>
                </a:gridCol>
              </a:tblGrid>
              <a:tr h="48133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Pa + enw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Treiglad meddal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Pa lyfrau ysgrifennodd hi?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8917485"/>
                  </a:ext>
                </a:extLst>
              </a:tr>
              <a:tr h="47688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Pa + enw + berf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Treiglad meddal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Pa lyfrau ddarllenaist ti?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5257616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P’un + berf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Treiglad meddal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P’un brynoch chi?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581373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600DB06-A013-F641-AD1F-7A6BD07DCC7B}"/>
              </a:ext>
            </a:extLst>
          </p:cNvPr>
          <p:cNvSpPr txBox="1"/>
          <p:nvPr/>
        </p:nvSpPr>
        <p:spPr>
          <a:xfrm rot="20488144">
            <a:off x="838200" y="3053903"/>
            <a:ext cx="1512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accent1"/>
                </a:solidFill>
              </a:rPr>
              <a:t>Pa …?</a:t>
            </a:r>
          </a:p>
        </p:txBody>
      </p:sp>
    </p:spTree>
    <p:extLst>
      <p:ext uri="{BB962C8B-B14F-4D97-AF65-F5344CB8AC3E}">
        <p14:creationId xmlns:p14="http://schemas.microsoft.com/office/powerpoint/2010/main" val="34187155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90DF9-1B9E-C343-84E4-E961B6095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cofio’r</a:t>
            </a:r>
            <a:r>
              <a:rPr lang="en-US" dirty="0"/>
              <a:t> </a:t>
            </a:r>
            <a:r>
              <a:rPr lang="en-US" dirty="0" err="1"/>
              <a:t>rheolau</a:t>
            </a:r>
            <a:r>
              <a:rPr lang="en-US" dirty="0"/>
              <a:t>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58276EE-5BB1-5E48-8E16-E0EA8C15E82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910046" y="4074160"/>
          <a:ext cx="5316220" cy="4749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25575">
                  <a:extLst>
                    <a:ext uri="{9D8B030D-6E8A-4147-A177-3AD203B41FA5}">
                      <a16:colId xmlns:a16="http://schemas.microsoft.com/office/drawing/2014/main" val="3674160938"/>
                    </a:ext>
                  </a:extLst>
                </a:gridCol>
                <a:gridCol w="1700530">
                  <a:extLst>
                    <a:ext uri="{9D8B030D-6E8A-4147-A177-3AD203B41FA5}">
                      <a16:colId xmlns:a16="http://schemas.microsoft.com/office/drawing/2014/main" val="1931829085"/>
                    </a:ext>
                  </a:extLst>
                </a:gridCol>
                <a:gridCol w="2190115">
                  <a:extLst>
                    <a:ext uri="{9D8B030D-6E8A-4147-A177-3AD203B41FA5}">
                      <a16:colId xmlns:a16="http://schemas.microsoft.com/office/drawing/2014/main" val="4109401315"/>
                    </a:ext>
                  </a:extLst>
                </a:gridCol>
              </a:tblGrid>
              <a:tr h="47498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Beth + berf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Treiglad meddal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Beth ddywedodd y rhiant?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595304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B403E32-96AF-2941-A0C8-3A6C37048B48}"/>
              </a:ext>
            </a:extLst>
          </p:cNvPr>
          <p:cNvSpPr txBox="1"/>
          <p:nvPr/>
        </p:nvSpPr>
        <p:spPr>
          <a:xfrm rot="20403711">
            <a:off x="546100" y="3416300"/>
            <a:ext cx="23639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accent1"/>
                </a:solidFill>
              </a:rPr>
              <a:t>Beth …?</a:t>
            </a:r>
          </a:p>
        </p:txBody>
      </p:sp>
    </p:spTree>
    <p:extLst>
      <p:ext uri="{BB962C8B-B14F-4D97-AF65-F5344CB8AC3E}">
        <p14:creationId xmlns:p14="http://schemas.microsoft.com/office/powerpoint/2010/main" val="37312526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E6689-1CEE-3B44-AAB8-562DFF416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cofio’r</a:t>
            </a:r>
            <a:r>
              <a:rPr lang="en-US" dirty="0"/>
              <a:t> </a:t>
            </a:r>
            <a:r>
              <a:rPr lang="en-US" dirty="0" err="1"/>
              <a:t>rheolau</a:t>
            </a:r>
            <a:r>
              <a:rPr lang="en-US" dirty="0"/>
              <a:t>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E6BA553-8631-F547-B409-40B7AABDE27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910046" y="4073207"/>
          <a:ext cx="5316220" cy="47688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25575">
                  <a:extLst>
                    <a:ext uri="{9D8B030D-6E8A-4147-A177-3AD203B41FA5}">
                      <a16:colId xmlns:a16="http://schemas.microsoft.com/office/drawing/2014/main" val="1075261075"/>
                    </a:ext>
                  </a:extLst>
                </a:gridCol>
                <a:gridCol w="1700530">
                  <a:extLst>
                    <a:ext uri="{9D8B030D-6E8A-4147-A177-3AD203B41FA5}">
                      <a16:colId xmlns:a16="http://schemas.microsoft.com/office/drawing/2014/main" val="3601432320"/>
                    </a:ext>
                  </a:extLst>
                </a:gridCol>
                <a:gridCol w="2190115">
                  <a:extLst>
                    <a:ext uri="{9D8B030D-6E8A-4147-A177-3AD203B41FA5}">
                      <a16:colId xmlns:a16="http://schemas.microsoft.com/office/drawing/2014/main" val="3971727252"/>
                    </a:ext>
                  </a:extLst>
                </a:gridCol>
              </a:tblGrid>
              <a:tr h="47688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Faint + berf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Treiglad meddal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Faint dalon nhw?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156099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BBBCE9D-434B-BF4C-AD81-F82991C25706}"/>
              </a:ext>
            </a:extLst>
          </p:cNvPr>
          <p:cNvSpPr txBox="1"/>
          <p:nvPr/>
        </p:nvSpPr>
        <p:spPr>
          <a:xfrm rot="20441812">
            <a:off x="584200" y="3708400"/>
            <a:ext cx="193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accent1"/>
                </a:solidFill>
              </a:rPr>
              <a:t>Faint …?</a:t>
            </a:r>
          </a:p>
        </p:txBody>
      </p:sp>
    </p:spTree>
    <p:extLst>
      <p:ext uri="{BB962C8B-B14F-4D97-AF65-F5344CB8AC3E}">
        <p14:creationId xmlns:p14="http://schemas.microsoft.com/office/powerpoint/2010/main" val="16389541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D9AE4-0189-4840-AC9A-6621CCA32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cofio’r</a:t>
            </a:r>
            <a:r>
              <a:rPr lang="en-US" dirty="0"/>
              <a:t> </a:t>
            </a:r>
            <a:r>
              <a:rPr lang="en-US" dirty="0" err="1"/>
              <a:t>rheolau</a:t>
            </a:r>
            <a:r>
              <a:rPr lang="en-US" dirty="0"/>
              <a:t>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0512A80-E103-CC4C-AFF9-61911DFC4FB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910046" y="4074160"/>
          <a:ext cx="5316220" cy="4749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25575">
                  <a:extLst>
                    <a:ext uri="{9D8B030D-6E8A-4147-A177-3AD203B41FA5}">
                      <a16:colId xmlns:a16="http://schemas.microsoft.com/office/drawing/2014/main" val="2210732796"/>
                    </a:ext>
                  </a:extLst>
                </a:gridCol>
                <a:gridCol w="1700530">
                  <a:extLst>
                    <a:ext uri="{9D8B030D-6E8A-4147-A177-3AD203B41FA5}">
                      <a16:colId xmlns:a16="http://schemas.microsoft.com/office/drawing/2014/main" val="1295247757"/>
                    </a:ext>
                  </a:extLst>
                </a:gridCol>
                <a:gridCol w="2190115">
                  <a:extLst>
                    <a:ext uri="{9D8B030D-6E8A-4147-A177-3AD203B41FA5}">
                      <a16:colId xmlns:a16="http://schemas.microsoft.com/office/drawing/2014/main" val="1104972315"/>
                    </a:ext>
                  </a:extLst>
                </a:gridCol>
              </a:tblGrid>
              <a:tr h="47498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Pwy + berf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Treiglad meddal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Pwy fwytodd y cinio?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3227582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BACDD8A-99E7-0046-97DB-80B0466027F6}"/>
              </a:ext>
            </a:extLst>
          </p:cNvPr>
          <p:cNvSpPr txBox="1"/>
          <p:nvPr/>
        </p:nvSpPr>
        <p:spPr>
          <a:xfrm rot="20385937">
            <a:off x="698500" y="3365500"/>
            <a:ext cx="18415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>
                <a:solidFill>
                  <a:schemeClr val="accent1"/>
                </a:solidFill>
              </a:rPr>
              <a:t>Pwy</a:t>
            </a:r>
            <a:r>
              <a:rPr lang="en-US" sz="3200" dirty="0">
                <a:solidFill>
                  <a:schemeClr val="accent1"/>
                </a:solidFill>
              </a:rPr>
              <a:t> …?</a:t>
            </a:r>
          </a:p>
        </p:txBody>
      </p:sp>
    </p:spTree>
    <p:extLst>
      <p:ext uri="{BB962C8B-B14F-4D97-AF65-F5344CB8AC3E}">
        <p14:creationId xmlns:p14="http://schemas.microsoft.com/office/powerpoint/2010/main" val="16135798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A2B04-69FE-784F-B65E-E7B02631E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cofio’r</a:t>
            </a:r>
            <a:r>
              <a:rPr lang="en-US" dirty="0"/>
              <a:t> </a:t>
            </a:r>
            <a:r>
              <a:rPr lang="en-US" dirty="0" err="1"/>
              <a:t>rheolau</a:t>
            </a:r>
            <a:r>
              <a:rPr lang="en-US" dirty="0"/>
              <a:t>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ECD97CD-FEA9-9D4E-B5B7-C6E5E9384D8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910046" y="4073207"/>
          <a:ext cx="5316220" cy="47688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25575">
                  <a:extLst>
                    <a:ext uri="{9D8B030D-6E8A-4147-A177-3AD203B41FA5}">
                      <a16:colId xmlns:a16="http://schemas.microsoft.com/office/drawing/2014/main" val="4191304145"/>
                    </a:ext>
                  </a:extLst>
                </a:gridCol>
                <a:gridCol w="1700530">
                  <a:extLst>
                    <a:ext uri="{9D8B030D-6E8A-4147-A177-3AD203B41FA5}">
                      <a16:colId xmlns:a16="http://schemas.microsoft.com/office/drawing/2014/main" val="3443675864"/>
                    </a:ext>
                  </a:extLst>
                </a:gridCol>
                <a:gridCol w="2190115">
                  <a:extLst>
                    <a:ext uri="{9D8B030D-6E8A-4147-A177-3AD203B41FA5}">
                      <a16:colId xmlns:a16="http://schemas.microsoft.com/office/drawing/2014/main" val="4230937688"/>
                    </a:ext>
                  </a:extLst>
                </a:gridCol>
              </a:tblGrid>
              <a:tr h="47688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Pam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Pam dest ti i’r ysgol?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304954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7F567C3-F893-1144-867E-2ED276ED743C}"/>
              </a:ext>
            </a:extLst>
          </p:cNvPr>
          <p:cNvSpPr txBox="1"/>
          <p:nvPr/>
        </p:nvSpPr>
        <p:spPr>
          <a:xfrm rot="20703542">
            <a:off x="508000" y="3403600"/>
            <a:ext cx="19177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accent1"/>
                </a:solidFill>
              </a:rPr>
              <a:t>Pam …?</a:t>
            </a:r>
          </a:p>
        </p:txBody>
      </p:sp>
    </p:spTree>
    <p:extLst>
      <p:ext uri="{BB962C8B-B14F-4D97-AF65-F5344CB8AC3E}">
        <p14:creationId xmlns:p14="http://schemas.microsoft.com/office/powerpoint/2010/main" val="32092687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2A2DF-9B52-6842-A5E8-3C1B6621E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cofio’r</a:t>
            </a:r>
            <a:r>
              <a:rPr lang="en-US" dirty="0"/>
              <a:t> </a:t>
            </a:r>
            <a:r>
              <a:rPr lang="en-US" dirty="0" err="1"/>
              <a:t>rheolau</a:t>
            </a:r>
            <a:r>
              <a:rPr lang="en-US" dirty="0"/>
              <a:t>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FCFBEDD-2DD8-CA49-93A4-BD564B8F207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910046" y="4074160"/>
          <a:ext cx="5316220" cy="4749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25575">
                  <a:extLst>
                    <a:ext uri="{9D8B030D-6E8A-4147-A177-3AD203B41FA5}">
                      <a16:colId xmlns:a16="http://schemas.microsoft.com/office/drawing/2014/main" val="1032445682"/>
                    </a:ext>
                  </a:extLst>
                </a:gridCol>
                <a:gridCol w="1700530">
                  <a:extLst>
                    <a:ext uri="{9D8B030D-6E8A-4147-A177-3AD203B41FA5}">
                      <a16:colId xmlns:a16="http://schemas.microsoft.com/office/drawing/2014/main" val="2316825551"/>
                    </a:ext>
                  </a:extLst>
                </a:gridCol>
                <a:gridCol w="2190115">
                  <a:extLst>
                    <a:ext uri="{9D8B030D-6E8A-4147-A177-3AD203B41FA5}">
                      <a16:colId xmlns:a16="http://schemas.microsoft.com/office/drawing/2014/main" val="1682463191"/>
                    </a:ext>
                  </a:extLst>
                </a:gridCol>
              </a:tblGrid>
              <a:tr h="47498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Pryd + berf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Pryd cyrhaeddon nhw?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925636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19F0E58-2780-D142-82AF-32903BDF43B9}"/>
              </a:ext>
            </a:extLst>
          </p:cNvPr>
          <p:cNvSpPr txBox="1"/>
          <p:nvPr/>
        </p:nvSpPr>
        <p:spPr>
          <a:xfrm rot="20389164">
            <a:off x="546100" y="2882900"/>
            <a:ext cx="1955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>
                <a:solidFill>
                  <a:schemeClr val="accent1"/>
                </a:solidFill>
              </a:rPr>
              <a:t>Pryd</a:t>
            </a:r>
            <a:r>
              <a:rPr lang="en-US" sz="3200" dirty="0">
                <a:solidFill>
                  <a:schemeClr val="accent1"/>
                </a:solidFill>
              </a:rPr>
              <a:t> …?</a:t>
            </a:r>
          </a:p>
        </p:txBody>
      </p:sp>
    </p:spTree>
    <p:extLst>
      <p:ext uri="{BB962C8B-B14F-4D97-AF65-F5344CB8AC3E}">
        <p14:creationId xmlns:p14="http://schemas.microsoft.com/office/powerpoint/2010/main" val="35129640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09AD1-3B65-6042-B6CC-966CB72856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cofio’r</a:t>
            </a:r>
            <a:r>
              <a:rPr lang="en-US" dirty="0"/>
              <a:t> </a:t>
            </a:r>
            <a:r>
              <a:rPr lang="en-US" dirty="0" err="1"/>
              <a:t>rheolau</a:t>
            </a:r>
            <a:r>
              <a:rPr lang="en-US" dirty="0"/>
              <a:t>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D760996-244D-1746-9A65-670629CCDF5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910046" y="4073207"/>
          <a:ext cx="5316220" cy="47688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25575">
                  <a:extLst>
                    <a:ext uri="{9D8B030D-6E8A-4147-A177-3AD203B41FA5}">
                      <a16:colId xmlns:a16="http://schemas.microsoft.com/office/drawing/2014/main" val="3801932691"/>
                    </a:ext>
                  </a:extLst>
                </a:gridCol>
                <a:gridCol w="1700530">
                  <a:extLst>
                    <a:ext uri="{9D8B030D-6E8A-4147-A177-3AD203B41FA5}">
                      <a16:colId xmlns:a16="http://schemas.microsoft.com/office/drawing/2014/main" val="2092532227"/>
                    </a:ext>
                  </a:extLst>
                </a:gridCol>
                <a:gridCol w="2190115">
                  <a:extLst>
                    <a:ext uri="{9D8B030D-6E8A-4147-A177-3AD203B41FA5}">
                      <a16:colId xmlns:a16="http://schemas.microsoft.com/office/drawing/2014/main" val="2722767347"/>
                    </a:ext>
                  </a:extLst>
                </a:gridCol>
              </a:tblGrid>
              <a:tr h="47688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Ble + berf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Ble gadawaist ti dy got?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0290617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3CFB863-B6C3-D844-9AE3-9E1EFB55E6FE}"/>
              </a:ext>
            </a:extLst>
          </p:cNvPr>
          <p:cNvSpPr txBox="1"/>
          <p:nvPr/>
        </p:nvSpPr>
        <p:spPr>
          <a:xfrm rot="20406355">
            <a:off x="596900" y="2959100"/>
            <a:ext cx="1955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>
                <a:solidFill>
                  <a:schemeClr val="accent1"/>
                </a:solidFill>
              </a:rPr>
              <a:t>Ble</a:t>
            </a:r>
            <a:r>
              <a:rPr lang="en-US" sz="3200" dirty="0">
                <a:solidFill>
                  <a:schemeClr val="accent1"/>
                </a:solidFill>
              </a:rPr>
              <a:t> …?</a:t>
            </a:r>
          </a:p>
        </p:txBody>
      </p:sp>
    </p:spTree>
    <p:extLst>
      <p:ext uri="{BB962C8B-B14F-4D97-AF65-F5344CB8AC3E}">
        <p14:creationId xmlns:p14="http://schemas.microsoft.com/office/powerpoint/2010/main" val="12716451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DCBBB-F17A-6844-98DC-55BBE9C33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cofio’r</a:t>
            </a:r>
            <a:r>
              <a:rPr lang="en-US" dirty="0"/>
              <a:t> </a:t>
            </a:r>
            <a:r>
              <a:rPr lang="en-US" dirty="0" err="1"/>
              <a:t>rheolau</a:t>
            </a:r>
            <a:r>
              <a:rPr lang="en-US" dirty="0"/>
              <a:t>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4A48F67-ABAE-564C-A1FA-9FDF0CB1DE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1956207"/>
              </p:ext>
            </p:extLst>
          </p:nvPr>
        </p:nvGraphicFramePr>
        <p:xfrm>
          <a:off x="800099" y="3009900"/>
          <a:ext cx="10515602" cy="2222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1593">
                  <a:extLst>
                    <a:ext uri="{9D8B030D-6E8A-4147-A177-3AD203B41FA5}">
                      <a16:colId xmlns:a16="http://schemas.microsoft.com/office/drawing/2014/main" val="662432628"/>
                    </a:ext>
                  </a:extLst>
                </a:gridCol>
                <a:gridCol w="2506521">
                  <a:extLst>
                    <a:ext uri="{9D8B030D-6E8A-4147-A177-3AD203B41FA5}">
                      <a16:colId xmlns:a16="http://schemas.microsoft.com/office/drawing/2014/main" val="879964641"/>
                    </a:ext>
                  </a:extLst>
                </a:gridCol>
                <a:gridCol w="2547408">
                  <a:extLst>
                    <a:ext uri="{9D8B030D-6E8A-4147-A177-3AD203B41FA5}">
                      <a16:colId xmlns:a16="http://schemas.microsoft.com/office/drawing/2014/main" val="1290464793"/>
                    </a:ext>
                  </a:extLst>
                </a:gridCol>
                <a:gridCol w="3320080">
                  <a:extLst>
                    <a:ext uri="{9D8B030D-6E8A-4147-A177-3AD203B41FA5}">
                      <a16:colId xmlns:a16="http://schemas.microsoft.com/office/drawing/2014/main" val="3260601861"/>
                    </a:ext>
                  </a:extLst>
                </a:gridCol>
              </a:tblGrid>
              <a:tr h="915147">
                <a:tc>
                  <a:txBody>
                    <a:bodyPr/>
                    <a:lstStyle/>
                    <a:p>
                      <a:r>
                        <a:rPr lang="en-US" dirty="0"/>
                        <a:t>‘</a:t>
                      </a:r>
                      <a:r>
                        <a:rPr lang="en-US" dirty="0" err="1"/>
                        <a:t>Ydy</a:t>
                      </a:r>
                      <a:r>
                        <a:rPr lang="en-US" dirty="0"/>
                        <a:t>’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cwestiwn</a:t>
                      </a:r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‘</a:t>
                      </a:r>
                      <a:r>
                        <a:rPr lang="en-US" dirty="0" err="1"/>
                        <a:t>Oes</a:t>
                      </a:r>
                      <a:r>
                        <a:rPr lang="en-US" dirty="0"/>
                        <a:t>’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cwestiwn</a:t>
                      </a:r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Yn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gorffennol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Brawddeg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bwyslais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yw’r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cwestiwn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6502257"/>
                  </a:ext>
                </a:extLst>
              </a:tr>
              <a:tr h="1307353">
                <a:tc>
                  <a:txBody>
                    <a:bodyPr/>
                    <a:lstStyle/>
                    <a:p>
                      <a:r>
                        <a:rPr lang="en-US" dirty="0"/>
                        <a:t>'</a:t>
                      </a:r>
                      <a:r>
                        <a:rPr lang="en-US" dirty="0" err="1"/>
                        <a:t>Ydy</a:t>
                      </a:r>
                      <a:r>
                        <a:rPr lang="en-US" dirty="0"/>
                        <a:t>’ </a:t>
                      </a:r>
                      <a:r>
                        <a:rPr lang="en-US" dirty="0" err="1"/>
                        <a:t>neu</a:t>
                      </a:r>
                      <a:r>
                        <a:rPr lang="en-US" dirty="0"/>
                        <a:t> ‘</a:t>
                      </a:r>
                      <a:r>
                        <a:rPr lang="en-US" dirty="0" err="1"/>
                        <a:t>Nac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ydy</a:t>
                      </a:r>
                      <a:r>
                        <a:rPr lang="en-US" dirty="0"/>
                        <a:t>’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ateb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'</a:t>
                      </a:r>
                      <a:r>
                        <a:rPr lang="en-US" dirty="0" err="1"/>
                        <a:t>Oes</a:t>
                      </a:r>
                      <a:r>
                        <a:rPr lang="en-US" dirty="0"/>
                        <a:t>’ </a:t>
                      </a:r>
                      <a:r>
                        <a:rPr lang="en-US" dirty="0" err="1"/>
                        <a:t>neu</a:t>
                      </a:r>
                      <a:r>
                        <a:rPr lang="en-US" dirty="0"/>
                        <a:t> ‘</a:t>
                      </a:r>
                      <a:r>
                        <a:rPr lang="en-US" dirty="0" err="1"/>
                        <a:t>Nac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oes</a:t>
                      </a:r>
                      <a:r>
                        <a:rPr lang="en-US" dirty="0"/>
                        <a:t>’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ateb</a:t>
                      </a:r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‘Do’ </a:t>
                      </a:r>
                      <a:r>
                        <a:rPr lang="en-US" dirty="0" err="1"/>
                        <a:t>neu</a:t>
                      </a:r>
                      <a:r>
                        <a:rPr lang="en-US" dirty="0"/>
                        <a:t> ‘</a:t>
                      </a:r>
                      <a:r>
                        <a:rPr lang="en-US" dirty="0" err="1"/>
                        <a:t>Naddo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‘</a:t>
                      </a:r>
                      <a:r>
                        <a:rPr lang="en-US" dirty="0" err="1"/>
                        <a:t>Ie</a:t>
                      </a:r>
                      <a:r>
                        <a:rPr lang="en-US" dirty="0"/>
                        <a:t>’ </a:t>
                      </a:r>
                      <a:r>
                        <a:rPr lang="en-US" dirty="0" err="1"/>
                        <a:t>neu</a:t>
                      </a:r>
                      <a:r>
                        <a:rPr lang="en-US" dirty="0"/>
                        <a:t> ‘</a:t>
                      </a:r>
                      <a:r>
                        <a:rPr lang="en-US" dirty="0" err="1"/>
                        <a:t>Nage</a:t>
                      </a:r>
                      <a:r>
                        <a:rPr lang="en-US" dirty="0"/>
                        <a:t>’ </a:t>
                      </a:r>
                      <a:r>
                        <a:rPr lang="en-US" dirty="0" err="1"/>
                        <a:t>yw’r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ateb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06095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44074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FED4F-3F8F-934E-9CEB-EF71926BB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**</a:t>
            </a:r>
            <a:r>
              <a:rPr lang="en-US" dirty="0" err="1"/>
              <a:t>Rheol</a:t>
            </a:r>
            <a:r>
              <a:rPr lang="en-US" dirty="0"/>
              <a:t> </a:t>
            </a:r>
            <a:r>
              <a:rPr lang="en-US" dirty="0" err="1"/>
              <a:t>bwysig</a:t>
            </a:r>
            <a:r>
              <a:rPr lang="en-US" dirty="0"/>
              <a:t>**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92CA3-58B2-2B45-BDDC-9DBE7A9BF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Dydych</a:t>
            </a:r>
            <a:r>
              <a:rPr lang="en-GB" dirty="0"/>
              <a:t> chi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gorffen</a:t>
            </a:r>
            <a:r>
              <a:rPr lang="en-GB" dirty="0"/>
              <a:t> </a:t>
            </a:r>
            <a:r>
              <a:rPr lang="en-GB" dirty="0" err="1"/>
              <a:t>cwestiwn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</a:t>
            </a:r>
            <a:r>
              <a:rPr lang="en-GB" dirty="0" err="1"/>
              <a:t>arddodiad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derfyniad</a:t>
            </a:r>
            <a:r>
              <a:rPr lang="en-GB" dirty="0"/>
              <a:t>, felly,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,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arddodiad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o </a:t>
            </a:r>
            <a:r>
              <a:rPr lang="en-GB" dirty="0" err="1"/>
              <a:t>flaen</a:t>
            </a:r>
            <a:r>
              <a:rPr lang="en-GB" dirty="0"/>
              <a:t> y </a:t>
            </a:r>
            <a:r>
              <a:rPr lang="en-GB" dirty="0" err="1"/>
              <a:t>rhagenw</a:t>
            </a:r>
            <a:r>
              <a:rPr lang="en-GB" dirty="0"/>
              <a:t> </a:t>
            </a:r>
            <a:r>
              <a:rPr lang="en-GB" dirty="0" err="1"/>
              <a:t>gofynnol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>
                <a:solidFill>
                  <a:srgbClr val="C00000"/>
                </a:solidFill>
              </a:rPr>
              <a:t>Pwy</a:t>
            </a:r>
            <a:r>
              <a:rPr lang="en-GB" dirty="0">
                <a:solidFill>
                  <a:srgbClr val="C00000"/>
                </a:solidFill>
              </a:rPr>
              <a:t> </a:t>
            </a:r>
            <a:r>
              <a:rPr lang="en-GB" dirty="0" err="1">
                <a:solidFill>
                  <a:srgbClr val="C00000"/>
                </a:solidFill>
              </a:rPr>
              <a:t>anfonaist</a:t>
            </a:r>
            <a:r>
              <a:rPr lang="en-GB" dirty="0">
                <a:solidFill>
                  <a:srgbClr val="C00000"/>
                </a:solidFill>
              </a:rPr>
              <a:t> </a:t>
            </a:r>
            <a:r>
              <a:rPr lang="en-GB" dirty="0" err="1">
                <a:solidFill>
                  <a:srgbClr val="C00000"/>
                </a:solidFill>
              </a:rPr>
              <a:t>ti’r</a:t>
            </a:r>
            <a:r>
              <a:rPr lang="en-GB" dirty="0">
                <a:solidFill>
                  <a:srgbClr val="C00000"/>
                </a:solidFill>
              </a:rPr>
              <a:t> </a:t>
            </a:r>
            <a:r>
              <a:rPr lang="en-GB" dirty="0" err="1">
                <a:solidFill>
                  <a:srgbClr val="C00000"/>
                </a:solidFill>
              </a:rPr>
              <a:t>llythyr</a:t>
            </a:r>
            <a:r>
              <a:rPr lang="en-GB" dirty="0">
                <a:solidFill>
                  <a:srgbClr val="C00000"/>
                </a:solidFill>
              </a:rPr>
              <a:t> </a:t>
            </a:r>
            <a:r>
              <a:rPr lang="en-GB" dirty="0" err="1">
                <a:solidFill>
                  <a:srgbClr val="C00000"/>
                </a:solidFill>
              </a:rPr>
              <a:t>i</a:t>
            </a:r>
            <a:r>
              <a:rPr lang="en-GB" dirty="0">
                <a:solidFill>
                  <a:srgbClr val="C00000"/>
                </a:solidFill>
              </a:rPr>
              <a:t>?			</a:t>
            </a:r>
            <a:r>
              <a:rPr lang="en-GB" sz="2400" dirty="0">
                <a:solidFill>
                  <a:srgbClr val="C00000"/>
                </a:solidFill>
              </a:rPr>
              <a:t>❌</a:t>
            </a:r>
          </a:p>
          <a:p>
            <a:pPr marL="0" indent="0">
              <a:buNone/>
            </a:pPr>
            <a:r>
              <a:rPr lang="en-GB" dirty="0" err="1">
                <a:solidFill>
                  <a:srgbClr val="C00000"/>
                </a:solidFill>
              </a:rPr>
              <a:t>Ble</a:t>
            </a:r>
            <a:r>
              <a:rPr lang="en-GB" dirty="0">
                <a:solidFill>
                  <a:srgbClr val="C00000"/>
                </a:solidFill>
              </a:rPr>
              <a:t> </a:t>
            </a:r>
            <a:r>
              <a:rPr lang="en-GB" dirty="0" err="1">
                <a:solidFill>
                  <a:srgbClr val="C00000"/>
                </a:solidFill>
              </a:rPr>
              <a:t>mae’r</a:t>
            </a:r>
            <a:r>
              <a:rPr lang="en-GB" dirty="0">
                <a:solidFill>
                  <a:srgbClr val="C00000"/>
                </a:solidFill>
              </a:rPr>
              <a:t> </a:t>
            </a:r>
            <a:r>
              <a:rPr lang="en-GB" dirty="0" err="1">
                <a:solidFill>
                  <a:srgbClr val="C00000"/>
                </a:solidFill>
              </a:rPr>
              <a:t>bachgen</a:t>
            </a:r>
            <a:r>
              <a:rPr lang="en-GB" dirty="0">
                <a:solidFill>
                  <a:srgbClr val="C00000"/>
                </a:solidFill>
              </a:rPr>
              <a:t> </a:t>
            </a:r>
            <a:r>
              <a:rPr lang="en-GB" dirty="0" err="1">
                <a:solidFill>
                  <a:srgbClr val="C00000"/>
                </a:solidFill>
              </a:rPr>
              <a:t>yn</a:t>
            </a:r>
            <a:r>
              <a:rPr lang="en-GB" dirty="0">
                <a:solidFill>
                  <a:srgbClr val="C00000"/>
                </a:solidFill>
              </a:rPr>
              <a:t> </a:t>
            </a:r>
            <a:r>
              <a:rPr lang="en-GB" dirty="0" err="1">
                <a:solidFill>
                  <a:srgbClr val="C00000"/>
                </a:solidFill>
              </a:rPr>
              <a:t>dod</a:t>
            </a:r>
            <a:r>
              <a:rPr lang="en-GB" dirty="0">
                <a:solidFill>
                  <a:srgbClr val="C00000"/>
                </a:solidFill>
              </a:rPr>
              <a:t> o?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</a:rPr>
              <a:t>At </a:t>
            </a:r>
            <a:r>
              <a:rPr lang="en-GB" dirty="0" err="1">
                <a:solidFill>
                  <a:srgbClr val="00B050"/>
                </a:solidFill>
              </a:rPr>
              <a:t>bwy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anfonaist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ti’r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llythyr</a:t>
            </a:r>
            <a:r>
              <a:rPr lang="en-GB" dirty="0">
                <a:solidFill>
                  <a:srgbClr val="00B050"/>
                </a:solidFill>
              </a:rPr>
              <a:t>? 				</a:t>
            </a:r>
            <a:r>
              <a:rPr lang="en-GB" sz="2400" dirty="0">
                <a:solidFill>
                  <a:srgbClr val="00B050"/>
                </a:solidFill>
              </a:rPr>
              <a:t>✅</a:t>
            </a:r>
          </a:p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</a:rPr>
              <a:t>O </a:t>
            </a:r>
            <a:r>
              <a:rPr lang="en-GB" dirty="0" err="1">
                <a:solidFill>
                  <a:srgbClr val="00B050"/>
                </a:solidFill>
              </a:rPr>
              <a:t>ble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mae’r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bachgen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yn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dod</a:t>
            </a:r>
            <a:r>
              <a:rPr lang="en-GB" dirty="0">
                <a:solidFill>
                  <a:srgbClr val="00B050"/>
                </a:solidFill>
              </a:rPr>
              <a:t>?</a:t>
            </a:r>
            <a:endParaRPr lang="en-US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962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3F495-A201-DB48-ABA9-17DC95BA4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**</a:t>
            </a:r>
            <a:r>
              <a:rPr lang="en-US" dirty="0" err="1"/>
              <a:t>Cofiwch</a:t>
            </a:r>
            <a:r>
              <a:rPr lang="en-US" dirty="0"/>
              <a:t>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39C1E-CF64-8F45-B2AF-B68A85593F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Mae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treiglo’r</a:t>
            </a:r>
            <a:r>
              <a:rPr lang="en-US" dirty="0"/>
              <a:t> </a:t>
            </a:r>
            <a:r>
              <a:rPr lang="en-US" dirty="0" err="1"/>
              <a:t>ferf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ddechrau</a:t>
            </a:r>
            <a:r>
              <a:rPr lang="en-US" dirty="0"/>
              <a:t> </a:t>
            </a:r>
            <a:r>
              <a:rPr lang="en-US" dirty="0" err="1"/>
              <a:t>cwestiwn</a:t>
            </a:r>
            <a:r>
              <a:rPr lang="en-US" dirty="0"/>
              <a:t>:</a:t>
            </a:r>
          </a:p>
          <a:p>
            <a:endParaRPr lang="en-US" dirty="0"/>
          </a:p>
          <a:p>
            <a:r>
              <a:rPr lang="en-US" dirty="0" err="1"/>
              <a:t>Gawsoch</a:t>
            </a:r>
            <a:r>
              <a:rPr lang="en-US" dirty="0"/>
              <a:t> chi </a:t>
            </a:r>
            <a:r>
              <a:rPr lang="en-US" dirty="0" err="1"/>
              <a:t>swper</a:t>
            </a:r>
            <a:r>
              <a:rPr lang="en-US" dirty="0"/>
              <a:t>?</a:t>
            </a:r>
          </a:p>
          <a:p>
            <a:r>
              <a:rPr lang="en-US" dirty="0" err="1"/>
              <a:t>Daloch</a:t>
            </a:r>
            <a:r>
              <a:rPr lang="en-US" dirty="0"/>
              <a:t> chi am y </a:t>
            </a:r>
            <a:r>
              <a:rPr lang="en-US" dirty="0" err="1"/>
              <a:t>tocyn</a:t>
            </a:r>
            <a:r>
              <a:rPr lang="en-US" dirty="0"/>
              <a:t>?</a:t>
            </a:r>
          </a:p>
          <a:p>
            <a:r>
              <a:rPr lang="en-US" dirty="0" err="1"/>
              <a:t>Brynoch</a:t>
            </a:r>
            <a:r>
              <a:rPr lang="en-US" dirty="0"/>
              <a:t> chi </a:t>
            </a:r>
            <a:r>
              <a:rPr lang="en-US" dirty="0" err="1"/>
              <a:t>ginio</a:t>
            </a:r>
            <a:r>
              <a:rPr lang="en-US" dirty="0"/>
              <a:t>?</a:t>
            </a:r>
          </a:p>
          <a:p>
            <a:r>
              <a:rPr lang="en-US" dirty="0" err="1"/>
              <a:t>Welodd</a:t>
            </a:r>
            <a:r>
              <a:rPr lang="en-US" dirty="0"/>
              <a:t> </a:t>
            </a:r>
            <a:r>
              <a:rPr lang="en-US" dirty="0" err="1"/>
              <a:t>Siôn</a:t>
            </a:r>
            <a:r>
              <a:rPr lang="en-US" dirty="0"/>
              <a:t> y </a:t>
            </a:r>
            <a:r>
              <a:rPr lang="en-US" dirty="0" err="1"/>
              <a:t>gêm</a:t>
            </a:r>
            <a:r>
              <a:rPr lang="en-US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0251153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C1362-9F48-4348-BB93-065C6831A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Ymarferion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D2FC2-BE33-9746-89CC-148617E040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Quizzizz</a:t>
            </a:r>
            <a:r>
              <a:rPr lang="en-US" dirty="0"/>
              <a:t>: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 err="1"/>
              <a:t>Seren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 2  </a:t>
            </a:r>
          </a:p>
        </p:txBody>
      </p:sp>
    </p:spTree>
    <p:extLst>
      <p:ext uri="{BB962C8B-B14F-4D97-AF65-F5344CB8AC3E}">
        <p14:creationId xmlns:p14="http://schemas.microsoft.com/office/powerpoint/2010/main" val="19460580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FFAF5-0663-CF4D-81E2-A0E1E95D4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762000"/>
            <a:ext cx="8761413" cy="1174750"/>
          </a:xfrm>
        </p:spPr>
        <p:txBody>
          <a:bodyPr/>
          <a:lstStyle/>
          <a:p>
            <a:r>
              <a:rPr lang="en-US" dirty="0" err="1"/>
              <a:t>Ymarfer</a:t>
            </a:r>
            <a:r>
              <a:rPr lang="en-US" dirty="0"/>
              <a:t> </a:t>
            </a:r>
            <a:r>
              <a:rPr lang="en-US" dirty="0" err="1"/>
              <a:t>modelu</a:t>
            </a:r>
            <a:r>
              <a:rPr lang="en-US" dirty="0"/>
              <a:t>:  </a:t>
            </a:r>
            <a:r>
              <a:rPr lang="en-US" dirty="0" err="1"/>
              <a:t>Cardiau</a:t>
            </a:r>
            <a:r>
              <a:rPr lang="en-US" dirty="0"/>
              <a:t> </a:t>
            </a:r>
            <a:r>
              <a:rPr lang="en-US" i="1" dirty="0" err="1"/>
              <a:t>Llun</a:t>
            </a:r>
            <a:r>
              <a:rPr lang="en-US" i="1" dirty="0"/>
              <a:t> a </a:t>
            </a:r>
            <a:r>
              <a:rPr lang="en-US" i="1" dirty="0" err="1"/>
              <a:t>thrin</a:t>
            </a:r>
            <a:r>
              <a:rPr lang="en-US" i="1" dirty="0"/>
              <a:t> (</a:t>
            </a:r>
            <a:r>
              <a:rPr lang="en-US" i="1" dirty="0" err="1"/>
              <a:t>Canolfan</a:t>
            </a:r>
            <a:r>
              <a:rPr lang="en-US" i="1" dirty="0"/>
              <a:t> </a:t>
            </a:r>
            <a:r>
              <a:rPr lang="en-US" i="1" dirty="0" err="1"/>
              <a:t>Peniarth</a:t>
            </a:r>
            <a:r>
              <a:rPr lang="en-US" i="1" dirty="0"/>
              <a:t>)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3FB5E6-95CF-8648-9FB9-E085B79753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4856" y="2425700"/>
            <a:ext cx="2540000" cy="16891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9FC6E07-E71C-B64F-B5A5-A5A8F96B46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8283" y="2368550"/>
            <a:ext cx="2540000" cy="21209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69B4FC6-E2B4-FD40-83CC-E3033FB48E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58200" y="2368550"/>
            <a:ext cx="2540000" cy="16891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0FE0993-6CC9-9A42-BFCA-8D1DB1B1D8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8356" y="4743450"/>
            <a:ext cx="2540000" cy="16891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E545E63-BCDC-444A-8FA4-1A518EAB1A9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2361" y="4743450"/>
            <a:ext cx="2540000" cy="16891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4C0165D-8310-1241-A41E-7E6E7469DE1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46367" y="4489450"/>
            <a:ext cx="2540000" cy="168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1999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9BAA4-0843-004E-8FE1-145A72A86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Ymarfer</a:t>
            </a:r>
            <a:r>
              <a:rPr lang="en-US" dirty="0"/>
              <a:t> </a:t>
            </a:r>
            <a:r>
              <a:rPr lang="en-US" dirty="0" err="1"/>
              <a:t>modelu</a:t>
            </a:r>
            <a:r>
              <a:rPr lang="en-US" dirty="0"/>
              <a:t>:  </a:t>
            </a:r>
            <a:r>
              <a:rPr lang="en-US" dirty="0" err="1"/>
              <a:t>Cardiau</a:t>
            </a:r>
            <a:r>
              <a:rPr lang="en-US" dirty="0"/>
              <a:t> </a:t>
            </a:r>
            <a:r>
              <a:rPr lang="en-US" i="1" dirty="0" err="1"/>
              <a:t>Llun</a:t>
            </a:r>
            <a:r>
              <a:rPr lang="en-US" i="1" dirty="0"/>
              <a:t> a </a:t>
            </a:r>
            <a:r>
              <a:rPr lang="en-US" i="1" dirty="0" err="1"/>
              <a:t>thrin</a:t>
            </a:r>
            <a:r>
              <a:rPr lang="en-US" i="1" dirty="0"/>
              <a:t> (</a:t>
            </a:r>
            <a:r>
              <a:rPr lang="en-US" i="1" dirty="0" err="1"/>
              <a:t>Canolfan</a:t>
            </a:r>
            <a:r>
              <a:rPr lang="en-US" i="1" dirty="0"/>
              <a:t> </a:t>
            </a:r>
            <a:r>
              <a:rPr lang="en-US" i="1" dirty="0" err="1"/>
              <a:t>Peniarth</a:t>
            </a:r>
            <a:r>
              <a:rPr lang="en-US" i="1" dirty="0"/>
              <a:t>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E50F8-2BF7-A34A-9101-E117F34E2D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grwpiau</a:t>
            </a:r>
            <a:r>
              <a:rPr lang="en-US" dirty="0"/>
              <a:t> o 5, </a:t>
            </a:r>
            <a:r>
              <a:rPr lang="en-US" dirty="0" err="1"/>
              <a:t>dewiswch</a:t>
            </a:r>
            <a:r>
              <a:rPr lang="en-US" dirty="0"/>
              <a:t> garden.</a:t>
            </a:r>
          </a:p>
          <a:p>
            <a:r>
              <a:rPr lang="en-US" dirty="0" err="1"/>
              <a:t>Trafodwch</a:t>
            </a:r>
            <a:r>
              <a:rPr lang="en-US" dirty="0"/>
              <a:t> y garden </a:t>
            </a:r>
            <a:r>
              <a:rPr lang="en-US" dirty="0" err="1"/>
              <a:t>gyda’ch</a:t>
            </a:r>
            <a:r>
              <a:rPr lang="en-US" dirty="0"/>
              <a:t> </a:t>
            </a:r>
            <a:r>
              <a:rPr lang="en-US" dirty="0" err="1"/>
              <a:t>gilydd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ystyried</a:t>
            </a:r>
            <a:r>
              <a:rPr lang="en-US" dirty="0"/>
              <a:t>:	</a:t>
            </a:r>
          </a:p>
          <a:p>
            <a:pPr lvl="1"/>
            <a:r>
              <a:rPr lang="en-US" dirty="0"/>
              <a:t>Pa </a:t>
            </a:r>
            <a:r>
              <a:rPr lang="en-US" dirty="0" err="1"/>
              <a:t>fath</a:t>
            </a:r>
            <a:r>
              <a:rPr lang="en-US" dirty="0"/>
              <a:t> o </a:t>
            </a:r>
            <a:r>
              <a:rPr lang="en-US" dirty="0" err="1"/>
              <a:t>drafodaeth</a:t>
            </a:r>
            <a:r>
              <a:rPr lang="en-US" dirty="0"/>
              <a:t> y </a:t>
            </a:r>
            <a:r>
              <a:rPr lang="en-US" dirty="0" err="1"/>
              <a:t>gallech</a:t>
            </a:r>
            <a:r>
              <a:rPr lang="en-US" dirty="0"/>
              <a:t> chi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harwain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grŵp</a:t>
            </a:r>
            <a:r>
              <a:rPr lang="en-US" dirty="0"/>
              <a:t> o </a:t>
            </a:r>
            <a:r>
              <a:rPr lang="en-US" dirty="0" err="1"/>
              <a:t>blant</a:t>
            </a:r>
            <a:r>
              <a:rPr lang="en-US" dirty="0"/>
              <a:t>?  Beth </a:t>
            </a:r>
            <a:r>
              <a:rPr lang="en-US" dirty="0" err="1"/>
              <a:t>fyddai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b="1" dirty="0" err="1"/>
              <a:t>rhesymeg</a:t>
            </a:r>
            <a:r>
              <a:rPr lang="en-US" dirty="0"/>
              <a:t> </a:t>
            </a:r>
            <a:r>
              <a:rPr lang="en-US" dirty="0" err="1"/>
              <a:t>dros</a:t>
            </a:r>
            <a:r>
              <a:rPr lang="en-US" dirty="0"/>
              <a:t> </a:t>
            </a:r>
            <a:r>
              <a:rPr lang="en-US" dirty="0" err="1"/>
              <a:t>ddewis</a:t>
            </a:r>
            <a:r>
              <a:rPr lang="en-US" dirty="0"/>
              <a:t> y garden?</a:t>
            </a:r>
          </a:p>
          <a:p>
            <a:pPr lvl="1"/>
            <a:r>
              <a:rPr lang="en-US" dirty="0"/>
              <a:t>Beth </a:t>
            </a:r>
            <a:r>
              <a:rPr lang="en-US" dirty="0" err="1"/>
              <a:t>fyddai</a:t>
            </a:r>
            <a:r>
              <a:rPr lang="en-US" dirty="0"/>
              <a:t> </a:t>
            </a:r>
            <a:r>
              <a:rPr lang="en-US" b="1" dirty="0" err="1"/>
              <a:t>prif</a:t>
            </a:r>
            <a:r>
              <a:rPr lang="en-US" b="1" dirty="0"/>
              <a:t> </a:t>
            </a:r>
            <a:r>
              <a:rPr lang="en-US" b="1" dirty="0" err="1"/>
              <a:t>nodau’r</a:t>
            </a:r>
            <a:r>
              <a:rPr lang="en-US" dirty="0"/>
              <a:t>  </a:t>
            </a:r>
            <a:r>
              <a:rPr lang="en-US" dirty="0" err="1"/>
              <a:t>drafodaeth</a:t>
            </a:r>
            <a:r>
              <a:rPr lang="en-US" dirty="0"/>
              <a:t>?</a:t>
            </a:r>
          </a:p>
          <a:p>
            <a:pPr lvl="1"/>
            <a:r>
              <a:rPr lang="en-US" dirty="0" err="1"/>
              <a:t>Pwy</a:t>
            </a:r>
            <a:r>
              <a:rPr lang="en-US" dirty="0"/>
              <a:t> </a:t>
            </a:r>
            <a:r>
              <a:rPr lang="en-US" dirty="0" err="1"/>
              <a:t>fyddai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b="1" dirty="0" err="1"/>
              <a:t>cynulleidfa</a:t>
            </a:r>
            <a:r>
              <a:rPr lang="en-US" dirty="0"/>
              <a:t>?</a:t>
            </a:r>
          </a:p>
          <a:p>
            <a:pPr lvl="1"/>
            <a:r>
              <a:rPr lang="en-US" dirty="0"/>
              <a:t>Pa </a:t>
            </a:r>
            <a:r>
              <a:rPr lang="en-US" dirty="0" err="1"/>
              <a:t>fath</a:t>
            </a:r>
            <a:r>
              <a:rPr lang="en-US" dirty="0"/>
              <a:t> o </a:t>
            </a:r>
            <a:r>
              <a:rPr lang="en-US" b="1" dirty="0" err="1"/>
              <a:t>gyfleoedd</a:t>
            </a:r>
            <a:r>
              <a:rPr lang="en-US" b="1" dirty="0"/>
              <a:t> </a:t>
            </a:r>
            <a:r>
              <a:rPr lang="en-US" b="1" dirty="0" err="1"/>
              <a:t>addysgu</a:t>
            </a:r>
            <a:r>
              <a:rPr lang="en-US" b="1" dirty="0"/>
              <a:t> </a:t>
            </a:r>
            <a:r>
              <a:rPr lang="en-US" b="1" dirty="0" err="1"/>
              <a:t>iaith</a:t>
            </a:r>
            <a:r>
              <a:rPr lang="en-US" b="1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bosibl</a:t>
            </a:r>
            <a:r>
              <a:rPr lang="en-US" dirty="0"/>
              <a:t>?</a:t>
            </a:r>
          </a:p>
          <a:p>
            <a:r>
              <a:rPr lang="en-US" dirty="0" err="1"/>
              <a:t>Lluniwch</a:t>
            </a:r>
            <a:r>
              <a:rPr lang="en-US" dirty="0"/>
              <a:t> </a:t>
            </a:r>
            <a:r>
              <a:rPr lang="en-US" dirty="0" err="1"/>
              <a:t>rhestr</a:t>
            </a:r>
            <a:r>
              <a:rPr lang="en-US" dirty="0"/>
              <a:t> o </a:t>
            </a:r>
            <a:r>
              <a:rPr lang="en-US" dirty="0" err="1"/>
              <a:t>gwestiynau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seiliedig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garden (</a:t>
            </a:r>
            <a:r>
              <a:rPr lang="en-US" dirty="0" err="1"/>
              <a:t>isafswm</a:t>
            </a:r>
            <a:r>
              <a:rPr lang="en-US" dirty="0"/>
              <a:t> o 5)</a:t>
            </a:r>
          </a:p>
          <a:p>
            <a:r>
              <a:rPr lang="en-US" dirty="0" err="1"/>
              <a:t>Ewch</a:t>
            </a:r>
            <a:r>
              <a:rPr lang="en-US" dirty="0"/>
              <a:t> </a:t>
            </a:r>
            <a:r>
              <a:rPr lang="en-US" dirty="0" err="1"/>
              <a:t>ati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gynnal</a:t>
            </a:r>
            <a:r>
              <a:rPr lang="en-US" dirty="0"/>
              <a:t> </a:t>
            </a:r>
            <a:r>
              <a:rPr lang="en-US" dirty="0" err="1"/>
              <a:t>sesiwn</a:t>
            </a:r>
            <a:r>
              <a:rPr lang="en-US" dirty="0"/>
              <a:t> ‘mini </a:t>
            </a:r>
            <a:r>
              <a:rPr lang="en-US" dirty="0" err="1"/>
              <a:t>meicro</a:t>
            </a:r>
            <a:r>
              <a:rPr lang="en-US" dirty="0"/>
              <a:t>’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seiliedig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garden.  </a:t>
            </a:r>
            <a:r>
              <a:rPr lang="en-US" dirty="0" err="1"/>
              <a:t>Cofiwch</a:t>
            </a:r>
            <a:r>
              <a:rPr lang="en-US" dirty="0"/>
              <a:t> </a:t>
            </a:r>
            <a:r>
              <a:rPr lang="en-US" dirty="0" err="1"/>
              <a:t>fodelu’r</a:t>
            </a:r>
            <a:r>
              <a:rPr lang="en-US" dirty="0"/>
              <a:t> </a:t>
            </a:r>
            <a:r>
              <a:rPr lang="en-US" dirty="0" err="1"/>
              <a:t>cwestiwn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gywir</a:t>
            </a:r>
            <a:r>
              <a:rPr lang="en-US" dirty="0"/>
              <a:t> a </a:t>
            </a:r>
            <a:r>
              <a:rPr lang="en-US" dirty="0" err="1"/>
              <a:t>chywiro</a:t>
            </a:r>
            <a:r>
              <a:rPr lang="en-US" dirty="0"/>
              <a:t> </a:t>
            </a:r>
            <a:r>
              <a:rPr lang="en-US" dirty="0" err="1"/>
              <a:t>atebion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‘plant’.</a:t>
            </a:r>
          </a:p>
        </p:txBody>
      </p:sp>
    </p:spTree>
    <p:extLst>
      <p:ext uri="{BB962C8B-B14F-4D97-AF65-F5344CB8AC3E}">
        <p14:creationId xmlns:p14="http://schemas.microsoft.com/office/powerpoint/2010/main" val="28824452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56EA4-795E-0442-9683-2D7DEC841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Adfyfyrio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D34BE-8192-EC47-93BD-524AAD334A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sz="2800" dirty="0" err="1"/>
              <a:t>Sut</a:t>
            </a:r>
            <a:r>
              <a:rPr lang="en-US" sz="2800" dirty="0"/>
              <a:t> </a:t>
            </a:r>
            <a:r>
              <a:rPr lang="en-US" sz="2800" dirty="0" err="1"/>
              <a:t>aeth</a:t>
            </a:r>
            <a:r>
              <a:rPr lang="en-US" sz="2800" dirty="0"/>
              <a:t> y </a:t>
            </a:r>
            <a:r>
              <a:rPr lang="en-US" sz="2800" dirty="0" err="1"/>
              <a:t>drafodaeth</a:t>
            </a:r>
            <a:r>
              <a:rPr lang="en-US" sz="2800" dirty="0"/>
              <a:t>?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en-US" sz="2800" dirty="0" err="1"/>
              <a:t>Oes</a:t>
            </a:r>
            <a:r>
              <a:rPr lang="en-US" sz="2800" dirty="0"/>
              <a:t> </a:t>
            </a:r>
            <a:r>
              <a:rPr lang="en-US" sz="2800" dirty="0" err="1"/>
              <a:t>yna</a:t>
            </a:r>
            <a:r>
              <a:rPr lang="en-US" sz="2800" dirty="0"/>
              <a:t> </a:t>
            </a:r>
            <a:r>
              <a:rPr lang="en-US" sz="2800" dirty="0" err="1"/>
              <a:t>bwyntiau</a:t>
            </a:r>
            <a:r>
              <a:rPr lang="en-US" sz="2800" dirty="0"/>
              <a:t> </a:t>
            </a:r>
            <a:r>
              <a:rPr lang="en-US" sz="2800" dirty="0" err="1"/>
              <a:t>ieithyddol</a:t>
            </a:r>
            <a:r>
              <a:rPr lang="en-US" sz="2800" dirty="0"/>
              <a:t> </a:t>
            </a:r>
            <a:r>
              <a:rPr lang="en-US" sz="2800" dirty="0" err="1"/>
              <a:t>penodol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dod</a:t>
            </a:r>
            <a:r>
              <a:rPr lang="en-US" sz="2800" dirty="0"/>
              <a:t> </a:t>
            </a:r>
            <a:r>
              <a:rPr lang="en-US" sz="2800" dirty="0" err="1"/>
              <a:t>i’r</a:t>
            </a:r>
            <a:r>
              <a:rPr lang="en-US" sz="2800" dirty="0"/>
              <a:t> </a:t>
            </a:r>
            <a:r>
              <a:rPr lang="en-US" sz="2800" dirty="0" err="1"/>
              <a:t>amlwg</a:t>
            </a:r>
            <a:r>
              <a:rPr lang="en-US" sz="2800" dirty="0"/>
              <a:t>?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en-US" sz="2800" dirty="0" err="1"/>
              <a:t>Lluniwch</a:t>
            </a:r>
            <a:r>
              <a:rPr lang="en-US" sz="2800" dirty="0"/>
              <a:t> </a:t>
            </a:r>
            <a:r>
              <a:rPr lang="en-US" sz="2800" dirty="0" err="1"/>
              <a:t>restr</a:t>
            </a:r>
            <a:r>
              <a:rPr lang="en-US" sz="2800" dirty="0"/>
              <a:t> o </a:t>
            </a:r>
            <a:r>
              <a:rPr lang="en-US" sz="2800" dirty="0" err="1"/>
              <a:t>unrhyw</a:t>
            </a:r>
            <a:r>
              <a:rPr lang="en-US" sz="2800" dirty="0"/>
              <a:t> </a:t>
            </a:r>
            <a:r>
              <a:rPr lang="en-US" sz="2800" dirty="0" err="1"/>
              <a:t>wallau</a:t>
            </a:r>
            <a:r>
              <a:rPr lang="en-US" sz="2800" dirty="0"/>
              <a:t> </a:t>
            </a:r>
            <a:r>
              <a:rPr lang="en-US" sz="2800" dirty="0" err="1"/>
              <a:t>personol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hoffech</a:t>
            </a:r>
            <a:r>
              <a:rPr lang="en-US" sz="2800" dirty="0"/>
              <a:t> chi </a:t>
            </a:r>
            <a:r>
              <a:rPr lang="en-US" sz="2800" dirty="0" err="1"/>
              <a:t>ganolbwyntio</a:t>
            </a:r>
            <a:r>
              <a:rPr lang="en-US" sz="2800" dirty="0"/>
              <a:t> </a:t>
            </a:r>
            <a:r>
              <a:rPr lang="en-US" sz="2800" dirty="0" err="1"/>
              <a:t>arnynt</a:t>
            </a:r>
            <a:r>
              <a:rPr lang="en-US" sz="2800" dirty="0"/>
              <a:t> </a:t>
            </a:r>
            <a:r>
              <a:rPr lang="en-US" sz="2800" dirty="0" err="1"/>
              <a:t>i’w</a:t>
            </a:r>
            <a:r>
              <a:rPr lang="en-US" sz="2800" dirty="0"/>
              <a:t> </a:t>
            </a:r>
            <a:r>
              <a:rPr lang="en-US" sz="2800" dirty="0" err="1"/>
              <a:t>cyflwyno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ddiwedd</a:t>
            </a:r>
            <a:r>
              <a:rPr lang="en-US" sz="2800" dirty="0"/>
              <a:t> y </a:t>
            </a:r>
            <a:r>
              <a:rPr lang="en-US" sz="2800" dirty="0" err="1"/>
              <a:t>ddarlith</a:t>
            </a:r>
            <a:r>
              <a:rPr lang="en-US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232794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8B103-2915-9548-AD41-BC8E0CB62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Edrychwch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testun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cyd-fynd</a:t>
            </a:r>
            <a:r>
              <a:rPr lang="en-US" dirty="0"/>
              <a:t> </a:t>
            </a:r>
            <a:r>
              <a:rPr lang="en-US" dirty="0" err="1"/>
              <a:t>â’ch</a:t>
            </a:r>
            <a:r>
              <a:rPr lang="en-US" dirty="0"/>
              <a:t> </a:t>
            </a:r>
            <a:r>
              <a:rPr lang="en-US" dirty="0" err="1"/>
              <a:t>carden</a:t>
            </a:r>
            <a:r>
              <a:rPr lang="en-US" dirty="0"/>
              <a:t>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7F6CA-67BA-B446-9060-4261C49C0E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sz="2400" dirty="0"/>
          </a:p>
          <a:p>
            <a:r>
              <a:rPr lang="en-US" sz="2400" dirty="0" err="1"/>
              <a:t>Ydy’r</a:t>
            </a:r>
            <a:r>
              <a:rPr lang="en-US" sz="2400" dirty="0"/>
              <a:t> </a:t>
            </a:r>
            <a:r>
              <a:rPr lang="en-US" sz="2400" dirty="0" err="1"/>
              <a:t>cwestiynau’n</a:t>
            </a:r>
            <a:r>
              <a:rPr lang="en-US" sz="2400" dirty="0"/>
              <a:t> </a:t>
            </a:r>
            <a:r>
              <a:rPr lang="en-US" sz="2400" dirty="0" err="1"/>
              <a:t>debyg</a:t>
            </a:r>
            <a:r>
              <a:rPr lang="en-US" sz="2400" dirty="0"/>
              <a:t> </a:t>
            </a:r>
            <a:r>
              <a:rPr lang="en-US" sz="2400" dirty="0" err="1"/>
              <a:t>i’ch</a:t>
            </a:r>
            <a:r>
              <a:rPr lang="en-US" sz="2400" dirty="0"/>
              <a:t> </a:t>
            </a:r>
            <a:r>
              <a:rPr lang="en-US" sz="2400" dirty="0" err="1"/>
              <a:t>cwestiynau</a:t>
            </a:r>
            <a:r>
              <a:rPr lang="en-US" sz="2400" dirty="0"/>
              <a:t> chi?</a:t>
            </a:r>
          </a:p>
          <a:p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Beth </a:t>
            </a:r>
            <a:r>
              <a:rPr lang="en-US" sz="2400" dirty="0" err="1"/>
              <a:t>yw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barn chi </a:t>
            </a:r>
            <a:r>
              <a:rPr lang="en-US" sz="2400" dirty="0" err="1"/>
              <a:t>amdanynt</a:t>
            </a:r>
            <a:r>
              <a:rPr lang="en-US" sz="24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8753837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F3E68-E085-574C-8397-2337E8D61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wythnos</a:t>
            </a:r>
            <a:r>
              <a:rPr lang="en-US" dirty="0"/>
              <a:t> </a:t>
            </a:r>
            <a:r>
              <a:rPr lang="en-US" dirty="0" err="1"/>
              <a:t>nesaf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B0771A-3639-B242-B4FB-A72056E7DE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 err="1"/>
              <a:t>Trafod</a:t>
            </a:r>
            <a:r>
              <a:rPr lang="en-US" dirty="0"/>
              <a:t> </a:t>
            </a:r>
            <a:r>
              <a:rPr lang="en-US" dirty="0" err="1"/>
              <a:t>storïau</a:t>
            </a:r>
            <a:r>
              <a:rPr lang="en-US" dirty="0"/>
              <a:t> </a:t>
            </a:r>
            <a:r>
              <a:rPr lang="en-US" dirty="0" err="1"/>
              <a:t>addas</a:t>
            </a:r>
            <a:endParaRPr lang="en-US" dirty="0"/>
          </a:p>
          <a:p>
            <a:r>
              <a:rPr lang="en-US" dirty="0" err="1"/>
              <a:t>Ystyried</a:t>
            </a:r>
            <a:r>
              <a:rPr lang="en-US" dirty="0"/>
              <a:t> </a:t>
            </a:r>
            <a:r>
              <a:rPr lang="en-US" dirty="0" err="1"/>
              <a:t>rhesymeg</a:t>
            </a:r>
            <a:endParaRPr lang="en-US" dirty="0"/>
          </a:p>
          <a:p>
            <a:r>
              <a:rPr lang="en-US" dirty="0" err="1"/>
              <a:t>Prif</a:t>
            </a:r>
            <a:r>
              <a:rPr lang="en-US" dirty="0"/>
              <a:t> </a:t>
            </a:r>
            <a:r>
              <a:rPr lang="en-US" dirty="0" err="1"/>
              <a:t>nodau</a:t>
            </a:r>
            <a:endParaRPr lang="en-US" dirty="0"/>
          </a:p>
          <a:p>
            <a:r>
              <a:rPr lang="en-US" dirty="0" err="1"/>
              <a:t>Cynulleidfa</a:t>
            </a:r>
            <a:endParaRPr lang="en-US" dirty="0"/>
          </a:p>
          <a:p>
            <a:r>
              <a:rPr lang="en-US" dirty="0" err="1"/>
              <a:t>Cyfleoedd</a:t>
            </a:r>
            <a:r>
              <a:rPr lang="en-US" dirty="0"/>
              <a:t> </a:t>
            </a:r>
            <a:r>
              <a:rPr lang="en-US" dirty="0" err="1"/>
              <a:t>addysgu</a:t>
            </a:r>
            <a:r>
              <a:rPr lang="en-US" dirty="0"/>
              <a:t> </a:t>
            </a:r>
            <a:r>
              <a:rPr lang="en-US" dirty="0" err="1"/>
              <a:t>iaith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04115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4609</TotalTime>
  <Words>635</Words>
  <Application>Microsoft Macintosh PowerPoint</Application>
  <PresentationFormat>Widescreen</PresentationFormat>
  <Paragraphs>132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Century Gothic</vt:lpstr>
      <vt:lpstr>Times New Roman</vt:lpstr>
      <vt:lpstr>Wingdings 3</vt:lpstr>
      <vt:lpstr>Ion Boardroom</vt:lpstr>
      <vt:lpstr>ECAD5002C: Darlith 2</vt:lpstr>
      <vt:lpstr>Nod y ddarlith</vt:lpstr>
      <vt:lpstr>Yr aseiniad portffolio</vt:lpstr>
      <vt:lpstr>Pwysigrwydd cwestiynau</vt:lpstr>
      <vt:lpstr>Pwysigrwydd cwestiynau  </vt:lpstr>
      <vt:lpstr>Ydych chi’n cofio’r rheolau?</vt:lpstr>
      <vt:lpstr>Ydych chi’n cofio’r rheolau?</vt:lpstr>
      <vt:lpstr>Ydych chi’n cofio’r rheolau?</vt:lpstr>
      <vt:lpstr>Ydych chi’n cofio’r rheolau?</vt:lpstr>
      <vt:lpstr>Ydych chi’n cofio’r rheolau?</vt:lpstr>
      <vt:lpstr>Ydych chi’n cofio’r rheolau?</vt:lpstr>
      <vt:lpstr>Ydych chi’n cofio’r rheolau?</vt:lpstr>
      <vt:lpstr>Ydych chi’n cofio’r rheolau?</vt:lpstr>
      <vt:lpstr>Ydych chi’n cofio’r rheolau?</vt:lpstr>
      <vt:lpstr>**Rheol bwysig**</vt:lpstr>
      <vt:lpstr>**Cofiwch  </vt:lpstr>
      <vt:lpstr>Ymarferion</vt:lpstr>
      <vt:lpstr>Ymarfer modelu:  Cardiau Llun a thrin (Canolfan Peniarth)</vt:lpstr>
      <vt:lpstr>Ymarfer modelu:  Cardiau Llun a thrin (Canolfan Peniarth)</vt:lpstr>
      <vt:lpstr>Adfyfyrio</vt:lpstr>
      <vt:lpstr>Edrychwch ar y testun sy’n cyd-fynd â’ch carden. </vt:lpstr>
      <vt:lpstr>Yr wythnos nesaf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ECAD5002C: Darlith 2</dc:title>
  <dc:creator>Lowri Lloyd</dc:creator>
  <cp:lastModifiedBy>Lowri Lloyd</cp:lastModifiedBy>
  <cp:revision>17</cp:revision>
  <dcterms:created xsi:type="dcterms:W3CDTF">2018-10-12T08:54:50Z</dcterms:created>
  <dcterms:modified xsi:type="dcterms:W3CDTF">2018-10-15T13:44:46Z</dcterms:modified>
</cp:coreProperties>
</file>