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86" r:id="rId3"/>
    <p:sldId id="257" r:id="rId4"/>
    <p:sldId id="295" r:id="rId5"/>
    <p:sldId id="288" r:id="rId6"/>
    <p:sldId id="303" r:id="rId7"/>
    <p:sldId id="311" r:id="rId8"/>
    <p:sldId id="312" r:id="rId9"/>
    <p:sldId id="289" r:id="rId10"/>
    <p:sldId id="296" r:id="rId11"/>
    <p:sldId id="308" r:id="rId12"/>
    <p:sldId id="298" r:id="rId13"/>
    <p:sldId id="299" r:id="rId14"/>
    <p:sldId id="314" r:id="rId15"/>
    <p:sldId id="309" r:id="rId16"/>
    <p:sldId id="300" r:id="rId17"/>
    <p:sldId id="301" r:id="rId18"/>
    <p:sldId id="302" r:id="rId19"/>
    <p:sldId id="291" r:id="rId20"/>
    <p:sldId id="305" r:id="rId21"/>
    <p:sldId id="310" r:id="rId22"/>
    <p:sldId id="315" r:id="rId23"/>
    <p:sldId id="313" r:id="rId24"/>
    <p:sldId id="306" r:id="rId25"/>
    <p:sldId id="29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1" autoAdjust="0"/>
    <p:restoredTop sz="94660"/>
  </p:normalViewPr>
  <p:slideViewPr>
    <p:cSldViewPr>
      <p:cViewPr varScale="1">
        <p:scale>
          <a:sx n="65" d="100"/>
          <a:sy n="65" d="100"/>
        </p:scale>
        <p:origin x="40" y="78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525114C-FA3F-4AAA-9688-2E701EEA4159}" type="datetimeFigureOut">
              <a:rPr lang="en-GB" smtClean="0"/>
              <a:t>30/01/2020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6B6E7A-11D3-4A80-812D-89D571D94BF1}" type="slidenum">
              <a:rPr lang="en-GB" smtClean="0"/>
              <a:t>‹#›</a:t>
            </a:fld>
            <a:endParaRPr lang="en-GB"/>
          </a:p>
        </p:txBody>
      </p:sp>
    </p:spTree>
    <p:extLst>
      <p:ext uri="{BB962C8B-B14F-4D97-AF65-F5344CB8AC3E}">
        <p14:creationId xmlns:p14="http://schemas.microsoft.com/office/powerpoint/2010/main" val="3185467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6B6E7A-11D3-4A80-812D-89D571D94BF1}" type="slidenum">
              <a:rPr lang="en-GB" smtClean="0"/>
              <a:t>5</a:t>
            </a:fld>
            <a:endParaRPr lang="en-GB"/>
          </a:p>
        </p:txBody>
      </p:sp>
    </p:spTree>
    <p:extLst>
      <p:ext uri="{BB962C8B-B14F-4D97-AF65-F5344CB8AC3E}">
        <p14:creationId xmlns:p14="http://schemas.microsoft.com/office/powerpoint/2010/main" val="4094782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7 core aims</a:t>
            </a:r>
          </a:p>
          <a:p>
            <a:r>
              <a:rPr lang="en-GB" dirty="0" smtClean="0"/>
              <a:t>Wellbeing for Future Generations Act</a:t>
            </a:r>
          </a:p>
          <a:p>
            <a:endParaRPr lang="en-GB" dirty="0"/>
          </a:p>
        </p:txBody>
      </p:sp>
      <p:sp>
        <p:nvSpPr>
          <p:cNvPr id="4" name="Slide Number Placeholder 3"/>
          <p:cNvSpPr>
            <a:spLocks noGrp="1"/>
          </p:cNvSpPr>
          <p:nvPr>
            <p:ph type="sldNum" sz="quarter" idx="10"/>
          </p:nvPr>
        </p:nvSpPr>
        <p:spPr/>
        <p:txBody>
          <a:bodyPr/>
          <a:lstStyle/>
          <a:p>
            <a:fld id="{F26B6E7A-11D3-4A80-812D-89D571D94BF1}" type="slidenum">
              <a:rPr lang="en-GB" smtClean="0"/>
              <a:t>9</a:t>
            </a:fld>
            <a:endParaRPr lang="en-GB"/>
          </a:p>
        </p:txBody>
      </p:sp>
    </p:spTree>
    <p:extLst>
      <p:ext uri="{BB962C8B-B14F-4D97-AF65-F5344CB8AC3E}">
        <p14:creationId xmlns:p14="http://schemas.microsoft.com/office/powerpoint/2010/main" val="4101797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By 2019 99% of schools engaged. So far, a total of 202 National Quality Awards have been presented to Welsh schools for outstanding health and wellbeing.</a:t>
            </a:r>
          </a:p>
          <a:p>
            <a:r>
              <a:rPr lang="en-GB" sz="1200" b="0" i="0" kern="1200" dirty="0" smtClean="0">
                <a:solidFill>
                  <a:schemeClr val="tx1"/>
                </a:solidFill>
                <a:effectLst/>
                <a:latin typeface="+mn-lt"/>
                <a:ea typeface="+mn-ea"/>
                <a:cs typeface="+mn-cs"/>
              </a:rPr>
              <a:t>Kirsty Williams, Education Minister, Welsh Government, said:</a:t>
            </a:r>
          </a:p>
          <a:p>
            <a:r>
              <a:rPr lang="en-GB" sz="1200" b="0" i="0" kern="1200" dirty="0" smtClean="0">
                <a:solidFill>
                  <a:schemeClr val="tx1"/>
                </a:solidFill>
                <a:effectLst/>
                <a:latin typeface="+mn-lt"/>
                <a:ea typeface="+mn-ea"/>
                <a:cs typeface="+mn-cs"/>
              </a:rPr>
              <a:t>“Practicing and promoting healthy lifestyles in schools has a positive effect on academic achievement and long term well-being. Congratulations to all of the schools being recognised for their good work by achieving National Quality Awards.”</a:t>
            </a:r>
          </a:p>
          <a:p>
            <a:r>
              <a:rPr lang="en-GB" sz="1200" b="0" i="0" kern="1200" dirty="0" smtClean="0">
                <a:solidFill>
                  <a:schemeClr val="tx1"/>
                </a:solidFill>
                <a:effectLst/>
                <a:latin typeface="+mn-lt"/>
                <a:ea typeface="+mn-ea"/>
                <a:cs typeface="+mn-cs"/>
              </a:rPr>
              <a:t>Sarah Andrews, Head of Programme – Healthy Settings, Public Health Wales, said:</a:t>
            </a:r>
          </a:p>
          <a:p>
            <a:r>
              <a:rPr lang="en-GB" sz="1200" b="0" i="0" kern="1200" dirty="0" smtClean="0">
                <a:solidFill>
                  <a:schemeClr val="tx1"/>
                </a:solidFill>
                <a:effectLst/>
                <a:latin typeface="+mn-lt"/>
                <a:ea typeface="+mn-ea"/>
                <a:cs typeface="+mn-cs"/>
              </a:rPr>
              <a:t>“Wales can be proud that almost all of its schools are now part of this journey to become truly healthy places, and that more than 200 schools have already gained the top level award for this work. We expect that children’s health and wellbeing will continue to benefit for many years to come.”</a:t>
            </a:r>
          </a:p>
          <a:p>
            <a:endParaRPr lang="en-GB" dirty="0"/>
          </a:p>
        </p:txBody>
      </p:sp>
      <p:sp>
        <p:nvSpPr>
          <p:cNvPr id="4" name="Slide Number Placeholder 3"/>
          <p:cNvSpPr>
            <a:spLocks noGrp="1"/>
          </p:cNvSpPr>
          <p:nvPr>
            <p:ph type="sldNum" sz="quarter" idx="10"/>
          </p:nvPr>
        </p:nvSpPr>
        <p:spPr/>
        <p:txBody>
          <a:bodyPr/>
          <a:lstStyle/>
          <a:p>
            <a:fld id="{F26B6E7A-11D3-4A80-812D-89D571D94BF1}" type="slidenum">
              <a:rPr lang="en-GB" smtClean="0"/>
              <a:t>10</a:t>
            </a:fld>
            <a:endParaRPr lang="en-GB"/>
          </a:p>
        </p:txBody>
      </p:sp>
    </p:spTree>
    <p:extLst>
      <p:ext uri="{BB962C8B-B14F-4D97-AF65-F5344CB8AC3E}">
        <p14:creationId xmlns:p14="http://schemas.microsoft.com/office/powerpoint/2010/main" val="4205146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Why relationships matter in education: The Evidence The Numbers • Adverse Childhood Experiences study shows that almost half the population has suffered at least one [ACE], with 14% suffering four or more. [Public Health Wales, 2015] • One in five adolescents experience a mental health problem each year while 10% of 5-16 </a:t>
            </a:r>
            <a:r>
              <a:rPr lang="en-GB" dirty="0" err="1" smtClean="0"/>
              <a:t>yr</a:t>
            </a:r>
            <a:r>
              <a:rPr lang="en-GB" dirty="0" smtClean="0"/>
              <a:t> olds have a clinically diagnosable mental health problem. [Mental Health Foundation, 2018] • Almost 6000 pupils in Wales have ‘looked after’ status. Figures suggest that approximately 10% will have had three or more placements in a 12 month period. Nearly 2000 days of school are lost to looked after children through exclusions in a year. [</a:t>
            </a:r>
            <a:r>
              <a:rPr lang="en-GB" dirty="0" err="1" smtClean="0"/>
              <a:t>StatsWales</a:t>
            </a:r>
            <a:r>
              <a:rPr lang="en-GB" dirty="0" smtClean="0"/>
              <a:t>, 2018] • Over 70% of adopted children will have suffered abuse or neglect. [</a:t>
            </a:r>
            <a:r>
              <a:rPr lang="en-GB" dirty="0" err="1" smtClean="0"/>
              <a:t>YouGov</a:t>
            </a:r>
            <a:r>
              <a:rPr lang="en-GB" dirty="0" smtClean="0"/>
              <a:t> 2016] • Levels of stress in teachers have accounted for over 50,000 lost working days in one year across Wales. [National Teachers Union </a:t>
            </a:r>
            <a:r>
              <a:rPr lang="en-GB" dirty="0" err="1" smtClean="0"/>
              <a:t>Cymru</a:t>
            </a:r>
            <a:r>
              <a:rPr lang="en-GB" dirty="0" smtClean="0"/>
              <a:t> 2016]</a:t>
            </a:r>
          </a:p>
          <a:p>
            <a:pPr marL="228600" indent="-228600">
              <a:buAutoNum type="arabicPeriod"/>
            </a:pPr>
            <a:r>
              <a:rPr lang="en-GB" dirty="0" smtClean="0"/>
              <a:t>1. Why relationships matter in education: The Evidence The Research • Robust correlation between number of adverse childhood experiences and future health and social outcomes and life expectancies [Public Health Wales, 2015, </a:t>
            </a:r>
            <a:r>
              <a:rPr lang="en-GB" dirty="0" err="1" smtClean="0"/>
              <a:t>Roffey</a:t>
            </a:r>
            <a:r>
              <a:rPr lang="en-GB" dirty="0" smtClean="0"/>
              <a:t> S. 2016] • Neurological evidence shows the impact of early childhood experiences and relationships on brain development, hence impacting on physiological, psychological, emotional and social development. [</a:t>
            </a:r>
            <a:r>
              <a:rPr lang="en-GB" dirty="0" err="1" smtClean="0"/>
              <a:t>Center</a:t>
            </a:r>
            <a:r>
              <a:rPr lang="en-GB" dirty="0" smtClean="0"/>
              <a:t> on the Developing Child, Harvard University] • The brain will prioritise the need for survival and feelings of safety over higher-order skills needed for learning. [</a:t>
            </a:r>
            <a:r>
              <a:rPr lang="en-GB" dirty="0" err="1" smtClean="0"/>
              <a:t>Corzolino</a:t>
            </a:r>
            <a:r>
              <a:rPr lang="en-GB" dirty="0" smtClean="0"/>
              <a:t>, 2015] • Strategies that calm the brain, such as Emotion Coaching, have a positive impact on learning [Rose J., Gilbert L., McGuire-</a:t>
            </a:r>
            <a:r>
              <a:rPr lang="en-GB" dirty="0" err="1" smtClean="0"/>
              <a:t>Sniekus</a:t>
            </a:r>
            <a:r>
              <a:rPr lang="en-GB" dirty="0" smtClean="0"/>
              <a:t> R., 2015; Lieberman M. 2007] • The quality of student-teacher relationships is the most critical factor in effective education. [</a:t>
            </a:r>
            <a:r>
              <a:rPr lang="en-GB" dirty="0" err="1" smtClean="0"/>
              <a:t>Roffey</a:t>
            </a:r>
            <a:r>
              <a:rPr lang="en-GB" dirty="0" smtClean="0"/>
              <a:t> S. 2015] • Attachment influences students’ school success. Enhancing teacher-student relationships is not merely an add-on, but rather is fundamental to raising achievement [Bergin and Bergin, 2009] • Relationships build resilience and therefore buffer against adversity [</a:t>
            </a:r>
            <a:r>
              <a:rPr lang="en-GB" dirty="0" err="1" smtClean="0"/>
              <a:t>Shonkoff</a:t>
            </a:r>
            <a:r>
              <a:rPr lang="en-GB" dirty="0" smtClean="0"/>
              <a:t> J., et al 2015]. This applies to everyone – children, and adults.</a:t>
            </a:r>
          </a:p>
          <a:p>
            <a:pPr marL="228600" indent="-228600">
              <a:buAutoNum type="arabicPeriod"/>
            </a:pPr>
            <a:r>
              <a:rPr lang="en-GB" dirty="0" smtClean="0"/>
              <a:t>What does a relationship-based school look like? Schools that put relationships first are working from a robust evidence base which shows that learning can only take place in an environment that makes everyone in it feel safe, both physically and psychologically. Neurological evidence shows that the brain is a ‘social organ’; its pathways are formed via interactions with others, and therefore nurturing relationships are key to healthy development. Schools should be working on a model of interconnectedness between pupils, families and teachers. Schools and classrooms are full of invisible connections (Olsen, 2014). All in school bring their own micro models of interconnectedness:</a:t>
            </a:r>
          </a:p>
          <a:p>
            <a:pPr marL="228600" indent="-228600">
              <a:buAutoNum type="arabicPeriod"/>
            </a:pPr>
            <a:endParaRPr lang="en-GB" dirty="0" smtClean="0"/>
          </a:p>
          <a:p>
            <a:pPr marL="228600" indent="-228600">
              <a:buAutoNum type="arabicPeriod"/>
            </a:pPr>
            <a:r>
              <a:rPr lang="en-GB" dirty="0" smtClean="0"/>
              <a:t>SCHOOL – WITH COMMUNITY,</a:t>
            </a:r>
            <a:r>
              <a:rPr lang="en-GB" baseline="0" dirty="0" smtClean="0"/>
              <a:t> TEACHERS, PUPILS</a:t>
            </a:r>
            <a:endParaRPr lang="en-GB" dirty="0" smtClean="0"/>
          </a:p>
          <a:p>
            <a:pPr marL="228600" indent="-228600">
              <a:buAutoNum type="arabicPeriod"/>
            </a:pPr>
            <a:r>
              <a:rPr lang="en-GB" dirty="0" smtClean="0"/>
              <a:t>TEACHER – FAMILY, PEERS, PUPIL</a:t>
            </a:r>
          </a:p>
          <a:p>
            <a:pPr marL="228600" indent="-228600">
              <a:buAutoNum type="arabicPeriod"/>
            </a:pPr>
            <a:r>
              <a:rPr lang="en-GB" dirty="0" smtClean="0"/>
              <a:t>PUPIL – FAMILY,</a:t>
            </a:r>
            <a:r>
              <a:rPr lang="en-GB" baseline="0" dirty="0" smtClean="0"/>
              <a:t> PEERS, TEACHERS</a:t>
            </a:r>
            <a:endParaRPr lang="en-GB" dirty="0"/>
          </a:p>
        </p:txBody>
      </p:sp>
      <p:sp>
        <p:nvSpPr>
          <p:cNvPr id="4" name="Slide Number Placeholder 3"/>
          <p:cNvSpPr>
            <a:spLocks noGrp="1"/>
          </p:cNvSpPr>
          <p:nvPr>
            <p:ph type="sldNum" sz="quarter" idx="10"/>
          </p:nvPr>
        </p:nvSpPr>
        <p:spPr/>
        <p:txBody>
          <a:bodyPr/>
          <a:lstStyle/>
          <a:p>
            <a:fld id="{F26B6E7A-11D3-4A80-812D-89D571D94BF1}" type="slidenum">
              <a:rPr lang="en-GB" smtClean="0"/>
              <a:t>12</a:t>
            </a:fld>
            <a:endParaRPr lang="en-GB"/>
          </a:p>
        </p:txBody>
      </p:sp>
    </p:spTree>
    <p:extLst>
      <p:ext uri="{BB962C8B-B14F-4D97-AF65-F5344CB8AC3E}">
        <p14:creationId xmlns:p14="http://schemas.microsoft.com/office/powerpoint/2010/main" val="189040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ASH </a:t>
            </a:r>
            <a:r>
              <a:rPr lang="en-GB" dirty="0" err="1" smtClean="0"/>
              <a:t>Cymru</a:t>
            </a:r>
            <a:r>
              <a:rPr lang="en-GB" dirty="0" smtClean="0"/>
              <a:t> – Action on Smoking and Health</a:t>
            </a:r>
          </a:p>
          <a:p>
            <a:r>
              <a:rPr lang="en-GB" dirty="0" smtClean="0"/>
              <a:t>£850,000</a:t>
            </a:r>
            <a:r>
              <a:rPr lang="en-GB" baseline="0" dirty="0" smtClean="0"/>
              <a:t> lottery grant funded</a:t>
            </a:r>
            <a:endParaRPr lang="en-GB" dirty="0"/>
          </a:p>
        </p:txBody>
      </p:sp>
      <p:sp>
        <p:nvSpPr>
          <p:cNvPr id="4" name="Slide Number Placeholder 3"/>
          <p:cNvSpPr>
            <a:spLocks noGrp="1"/>
          </p:cNvSpPr>
          <p:nvPr>
            <p:ph type="sldNum" sz="quarter" idx="10"/>
          </p:nvPr>
        </p:nvSpPr>
        <p:spPr/>
        <p:txBody>
          <a:bodyPr/>
          <a:lstStyle/>
          <a:p>
            <a:fld id="{F26B6E7A-11D3-4A80-812D-89D571D94BF1}" type="slidenum">
              <a:rPr lang="en-GB" smtClean="0"/>
              <a:t>14</a:t>
            </a:fld>
            <a:endParaRPr lang="en-GB"/>
          </a:p>
        </p:txBody>
      </p:sp>
    </p:spTree>
    <p:extLst>
      <p:ext uri="{BB962C8B-B14F-4D97-AF65-F5344CB8AC3E}">
        <p14:creationId xmlns:p14="http://schemas.microsoft.com/office/powerpoint/2010/main" val="2410663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6B6E7A-11D3-4A80-812D-89D571D94BF1}" type="slidenum">
              <a:rPr lang="en-GB" smtClean="0"/>
              <a:t>17</a:t>
            </a:fld>
            <a:endParaRPr lang="en-GB"/>
          </a:p>
        </p:txBody>
      </p:sp>
    </p:spTree>
    <p:extLst>
      <p:ext uri="{BB962C8B-B14F-4D97-AF65-F5344CB8AC3E}">
        <p14:creationId xmlns:p14="http://schemas.microsoft.com/office/powerpoint/2010/main" val="241955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23</a:t>
            </a:fld>
            <a:endParaRPr lang="en-GB"/>
          </a:p>
        </p:txBody>
      </p:sp>
    </p:spTree>
    <p:extLst>
      <p:ext uri="{BB962C8B-B14F-4D97-AF65-F5344CB8AC3E}">
        <p14:creationId xmlns:p14="http://schemas.microsoft.com/office/powerpoint/2010/main" val="620153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715C267-2BAB-495F-B147-0514C585185E}"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15C267-2BAB-495F-B147-0514C585185E}"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15C267-2BAB-495F-B147-0514C585185E}"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715C267-2BAB-495F-B147-0514C585185E}"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02C1B-95F6-4846-81C6-C327BE94AEA4}"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715C267-2BAB-495F-B147-0514C585185E}" type="datetimeFigureOut">
              <a:rPr lang="en-GB" smtClean="0"/>
              <a:t>30/01/2020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15C267-2BAB-495F-B147-0514C585185E}" type="datetimeFigureOut">
              <a:rPr lang="en-GB" smtClean="0"/>
              <a:t>30/01/2020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715C267-2BAB-495F-B147-0514C585185E}" type="datetimeFigureOut">
              <a:rPr lang="en-GB" smtClean="0"/>
              <a:t>30/01/2020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715C267-2BAB-495F-B147-0514C585185E}"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02C1B-95F6-4846-81C6-C327BE94AEA4}"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15C267-2BAB-495F-B147-0514C585185E}"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02C1B-95F6-4846-81C6-C327BE94AEA4}"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15C267-2BAB-495F-B147-0514C585185E}"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715C267-2BAB-495F-B147-0514C585185E}"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715C267-2BAB-495F-B147-0514C585185E}" type="datetimeFigureOut">
              <a:rPr lang="en-GB" smtClean="0"/>
              <a:t>30/01/2020</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70002C1B-95F6-4846-81C6-C327BE94AEA4}"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bbc.co.uk/news/uk-wales-10902558" TargetMode="External"/><Relationship Id="rId7" Type="http://schemas.openxmlformats.org/officeDocument/2006/relationships/hyperlink" Target="http://www.wales.nhs.uk/sitesplus/888/page/82249#introduction" TargetMode="External"/><Relationship Id="rId2" Type="http://schemas.openxmlformats.org/officeDocument/2006/relationships/hyperlink" Target="http://www.antibullyingworks.co.uk/resources/intervention-strategies/circle-of-friends/" TargetMode="External"/><Relationship Id="rId1" Type="http://schemas.openxmlformats.org/officeDocument/2006/relationships/slideLayout" Target="../slideLayouts/slideLayout2.xml"/><Relationship Id="rId6" Type="http://schemas.openxmlformats.org/officeDocument/2006/relationships/hyperlink" Target="https://www.estyn.gov.wales/best-practice/school-environment-benefits-pupil-wellbeing" TargetMode="External"/><Relationship Id="rId5" Type="http://schemas.openxmlformats.org/officeDocument/2006/relationships/hyperlink" Target="https://www.estyn.gov.wales/thematic-reports/food-and-fitness-schools-update-april-2009" TargetMode="External"/><Relationship Id="rId4" Type="http://schemas.openxmlformats.org/officeDocument/2006/relationships/hyperlink" Target="http://gov.wales/docs/dcells/publications/150225-successful-futures-en.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gov.wales/topics/educationandskills/schoolshome/foodanddrink/healthy-eating/?lang=en" TargetMode="External"/><Relationship Id="rId2" Type="http://schemas.openxmlformats.org/officeDocument/2006/relationships/hyperlink" Target="http://www.walesonline.co.uk/news/wales-news/primary-school-children-join-smoke-2402605" TargetMode="External"/><Relationship Id="rId1" Type="http://schemas.openxmlformats.org/officeDocument/2006/relationships/slideLayout" Target="../slideLayouts/slideLayout2.xml"/><Relationship Id="rId6" Type="http://schemas.openxmlformats.org/officeDocument/2006/relationships/hyperlink" Target="http://www.who.int/school_youth_health/gshi/hps/en/" TargetMode="External"/><Relationship Id="rId5" Type="http://schemas.openxmlformats.org/officeDocument/2006/relationships/hyperlink" Target="http://www.wales.nhs.uk/sitesplus/documents/888/WEB%2026732%20English%20pages.pdf" TargetMode="External"/><Relationship Id="rId4" Type="http://schemas.openxmlformats.org/officeDocument/2006/relationships/hyperlink" Target="https://gov.wales/sites/default/files/publications/2019-10/substance-misuse-annual-report-and-forward-look-20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chemeClr val="bg1"/>
                </a:solidFill>
                <a:latin typeface="Arial" panose="020B0604020202020204" pitchFamily="34" charset="0"/>
                <a:cs typeface="Arial" panose="020B0604020202020204" pitchFamily="34" charset="0"/>
              </a:rPr>
              <a:t>ECES5007/C</a:t>
            </a:r>
            <a:br>
              <a:rPr lang="en-GB" dirty="0" smtClean="0">
                <a:solidFill>
                  <a:schemeClr val="bg1"/>
                </a:solidFill>
                <a:latin typeface="Arial" panose="020B0604020202020204" pitchFamily="34" charset="0"/>
                <a:cs typeface="Arial" panose="020B0604020202020204" pitchFamily="34" charset="0"/>
              </a:rPr>
            </a:br>
            <a:r>
              <a:rPr lang="en-GB" dirty="0" smtClean="0">
                <a:solidFill>
                  <a:schemeClr val="bg1"/>
                </a:solidFill>
                <a:latin typeface="Arial" panose="020B0604020202020204" pitchFamily="34" charset="0"/>
                <a:cs typeface="Arial" panose="020B0604020202020204" pitchFamily="34" charset="0"/>
              </a:rPr>
              <a:t>Lines </a:t>
            </a:r>
            <a:r>
              <a:rPr lang="en-GB" dirty="0">
                <a:solidFill>
                  <a:schemeClr val="bg1"/>
                </a:solidFill>
                <a:latin typeface="Arial" panose="020B0604020202020204" pitchFamily="34" charset="0"/>
                <a:cs typeface="Arial" panose="020B0604020202020204" pitchFamily="34" charset="0"/>
              </a:rPr>
              <a:t>of Enquiry</a:t>
            </a:r>
            <a:br>
              <a:rPr lang="en-GB" dirty="0">
                <a:solidFill>
                  <a:schemeClr val="bg1"/>
                </a:solidFill>
                <a:latin typeface="Arial" panose="020B0604020202020204" pitchFamily="34" charset="0"/>
                <a:cs typeface="Arial" panose="020B0604020202020204" pitchFamily="34" charset="0"/>
              </a:rPr>
            </a:br>
            <a:r>
              <a:rPr lang="en-GB" dirty="0" err="1" smtClean="0">
                <a:solidFill>
                  <a:schemeClr val="bg1"/>
                </a:solidFill>
                <a:latin typeface="Arial" panose="020B0604020202020204" pitchFamily="34" charset="0"/>
                <a:cs typeface="Arial" panose="020B0604020202020204" pitchFamily="34" charset="0"/>
              </a:rPr>
              <a:t>Llwybrau</a:t>
            </a:r>
            <a:r>
              <a:rPr lang="en-GB" dirty="0" smtClean="0">
                <a:solidFill>
                  <a:schemeClr val="bg1"/>
                </a:solidFill>
                <a:latin typeface="Arial" panose="020B0604020202020204" pitchFamily="34" charset="0"/>
                <a:cs typeface="Arial" panose="020B0604020202020204" pitchFamily="34" charset="0"/>
              </a:rPr>
              <a:t> </a:t>
            </a:r>
            <a:r>
              <a:rPr lang="en-GB" dirty="0" err="1" smtClean="0">
                <a:solidFill>
                  <a:schemeClr val="bg1"/>
                </a:solidFill>
                <a:latin typeface="Arial" panose="020B0604020202020204" pitchFamily="34" charset="0"/>
                <a:cs typeface="Arial" panose="020B0604020202020204" pitchFamily="34" charset="0"/>
              </a:rPr>
              <a:t>Ymholi</a:t>
            </a:r>
            <a:endParaRPr lang="en-GB" dirty="0">
              <a:solidFill>
                <a:schemeClr val="bg1"/>
              </a:solidFill>
            </a:endParaRPr>
          </a:p>
        </p:txBody>
      </p:sp>
      <p:sp>
        <p:nvSpPr>
          <p:cNvPr id="3" name="Subtitle 2"/>
          <p:cNvSpPr>
            <a:spLocks noGrp="1"/>
          </p:cNvSpPr>
          <p:nvPr>
            <p:ph type="subTitle" idx="1"/>
          </p:nvPr>
        </p:nvSpPr>
        <p:spPr/>
        <p:txBody>
          <a:bodyPr>
            <a:normAutofit fontScale="92500" lnSpcReduction="20000"/>
          </a:bodyPr>
          <a:lstStyle/>
          <a:p>
            <a:r>
              <a:rPr lang="en-GB" sz="2800" dirty="0" err="1">
                <a:solidFill>
                  <a:schemeClr val="bg1"/>
                </a:solidFill>
                <a:latin typeface="Arial" panose="020B0604020202020204" pitchFamily="34" charset="0"/>
                <a:cs typeface="Arial" panose="020B0604020202020204" pitchFamily="34" charset="0"/>
              </a:rPr>
              <a:t>Sesiwn</a:t>
            </a:r>
            <a:r>
              <a:rPr lang="en-GB" sz="2800" dirty="0">
                <a:solidFill>
                  <a:schemeClr val="bg1"/>
                </a:solidFill>
                <a:latin typeface="Arial" panose="020B0604020202020204" pitchFamily="34" charset="0"/>
                <a:cs typeface="Arial" panose="020B0604020202020204" pitchFamily="34" charset="0"/>
              </a:rPr>
              <a:t> </a:t>
            </a:r>
            <a:r>
              <a:rPr lang="en-GB" sz="2800" dirty="0" smtClean="0">
                <a:solidFill>
                  <a:schemeClr val="bg1"/>
                </a:solidFill>
                <a:latin typeface="Arial" panose="020B0604020202020204" pitchFamily="34" charset="0"/>
                <a:cs typeface="Arial" panose="020B0604020202020204" pitchFamily="34" charset="0"/>
              </a:rPr>
              <a:t>11 </a:t>
            </a:r>
            <a:endParaRPr lang="en-GB" sz="2800" dirty="0">
              <a:solidFill>
                <a:schemeClr val="bg1"/>
              </a:solidFill>
              <a:latin typeface="Arial" panose="020B0604020202020204" pitchFamily="34" charset="0"/>
              <a:cs typeface="Arial" panose="020B0604020202020204" pitchFamily="34" charset="0"/>
            </a:endParaRPr>
          </a:p>
          <a:p>
            <a:r>
              <a:rPr lang="en-GB" sz="2800" dirty="0" smtClean="0">
                <a:solidFill>
                  <a:schemeClr val="bg1"/>
                </a:solidFill>
                <a:latin typeface="Arial" panose="020B0604020202020204" pitchFamily="34" charset="0"/>
                <a:cs typeface="Arial" panose="020B0604020202020204" pitchFamily="34" charset="0"/>
              </a:rPr>
              <a:t> </a:t>
            </a:r>
            <a:r>
              <a:rPr lang="en-GB" sz="2800" dirty="0">
                <a:solidFill>
                  <a:schemeClr val="bg1"/>
                </a:solidFill>
                <a:latin typeface="Arial" panose="020B0604020202020204" pitchFamily="34" charset="0"/>
                <a:cs typeface="Arial" panose="020B0604020202020204" pitchFamily="34" charset="0"/>
              </a:rPr>
              <a:t>Session </a:t>
            </a:r>
            <a:r>
              <a:rPr lang="en-GB" sz="2800" dirty="0" smtClean="0">
                <a:solidFill>
                  <a:schemeClr val="bg1"/>
                </a:solidFill>
                <a:latin typeface="Arial" panose="020B0604020202020204" pitchFamily="34" charset="0"/>
                <a:cs typeface="Arial" panose="020B0604020202020204" pitchFamily="34" charset="0"/>
              </a:rPr>
              <a:t>11</a:t>
            </a:r>
          </a:p>
          <a:p>
            <a:endParaRPr lang="en-GB" dirty="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588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  </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Module </a:t>
            </a:r>
            <a:r>
              <a:rPr lang="en-GB" dirty="0">
                <a:latin typeface="Arial" panose="020B0604020202020204" pitchFamily="34" charset="0"/>
                <a:cs typeface="Arial" panose="020B0604020202020204" pitchFamily="34" charset="0"/>
              </a:rPr>
              <a:t>Aim</a:t>
            </a:r>
            <a:endParaRPr lang="en-GB" dirty="0"/>
          </a:p>
        </p:txBody>
      </p:sp>
      <p:sp>
        <p:nvSpPr>
          <p:cNvPr id="3" name="Content Placeholder 2"/>
          <p:cNvSpPr>
            <a:spLocks noGrp="1"/>
          </p:cNvSpPr>
          <p:nvPr>
            <p:ph sz="quarter" idx="13"/>
          </p:nvPr>
        </p:nvSpPr>
        <p:spPr/>
        <p:txBody>
          <a:bodyPr/>
          <a:lstStyle/>
          <a:p>
            <a:pPr lvl="0"/>
            <a:r>
              <a:rPr lang="cy-GB" dirty="0">
                <a:solidFill>
                  <a:schemeClr val="tx1"/>
                </a:solidFill>
                <a:latin typeface="Arial" panose="020B0604020202020204" pitchFamily="34" charset="0"/>
                <a:cs typeface="Arial" panose="020B0604020202020204" pitchFamily="34" charset="0"/>
              </a:rPr>
              <a:t>Archwilio materion allweddol mewn addysg trwy brofiad ar leoliad a chynyddu ymwybyddiaeth myfyrwyr o bwysigrwydd ymchwil addysgol</a:t>
            </a:r>
            <a:endParaRPr lang="en-GB" dirty="0">
              <a:solidFill>
                <a:schemeClr val="tx1"/>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quarter" idx="14"/>
          </p:nvPr>
        </p:nvSpPr>
        <p:spPr/>
        <p:txBody>
          <a:bodyPr/>
          <a:lstStyle/>
          <a:p>
            <a:pPr lvl="0"/>
            <a:r>
              <a:rPr lang="en-GB" i="1" dirty="0">
                <a:solidFill>
                  <a:schemeClr val="tx1"/>
                </a:solidFill>
                <a:latin typeface="Arial" panose="020B0604020202020204" pitchFamily="34" charset="0"/>
                <a:cs typeface="Arial" panose="020B0604020202020204" pitchFamily="34" charset="0"/>
              </a:rPr>
              <a:t>To explore key issues in education through placement experience and to increase students’ awareness of the importance of educational research</a:t>
            </a: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60936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r"/>
            <a:r>
              <a:rPr lang="en-GB" dirty="0" err="1">
                <a:latin typeface="Arial" panose="020B0604020202020204" pitchFamily="34" charset="0"/>
                <a:cs typeface="Arial" panose="020B0604020202020204" pitchFamily="34" charset="0"/>
              </a:rPr>
              <a:t>Gorolwg</a:t>
            </a:r>
            <a:r>
              <a:rPr lang="en-GB" dirty="0">
                <a:latin typeface="Arial" panose="020B0604020202020204" pitchFamily="34" charset="0"/>
                <a:cs typeface="Arial" panose="020B0604020202020204" pitchFamily="34" charset="0"/>
              </a:rPr>
              <a:t> / </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Overview</a:t>
            </a:r>
            <a:endParaRPr lang="en-GB" dirty="0"/>
          </a:p>
        </p:txBody>
      </p:sp>
      <p:sp>
        <p:nvSpPr>
          <p:cNvPr id="5" name="Content Placeholder 4"/>
          <p:cNvSpPr>
            <a:spLocks noGrp="1"/>
          </p:cNvSpPr>
          <p:nvPr>
            <p:ph sz="quarter" idx="13"/>
          </p:nvPr>
        </p:nvSpPr>
        <p:spPr/>
        <p:txBody>
          <a:bodyPr>
            <a:normAutofit fontScale="85000" lnSpcReduction="20000"/>
          </a:bodyPr>
          <a:lstStyle/>
          <a:p>
            <a:r>
              <a:rPr lang="en-GB" sz="3600" dirty="0" err="1" smtClean="0">
                <a:solidFill>
                  <a:schemeClr val="tx1"/>
                </a:solidFill>
                <a:latin typeface="Arial" panose="020B0604020202020204" pitchFamily="34" charset="0"/>
                <a:cs typeface="Arial" panose="020B0604020202020204" pitchFamily="34" charset="0"/>
              </a:rPr>
              <a:t>Ysgolion</a:t>
            </a:r>
            <a:r>
              <a:rPr lang="en-GB" sz="3600" dirty="0">
                <a:solidFill>
                  <a:schemeClr val="tx1"/>
                </a:solidFill>
                <a:latin typeface="Arial" panose="020B0604020202020204" pitchFamily="34" charset="0"/>
                <a:cs typeface="Arial" panose="020B0604020202020204" pitchFamily="34" charset="0"/>
              </a:rPr>
              <a:t> </a:t>
            </a:r>
            <a:r>
              <a:rPr lang="en-GB" sz="3600" dirty="0" err="1" smtClean="0">
                <a:solidFill>
                  <a:schemeClr val="tx1"/>
                </a:solidFill>
                <a:latin typeface="Arial" panose="020B0604020202020204" pitchFamily="34" charset="0"/>
                <a:cs typeface="Arial" panose="020B0604020202020204" pitchFamily="34" charset="0"/>
              </a:rPr>
              <a:t>Iach</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Diffiniadau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Cyswllt</a:t>
            </a:r>
            <a:r>
              <a:rPr lang="en-GB" sz="3600" dirty="0" smtClean="0">
                <a:solidFill>
                  <a:schemeClr val="tx1"/>
                </a:solidFill>
                <a:latin typeface="Arial" panose="020B0604020202020204" pitchFamily="34" charset="0"/>
                <a:cs typeface="Arial" panose="020B0604020202020204" pitchFamily="34" charset="0"/>
              </a:rPr>
              <a:t> â </a:t>
            </a:r>
            <a:r>
              <a:rPr lang="en-GB" sz="3600" dirty="0" err="1" smtClean="0">
                <a:solidFill>
                  <a:schemeClr val="tx1"/>
                </a:solidFill>
                <a:latin typeface="Arial" panose="020B0604020202020204" pitchFamily="34" charset="0"/>
                <a:cs typeface="Arial" panose="020B0604020202020204" pitchFamily="34" charset="0"/>
              </a:rPr>
              <a:t>pholisiau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Dangosyddion</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Arfer</a:t>
            </a:r>
            <a:r>
              <a:rPr lang="en-GB" sz="3600" dirty="0" smtClean="0">
                <a:solidFill>
                  <a:schemeClr val="tx1"/>
                </a:solidFill>
                <a:latin typeface="Arial" panose="020B0604020202020204" pitchFamily="34" charset="0"/>
                <a:cs typeface="Arial" panose="020B0604020202020204" pitchFamily="34" charset="0"/>
              </a:rPr>
              <a:t> </a:t>
            </a:r>
            <a:r>
              <a:rPr lang="en-GB" sz="3600" dirty="0" err="1" smtClean="0">
                <a:solidFill>
                  <a:schemeClr val="tx1"/>
                </a:solidFill>
                <a:latin typeface="Arial" panose="020B0604020202020204" pitchFamily="34" charset="0"/>
                <a:cs typeface="Arial" panose="020B0604020202020204" pitchFamily="34" charset="0"/>
              </a:rPr>
              <a:t>orau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a:solidFill>
                  <a:schemeClr val="tx1"/>
                </a:solidFill>
                <a:latin typeface="Arial" panose="020B0604020202020204" pitchFamily="34" charset="0"/>
                <a:cs typeface="Arial" panose="020B0604020202020204" pitchFamily="34" charset="0"/>
              </a:rPr>
              <a:t>H</a:t>
            </a:r>
            <a:r>
              <a:rPr lang="en-GB" sz="3600" dirty="0" err="1" smtClean="0">
                <a:solidFill>
                  <a:schemeClr val="tx1"/>
                </a:solidFill>
                <a:latin typeface="Arial" panose="020B0604020202020204" pitchFamily="34" charset="0"/>
                <a:cs typeface="Arial" panose="020B0604020202020204" pitchFamily="34" charset="0"/>
              </a:rPr>
              <a:t>eriau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Dyfodol</a:t>
            </a:r>
            <a:endParaRPr lang="en-GB" sz="3600" dirty="0" smtClean="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quarter" idx="14"/>
          </p:nvPr>
        </p:nvSpPr>
        <p:spPr/>
        <p:txBody>
          <a:bodyPr>
            <a:normAutofit fontScale="85000" lnSpcReduction="20000"/>
          </a:bodyPr>
          <a:lstStyle/>
          <a:p>
            <a:r>
              <a:rPr lang="en-GB" sz="3600" i="1" dirty="0" smtClean="0">
                <a:solidFill>
                  <a:schemeClr val="tx1"/>
                </a:solidFill>
                <a:latin typeface="Arial" panose="020B0604020202020204" pitchFamily="34" charset="0"/>
                <a:cs typeface="Arial" panose="020B0604020202020204" pitchFamily="34" charset="0"/>
              </a:rPr>
              <a:t>Healthy Schools</a:t>
            </a:r>
          </a:p>
          <a:p>
            <a:r>
              <a:rPr lang="en-GB" sz="3600" i="1" dirty="0" smtClean="0">
                <a:solidFill>
                  <a:schemeClr val="tx1"/>
                </a:solidFill>
                <a:latin typeface="Arial" panose="020B0604020202020204" pitchFamily="34" charset="0"/>
                <a:cs typeface="Arial" panose="020B0604020202020204" pitchFamily="34" charset="0"/>
              </a:rPr>
              <a:t>Definitions</a:t>
            </a:r>
          </a:p>
          <a:p>
            <a:r>
              <a:rPr lang="en-GB" sz="3600" i="1" dirty="0" smtClean="0">
                <a:solidFill>
                  <a:schemeClr val="tx1"/>
                </a:solidFill>
                <a:latin typeface="Arial" panose="020B0604020202020204" pitchFamily="34" charset="0"/>
                <a:cs typeface="Arial" panose="020B0604020202020204" pitchFamily="34" charset="0"/>
              </a:rPr>
              <a:t>Links to policy</a:t>
            </a:r>
          </a:p>
          <a:p>
            <a:r>
              <a:rPr lang="en-GB" sz="3600" i="1" dirty="0" smtClean="0">
                <a:solidFill>
                  <a:schemeClr val="tx1"/>
                </a:solidFill>
                <a:latin typeface="Arial" panose="020B0604020202020204" pitchFamily="34" charset="0"/>
                <a:cs typeface="Arial" panose="020B0604020202020204" pitchFamily="34" charset="0"/>
              </a:rPr>
              <a:t>Indicators</a:t>
            </a:r>
          </a:p>
          <a:p>
            <a:r>
              <a:rPr lang="en-GB" sz="3600" i="1" dirty="0" smtClean="0">
                <a:solidFill>
                  <a:schemeClr val="tx1"/>
                </a:solidFill>
                <a:latin typeface="Arial" panose="020B0604020202020204" pitchFamily="34" charset="0"/>
                <a:cs typeface="Arial" panose="020B0604020202020204" pitchFamily="34" charset="0"/>
              </a:rPr>
              <a:t>Best practice</a:t>
            </a:r>
          </a:p>
          <a:p>
            <a:r>
              <a:rPr lang="en-GB" sz="3600" i="1" dirty="0" smtClean="0">
                <a:solidFill>
                  <a:schemeClr val="tx1"/>
                </a:solidFill>
                <a:latin typeface="Arial" panose="020B0604020202020204" pitchFamily="34" charset="0"/>
                <a:cs typeface="Arial" panose="020B0604020202020204" pitchFamily="34" charset="0"/>
              </a:rPr>
              <a:t>Challenges</a:t>
            </a:r>
          </a:p>
          <a:p>
            <a:r>
              <a:rPr lang="en-GB" sz="3600" i="1" dirty="0" smtClean="0">
                <a:solidFill>
                  <a:schemeClr val="tx1"/>
                </a:solidFill>
                <a:latin typeface="Arial" panose="020B0604020202020204" pitchFamily="34" charset="0"/>
                <a:cs typeface="Arial" panose="020B0604020202020204" pitchFamily="34" charset="0"/>
              </a:rPr>
              <a:t>Future</a:t>
            </a:r>
            <a:endParaRPr lang="en-GB" sz="3600" i="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963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Tasg</a:t>
            </a:r>
            <a:r>
              <a:rPr lang="en-GB" dirty="0" smtClean="0"/>
              <a:t/>
            </a:r>
            <a:br>
              <a:rPr lang="en-GB" dirty="0" smtClean="0"/>
            </a:br>
            <a:r>
              <a:rPr lang="en-GB" dirty="0" smtClean="0"/>
              <a:t>Task</a:t>
            </a:r>
            <a:endParaRPr lang="en-US" dirty="0"/>
          </a:p>
        </p:txBody>
      </p:sp>
      <p:sp>
        <p:nvSpPr>
          <p:cNvPr id="3" name="Content Placeholder 2"/>
          <p:cNvSpPr>
            <a:spLocks noGrp="1"/>
          </p:cNvSpPr>
          <p:nvPr>
            <p:ph sz="quarter" idx="13"/>
          </p:nvPr>
        </p:nvSpPr>
        <p:spPr/>
        <p:txBody>
          <a:bodyPr>
            <a:normAutofit fontScale="92500"/>
          </a:bodyPr>
          <a:lstStyle/>
          <a:p>
            <a:r>
              <a:rPr lang="en-GB" dirty="0" err="1" smtClean="0"/>
              <a:t>Ysgolion</a:t>
            </a:r>
            <a:r>
              <a:rPr lang="en-GB" dirty="0" smtClean="0"/>
              <a:t> </a:t>
            </a:r>
            <a:r>
              <a:rPr lang="en-GB" dirty="0" err="1" smtClean="0"/>
              <a:t>iach</a:t>
            </a:r>
            <a:endParaRPr lang="en-GB" dirty="0" smtClean="0"/>
          </a:p>
          <a:p>
            <a:r>
              <a:rPr lang="en-GB" dirty="0" smtClean="0"/>
              <a:t>Beth </a:t>
            </a:r>
            <a:r>
              <a:rPr lang="en-GB" dirty="0" err="1" smtClean="0"/>
              <a:t>yw</a:t>
            </a:r>
            <a:r>
              <a:rPr lang="en-GB" dirty="0" smtClean="0"/>
              <a:t> </a:t>
            </a:r>
            <a:r>
              <a:rPr lang="en-GB" dirty="0" err="1" smtClean="0"/>
              <a:t>ystyr</a:t>
            </a:r>
            <a:r>
              <a:rPr lang="en-GB" dirty="0" smtClean="0"/>
              <a:t> </a:t>
            </a:r>
            <a:r>
              <a:rPr lang="en-GB" dirty="0" err="1" smtClean="0"/>
              <a:t>hwn</a:t>
            </a:r>
            <a:r>
              <a:rPr lang="en-GB" dirty="0" smtClean="0"/>
              <a:t> </a:t>
            </a:r>
            <a:r>
              <a:rPr lang="en-GB" dirty="0" err="1" smtClean="0"/>
              <a:t>i</a:t>
            </a:r>
            <a:r>
              <a:rPr lang="en-GB" dirty="0" smtClean="0"/>
              <a:t> chi?</a:t>
            </a:r>
          </a:p>
          <a:p>
            <a:r>
              <a:rPr lang="en-GB" dirty="0" err="1" smtClean="0"/>
              <a:t>Unrhyw</a:t>
            </a:r>
            <a:r>
              <a:rPr lang="en-GB" dirty="0" smtClean="0"/>
              <a:t> </a:t>
            </a:r>
            <a:r>
              <a:rPr lang="en-GB" dirty="0" err="1" smtClean="0"/>
              <a:t>brofiad</a:t>
            </a:r>
            <a:r>
              <a:rPr lang="en-GB" dirty="0" smtClean="0"/>
              <a:t> </a:t>
            </a:r>
            <a:r>
              <a:rPr lang="en-GB" dirty="0" err="1" smtClean="0"/>
              <a:t>fel</a:t>
            </a:r>
            <a:r>
              <a:rPr lang="en-GB" dirty="0" smtClean="0"/>
              <a:t> </a:t>
            </a:r>
            <a:r>
              <a:rPr lang="en-GB" dirty="0" err="1" smtClean="0"/>
              <a:t>disgybl</a:t>
            </a:r>
            <a:r>
              <a:rPr lang="en-GB" dirty="0" smtClean="0"/>
              <a:t>?</a:t>
            </a:r>
          </a:p>
          <a:p>
            <a:r>
              <a:rPr lang="en-GB" dirty="0" err="1" smtClean="0"/>
              <a:t>Unrhyw</a:t>
            </a:r>
            <a:r>
              <a:rPr lang="en-GB" dirty="0" smtClean="0"/>
              <a:t> </a:t>
            </a:r>
            <a:r>
              <a:rPr lang="en-GB" dirty="0" err="1" smtClean="0"/>
              <a:t>brofiad</a:t>
            </a:r>
            <a:r>
              <a:rPr lang="en-GB" dirty="0" smtClean="0"/>
              <a:t> </a:t>
            </a:r>
            <a:r>
              <a:rPr lang="en-GB" dirty="0" err="1" smtClean="0"/>
              <a:t>gweithio</a:t>
            </a:r>
            <a:r>
              <a:rPr lang="en-GB" dirty="0" smtClean="0"/>
              <a:t> / </a:t>
            </a:r>
            <a:r>
              <a:rPr lang="en-GB" dirty="0" err="1" smtClean="0"/>
              <a:t>arsylwi</a:t>
            </a:r>
            <a:r>
              <a:rPr lang="en-GB" dirty="0" smtClean="0"/>
              <a:t>? </a:t>
            </a:r>
          </a:p>
          <a:p>
            <a:r>
              <a:rPr lang="en-GB" dirty="0" smtClean="0"/>
              <a:t>Pa </a:t>
            </a:r>
            <a:r>
              <a:rPr lang="en-GB" dirty="0" err="1" smtClean="0"/>
              <a:t>fframweithiau</a:t>
            </a:r>
            <a:r>
              <a:rPr lang="en-GB" dirty="0" smtClean="0"/>
              <a:t> </a:t>
            </a:r>
            <a:r>
              <a:rPr lang="en-GB" dirty="0" err="1" smtClean="0"/>
              <a:t>damcaniaethol</a:t>
            </a:r>
            <a:r>
              <a:rPr lang="en-GB" dirty="0" smtClean="0"/>
              <a:t> </a:t>
            </a:r>
            <a:r>
              <a:rPr lang="en-GB" dirty="0" err="1" smtClean="0"/>
              <a:t>fyddai’n</a:t>
            </a:r>
            <a:r>
              <a:rPr lang="en-GB" dirty="0" smtClean="0"/>
              <a:t> </a:t>
            </a:r>
            <a:r>
              <a:rPr lang="en-GB" dirty="0" err="1" smtClean="0"/>
              <a:t>berthnasol</a:t>
            </a:r>
            <a:r>
              <a:rPr lang="en-GB" dirty="0" smtClean="0"/>
              <a:t> </a:t>
            </a:r>
            <a:r>
              <a:rPr lang="en-GB" dirty="0" err="1" smtClean="0"/>
              <a:t>ar</a:t>
            </a:r>
            <a:r>
              <a:rPr lang="en-GB" dirty="0" smtClean="0"/>
              <a:t> </a:t>
            </a:r>
            <a:r>
              <a:rPr lang="en-GB" dirty="0" err="1" smtClean="0"/>
              <a:t>gyfer</a:t>
            </a:r>
            <a:r>
              <a:rPr lang="en-GB" dirty="0" smtClean="0"/>
              <a:t> </a:t>
            </a:r>
            <a:r>
              <a:rPr lang="en-GB" dirty="0" err="1" smtClean="0"/>
              <a:t>Ysgolion</a:t>
            </a:r>
            <a:r>
              <a:rPr lang="en-GB" dirty="0" smtClean="0"/>
              <a:t> </a:t>
            </a:r>
            <a:r>
              <a:rPr lang="en-GB" dirty="0" err="1" smtClean="0"/>
              <a:t>Iach</a:t>
            </a:r>
            <a:r>
              <a:rPr lang="en-GB" dirty="0" smtClean="0"/>
              <a:t>? </a:t>
            </a:r>
            <a:endParaRPr lang="en-US" dirty="0"/>
          </a:p>
        </p:txBody>
      </p:sp>
      <p:sp>
        <p:nvSpPr>
          <p:cNvPr id="4" name="Content Placeholder 3"/>
          <p:cNvSpPr>
            <a:spLocks noGrp="1"/>
          </p:cNvSpPr>
          <p:nvPr>
            <p:ph sz="quarter" idx="14"/>
          </p:nvPr>
        </p:nvSpPr>
        <p:spPr/>
        <p:txBody>
          <a:bodyPr>
            <a:normAutofit fontScale="92500" lnSpcReduction="20000"/>
          </a:bodyPr>
          <a:lstStyle/>
          <a:p>
            <a:r>
              <a:rPr lang="en-GB" i="1" dirty="0" smtClean="0"/>
              <a:t>Healthy Schools</a:t>
            </a:r>
          </a:p>
          <a:p>
            <a:r>
              <a:rPr lang="en-GB" i="1" dirty="0" smtClean="0"/>
              <a:t>What does this mean to you?</a:t>
            </a:r>
          </a:p>
          <a:p>
            <a:r>
              <a:rPr lang="en-GB" i="1" dirty="0" smtClean="0"/>
              <a:t>Any experience as a pupil?</a:t>
            </a:r>
          </a:p>
          <a:p>
            <a:r>
              <a:rPr lang="en-GB" i="1" dirty="0" smtClean="0"/>
              <a:t>Any experience in a working /observational capacity?</a:t>
            </a:r>
          </a:p>
          <a:p>
            <a:r>
              <a:rPr lang="en-GB" i="1" dirty="0" smtClean="0"/>
              <a:t>Which theoretical frameworks would be relevant for Healthy Schools? </a:t>
            </a:r>
            <a:endParaRPr lang="en-US" i="1" dirty="0"/>
          </a:p>
        </p:txBody>
      </p:sp>
    </p:spTree>
    <p:extLst>
      <p:ext uri="{BB962C8B-B14F-4D97-AF65-F5344CB8AC3E}">
        <p14:creationId xmlns:p14="http://schemas.microsoft.com/office/powerpoint/2010/main" val="1469940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Diffiniadau</a:t>
            </a:r>
            <a:r>
              <a:rPr lang="en-GB" dirty="0" smtClean="0"/>
              <a:t/>
            </a:r>
            <a:br>
              <a:rPr lang="en-GB" dirty="0" smtClean="0"/>
            </a:br>
            <a:r>
              <a:rPr lang="en-GB" dirty="0" smtClean="0"/>
              <a:t>Definitions</a:t>
            </a:r>
            <a:endParaRPr lang="en-US" dirty="0"/>
          </a:p>
        </p:txBody>
      </p:sp>
      <p:sp>
        <p:nvSpPr>
          <p:cNvPr id="3" name="Content Placeholder 2"/>
          <p:cNvSpPr>
            <a:spLocks noGrp="1"/>
          </p:cNvSpPr>
          <p:nvPr>
            <p:ph sz="quarter" idx="13"/>
          </p:nvPr>
        </p:nvSpPr>
        <p:spPr>
          <a:xfrm>
            <a:off x="676655" y="2679192"/>
            <a:ext cx="3822192" cy="3797808"/>
          </a:xfrm>
        </p:spPr>
        <p:txBody>
          <a:bodyPr>
            <a:normAutofit fontScale="85000" lnSpcReduction="10000"/>
          </a:bodyPr>
          <a:lstStyle/>
          <a:p>
            <a:pPr>
              <a:lnSpc>
                <a:spcPct val="110000"/>
              </a:lnSpc>
            </a:pPr>
            <a:r>
              <a:rPr lang="en-US" dirty="0" err="1"/>
              <a:t>Mae'r</a:t>
            </a:r>
            <a:r>
              <a:rPr lang="en-US" dirty="0"/>
              <a:t> 'Ysgol </a:t>
            </a:r>
            <a:r>
              <a:rPr lang="en-US" dirty="0" err="1"/>
              <a:t>Iach</a:t>
            </a:r>
            <a:r>
              <a:rPr lang="en-US" dirty="0"/>
              <a:t>' </a:t>
            </a:r>
            <a:r>
              <a:rPr lang="en-US" dirty="0" err="1"/>
              <a:t>yn</a:t>
            </a:r>
            <a:r>
              <a:rPr lang="en-US" dirty="0"/>
              <a:t> </a:t>
            </a:r>
            <a:r>
              <a:rPr lang="en-US" dirty="0" err="1"/>
              <a:t>ysgol</a:t>
            </a:r>
            <a:r>
              <a:rPr lang="en-US" dirty="0"/>
              <a:t> </a:t>
            </a:r>
            <a:r>
              <a:rPr lang="en-US" dirty="0" err="1"/>
              <a:t>sy'n</a:t>
            </a:r>
            <a:r>
              <a:rPr lang="en-US" dirty="0"/>
              <a:t> </a:t>
            </a:r>
            <a:r>
              <a:rPr lang="en-US" dirty="0" err="1"/>
              <a:t>cymryd</a:t>
            </a:r>
            <a:r>
              <a:rPr lang="en-US" dirty="0"/>
              <a:t> </a:t>
            </a:r>
            <a:r>
              <a:rPr lang="en-US" dirty="0" err="1"/>
              <a:t>cyfrifoldeb</a:t>
            </a:r>
            <a:r>
              <a:rPr lang="en-US" dirty="0"/>
              <a:t> </a:t>
            </a:r>
            <a:r>
              <a:rPr lang="en-US" dirty="0" err="1"/>
              <a:t>dros</a:t>
            </a:r>
            <a:r>
              <a:rPr lang="en-US" dirty="0"/>
              <a:t> </a:t>
            </a:r>
            <a:r>
              <a:rPr lang="en-US" dirty="0" err="1"/>
              <a:t>gynnal</a:t>
            </a:r>
            <a:r>
              <a:rPr lang="en-US" dirty="0"/>
              <a:t> </a:t>
            </a:r>
            <a:r>
              <a:rPr lang="en-US" dirty="0" smtClean="0"/>
              <a:t>ac </a:t>
            </a:r>
            <a:r>
              <a:rPr lang="en-US" dirty="0" err="1"/>
              <a:t>hyrwyddo</a:t>
            </a:r>
            <a:r>
              <a:rPr lang="en-US" dirty="0"/>
              <a:t> </a:t>
            </a:r>
            <a:r>
              <a:rPr lang="en-US" dirty="0" err="1"/>
              <a:t>iechyd</a:t>
            </a:r>
            <a:r>
              <a:rPr lang="en-US" dirty="0"/>
              <a:t> </a:t>
            </a:r>
            <a:r>
              <a:rPr lang="en-US" dirty="0" err="1"/>
              <a:t>pawb</a:t>
            </a:r>
            <a:r>
              <a:rPr lang="en-US" dirty="0"/>
              <a:t> </a:t>
            </a:r>
            <a:r>
              <a:rPr lang="en-US" dirty="0" err="1"/>
              <a:t>sy'n</a:t>
            </a:r>
            <a:r>
              <a:rPr lang="en-US" dirty="0"/>
              <a:t> '</a:t>
            </a:r>
            <a:r>
              <a:rPr lang="en-US" dirty="0" err="1"/>
              <a:t>dysgu</a:t>
            </a:r>
            <a:r>
              <a:rPr lang="en-US" dirty="0"/>
              <a:t>, </a:t>
            </a:r>
            <a:r>
              <a:rPr lang="en-US" dirty="0" err="1"/>
              <a:t>gweithio</a:t>
            </a:r>
            <a:r>
              <a:rPr lang="en-US" dirty="0"/>
              <a:t>, </a:t>
            </a:r>
            <a:r>
              <a:rPr lang="en-US" dirty="0" err="1"/>
              <a:t>chwarae</a:t>
            </a:r>
            <a:r>
              <a:rPr lang="en-US" dirty="0"/>
              <a:t> a </a:t>
            </a:r>
            <a:r>
              <a:rPr lang="en-US" dirty="0" err="1"/>
              <a:t>byw</a:t>
            </a:r>
            <a:r>
              <a:rPr lang="en-US" dirty="0"/>
              <a:t>' </a:t>
            </a:r>
            <a:r>
              <a:rPr lang="en-US" dirty="0" err="1"/>
              <a:t>ynddi</a:t>
            </a:r>
            <a:r>
              <a:rPr lang="en-US" dirty="0"/>
              <a:t>, </a:t>
            </a:r>
            <a:r>
              <a:rPr lang="en-US" dirty="0" err="1"/>
              <a:t>nid</a:t>
            </a:r>
            <a:r>
              <a:rPr lang="en-US" dirty="0"/>
              <a:t> </a:t>
            </a:r>
            <a:r>
              <a:rPr lang="en-US" dirty="0" err="1"/>
              <a:t>yn</a:t>
            </a:r>
            <a:r>
              <a:rPr lang="en-US" dirty="0"/>
              <a:t> </a:t>
            </a:r>
            <a:r>
              <a:rPr lang="en-US" dirty="0" err="1"/>
              <a:t>unig</a:t>
            </a:r>
            <a:r>
              <a:rPr lang="en-US" dirty="0"/>
              <a:t> </a:t>
            </a:r>
            <a:r>
              <a:rPr lang="en-US" dirty="0" err="1"/>
              <a:t>drwy</a:t>
            </a:r>
            <a:r>
              <a:rPr lang="en-US" dirty="0"/>
              <a:t> </a:t>
            </a:r>
            <a:r>
              <a:rPr lang="en-US" dirty="0" err="1"/>
              <a:t>addysgu</a:t>
            </a:r>
            <a:r>
              <a:rPr lang="en-US" dirty="0"/>
              <a:t> </a:t>
            </a:r>
            <a:r>
              <a:rPr lang="en-US" dirty="0" err="1"/>
              <a:t>disgyblion</a:t>
            </a:r>
            <a:r>
              <a:rPr lang="en-US" dirty="0"/>
              <a:t> </a:t>
            </a:r>
            <a:r>
              <a:rPr lang="en-US" dirty="0" err="1"/>
              <a:t>yn</a:t>
            </a:r>
            <a:r>
              <a:rPr lang="en-US" dirty="0"/>
              <a:t> </a:t>
            </a:r>
            <a:r>
              <a:rPr lang="en-US" dirty="0" err="1"/>
              <a:t>ffurfiol</a:t>
            </a:r>
            <a:r>
              <a:rPr lang="en-US" dirty="0"/>
              <a:t> </a:t>
            </a:r>
            <a:r>
              <a:rPr lang="en-US" dirty="0" err="1"/>
              <a:t>sut</a:t>
            </a:r>
            <a:r>
              <a:rPr lang="en-US" dirty="0"/>
              <a:t> </a:t>
            </a:r>
            <a:r>
              <a:rPr lang="en-US" dirty="0" err="1"/>
              <a:t>i</a:t>
            </a:r>
            <a:r>
              <a:rPr lang="en-US" dirty="0"/>
              <a:t> </a:t>
            </a:r>
            <a:r>
              <a:rPr lang="en-US" dirty="0" err="1"/>
              <a:t>fyw</a:t>
            </a:r>
            <a:r>
              <a:rPr lang="en-US" dirty="0"/>
              <a:t> </a:t>
            </a:r>
            <a:r>
              <a:rPr lang="en-US" dirty="0" err="1"/>
              <a:t>bywydau</a:t>
            </a:r>
            <a:r>
              <a:rPr lang="en-US" dirty="0"/>
              <a:t> </a:t>
            </a:r>
            <a:r>
              <a:rPr lang="en-US" dirty="0" err="1"/>
              <a:t>iach</a:t>
            </a:r>
            <a:r>
              <a:rPr lang="en-US" dirty="0"/>
              <a:t>, </a:t>
            </a:r>
            <a:r>
              <a:rPr lang="en-US" dirty="0" err="1"/>
              <a:t>ond</a:t>
            </a:r>
            <a:r>
              <a:rPr lang="en-US" dirty="0"/>
              <a:t> </a:t>
            </a:r>
            <a:r>
              <a:rPr lang="en-US" dirty="0" err="1"/>
              <a:t>drwy</a:t>
            </a:r>
            <a:r>
              <a:rPr lang="en-US" dirty="0"/>
              <a:t> </a:t>
            </a:r>
            <a:r>
              <a:rPr lang="en-US" dirty="0" err="1"/>
              <a:t>alluogi</a:t>
            </a:r>
            <a:r>
              <a:rPr lang="en-US" dirty="0"/>
              <a:t> </a:t>
            </a:r>
            <a:r>
              <a:rPr lang="en-US" dirty="0" err="1"/>
              <a:t>disgyblion</a:t>
            </a:r>
            <a:r>
              <a:rPr lang="en-US" dirty="0"/>
              <a:t> a staff </a:t>
            </a:r>
            <a:r>
              <a:rPr lang="en-US" dirty="0" err="1"/>
              <a:t>i</a:t>
            </a:r>
            <a:r>
              <a:rPr lang="en-US" dirty="0"/>
              <a:t> </a:t>
            </a:r>
            <a:r>
              <a:rPr lang="en-US" dirty="0" err="1"/>
              <a:t>gymryd</a:t>
            </a:r>
            <a:r>
              <a:rPr lang="en-US" dirty="0"/>
              <a:t> </a:t>
            </a:r>
            <a:r>
              <a:rPr lang="en-US" dirty="0" err="1"/>
              <a:t>rheolaeth</a:t>
            </a:r>
            <a:r>
              <a:rPr lang="en-US" dirty="0"/>
              <a:t> </a:t>
            </a:r>
            <a:r>
              <a:rPr lang="en-US" dirty="0" err="1"/>
              <a:t>dros</a:t>
            </a:r>
            <a:r>
              <a:rPr lang="en-US" dirty="0"/>
              <a:t> </a:t>
            </a:r>
            <a:r>
              <a:rPr lang="en-US" dirty="0" err="1"/>
              <a:t>agweddau</a:t>
            </a:r>
            <a:r>
              <a:rPr lang="en-US" dirty="0"/>
              <a:t> </a:t>
            </a:r>
            <a:r>
              <a:rPr lang="en-US" dirty="0" err="1"/>
              <a:t>ar</a:t>
            </a:r>
            <a:r>
              <a:rPr lang="en-US" dirty="0"/>
              <a:t> </a:t>
            </a:r>
            <a:r>
              <a:rPr lang="en-US" dirty="0" err="1"/>
              <a:t>yr</a:t>
            </a:r>
            <a:r>
              <a:rPr lang="en-US" dirty="0"/>
              <a:t> </a:t>
            </a:r>
            <a:r>
              <a:rPr lang="en-US" dirty="0" err="1"/>
              <a:t>amgylchedd</a:t>
            </a:r>
            <a:r>
              <a:rPr lang="en-US" dirty="0"/>
              <a:t> </a:t>
            </a:r>
            <a:r>
              <a:rPr lang="en-US" dirty="0" err="1"/>
              <a:t>ysgol</a:t>
            </a:r>
            <a:r>
              <a:rPr lang="en-US" dirty="0"/>
              <a:t> </a:t>
            </a:r>
            <a:r>
              <a:rPr lang="en-US" dirty="0" err="1"/>
              <a:t>sy'n</a:t>
            </a:r>
            <a:r>
              <a:rPr lang="en-US" dirty="0"/>
              <a:t> </a:t>
            </a:r>
            <a:r>
              <a:rPr lang="en-US" dirty="0" err="1"/>
              <a:t>dylanwadu</a:t>
            </a:r>
            <a:r>
              <a:rPr lang="en-US" dirty="0"/>
              <a:t> </a:t>
            </a:r>
            <a:r>
              <a:rPr lang="en-US" dirty="0" err="1"/>
              <a:t>ar</a:t>
            </a:r>
            <a:r>
              <a:rPr lang="en-US" dirty="0"/>
              <a:t> </a:t>
            </a:r>
            <a:r>
              <a:rPr lang="en-US" dirty="0" err="1"/>
              <a:t>eu</a:t>
            </a:r>
            <a:r>
              <a:rPr lang="en-US" dirty="0"/>
              <a:t> </a:t>
            </a:r>
            <a:r>
              <a:rPr lang="en-US" dirty="0" err="1"/>
              <a:t>hiechyd</a:t>
            </a:r>
            <a:r>
              <a:rPr lang="en-US" dirty="0"/>
              <a:t>.</a:t>
            </a:r>
          </a:p>
        </p:txBody>
      </p:sp>
      <p:sp>
        <p:nvSpPr>
          <p:cNvPr id="4" name="Content Placeholder 3"/>
          <p:cNvSpPr>
            <a:spLocks noGrp="1"/>
          </p:cNvSpPr>
          <p:nvPr>
            <p:ph sz="quarter" idx="14"/>
          </p:nvPr>
        </p:nvSpPr>
        <p:spPr>
          <a:xfrm>
            <a:off x="4645152" y="2679192"/>
            <a:ext cx="3822192" cy="4026408"/>
          </a:xfrm>
        </p:spPr>
        <p:txBody>
          <a:bodyPr>
            <a:normAutofit fontScale="77500" lnSpcReduction="20000"/>
          </a:bodyPr>
          <a:lstStyle/>
          <a:p>
            <a:pPr>
              <a:lnSpc>
                <a:spcPct val="120000"/>
              </a:lnSpc>
            </a:pPr>
            <a:r>
              <a:rPr lang="en-US" i="1" dirty="0" smtClean="0"/>
              <a:t>The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a:t>
            </a:r>
          </a:p>
          <a:p>
            <a:pPr>
              <a:lnSpc>
                <a:spcPct val="120000"/>
              </a:lnSpc>
            </a:pPr>
            <a:r>
              <a:rPr lang="en-GB" dirty="0" smtClean="0"/>
              <a:t>Public Health Wales (2016)</a:t>
            </a: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1914124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a:t>Diffiniadau</a:t>
            </a:r>
            <a:r>
              <a:rPr lang="en-GB" dirty="0"/>
              <a:t/>
            </a:r>
            <a:br>
              <a:rPr lang="en-GB" dirty="0"/>
            </a:br>
            <a:r>
              <a:rPr lang="en-GB" dirty="0"/>
              <a:t>Definitions</a:t>
            </a:r>
            <a:endParaRPr lang="en-US" dirty="0"/>
          </a:p>
        </p:txBody>
      </p:sp>
      <p:pic>
        <p:nvPicPr>
          <p:cNvPr id="5" name="Content Placeholder 4"/>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039812" y="2855119"/>
            <a:ext cx="3095625" cy="3095625"/>
          </a:xfrm>
        </p:spPr>
      </p:pic>
      <p:sp>
        <p:nvSpPr>
          <p:cNvPr id="4" name="Content Placeholder 3"/>
          <p:cNvSpPr>
            <a:spLocks noGrp="1"/>
          </p:cNvSpPr>
          <p:nvPr>
            <p:ph sz="quarter" idx="14"/>
          </p:nvPr>
        </p:nvSpPr>
        <p:spPr/>
        <p:txBody>
          <a:bodyPr/>
          <a:lstStyle/>
          <a:p>
            <a:r>
              <a:rPr lang="en-US" dirty="0"/>
              <a:t>A health promoting school is one that constantly strengthens its capacity as a healthy setting for living, learning and working</a:t>
            </a:r>
            <a:r>
              <a:rPr lang="en-US" dirty="0" smtClean="0"/>
              <a:t>.</a:t>
            </a:r>
          </a:p>
          <a:p>
            <a:r>
              <a:rPr lang="en-GB" dirty="0" smtClean="0"/>
              <a:t>World Health </a:t>
            </a:r>
            <a:r>
              <a:rPr lang="en-GB" dirty="0"/>
              <a:t>O</a:t>
            </a:r>
            <a:r>
              <a:rPr lang="en-GB" dirty="0" smtClean="0"/>
              <a:t>rganization 2017</a:t>
            </a:r>
            <a:endParaRPr lang="en-US" dirty="0"/>
          </a:p>
        </p:txBody>
      </p:sp>
    </p:spTree>
    <p:extLst>
      <p:ext uri="{BB962C8B-B14F-4D97-AF65-F5344CB8AC3E}">
        <p14:creationId xmlns:p14="http://schemas.microsoft.com/office/powerpoint/2010/main" val="1418327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200" dirty="0" err="1" smtClean="0"/>
              <a:t>Dangosyddion</a:t>
            </a:r>
            <a:r>
              <a:rPr lang="en-GB" sz="3200" dirty="0" smtClean="0"/>
              <a:t>- </a:t>
            </a:r>
            <a:r>
              <a:rPr lang="en-GB" sz="3200" dirty="0" err="1" smtClean="0"/>
              <a:t>Ysgolion</a:t>
            </a:r>
            <a:r>
              <a:rPr lang="en-GB" sz="3200" dirty="0" smtClean="0"/>
              <a:t> </a:t>
            </a:r>
            <a:r>
              <a:rPr lang="en-GB" sz="3200" dirty="0" err="1"/>
              <a:t>I</a:t>
            </a:r>
            <a:r>
              <a:rPr lang="en-GB" sz="3200" dirty="0" err="1" smtClean="0"/>
              <a:t>ach</a:t>
            </a:r>
            <a:r>
              <a:rPr lang="en-GB" sz="3200" dirty="0" smtClean="0"/>
              <a:t> </a:t>
            </a:r>
            <a:r>
              <a:rPr lang="en-GB" sz="3200" dirty="0" err="1" smtClean="0"/>
              <a:t>Cymru</a:t>
            </a:r>
            <a:r>
              <a:rPr lang="en-GB" sz="3200" dirty="0"/>
              <a:t/>
            </a:r>
            <a:br>
              <a:rPr lang="en-GB" sz="3200" dirty="0"/>
            </a:br>
            <a:r>
              <a:rPr lang="en-GB" sz="3200" dirty="0" smtClean="0"/>
              <a:t>Indicators- Healthy Schools Wales </a:t>
            </a:r>
            <a:endParaRPr lang="en-US" sz="3200" dirty="0"/>
          </a:p>
        </p:txBody>
      </p:sp>
      <p:sp>
        <p:nvSpPr>
          <p:cNvPr id="3" name="Content Placeholder 2"/>
          <p:cNvSpPr>
            <a:spLocks noGrp="1"/>
          </p:cNvSpPr>
          <p:nvPr>
            <p:ph sz="quarter" idx="13"/>
          </p:nvPr>
        </p:nvSpPr>
        <p:spPr/>
        <p:txBody>
          <a:bodyPr>
            <a:normAutofit fontScale="92500" lnSpcReduction="20000"/>
          </a:bodyPr>
          <a:lstStyle/>
          <a:p>
            <a:r>
              <a:rPr lang="en-US" dirty="0" err="1"/>
              <a:t>Bwyd</a:t>
            </a:r>
            <a:r>
              <a:rPr lang="en-US" dirty="0"/>
              <a:t> a </a:t>
            </a:r>
            <a:r>
              <a:rPr lang="en-US" dirty="0" err="1"/>
              <a:t>Ffitrwydd</a:t>
            </a:r>
            <a:r>
              <a:rPr lang="en-US" dirty="0"/>
              <a:t> </a:t>
            </a:r>
            <a:r>
              <a:rPr lang="en-US" dirty="0" smtClean="0"/>
              <a:t> </a:t>
            </a:r>
            <a:endParaRPr lang="en-US" dirty="0"/>
          </a:p>
          <a:p>
            <a:r>
              <a:rPr lang="en-US" dirty="0" err="1"/>
              <a:t>Iechyd</a:t>
            </a:r>
            <a:r>
              <a:rPr lang="en-US" dirty="0"/>
              <a:t> a </a:t>
            </a:r>
            <a:r>
              <a:rPr lang="en-US" dirty="0" err="1"/>
              <a:t>Lles</a:t>
            </a:r>
            <a:r>
              <a:rPr lang="en-US" dirty="0"/>
              <a:t> </a:t>
            </a:r>
            <a:r>
              <a:rPr lang="en-US" dirty="0" err="1"/>
              <a:t>Meddyliol</a:t>
            </a:r>
            <a:r>
              <a:rPr lang="en-US" dirty="0"/>
              <a:t> ac </a:t>
            </a:r>
            <a:r>
              <a:rPr lang="en-US" dirty="0" err="1"/>
              <a:t>Emosiynol</a:t>
            </a:r>
            <a:r>
              <a:rPr lang="en-US" dirty="0"/>
              <a:t> </a:t>
            </a:r>
            <a:r>
              <a:rPr lang="en-US" dirty="0" smtClean="0"/>
              <a:t> </a:t>
            </a:r>
            <a:endParaRPr lang="en-US" dirty="0"/>
          </a:p>
          <a:p>
            <a:r>
              <a:rPr lang="en-US" dirty="0" err="1"/>
              <a:t>Datblygu</a:t>
            </a:r>
            <a:r>
              <a:rPr lang="en-US" dirty="0"/>
              <a:t> </a:t>
            </a:r>
            <a:r>
              <a:rPr lang="en-US" dirty="0" err="1"/>
              <a:t>Personol</a:t>
            </a:r>
            <a:r>
              <a:rPr lang="en-US" dirty="0"/>
              <a:t> a </a:t>
            </a:r>
            <a:r>
              <a:rPr lang="en-US" dirty="0" err="1" smtClean="0"/>
              <a:t>Chydberthynas</a:t>
            </a:r>
            <a:r>
              <a:rPr lang="en-US" dirty="0" smtClean="0"/>
              <a:t> </a:t>
            </a:r>
            <a:endParaRPr lang="en-US" dirty="0"/>
          </a:p>
          <a:p>
            <a:r>
              <a:rPr lang="en-US" dirty="0" err="1"/>
              <a:t>Defnyddio</a:t>
            </a:r>
            <a:r>
              <a:rPr lang="en-US" dirty="0"/>
              <a:t> a </a:t>
            </a:r>
            <a:r>
              <a:rPr lang="en-US" dirty="0" err="1"/>
              <a:t>Chamddefnyddio</a:t>
            </a:r>
            <a:r>
              <a:rPr lang="en-US" dirty="0"/>
              <a:t> </a:t>
            </a:r>
            <a:r>
              <a:rPr lang="en-US" dirty="0" err="1"/>
              <a:t>Sylweddu</a:t>
            </a:r>
            <a:r>
              <a:rPr lang="en-US" dirty="0"/>
              <a:t> </a:t>
            </a:r>
            <a:r>
              <a:rPr lang="en-US" dirty="0" smtClean="0"/>
              <a:t> </a:t>
            </a:r>
            <a:endParaRPr lang="en-US" dirty="0"/>
          </a:p>
          <a:p>
            <a:r>
              <a:rPr lang="en-US" dirty="0" err="1"/>
              <a:t>Yr</a:t>
            </a:r>
            <a:r>
              <a:rPr lang="en-US" dirty="0"/>
              <a:t> </a:t>
            </a:r>
            <a:r>
              <a:rPr lang="en-US" dirty="0" err="1"/>
              <a:t>Amgylchedd</a:t>
            </a:r>
            <a:r>
              <a:rPr lang="en-US" dirty="0"/>
              <a:t> </a:t>
            </a:r>
          </a:p>
          <a:p>
            <a:r>
              <a:rPr lang="en-US" dirty="0" err="1" smtClean="0"/>
              <a:t>Diogelwch</a:t>
            </a:r>
            <a:r>
              <a:rPr lang="en-US" dirty="0" smtClean="0"/>
              <a:t> </a:t>
            </a:r>
            <a:endParaRPr lang="en-US" dirty="0"/>
          </a:p>
          <a:p>
            <a:r>
              <a:rPr lang="en-US" dirty="0" err="1"/>
              <a:t>Hylendid</a:t>
            </a:r>
            <a:r>
              <a:rPr lang="en-US" dirty="0"/>
              <a:t> </a:t>
            </a:r>
          </a:p>
        </p:txBody>
      </p:sp>
      <p:sp>
        <p:nvSpPr>
          <p:cNvPr id="4" name="Content Placeholder 3"/>
          <p:cNvSpPr>
            <a:spLocks noGrp="1"/>
          </p:cNvSpPr>
          <p:nvPr>
            <p:ph sz="quarter" idx="14"/>
          </p:nvPr>
        </p:nvSpPr>
        <p:spPr/>
        <p:txBody>
          <a:bodyPr>
            <a:normAutofit fontScale="92500" lnSpcReduction="20000"/>
          </a:bodyPr>
          <a:lstStyle/>
          <a:p>
            <a:r>
              <a:rPr lang="en-US" i="1" dirty="0">
                <a:solidFill>
                  <a:schemeClr val="tx1"/>
                </a:solidFill>
              </a:rPr>
              <a:t>Food and Fitness </a:t>
            </a:r>
            <a:r>
              <a:rPr lang="en-US" i="1" dirty="0" smtClean="0">
                <a:solidFill>
                  <a:schemeClr val="tx1"/>
                </a:solidFill>
              </a:rPr>
              <a:t> </a:t>
            </a:r>
            <a:endParaRPr lang="en-US" i="1" dirty="0">
              <a:solidFill>
                <a:schemeClr val="tx1"/>
              </a:solidFill>
            </a:endParaRPr>
          </a:p>
          <a:p>
            <a:r>
              <a:rPr lang="en-US" i="1" dirty="0">
                <a:solidFill>
                  <a:schemeClr val="tx1"/>
                </a:solidFill>
              </a:rPr>
              <a:t>Mental and Emotional Health and Well Being </a:t>
            </a:r>
            <a:r>
              <a:rPr lang="en-US" i="1" dirty="0" smtClean="0">
                <a:solidFill>
                  <a:schemeClr val="tx1"/>
                </a:solidFill>
              </a:rPr>
              <a:t> </a:t>
            </a:r>
            <a:endParaRPr lang="en-US" i="1" dirty="0">
              <a:solidFill>
                <a:schemeClr val="tx1"/>
              </a:solidFill>
            </a:endParaRPr>
          </a:p>
          <a:p>
            <a:r>
              <a:rPr lang="en-US" i="1" dirty="0">
                <a:solidFill>
                  <a:schemeClr val="tx1"/>
                </a:solidFill>
              </a:rPr>
              <a:t>Personal Development and Relationships </a:t>
            </a:r>
            <a:r>
              <a:rPr lang="en-US" i="1" dirty="0" smtClean="0">
                <a:solidFill>
                  <a:schemeClr val="tx1"/>
                </a:solidFill>
              </a:rPr>
              <a:t> </a:t>
            </a:r>
            <a:endParaRPr lang="en-US" i="1" dirty="0">
              <a:solidFill>
                <a:schemeClr val="tx1"/>
              </a:solidFill>
            </a:endParaRPr>
          </a:p>
          <a:p>
            <a:r>
              <a:rPr lang="en-US" i="1" dirty="0">
                <a:solidFill>
                  <a:schemeClr val="tx1"/>
                </a:solidFill>
              </a:rPr>
              <a:t>Substance Use and Misuse </a:t>
            </a:r>
            <a:r>
              <a:rPr lang="en-US" i="1" dirty="0" smtClean="0">
                <a:solidFill>
                  <a:schemeClr val="tx1"/>
                </a:solidFill>
              </a:rPr>
              <a:t> </a:t>
            </a:r>
            <a:endParaRPr lang="en-US" i="1" dirty="0">
              <a:solidFill>
                <a:schemeClr val="tx1"/>
              </a:solidFill>
            </a:endParaRPr>
          </a:p>
          <a:p>
            <a:r>
              <a:rPr lang="en-US" i="1" dirty="0">
                <a:solidFill>
                  <a:schemeClr val="tx1"/>
                </a:solidFill>
              </a:rPr>
              <a:t>Environment </a:t>
            </a:r>
          </a:p>
          <a:p>
            <a:r>
              <a:rPr lang="en-US" i="1" dirty="0">
                <a:solidFill>
                  <a:schemeClr val="tx1"/>
                </a:solidFill>
              </a:rPr>
              <a:t>Safety </a:t>
            </a:r>
            <a:r>
              <a:rPr lang="en-US" i="1" dirty="0" smtClean="0">
                <a:solidFill>
                  <a:schemeClr val="tx1"/>
                </a:solidFill>
              </a:rPr>
              <a:t> </a:t>
            </a:r>
            <a:endParaRPr lang="en-US" i="1" dirty="0">
              <a:solidFill>
                <a:schemeClr val="tx1"/>
              </a:solidFill>
            </a:endParaRPr>
          </a:p>
          <a:p>
            <a:r>
              <a:rPr lang="en-US" i="1" dirty="0">
                <a:solidFill>
                  <a:schemeClr val="tx1"/>
                </a:solidFill>
              </a:rPr>
              <a:t>Hygiene </a:t>
            </a:r>
          </a:p>
        </p:txBody>
      </p:sp>
    </p:spTree>
    <p:extLst>
      <p:ext uri="{BB962C8B-B14F-4D97-AF65-F5344CB8AC3E}">
        <p14:creationId xmlns:p14="http://schemas.microsoft.com/office/powerpoint/2010/main" val="301435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Ysgolion</a:t>
            </a:r>
            <a:r>
              <a:rPr lang="en-GB" dirty="0" smtClean="0"/>
              <a:t> </a:t>
            </a:r>
            <a:r>
              <a:rPr lang="en-GB" dirty="0" err="1" smtClean="0"/>
              <a:t>Iach</a:t>
            </a:r>
            <a:r>
              <a:rPr lang="en-GB" dirty="0" smtClean="0"/>
              <a:t/>
            </a:r>
            <a:br>
              <a:rPr lang="en-GB" dirty="0" smtClean="0"/>
            </a:br>
            <a:r>
              <a:rPr lang="en-GB" dirty="0" smtClean="0"/>
              <a:t>Healthy Schools</a:t>
            </a:r>
            <a:endParaRPr lang="en-US" dirty="0"/>
          </a:p>
        </p:txBody>
      </p:sp>
      <p:sp>
        <p:nvSpPr>
          <p:cNvPr id="3" name="Content Placeholder 2"/>
          <p:cNvSpPr>
            <a:spLocks noGrp="1"/>
          </p:cNvSpPr>
          <p:nvPr>
            <p:ph sz="quarter" idx="13"/>
          </p:nvPr>
        </p:nvSpPr>
        <p:spPr/>
        <p:txBody>
          <a:bodyPr/>
          <a:lstStyle/>
          <a:p>
            <a:r>
              <a:rPr lang="en-GB" dirty="0" smtClean="0"/>
              <a:t>Y </a:t>
            </a:r>
            <a:r>
              <a:rPr lang="en-GB" dirty="0" err="1" smtClean="0"/>
              <a:t>dangosyddion</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i</a:t>
            </a:r>
            <a:endParaRPr lang="en-GB" dirty="0" smtClean="0"/>
          </a:p>
          <a:p>
            <a:pPr lvl="1"/>
            <a:r>
              <a:rPr lang="en-GB" dirty="0" err="1" smtClean="0"/>
              <a:t>Arweinyddiaeth</a:t>
            </a:r>
            <a:r>
              <a:rPr lang="en-GB" dirty="0" smtClean="0"/>
              <a:t> a </a:t>
            </a:r>
            <a:r>
              <a:rPr lang="en-GB" dirty="0" err="1" smtClean="0"/>
              <a:t>Chyfathrebu</a:t>
            </a:r>
            <a:endParaRPr lang="en-GB" dirty="0" smtClean="0"/>
          </a:p>
          <a:p>
            <a:pPr lvl="1"/>
            <a:r>
              <a:rPr lang="en-GB" dirty="0" err="1" smtClean="0"/>
              <a:t>Cwricwlwm</a:t>
            </a:r>
            <a:endParaRPr lang="en-GB" dirty="0" smtClean="0"/>
          </a:p>
          <a:p>
            <a:pPr lvl="1"/>
            <a:r>
              <a:rPr lang="en-GB" dirty="0" smtClean="0"/>
              <a:t>Ethos </a:t>
            </a:r>
            <a:r>
              <a:rPr lang="en-GB" dirty="0" err="1" smtClean="0"/>
              <a:t>a’r</a:t>
            </a:r>
            <a:r>
              <a:rPr lang="en-GB" dirty="0" smtClean="0"/>
              <a:t> </a:t>
            </a:r>
            <a:r>
              <a:rPr lang="en-GB" dirty="0" err="1" smtClean="0"/>
              <a:t>Amgylchedd</a:t>
            </a:r>
            <a:endParaRPr lang="en-GB" dirty="0" smtClean="0"/>
          </a:p>
          <a:p>
            <a:pPr lvl="1"/>
            <a:r>
              <a:rPr lang="en-GB" dirty="0" err="1" smtClean="0"/>
              <a:t>Teulu</a:t>
            </a:r>
            <a:r>
              <a:rPr lang="en-GB" dirty="0" smtClean="0"/>
              <a:t> a </a:t>
            </a:r>
            <a:r>
              <a:rPr lang="en-GB" dirty="0" err="1" smtClean="0"/>
              <a:t>Chymuned</a:t>
            </a:r>
            <a:endParaRPr lang="en-GB" dirty="0" smtClean="0"/>
          </a:p>
          <a:p>
            <a:pPr marL="301943" lvl="1" indent="0">
              <a:buNone/>
            </a:pPr>
            <a:endParaRPr lang="en-GB" dirty="0" smtClean="0"/>
          </a:p>
        </p:txBody>
      </p:sp>
      <p:sp>
        <p:nvSpPr>
          <p:cNvPr id="4" name="Content Placeholder 3"/>
          <p:cNvSpPr>
            <a:spLocks noGrp="1"/>
          </p:cNvSpPr>
          <p:nvPr>
            <p:ph sz="quarter" idx="14"/>
          </p:nvPr>
        </p:nvSpPr>
        <p:spPr/>
        <p:txBody>
          <a:bodyPr/>
          <a:lstStyle/>
          <a:p>
            <a:r>
              <a:rPr lang="en-GB" i="1" dirty="0" smtClean="0"/>
              <a:t>Indicators relevant to</a:t>
            </a:r>
          </a:p>
          <a:p>
            <a:pPr lvl="1"/>
            <a:r>
              <a:rPr lang="en-GB" i="1" dirty="0" smtClean="0"/>
              <a:t>Leadership and Communication</a:t>
            </a:r>
          </a:p>
          <a:p>
            <a:pPr lvl="1"/>
            <a:r>
              <a:rPr lang="en-GB" i="1" dirty="0" smtClean="0"/>
              <a:t>Curriculum</a:t>
            </a:r>
          </a:p>
          <a:p>
            <a:pPr lvl="1"/>
            <a:r>
              <a:rPr lang="en-GB" i="1" dirty="0" smtClean="0"/>
              <a:t>Ethos and Environment</a:t>
            </a:r>
          </a:p>
          <a:p>
            <a:pPr lvl="1"/>
            <a:r>
              <a:rPr lang="en-GB" i="1" dirty="0" smtClean="0"/>
              <a:t>Family and Community</a:t>
            </a:r>
          </a:p>
          <a:p>
            <a:pPr marL="301943" lvl="1" indent="0">
              <a:buNone/>
            </a:pPr>
            <a:endParaRPr lang="en-US" i="1" dirty="0"/>
          </a:p>
        </p:txBody>
      </p:sp>
    </p:spTree>
    <p:extLst>
      <p:ext uri="{BB962C8B-B14F-4D97-AF65-F5344CB8AC3E}">
        <p14:creationId xmlns:p14="http://schemas.microsoft.com/office/powerpoint/2010/main" val="308416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Polisi</a:t>
            </a:r>
            <a:r>
              <a:rPr lang="en-GB" dirty="0" smtClean="0"/>
              <a:t/>
            </a:r>
            <a:br>
              <a:rPr lang="en-GB" dirty="0" smtClean="0"/>
            </a:br>
            <a:r>
              <a:rPr lang="en-GB" dirty="0" smtClean="0"/>
              <a:t>Policy</a:t>
            </a:r>
            <a:endParaRPr lang="en-US" dirty="0"/>
          </a:p>
        </p:txBody>
      </p:sp>
      <p:sp>
        <p:nvSpPr>
          <p:cNvPr id="3" name="Content Placeholder 2"/>
          <p:cNvSpPr>
            <a:spLocks noGrp="1"/>
          </p:cNvSpPr>
          <p:nvPr>
            <p:ph sz="quarter" idx="13"/>
          </p:nvPr>
        </p:nvSpPr>
        <p:spPr>
          <a:xfrm>
            <a:off x="676655" y="2679192"/>
            <a:ext cx="3822192" cy="3797808"/>
          </a:xfrm>
        </p:spPr>
        <p:txBody>
          <a:bodyPr>
            <a:normAutofit fontScale="92500"/>
          </a:bodyPr>
          <a:lstStyle/>
          <a:p>
            <a:pPr>
              <a:lnSpc>
                <a:spcPct val="110000"/>
              </a:lnSpc>
            </a:pPr>
            <a:r>
              <a:rPr lang="en-GB" dirty="0" smtClean="0"/>
              <a:t>Mae’r </a:t>
            </a:r>
            <a:r>
              <a:rPr lang="en-GB" dirty="0" smtClean="0"/>
              <a:t>‘</a:t>
            </a:r>
            <a:r>
              <a:rPr lang="en-GB" dirty="0" err="1" smtClean="0"/>
              <a:t>Rheoliadau</a:t>
            </a:r>
            <a:r>
              <a:rPr lang="en-GB" dirty="0" smtClean="0"/>
              <a:t> </a:t>
            </a:r>
            <a:r>
              <a:rPr lang="en-GB" dirty="0" err="1" smtClean="0"/>
              <a:t>Bwyta’n</a:t>
            </a:r>
            <a:r>
              <a:rPr lang="en-GB" dirty="0" smtClean="0"/>
              <a:t> </a:t>
            </a:r>
            <a:r>
              <a:rPr lang="en-GB" dirty="0" err="1" smtClean="0"/>
              <a:t>Iach</a:t>
            </a:r>
            <a:r>
              <a:rPr lang="en-GB" dirty="0" smtClean="0"/>
              <a:t> Mewn </a:t>
            </a:r>
            <a:r>
              <a:rPr lang="en-GB" dirty="0" err="1" smtClean="0"/>
              <a:t>Ysgolion</a:t>
            </a:r>
            <a:r>
              <a:rPr lang="en-GB" dirty="0" smtClean="0"/>
              <a:t> (</a:t>
            </a:r>
            <a:r>
              <a:rPr lang="en-GB" dirty="0" err="1" smtClean="0"/>
              <a:t>Gofynion</a:t>
            </a:r>
            <a:r>
              <a:rPr lang="en-GB" dirty="0" smtClean="0"/>
              <a:t> a </a:t>
            </a:r>
            <a:r>
              <a:rPr lang="en-GB" dirty="0" err="1" smtClean="0"/>
              <a:t>Safonau</a:t>
            </a:r>
            <a:r>
              <a:rPr lang="en-GB" dirty="0" smtClean="0"/>
              <a:t> </a:t>
            </a:r>
            <a:r>
              <a:rPr lang="en-GB" dirty="0" err="1" smtClean="0"/>
              <a:t>Maeth</a:t>
            </a:r>
            <a:r>
              <a:rPr lang="en-GB" dirty="0" smtClean="0"/>
              <a:t>) (</a:t>
            </a:r>
            <a:r>
              <a:rPr lang="en-GB" dirty="0" err="1" smtClean="0"/>
              <a:t>Cymru</a:t>
            </a:r>
            <a:r>
              <a:rPr lang="en-GB" dirty="0" smtClean="0"/>
              <a:t>):</a:t>
            </a:r>
            <a:r>
              <a:rPr lang="en-US" dirty="0" smtClean="0"/>
              <a:t> </a:t>
            </a:r>
            <a:r>
              <a:rPr lang="en-US" dirty="0" smtClean="0"/>
              <a:t>2013’ </a:t>
            </a:r>
            <a:r>
              <a:rPr lang="en-US" dirty="0" err="1" smtClean="0"/>
              <a:t>yn</a:t>
            </a:r>
            <a:r>
              <a:rPr lang="en-US" dirty="0" smtClean="0"/>
              <a:t> </a:t>
            </a:r>
            <a:r>
              <a:rPr lang="en-US" dirty="0" err="1" smtClean="0"/>
              <a:t>nodi</a:t>
            </a:r>
            <a:r>
              <a:rPr lang="en-US" dirty="0" smtClean="0"/>
              <a:t> pa </a:t>
            </a:r>
            <a:r>
              <a:rPr lang="en-US" dirty="0" err="1" smtClean="0"/>
              <a:t>fath</a:t>
            </a:r>
            <a:r>
              <a:rPr lang="en-US" dirty="0" smtClean="0"/>
              <a:t> o </a:t>
            </a:r>
            <a:r>
              <a:rPr lang="en-US" dirty="0" err="1" smtClean="0"/>
              <a:t>fwyd</a:t>
            </a:r>
            <a:r>
              <a:rPr lang="en-US" dirty="0" smtClean="0"/>
              <a:t> </a:t>
            </a:r>
            <a:r>
              <a:rPr lang="en-US" dirty="0" err="1" smtClean="0"/>
              <a:t>medrith</a:t>
            </a:r>
            <a:r>
              <a:rPr lang="en-US" dirty="0" smtClean="0"/>
              <a:t> </a:t>
            </a:r>
            <a:r>
              <a:rPr lang="en-US" dirty="0" err="1" smtClean="0"/>
              <a:t>neu</a:t>
            </a:r>
            <a:r>
              <a:rPr lang="en-US" dirty="0" smtClean="0"/>
              <a:t> </a:t>
            </a:r>
            <a:r>
              <a:rPr lang="en-US" dirty="0" err="1" smtClean="0"/>
              <a:t>na</a:t>
            </a:r>
            <a:r>
              <a:rPr lang="en-US" dirty="0" smtClean="0"/>
              <a:t> </a:t>
            </a:r>
            <a:r>
              <a:rPr lang="en-US" dirty="0" err="1" smtClean="0"/>
              <a:t>fedrith</a:t>
            </a:r>
            <a:r>
              <a:rPr lang="en-US" dirty="0" smtClean="0"/>
              <a:t> </a:t>
            </a:r>
            <a:r>
              <a:rPr lang="en-US" dirty="0" err="1" smtClean="0"/>
              <a:t>gael</a:t>
            </a:r>
            <a:r>
              <a:rPr lang="en-US" dirty="0" smtClean="0"/>
              <a:t> </a:t>
            </a:r>
            <a:r>
              <a:rPr lang="en-US" dirty="0" err="1" smtClean="0"/>
              <a:t>ei</a:t>
            </a:r>
            <a:r>
              <a:rPr lang="en-US" dirty="0" smtClean="0"/>
              <a:t> </a:t>
            </a:r>
            <a:r>
              <a:rPr lang="en-US" dirty="0" err="1" smtClean="0"/>
              <a:t>ddarparu</a:t>
            </a:r>
            <a:r>
              <a:rPr lang="en-US" dirty="0" smtClean="0"/>
              <a:t> </a:t>
            </a:r>
            <a:r>
              <a:rPr lang="en-US" dirty="0" err="1" smtClean="0"/>
              <a:t>mewn</a:t>
            </a:r>
            <a:r>
              <a:rPr lang="en-US" dirty="0" smtClean="0"/>
              <a:t> </a:t>
            </a:r>
            <a:r>
              <a:rPr lang="en-US" dirty="0" err="1" smtClean="0"/>
              <a:t>ysgolion</a:t>
            </a:r>
            <a:endParaRPr lang="en-US" dirty="0" smtClean="0"/>
          </a:p>
          <a:p>
            <a:pPr>
              <a:lnSpc>
                <a:spcPct val="110000"/>
              </a:lnSpc>
            </a:pPr>
            <a:r>
              <a:rPr lang="en-US" dirty="0" smtClean="0"/>
              <a:t>Pa </a:t>
            </a:r>
            <a:r>
              <a:rPr lang="en-US" dirty="0" err="1" smtClean="0"/>
              <a:t>bolisiau</a:t>
            </a:r>
            <a:r>
              <a:rPr lang="en-US" dirty="0" smtClean="0"/>
              <a:t> </a:t>
            </a:r>
            <a:r>
              <a:rPr lang="en-US" dirty="0" err="1" smtClean="0"/>
              <a:t>eraill</a:t>
            </a:r>
            <a:r>
              <a:rPr lang="en-US" dirty="0" smtClean="0"/>
              <a:t> </a:t>
            </a:r>
            <a:r>
              <a:rPr lang="en-US" dirty="0" err="1" smtClean="0"/>
              <a:t>sydd</a:t>
            </a:r>
            <a:r>
              <a:rPr lang="en-US" dirty="0" smtClean="0"/>
              <a:t> </a:t>
            </a:r>
            <a:r>
              <a:rPr lang="en-US" dirty="0" err="1" smtClean="0"/>
              <a:t>yn</a:t>
            </a:r>
            <a:r>
              <a:rPr lang="en-US" dirty="0" smtClean="0"/>
              <a:t> </a:t>
            </a:r>
            <a:r>
              <a:rPr lang="en-US" dirty="0" err="1" smtClean="0"/>
              <a:t>berthnasol</a:t>
            </a:r>
            <a:r>
              <a:rPr lang="en-US" dirty="0" smtClean="0"/>
              <a:t> </a:t>
            </a:r>
            <a:r>
              <a:rPr lang="en-US" dirty="0" err="1" smtClean="0"/>
              <a:t>i</a:t>
            </a:r>
            <a:r>
              <a:rPr lang="en-US" dirty="0" smtClean="0"/>
              <a:t> </a:t>
            </a:r>
            <a:r>
              <a:rPr lang="en-US" dirty="0" err="1" smtClean="0"/>
              <a:t>Ysgolion</a:t>
            </a:r>
            <a:r>
              <a:rPr lang="en-US" dirty="0" smtClean="0"/>
              <a:t> </a:t>
            </a:r>
            <a:r>
              <a:rPr lang="en-US" dirty="0" err="1" smtClean="0"/>
              <a:t>Iach</a:t>
            </a:r>
            <a:r>
              <a:rPr lang="en-US" dirty="0" smtClean="0"/>
              <a:t>?  </a:t>
            </a:r>
            <a:endParaRPr lang="en-US" dirty="0"/>
          </a:p>
        </p:txBody>
      </p:sp>
      <p:sp>
        <p:nvSpPr>
          <p:cNvPr id="4" name="Content Placeholder 3"/>
          <p:cNvSpPr>
            <a:spLocks noGrp="1"/>
          </p:cNvSpPr>
          <p:nvPr>
            <p:ph sz="quarter" idx="14"/>
          </p:nvPr>
        </p:nvSpPr>
        <p:spPr>
          <a:xfrm>
            <a:off x="4645152" y="2679192"/>
            <a:ext cx="3822192" cy="3950208"/>
          </a:xfrm>
        </p:spPr>
        <p:txBody>
          <a:bodyPr>
            <a:normAutofit fontScale="85000" lnSpcReduction="10000"/>
          </a:bodyPr>
          <a:lstStyle/>
          <a:p>
            <a:pPr>
              <a:lnSpc>
                <a:spcPct val="120000"/>
              </a:lnSpc>
            </a:pPr>
            <a:r>
              <a:rPr lang="en-US" i="1" dirty="0"/>
              <a:t>The Healthy Eating in Schools (Nutritional Standards &amp; Requirements) (Wales) Regulations 2013 states the type of food which can and can’t be provided by </a:t>
            </a:r>
            <a:r>
              <a:rPr lang="en-US" i="1" dirty="0" smtClean="0"/>
              <a:t>schools</a:t>
            </a:r>
          </a:p>
          <a:p>
            <a:pPr>
              <a:lnSpc>
                <a:spcPct val="120000"/>
              </a:lnSpc>
            </a:pPr>
            <a:r>
              <a:rPr lang="en-GB" i="1" dirty="0" smtClean="0"/>
              <a:t>Which other policies or legislation could be relevant for Healthy Schools? </a:t>
            </a:r>
            <a:endParaRPr lang="en-US" i="1" dirty="0"/>
          </a:p>
        </p:txBody>
      </p:sp>
    </p:spTree>
    <p:extLst>
      <p:ext uri="{BB962C8B-B14F-4D97-AF65-F5344CB8AC3E}">
        <p14:creationId xmlns:p14="http://schemas.microsoft.com/office/powerpoint/2010/main" val="3895202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19072"/>
          </a:xfrm>
        </p:spPr>
        <p:txBody>
          <a:bodyPr>
            <a:normAutofit fontScale="90000"/>
          </a:bodyPr>
          <a:lstStyle/>
          <a:p>
            <a:pPr algn="r"/>
            <a:r>
              <a:rPr lang="en-US" dirty="0" err="1" smtClean="0">
                <a:solidFill>
                  <a:schemeClr val="bg1"/>
                </a:solidFill>
              </a:rPr>
              <a:t>Bwyd</a:t>
            </a:r>
            <a:r>
              <a:rPr lang="en-US" dirty="0" smtClean="0">
                <a:solidFill>
                  <a:schemeClr val="bg1"/>
                </a:solidFill>
              </a:rPr>
              <a:t> a </a:t>
            </a:r>
            <a:r>
              <a:rPr lang="en-US" dirty="0" err="1" smtClean="0">
                <a:solidFill>
                  <a:schemeClr val="bg1"/>
                </a:solidFill>
              </a:rPr>
              <a:t>Ffitrwydd</a:t>
            </a:r>
            <a:r>
              <a:rPr lang="en-US" dirty="0" smtClean="0">
                <a:solidFill>
                  <a:schemeClr val="bg1"/>
                </a:solidFill>
              </a:rPr>
              <a:t/>
            </a:r>
            <a:br>
              <a:rPr lang="en-US" dirty="0" smtClean="0">
                <a:solidFill>
                  <a:schemeClr val="bg1"/>
                </a:solidFill>
              </a:rPr>
            </a:br>
            <a:r>
              <a:rPr lang="en-US" dirty="0" smtClean="0">
                <a:solidFill>
                  <a:schemeClr val="bg1"/>
                </a:solidFill>
              </a:rPr>
              <a:t>Food </a:t>
            </a:r>
            <a:r>
              <a:rPr lang="en-US" dirty="0">
                <a:solidFill>
                  <a:schemeClr val="bg1"/>
                </a:solidFill>
              </a:rPr>
              <a:t>and Fitness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a:xfrm>
            <a:off x="676655" y="2679192"/>
            <a:ext cx="3822192" cy="3950208"/>
          </a:xfrm>
        </p:spPr>
        <p:txBody>
          <a:bodyPr>
            <a:normAutofit fontScale="92500" lnSpcReduction="20000"/>
          </a:bodyPr>
          <a:lstStyle/>
          <a:p>
            <a:pPr>
              <a:lnSpc>
                <a:spcPct val="110000"/>
              </a:lnSpc>
            </a:pPr>
            <a:r>
              <a:rPr lang="en-GB" dirty="0" smtClean="0"/>
              <a:t>Mae gan </a:t>
            </a:r>
            <a:r>
              <a:rPr lang="en-GB" dirty="0" err="1" smtClean="0"/>
              <a:t>tua</a:t>
            </a:r>
            <a:r>
              <a:rPr lang="en-GB" dirty="0" smtClean="0"/>
              <a:t> </a:t>
            </a:r>
            <a:r>
              <a:rPr lang="en-GB" dirty="0" err="1" smtClean="0"/>
              <a:t>traean</a:t>
            </a:r>
            <a:r>
              <a:rPr lang="en-GB" dirty="0" smtClean="0"/>
              <a:t> </a:t>
            </a:r>
            <a:r>
              <a:rPr lang="en-GB" dirty="0" smtClean="0"/>
              <a:t>o </a:t>
            </a:r>
            <a:r>
              <a:rPr lang="en-GB" dirty="0" err="1" smtClean="0"/>
              <a:t>ysgolion</a:t>
            </a:r>
            <a:r>
              <a:rPr lang="en-GB" dirty="0" smtClean="0"/>
              <a:t> </a:t>
            </a:r>
            <a:r>
              <a:rPr lang="en-GB" dirty="0" err="1" smtClean="0"/>
              <a:t>cynradd</a:t>
            </a:r>
            <a:r>
              <a:rPr lang="en-GB" dirty="0" smtClean="0"/>
              <a:t> </a:t>
            </a:r>
            <a:r>
              <a:rPr lang="en-GB" dirty="0" err="1" smtClean="0"/>
              <a:t>bolisi</a:t>
            </a:r>
            <a:r>
              <a:rPr lang="en-GB" dirty="0" smtClean="0"/>
              <a:t> </a:t>
            </a:r>
            <a:r>
              <a:rPr lang="en-GB" dirty="0" err="1" smtClean="0"/>
              <a:t>effeithiol</a:t>
            </a:r>
            <a:r>
              <a:rPr lang="en-GB" dirty="0" smtClean="0"/>
              <a:t> am </a:t>
            </a:r>
            <a:r>
              <a:rPr lang="en-GB" dirty="0" err="1" smtClean="0"/>
              <a:t>ddarparu</a:t>
            </a:r>
            <a:r>
              <a:rPr lang="en-GB" dirty="0" smtClean="0"/>
              <a:t> </a:t>
            </a:r>
            <a:r>
              <a:rPr lang="en-GB" dirty="0" err="1" smtClean="0"/>
              <a:t>bwyd</a:t>
            </a:r>
            <a:r>
              <a:rPr lang="en-GB" dirty="0" smtClean="0"/>
              <a:t> </a:t>
            </a:r>
            <a:r>
              <a:rPr lang="en-GB" dirty="0" err="1" smtClean="0"/>
              <a:t>iach</a:t>
            </a:r>
            <a:r>
              <a:rPr lang="en-GB" dirty="0" smtClean="0"/>
              <a:t> ac </a:t>
            </a:r>
            <a:r>
              <a:rPr lang="en-GB" dirty="0" err="1" smtClean="0"/>
              <a:t>annog</a:t>
            </a:r>
            <a:r>
              <a:rPr lang="en-GB" dirty="0" smtClean="0"/>
              <a:t> ymarfer </a:t>
            </a:r>
            <a:r>
              <a:rPr lang="en-GB" dirty="0" err="1" smtClean="0"/>
              <a:t>corff</a:t>
            </a:r>
            <a:r>
              <a:rPr lang="en-GB" dirty="0" smtClean="0"/>
              <a:t> (Estyn 2009</a:t>
            </a:r>
            <a:r>
              <a:rPr lang="en-GB" dirty="0" smtClean="0"/>
              <a:t>)</a:t>
            </a:r>
          </a:p>
          <a:p>
            <a:pPr>
              <a:lnSpc>
                <a:spcPct val="110000"/>
              </a:lnSpc>
            </a:pPr>
            <a:r>
              <a:rPr lang="en-GB" dirty="0" err="1" smtClean="0"/>
              <a:t>Traean</a:t>
            </a:r>
            <a:r>
              <a:rPr lang="en-GB" dirty="0"/>
              <a:t>?</a:t>
            </a:r>
            <a:endParaRPr lang="en-GB" dirty="0" smtClean="0"/>
          </a:p>
          <a:p>
            <a:pPr>
              <a:lnSpc>
                <a:spcPct val="110000"/>
              </a:lnSpc>
            </a:pPr>
            <a:r>
              <a:rPr lang="en-GB" dirty="0" err="1" smtClean="0"/>
              <a:t>Trafodwch</a:t>
            </a:r>
            <a:r>
              <a:rPr lang="en-GB" dirty="0" smtClean="0"/>
              <a:t> </a:t>
            </a:r>
            <a:r>
              <a:rPr lang="en-GB" dirty="0" err="1" smtClean="0"/>
              <a:t>yr</a:t>
            </a:r>
            <a:r>
              <a:rPr lang="en-GB" dirty="0" smtClean="0"/>
              <a:t> </a:t>
            </a:r>
            <a:r>
              <a:rPr lang="en-GB" dirty="0" err="1" smtClean="0"/>
              <a:t>heriau</a:t>
            </a:r>
            <a:r>
              <a:rPr lang="en-GB" dirty="0" smtClean="0"/>
              <a:t> a’r </a:t>
            </a:r>
            <a:r>
              <a:rPr lang="en-GB" dirty="0" err="1" smtClean="0"/>
              <a:t>materion</a:t>
            </a:r>
            <a:r>
              <a:rPr lang="en-GB" dirty="0" smtClean="0"/>
              <a:t> a sut </a:t>
            </a:r>
            <a:r>
              <a:rPr lang="en-GB" dirty="0" smtClean="0"/>
              <a:t>y gellir</a:t>
            </a:r>
            <a:r>
              <a:rPr lang="en-GB" dirty="0" smtClean="0"/>
              <a:t> </a:t>
            </a:r>
            <a:r>
              <a:rPr lang="en-GB" dirty="0" err="1" smtClean="0"/>
              <a:t>gwella</a:t>
            </a:r>
            <a:r>
              <a:rPr lang="en-GB" dirty="0" smtClean="0"/>
              <a:t> hyn</a:t>
            </a:r>
          </a:p>
          <a:p>
            <a:pPr>
              <a:lnSpc>
                <a:spcPct val="110000"/>
              </a:lnSpc>
            </a:pPr>
            <a:r>
              <a:rPr lang="en-GB" dirty="0" err="1" smtClean="0"/>
              <a:t>Ydych</a:t>
            </a:r>
            <a:r>
              <a:rPr lang="en-GB" dirty="0" smtClean="0"/>
              <a:t> </a:t>
            </a:r>
            <a:r>
              <a:rPr lang="en-GB" dirty="0" err="1" smtClean="0"/>
              <a:t>chi’n</a:t>
            </a:r>
            <a:r>
              <a:rPr lang="en-GB" dirty="0" smtClean="0"/>
              <a:t> </a:t>
            </a:r>
            <a:r>
              <a:rPr lang="en-GB" dirty="0" err="1" smtClean="0"/>
              <a:t>credu</a:t>
            </a:r>
            <a:r>
              <a:rPr lang="en-GB" dirty="0" smtClean="0"/>
              <a:t> taw </a:t>
            </a:r>
            <a:r>
              <a:rPr lang="en-GB" dirty="0" err="1" smtClean="0"/>
              <a:t>traean</a:t>
            </a:r>
            <a:r>
              <a:rPr lang="en-GB" dirty="0" smtClean="0"/>
              <a:t> </a:t>
            </a:r>
            <a:r>
              <a:rPr lang="en-GB" dirty="0" err="1" smtClean="0"/>
              <a:t>yw</a:t>
            </a:r>
            <a:r>
              <a:rPr lang="en-GB" dirty="0" smtClean="0"/>
              <a:t> hwn o </a:t>
            </a:r>
            <a:r>
              <a:rPr lang="en-GB" dirty="0" err="1" smtClean="0"/>
              <a:t>hyd</a:t>
            </a:r>
            <a:r>
              <a:rPr lang="en-GB" dirty="0" smtClean="0"/>
              <a:t> yn </a:t>
            </a:r>
            <a:r>
              <a:rPr lang="en-GB" dirty="0" smtClean="0"/>
              <a:t>2020? </a:t>
            </a:r>
            <a:r>
              <a:rPr lang="en-GB" dirty="0" smtClean="0"/>
              <a:t>Pam? </a:t>
            </a:r>
            <a:endParaRPr lang="en-US" dirty="0"/>
          </a:p>
        </p:txBody>
      </p:sp>
      <p:sp>
        <p:nvSpPr>
          <p:cNvPr id="4" name="Content Placeholder 3"/>
          <p:cNvSpPr>
            <a:spLocks noGrp="1"/>
          </p:cNvSpPr>
          <p:nvPr>
            <p:ph sz="quarter" idx="14"/>
          </p:nvPr>
        </p:nvSpPr>
        <p:spPr>
          <a:xfrm>
            <a:off x="4645152" y="2679192"/>
            <a:ext cx="3822192" cy="3950208"/>
          </a:xfrm>
        </p:spPr>
        <p:txBody>
          <a:bodyPr>
            <a:normAutofit fontScale="85000" lnSpcReduction="20000"/>
          </a:bodyPr>
          <a:lstStyle/>
          <a:p>
            <a:pPr>
              <a:lnSpc>
                <a:spcPct val="120000"/>
              </a:lnSpc>
              <a:buFont typeface="Arial" panose="020B0604020202020204" pitchFamily="34" charset="0"/>
              <a:buChar char="•"/>
            </a:pPr>
            <a:r>
              <a:rPr lang="en-US" i="1" dirty="0" smtClean="0"/>
              <a:t>Around </a:t>
            </a:r>
            <a:r>
              <a:rPr lang="en-US" i="1" dirty="0"/>
              <a:t>one third of primary </a:t>
            </a:r>
            <a:r>
              <a:rPr lang="en-US" i="1" dirty="0" smtClean="0"/>
              <a:t>schools have </a:t>
            </a:r>
            <a:r>
              <a:rPr lang="en-US" i="1" dirty="0"/>
              <a:t>an effective policy on the provision of healthy food and the promotion of physical </a:t>
            </a:r>
            <a:r>
              <a:rPr lang="en-US" i="1" dirty="0" smtClean="0"/>
              <a:t>exercise (</a:t>
            </a:r>
            <a:r>
              <a:rPr lang="en-US" i="1" dirty="0" err="1"/>
              <a:t>E</a:t>
            </a:r>
            <a:r>
              <a:rPr lang="en-US" i="1" dirty="0" err="1" smtClean="0"/>
              <a:t>styn</a:t>
            </a:r>
            <a:r>
              <a:rPr lang="en-US" i="1" dirty="0" smtClean="0"/>
              <a:t> 2009) </a:t>
            </a:r>
          </a:p>
          <a:p>
            <a:pPr>
              <a:lnSpc>
                <a:spcPct val="120000"/>
              </a:lnSpc>
            </a:pPr>
            <a:r>
              <a:rPr lang="en-GB" i="1" dirty="0" smtClean="0"/>
              <a:t>One third? </a:t>
            </a:r>
          </a:p>
          <a:p>
            <a:pPr>
              <a:lnSpc>
                <a:spcPct val="120000"/>
              </a:lnSpc>
            </a:pPr>
            <a:r>
              <a:rPr lang="en-GB" i="1" dirty="0" smtClean="0"/>
              <a:t>Discuss the barriers and issues here and discuss how to improve this</a:t>
            </a:r>
          </a:p>
          <a:p>
            <a:pPr>
              <a:lnSpc>
                <a:spcPct val="120000"/>
              </a:lnSpc>
            </a:pPr>
            <a:r>
              <a:rPr lang="en-GB" i="1" dirty="0" smtClean="0"/>
              <a:t>Do you think this is still one third in </a:t>
            </a:r>
            <a:r>
              <a:rPr lang="en-GB" i="1" dirty="0" smtClean="0"/>
              <a:t>2020? </a:t>
            </a:r>
            <a:r>
              <a:rPr lang="en-GB" i="1" dirty="0" smtClean="0"/>
              <a:t>Why?  </a:t>
            </a:r>
            <a:endParaRPr lang="en-US" i="1" dirty="0"/>
          </a:p>
        </p:txBody>
      </p:sp>
      <p:pic>
        <p:nvPicPr>
          <p:cNvPr id="1026" name="Picture 2" descr="Welsh Network of Healthy School Schemes (WNH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655" y="322562"/>
            <a:ext cx="2447545" cy="1358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9670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7" y="838200"/>
            <a:ext cx="8229600" cy="1252728"/>
          </a:xfrm>
        </p:spPr>
        <p:txBody>
          <a:bodyPr>
            <a:normAutofit fontScale="90000"/>
          </a:bodyPr>
          <a:lstStyle/>
          <a:p>
            <a:pPr algn="r"/>
            <a:r>
              <a:rPr lang="en-US" sz="3100" dirty="0" err="1" smtClean="0">
                <a:solidFill>
                  <a:schemeClr val="bg1"/>
                </a:solidFill>
              </a:rPr>
              <a:t>Iechyd</a:t>
            </a:r>
            <a:r>
              <a:rPr lang="en-US" sz="3100" dirty="0" smtClean="0">
                <a:solidFill>
                  <a:schemeClr val="bg1"/>
                </a:solidFill>
              </a:rPr>
              <a:t> </a:t>
            </a:r>
            <a:r>
              <a:rPr lang="en-US" sz="3100" dirty="0" err="1" smtClean="0">
                <a:solidFill>
                  <a:schemeClr val="bg1"/>
                </a:solidFill>
              </a:rPr>
              <a:t>Meddwl</a:t>
            </a:r>
            <a:r>
              <a:rPr lang="en-US" sz="3100" dirty="0" smtClean="0">
                <a:solidFill>
                  <a:schemeClr val="bg1"/>
                </a:solidFill>
              </a:rPr>
              <a:t> ac </a:t>
            </a:r>
            <a:r>
              <a:rPr lang="en-US" sz="3100" dirty="0" err="1" smtClean="0">
                <a:solidFill>
                  <a:schemeClr val="bg1"/>
                </a:solidFill>
              </a:rPr>
              <a:t>Emosiynol</a:t>
            </a:r>
            <a:r>
              <a:rPr lang="en-US" sz="3100" dirty="0" smtClean="0">
                <a:solidFill>
                  <a:schemeClr val="bg1"/>
                </a:solidFill>
              </a:rPr>
              <a:t> A </a:t>
            </a:r>
            <a:r>
              <a:rPr lang="en-US" sz="3100" dirty="0" err="1" smtClean="0">
                <a:solidFill>
                  <a:schemeClr val="bg1"/>
                </a:solidFill>
              </a:rPr>
              <a:t>Lles</a:t>
            </a:r>
            <a:r>
              <a:rPr lang="en-US" sz="3100" dirty="0" smtClean="0">
                <a:solidFill>
                  <a:schemeClr val="bg1"/>
                </a:solidFill>
              </a:rPr>
              <a:t/>
            </a:r>
            <a:br>
              <a:rPr lang="en-US" sz="3100" dirty="0" smtClean="0">
                <a:solidFill>
                  <a:schemeClr val="bg1"/>
                </a:solidFill>
              </a:rPr>
            </a:br>
            <a:r>
              <a:rPr lang="en-US" sz="3100" dirty="0" smtClean="0">
                <a:solidFill>
                  <a:schemeClr val="bg1"/>
                </a:solidFill>
              </a:rPr>
              <a:t>Mental </a:t>
            </a:r>
            <a:r>
              <a:rPr lang="en-US" sz="3100" dirty="0">
                <a:solidFill>
                  <a:schemeClr val="bg1"/>
                </a:solidFill>
              </a:rPr>
              <a:t>and Emotional Health and Well Being  </a:t>
            </a:r>
            <a:r>
              <a:rPr lang="en-US" dirty="0">
                <a:solidFill>
                  <a:schemeClr val="bg1"/>
                </a:solidFill>
              </a:rPr>
              <a:t/>
            </a:r>
            <a:br>
              <a:rPr lang="en-US" dirty="0">
                <a:solidFill>
                  <a:schemeClr val="bg1"/>
                </a:solidFill>
              </a:rPr>
            </a:br>
            <a:endParaRPr lang="en-US" dirty="0"/>
          </a:p>
        </p:txBody>
      </p:sp>
      <p:sp>
        <p:nvSpPr>
          <p:cNvPr id="3" name="Content Placeholder 2"/>
          <p:cNvSpPr>
            <a:spLocks noGrp="1"/>
          </p:cNvSpPr>
          <p:nvPr>
            <p:ph sz="quarter" idx="13"/>
          </p:nvPr>
        </p:nvSpPr>
        <p:spPr/>
        <p:txBody>
          <a:bodyPr/>
          <a:lstStyle/>
          <a:p>
            <a:r>
              <a:rPr lang="en-GB" dirty="0" err="1" smtClean="0"/>
              <a:t>Adlewyrchwch</a:t>
            </a:r>
            <a:r>
              <a:rPr lang="en-GB" dirty="0" smtClean="0"/>
              <a:t> </a:t>
            </a:r>
            <a:r>
              <a:rPr lang="en-GB" dirty="0" err="1" smtClean="0"/>
              <a:t>ar</a:t>
            </a:r>
            <a:r>
              <a:rPr lang="en-GB" dirty="0" smtClean="0"/>
              <a:t> </a:t>
            </a:r>
            <a:r>
              <a:rPr lang="en-GB" dirty="0" err="1" smtClean="0"/>
              <a:t>eich</a:t>
            </a:r>
            <a:r>
              <a:rPr lang="en-GB" dirty="0" smtClean="0"/>
              <a:t> </a:t>
            </a:r>
            <a:r>
              <a:rPr lang="en-GB" dirty="0" err="1" smtClean="0"/>
              <a:t>profiad</a:t>
            </a:r>
            <a:r>
              <a:rPr lang="en-GB" dirty="0" smtClean="0"/>
              <a:t> o </a:t>
            </a:r>
            <a:r>
              <a:rPr lang="en-GB" dirty="0" err="1" smtClean="0"/>
              <a:t>strategaethau</a:t>
            </a:r>
            <a:r>
              <a:rPr lang="en-GB" dirty="0" smtClean="0"/>
              <a:t> a </a:t>
            </a:r>
            <a:r>
              <a:rPr lang="en-GB" dirty="0" err="1" smtClean="0"/>
              <a:t>chefnogaeth</a:t>
            </a:r>
            <a:r>
              <a:rPr lang="en-GB" dirty="0" smtClean="0"/>
              <a:t> </a:t>
            </a:r>
            <a:r>
              <a:rPr lang="en-GB" dirty="0" err="1" smtClean="0"/>
              <a:t>yn</a:t>
            </a:r>
            <a:r>
              <a:rPr lang="en-GB" dirty="0" smtClean="0"/>
              <a:t> </a:t>
            </a:r>
            <a:r>
              <a:rPr lang="en-GB" dirty="0" err="1" smtClean="0"/>
              <a:t>eich</a:t>
            </a:r>
            <a:r>
              <a:rPr lang="en-GB" dirty="0" smtClean="0"/>
              <a:t> </a:t>
            </a:r>
            <a:r>
              <a:rPr lang="en-GB" dirty="0" err="1" smtClean="0"/>
              <a:t>ysgol</a:t>
            </a:r>
            <a:r>
              <a:rPr lang="en-GB" dirty="0" smtClean="0"/>
              <a:t> / </a:t>
            </a:r>
            <a:r>
              <a:rPr lang="en-GB" dirty="0" err="1" smtClean="0"/>
              <a:t>arsylwadau</a:t>
            </a:r>
            <a:r>
              <a:rPr lang="en-GB" dirty="0" smtClean="0"/>
              <a:t> </a:t>
            </a:r>
            <a:r>
              <a:rPr lang="en-GB" dirty="0" err="1" smtClean="0"/>
              <a:t>sydd</a:t>
            </a:r>
            <a:r>
              <a:rPr lang="en-GB" dirty="0" smtClean="0"/>
              <a:t> </a:t>
            </a:r>
            <a:r>
              <a:rPr lang="en-GB" dirty="0" err="1" smtClean="0"/>
              <a:t>yn</a:t>
            </a:r>
            <a:r>
              <a:rPr lang="en-GB" dirty="0" smtClean="0"/>
              <a:t> </a:t>
            </a:r>
            <a:r>
              <a:rPr lang="en-GB" dirty="0" err="1" smtClean="0"/>
              <a:t>cefnogi’r</a:t>
            </a:r>
            <a:r>
              <a:rPr lang="en-GB" dirty="0" smtClean="0"/>
              <a:t> mater </a:t>
            </a:r>
            <a:r>
              <a:rPr lang="en-GB" dirty="0" err="1" smtClean="0"/>
              <a:t>yma</a:t>
            </a:r>
            <a:endParaRPr lang="en-US" dirty="0"/>
          </a:p>
        </p:txBody>
      </p:sp>
      <p:sp>
        <p:nvSpPr>
          <p:cNvPr id="4" name="Content Placeholder 3"/>
          <p:cNvSpPr>
            <a:spLocks noGrp="1"/>
          </p:cNvSpPr>
          <p:nvPr>
            <p:ph sz="quarter" idx="14"/>
          </p:nvPr>
        </p:nvSpPr>
        <p:spPr/>
        <p:txBody>
          <a:bodyPr>
            <a:normAutofit/>
          </a:bodyPr>
          <a:lstStyle/>
          <a:p>
            <a:r>
              <a:rPr lang="en-GB" i="1" dirty="0" smtClean="0"/>
              <a:t>Reflect on your experience of strategies and support in your school/ observations that support this issue</a:t>
            </a:r>
            <a:endParaRPr lang="en-US" i="1" dirty="0"/>
          </a:p>
        </p:txBody>
      </p:sp>
    </p:spTree>
    <p:extLst>
      <p:ext uri="{BB962C8B-B14F-4D97-AF65-F5344CB8AC3E}">
        <p14:creationId xmlns:p14="http://schemas.microsoft.com/office/powerpoint/2010/main" val="3398158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871472"/>
          </a:xfrm>
        </p:spPr>
        <p:txBody>
          <a:bodyPr>
            <a:normAutofit fontScale="90000"/>
          </a:bodyPr>
          <a:lstStyle/>
          <a:p>
            <a:pPr algn="r"/>
            <a:r>
              <a:rPr lang="en-US" sz="3600" dirty="0" err="1" smtClean="0">
                <a:solidFill>
                  <a:schemeClr val="bg1"/>
                </a:solidFill>
              </a:rPr>
              <a:t>Datblygiad</a:t>
            </a:r>
            <a:r>
              <a:rPr lang="en-US" sz="3600" dirty="0" smtClean="0">
                <a:solidFill>
                  <a:schemeClr val="bg1"/>
                </a:solidFill>
              </a:rPr>
              <a:t> </a:t>
            </a:r>
            <a:r>
              <a:rPr lang="en-US" sz="3600" dirty="0" err="1" smtClean="0">
                <a:solidFill>
                  <a:schemeClr val="bg1"/>
                </a:solidFill>
              </a:rPr>
              <a:t>Personol</a:t>
            </a:r>
            <a:r>
              <a:rPr lang="en-US" sz="3600" dirty="0" smtClean="0">
                <a:solidFill>
                  <a:schemeClr val="bg1"/>
                </a:solidFill>
              </a:rPr>
              <a:t> a </a:t>
            </a:r>
            <a:r>
              <a:rPr lang="en-US" sz="3600" dirty="0" err="1" smtClean="0">
                <a:solidFill>
                  <a:schemeClr val="bg1"/>
                </a:solidFill>
              </a:rPr>
              <a:t>Pherthnasau</a:t>
            </a:r>
            <a:r>
              <a:rPr lang="en-US" sz="3600" dirty="0" smtClean="0">
                <a:solidFill>
                  <a:schemeClr val="bg1"/>
                </a:solidFill>
              </a:rPr>
              <a:t> Personal </a:t>
            </a:r>
            <a:r>
              <a:rPr lang="en-US" sz="3600" dirty="0">
                <a:solidFill>
                  <a:schemeClr val="bg1"/>
                </a:solidFill>
              </a:rPr>
              <a:t>Development and Relationships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a:xfrm>
            <a:off x="676655" y="2679192"/>
            <a:ext cx="3822192" cy="3797808"/>
          </a:xfrm>
        </p:spPr>
        <p:txBody>
          <a:bodyPr>
            <a:normAutofit fontScale="70000" lnSpcReduction="20000"/>
          </a:bodyPr>
          <a:lstStyle/>
          <a:p>
            <a:pPr>
              <a:lnSpc>
                <a:spcPct val="120000"/>
              </a:lnSpc>
            </a:pPr>
            <a:r>
              <a:rPr lang="en-GB" dirty="0" err="1" smtClean="0"/>
              <a:t>Cylchoedd</a:t>
            </a:r>
            <a:r>
              <a:rPr lang="en-GB" dirty="0" smtClean="0"/>
              <a:t> </a:t>
            </a:r>
            <a:r>
              <a:rPr lang="en-GB" dirty="0" err="1" smtClean="0"/>
              <a:t>Ffrindiau</a:t>
            </a:r>
            <a:endParaRPr lang="en-GB" dirty="0" smtClean="0"/>
          </a:p>
          <a:p>
            <a:pPr>
              <a:lnSpc>
                <a:spcPct val="120000"/>
              </a:lnSpc>
            </a:pPr>
            <a:r>
              <a:rPr lang="en-GB" dirty="0" smtClean="0"/>
              <a:t>Datblygu </a:t>
            </a:r>
            <a:r>
              <a:rPr lang="en-GB" dirty="0" err="1" smtClean="0"/>
              <a:t>rhwydwaith</a:t>
            </a:r>
            <a:r>
              <a:rPr lang="en-GB" dirty="0" smtClean="0"/>
              <a:t> o </a:t>
            </a:r>
            <a:r>
              <a:rPr lang="en-GB" dirty="0" err="1" smtClean="0"/>
              <a:t>gefnogaeth</a:t>
            </a:r>
            <a:r>
              <a:rPr lang="en-GB" dirty="0" smtClean="0"/>
              <a:t> </a:t>
            </a:r>
            <a:r>
              <a:rPr lang="en-GB" dirty="0" err="1" smtClean="0"/>
              <a:t>ar</a:t>
            </a:r>
            <a:r>
              <a:rPr lang="en-GB" dirty="0" smtClean="0"/>
              <a:t> gyfer y </a:t>
            </a:r>
            <a:r>
              <a:rPr lang="en-GB" dirty="0" err="1" smtClean="0"/>
              <a:t>plentyn</a:t>
            </a:r>
            <a:r>
              <a:rPr lang="en-GB" dirty="0" smtClean="0"/>
              <a:t> ffocws. </a:t>
            </a:r>
          </a:p>
          <a:p>
            <a:pPr>
              <a:lnSpc>
                <a:spcPct val="120000"/>
              </a:lnSpc>
            </a:pPr>
            <a:r>
              <a:rPr lang="en-GB" dirty="0" err="1"/>
              <a:t>C</a:t>
            </a:r>
            <a:r>
              <a:rPr lang="en-GB" dirty="0" err="1" smtClean="0"/>
              <a:t>yfoedion</a:t>
            </a:r>
            <a:r>
              <a:rPr lang="en-GB" dirty="0" smtClean="0"/>
              <a:t> </a:t>
            </a:r>
            <a:r>
              <a:rPr lang="en-GB" dirty="0" smtClean="0"/>
              <a:t>yn </a:t>
            </a:r>
            <a:r>
              <a:rPr lang="en-GB" dirty="0" err="1" smtClean="0"/>
              <a:t>cael</a:t>
            </a:r>
            <a:r>
              <a:rPr lang="en-GB" dirty="0" smtClean="0"/>
              <a:t> </a:t>
            </a:r>
            <a:r>
              <a:rPr lang="en-GB" dirty="0" err="1" smtClean="0"/>
              <a:t>eu</a:t>
            </a:r>
            <a:r>
              <a:rPr lang="en-GB" dirty="0" smtClean="0"/>
              <a:t> </a:t>
            </a:r>
            <a:r>
              <a:rPr lang="en-GB" dirty="0" err="1" smtClean="0"/>
              <a:t>hannog</a:t>
            </a:r>
            <a:r>
              <a:rPr lang="en-GB" dirty="0" smtClean="0"/>
              <a:t> </a:t>
            </a:r>
            <a:r>
              <a:rPr lang="en-GB" dirty="0" err="1" smtClean="0"/>
              <a:t>i</a:t>
            </a:r>
            <a:r>
              <a:rPr lang="en-GB" dirty="0" smtClean="0"/>
              <a:t> edrych </a:t>
            </a:r>
            <a:r>
              <a:rPr lang="en-GB" dirty="0" err="1" smtClean="0"/>
              <a:t>ar</a:t>
            </a:r>
            <a:r>
              <a:rPr lang="en-GB" dirty="0" smtClean="0"/>
              <a:t> </a:t>
            </a:r>
            <a:r>
              <a:rPr lang="en-GB" dirty="0" err="1" smtClean="0"/>
              <a:t>eu</a:t>
            </a:r>
            <a:r>
              <a:rPr lang="en-GB" dirty="0" smtClean="0"/>
              <a:t> </a:t>
            </a:r>
            <a:r>
              <a:rPr lang="en-GB" dirty="0" err="1" smtClean="0"/>
              <a:t>hymddygiad</a:t>
            </a:r>
            <a:r>
              <a:rPr lang="en-GB" dirty="0" smtClean="0"/>
              <a:t> </a:t>
            </a:r>
            <a:r>
              <a:rPr lang="en-GB" dirty="0" err="1" smtClean="0"/>
              <a:t>eu</a:t>
            </a:r>
            <a:r>
              <a:rPr lang="en-GB" dirty="0" smtClean="0"/>
              <a:t> </a:t>
            </a:r>
            <a:r>
              <a:rPr lang="en-GB" dirty="0" err="1" smtClean="0"/>
              <a:t>hunain</a:t>
            </a:r>
            <a:endParaRPr lang="en-GB" dirty="0" smtClean="0"/>
          </a:p>
          <a:p>
            <a:pPr>
              <a:lnSpc>
                <a:spcPct val="120000"/>
              </a:lnSpc>
            </a:pPr>
            <a:r>
              <a:rPr lang="en-GB" dirty="0" smtClean="0"/>
              <a:t>Datblygu dealltwriaeth o ymddygiad ac </a:t>
            </a:r>
            <a:r>
              <a:rPr lang="en-GB" dirty="0" err="1" smtClean="0"/>
              <a:t>anghenion</a:t>
            </a:r>
            <a:r>
              <a:rPr lang="en-GB" dirty="0" smtClean="0"/>
              <a:t> y </a:t>
            </a:r>
            <a:r>
              <a:rPr lang="en-GB" dirty="0" err="1" smtClean="0"/>
              <a:t>plentyn</a:t>
            </a:r>
            <a:r>
              <a:rPr lang="en-GB" dirty="0" smtClean="0"/>
              <a:t> ffocws, </a:t>
            </a:r>
            <a:r>
              <a:rPr lang="en-GB" dirty="0" err="1" smtClean="0"/>
              <a:t>er</a:t>
            </a:r>
            <a:r>
              <a:rPr lang="en-GB" dirty="0" smtClean="0"/>
              <a:t> mwyn datblygu </a:t>
            </a:r>
            <a:r>
              <a:rPr lang="en-GB" dirty="0" err="1" smtClean="0"/>
              <a:t>datrysiadau</a:t>
            </a:r>
            <a:r>
              <a:rPr lang="en-GB" dirty="0" smtClean="0"/>
              <a:t> </a:t>
            </a:r>
            <a:r>
              <a:rPr lang="en-GB" dirty="0" err="1" smtClean="0"/>
              <a:t>i</a:t>
            </a:r>
            <a:r>
              <a:rPr lang="en-GB" dirty="0" smtClean="0"/>
              <a:t> </a:t>
            </a:r>
            <a:r>
              <a:rPr lang="en-GB" dirty="0" err="1" smtClean="0"/>
              <a:t>gefnogi’r</a:t>
            </a:r>
            <a:r>
              <a:rPr lang="en-GB" dirty="0" smtClean="0"/>
              <a:t> </a:t>
            </a:r>
            <a:r>
              <a:rPr lang="en-GB" dirty="0" err="1" smtClean="0"/>
              <a:t>unigolyn</a:t>
            </a:r>
            <a:endParaRPr lang="en-GB" dirty="0" smtClean="0"/>
          </a:p>
          <a:p>
            <a:pPr>
              <a:lnSpc>
                <a:spcPct val="120000"/>
              </a:lnSpc>
            </a:pPr>
            <a:r>
              <a:rPr lang="en-GB" dirty="0" err="1" smtClean="0"/>
              <a:t>Trafodwch</a:t>
            </a:r>
            <a:r>
              <a:rPr lang="en-GB" dirty="0" smtClean="0"/>
              <a:t> </a:t>
            </a:r>
            <a:r>
              <a:rPr lang="en-GB" dirty="0" err="1" smtClean="0"/>
              <a:t>buddion</a:t>
            </a:r>
            <a:r>
              <a:rPr lang="en-GB" dirty="0" smtClean="0"/>
              <a:t> a </a:t>
            </a:r>
            <a:r>
              <a:rPr lang="en-GB" dirty="0" err="1" smtClean="0"/>
              <a:t>heriau’r</a:t>
            </a:r>
            <a:r>
              <a:rPr lang="en-GB" dirty="0" smtClean="0"/>
              <a:t> </a:t>
            </a:r>
            <a:r>
              <a:rPr lang="en-GB" dirty="0" err="1" smtClean="0"/>
              <a:t>fath</a:t>
            </a:r>
            <a:r>
              <a:rPr lang="en-GB" dirty="0" smtClean="0"/>
              <a:t> </a:t>
            </a:r>
            <a:r>
              <a:rPr lang="en-GB" dirty="0" err="1" smtClean="0"/>
              <a:t>strategaeth</a:t>
            </a:r>
            <a:endParaRPr lang="en-GB" dirty="0" smtClean="0"/>
          </a:p>
        </p:txBody>
      </p:sp>
      <p:sp>
        <p:nvSpPr>
          <p:cNvPr id="4" name="Content Placeholder 3"/>
          <p:cNvSpPr>
            <a:spLocks noGrp="1"/>
          </p:cNvSpPr>
          <p:nvPr>
            <p:ph sz="quarter" idx="14"/>
          </p:nvPr>
        </p:nvSpPr>
        <p:spPr>
          <a:xfrm>
            <a:off x="4645152" y="2679192"/>
            <a:ext cx="3822192" cy="4178808"/>
          </a:xfrm>
        </p:spPr>
        <p:txBody>
          <a:bodyPr>
            <a:normAutofit fontScale="70000" lnSpcReduction="20000"/>
          </a:bodyPr>
          <a:lstStyle/>
          <a:p>
            <a:pPr>
              <a:lnSpc>
                <a:spcPct val="120000"/>
              </a:lnSpc>
            </a:pPr>
            <a:r>
              <a:rPr lang="en-GB" i="1" dirty="0" smtClean="0"/>
              <a:t>Circles of Friends </a:t>
            </a:r>
          </a:p>
          <a:p>
            <a:pPr>
              <a:lnSpc>
                <a:spcPct val="120000"/>
              </a:lnSpc>
            </a:pPr>
            <a:r>
              <a:rPr lang="en-US" i="1" dirty="0"/>
              <a:t>T</a:t>
            </a:r>
            <a:r>
              <a:rPr lang="en-US" i="1" dirty="0" smtClean="0"/>
              <a:t>he</a:t>
            </a:r>
            <a:r>
              <a:rPr lang="en-US" i="1" dirty="0"/>
              <a:t> development of a support network for the child in focus </a:t>
            </a:r>
            <a:endParaRPr lang="en-US" i="1" dirty="0" smtClean="0"/>
          </a:p>
          <a:p>
            <a:pPr>
              <a:lnSpc>
                <a:spcPct val="120000"/>
              </a:lnSpc>
            </a:pPr>
            <a:r>
              <a:rPr lang="en-US" i="1" dirty="0" smtClean="0"/>
              <a:t>Those </a:t>
            </a:r>
            <a:r>
              <a:rPr lang="en-US" i="1" dirty="0"/>
              <a:t>in the peer group are encouraged to look at their own </a:t>
            </a:r>
            <a:r>
              <a:rPr lang="en-US" i="1" dirty="0" err="1" smtClean="0"/>
              <a:t>behaviour</a:t>
            </a:r>
            <a:endParaRPr lang="en-US" i="1" dirty="0" smtClean="0"/>
          </a:p>
          <a:p>
            <a:pPr>
              <a:lnSpc>
                <a:spcPct val="120000"/>
              </a:lnSpc>
            </a:pPr>
            <a:r>
              <a:rPr lang="en-US" i="1" dirty="0"/>
              <a:t>D</a:t>
            </a:r>
            <a:r>
              <a:rPr lang="en-US" i="1" dirty="0" smtClean="0"/>
              <a:t>evelop </a:t>
            </a:r>
            <a:r>
              <a:rPr lang="en-US" i="1" dirty="0"/>
              <a:t>an understanding of the focus child’s </a:t>
            </a:r>
            <a:r>
              <a:rPr lang="en-US" i="1" dirty="0" err="1"/>
              <a:t>behaviour</a:t>
            </a:r>
            <a:r>
              <a:rPr lang="en-US" i="1" dirty="0"/>
              <a:t> and difficulties, in order to develop </a:t>
            </a:r>
            <a:r>
              <a:rPr lang="en-US" i="1" dirty="0" smtClean="0"/>
              <a:t>practical </a:t>
            </a:r>
            <a:r>
              <a:rPr lang="en-US" i="1" dirty="0"/>
              <a:t>solutions to help the </a:t>
            </a:r>
            <a:r>
              <a:rPr lang="en-US" i="1" dirty="0" smtClean="0"/>
              <a:t>individual</a:t>
            </a:r>
          </a:p>
          <a:p>
            <a:pPr>
              <a:lnSpc>
                <a:spcPct val="120000"/>
              </a:lnSpc>
            </a:pPr>
            <a:r>
              <a:rPr lang="en-GB" i="1" dirty="0" smtClean="0"/>
              <a:t>Discuss the benefits and challenges of such an approach</a:t>
            </a:r>
            <a:endParaRPr lang="en-US" i="1" dirty="0" smtClean="0"/>
          </a:p>
          <a:p>
            <a:pPr marL="0" indent="0">
              <a:buNone/>
            </a:pPr>
            <a:endParaRPr lang="en-US" dirty="0"/>
          </a:p>
          <a:p>
            <a:endParaRPr lang="en-US" dirty="0"/>
          </a:p>
        </p:txBody>
      </p:sp>
    </p:spTree>
    <p:extLst>
      <p:ext uri="{BB962C8B-B14F-4D97-AF65-F5344CB8AC3E}">
        <p14:creationId xmlns:p14="http://schemas.microsoft.com/office/powerpoint/2010/main" val="615435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642872"/>
          </a:xfrm>
        </p:spPr>
        <p:txBody>
          <a:bodyPr>
            <a:normAutofit fontScale="90000"/>
          </a:bodyPr>
          <a:lstStyle/>
          <a:p>
            <a:pPr algn="r"/>
            <a:r>
              <a:rPr lang="en-US" sz="3100" b="1" dirty="0" err="1" smtClean="0">
                <a:solidFill>
                  <a:schemeClr val="bg1"/>
                </a:solidFill>
              </a:rPr>
              <a:t>Defnydd</a:t>
            </a:r>
            <a:r>
              <a:rPr lang="en-US" sz="3100" b="1" dirty="0" smtClean="0">
                <a:solidFill>
                  <a:schemeClr val="bg1"/>
                </a:solidFill>
              </a:rPr>
              <a:t> a </a:t>
            </a:r>
            <a:r>
              <a:rPr lang="en-US" sz="3100" b="1" dirty="0" err="1" smtClean="0">
                <a:solidFill>
                  <a:schemeClr val="bg1"/>
                </a:solidFill>
              </a:rPr>
              <a:t>Chamddefnydd</a:t>
            </a:r>
            <a:r>
              <a:rPr lang="en-US" sz="3100" b="1" dirty="0" smtClean="0">
                <a:solidFill>
                  <a:schemeClr val="bg1"/>
                </a:solidFill>
              </a:rPr>
              <a:t> </a:t>
            </a:r>
            <a:r>
              <a:rPr lang="en-US" sz="3100" b="1" dirty="0" err="1" smtClean="0">
                <a:solidFill>
                  <a:schemeClr val="bg1"/>
                </a:solidFill>
              </a:rPr>
              <a:t>Sylweddau</a:t>
            </a:r>
            <a:r>
              <a:rPr lang="en-US" sz="3100" b="1" dirty="0" smtClean="0">
                <a:solidFill>
                  <a:schemeClr val="bg1"/>
                </a:solidFill>
              </a:rPr>
              <a:t/>
            </a:r>
            <a:br>
              <a:rPr lang="en-US" sz="3100" b="1" dirty="0" smtClean="0">
                <a:solidFill>
                  <a:schemeClr val="bg1"/>
                </a:solidFill>
              </a:rPr>
            </a:br>
            <a:r>
              <a:rPr lang="en-US" sz="3100" b="1" dirty="0" smtClean="0">
                <a:solidFill>
                  <a:schemeClr val="bg1"/>
                </a:solidFill>
              </a:rPr>
              <a:t>Substance </a:t>
            </a:r>
            <a:r>
              <a:rPr lang="en-US" sz="3100" b="1" dirty="0">
                <a:solidFill>
                  <a:schemeClr val="bg1"/>
                </a:solidFill>
              </a:rPr>
              <a:t>Use and Misuse  </a:t>
            </a:r>
            <a:r>
              <a:rPr lang="en-US" b="1" dirty="0">
                <a:solidFill>
                  <a:schemeClr val="tx1"/>
                </a:solidFill>
              </a:rPr>
              <a:t/>
            </a:r>
            <a:br>
              <a:rPr lang="en-US" b="1" dirty="0">
                <a:solidFill>
                  <a:schemeClr val="tx1"/>
                </a:solidFill>
              </a:rPr>
            </a:br>
            <a:endParaRPr lang="en-US" b="1" dirty="0"/>
          </a:p>
        </p:txBody>
      </p:sp>
      <p:sp>
        <p:nvSpPr>
          <p:cNvPr id="3" name="Content Placeholder 2"/>
          <p:cNvSpPr>
            <a:spLocks noGrp="1"/>
          </p:cNvSpPr>
          <p:nvPr>
            <p:ph sz="quarter" idx="13"/>
          </p:nvPr>
        </p:nvSpPr>
        <p:spPr>
          <a:xfrm>
            <a:off x="676655" y="2679192"/>
            <a:ext cx="3822192" cy="4026408"/>
          </a:xfrm>
        </p:spPr>
        <p:txBody>
          <a:bodyPr>
            <a:normAutofit fontScale="85000" lnSpcReduction="20000"/>
          </a:bodyPr>
          <a:lstStyle/>
          <a:p>
            <a:pPr>
              <a:lnSpc>
                <a:spcPct val="120000"/>
              </a:lnSpc>
            </a:pPr>
            <a:r>
              <a:rPr lang="en-GB" dirty="0" err="1" smtClean="0"/>
              <a:t>Ydy</a:t>
            </a:r>
            <a:r>
              <a:rPr lang="en-GB" dirty="0" smtClean="0"/>
              <a:t> </a:t>
            </a:r>
            <a:r>
              <a:rPr lang="en-GB" dirty="0" err="1" smtClean="0"/>
              <a:t>hwn</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ar</a:t>
            </a:r>
            <a:r>
              <a:rPr lang="en-GB" dirty="0" smtClean="0"/>
              <a:t> </a:t>
            </a:r>
            <a:r>
              <a:rPr lang="en-GB" dirty="0" err="1" smtClean="0"/>
              <a:t>gyfer</a:t>
            </a:r>
            <a:r>
              <a:rPr lang="en-GB" dirty="0" smtClean="0"/>
              <a:t> </a:t>
            </a:r>
            <a:r>
              <a:rPr lang="en-GB" dirty="0" err="1" smtClean="0"/>
              <a:t>disgyblion</a:t>
            </a:r>
            <a:r>
              <a:rPr lang="en-GB" dirty="0" smtClean="0"/>
              <a:t> </a:t>
            </a:r>
            <a:r>
              <a:rPr lang="en-GB" dirty="0" err="1" smtClean="0"/>
              <a:t>ysgol</a:t>
            </a:r>
            <a:r>
              <a:rPr lang="en-GB" dirty="0" smtClean="0"/>
              <a:t> </a:t>
            </a:r>
            <a:r>
              <a:rPr lang="en-GB" dirty="0" err="1" smtClean="0"/>
              <a:t>gynradd</a:t>
            </a:r>
            <a:r>
              <a:rPr lang="en-GB" dirty="0" smtClean="0"/>
              <a:t>?</a:t>
            </a:r>
          </a:p>
          <a:p>
            <a:pPr>
              <a:lnSpc>
                <a:spcPct val="120000"/>
              </a:lnSpc>
            </a:pPr>
            <a:r>
              <a:rPr lang="en-GB" dirty="0" err="1" smtClean="0"/>
              <a:t>Enghreifftiau</a:t>
            </a:r>
            <a:r>
              <a:rPr lang="en-GB" dirty="0" smtClean="0"/>
              <a:t> o </a:t>
            </a:r>
            <a:r>
              <a:rPr lang="en-GB" dirty="0" err="1"/>
              <a:t>a</a:t>
            </a:r>
            <a:r>
              <a:rPr lang="en-GB" dirty="0" err="1" smtClean="0"/>
              <a:t>rfer</a:t>
            </a:r>
            <a:r>
              <a:rPr lang="en-GB" dirty="0" smtClean="0"/>
              <a:t> </a:t>
            </a:r>
          </a:p>
          <a:p>
            <a:pPr>
              <a:lnSpc>
                <a:spcPct val="120000"/>
              </a:lnSpc>
            </a:pPr>
            <a:r>
              <a:rPr lang="en-GB" dirty="0" err="1" smtClean="0"/>
              <a:t>Roedd</a:t>
            </a:r>
            <a:r>
              <a:rPr lang="en-GB" dirty="0" smtClean="0"/>
              <a:t> </a:t>
            </a:r>
            <a:r>
              <a:rPr lang="en-GB" dirty="0" smtClean="0"/>
              <a:t>mwy </a:t>
            </a:r>
            <a:r>
              <a:rPr lang="en-GB" dirty="0" err="1" smtClean="0"/>
              <a:t>na</a:t>
            </a:r>
            <a:r>
              <a:rPr lang="en-GB" dirty="0" smtClean="0"/>
              <a:t> 10,000 o </a:t>
            </a:r>
            <a:r>
              <a:rPr lang="en-GB" dirty="0" err="1" smtClean="0"/>
              <a:t>ddisgyblion</a:t>
            </a:r>
            <a:r>
              <a:rPr lang="en-GB" dirty="0" smtClean="0"/>
              <a:t> </a:t>
            </a:r>
            <a:r>
              <a:rPr lang="en-GB" dirty="0" err="1" smtClean="0"/>
              <a:t>cynradd</a:t>
            </a:r>
            <a:r>
              <a:rPr lang="en-GB" dirty="0" smtClean="0"/>
              <a:t> </a:t>
            </a:r>
            <a:r>
              <a:rPr lang="en-GB" dirty="0" smtClean="0"/>
              <a:t>yn </a:t>
            </a:r>
            <a:r>
              <a:rPr lang="en-GB" dirty="0" err="1" smtClean="0"/>
              <a:t>aelodau</a:t>
            </a:r>
            <a:r>
              <a:rPr lang="en-GB" dirty="0" smtClean="0"/>
              <a:t> o  </a:t>
            </a:r>
            <a:r>
              <a:rPr lang="en-GB" dirty="0" smtClean="0"/>
              <a:t>‘Smoke Bugs’ </a:t>
            </a:r>
          </a:p>
          <a:p>
            <a:pPr>
              <a:lnSpc>
                <a:spcPct val="120000"/>
              </a:lnSpc>
            </a:pPr>
            <a:r>
              <a:rPr lang="en-GB" dirty="0" err="1" smtClean="0"/>
              <a:t>Dyfeisiwyd</a:t>
            </a:r>
            <a:r>
              <a:rPr lang="en-GB" dirty="0" smtClean="0"/>
              <a:t> y </a:t>
            </a:r>
            <a:r>
              <a:rPr lang="en-GB" dirty="0" err="1" smtClean="0"/>
              <a:t>clwb</a:t>
            </a:r>
            <a:r>
              <a:rPr lang="en-GB" dirty="0" smtClean="0"/>
              <a:t> gan </a:t>
            </a:r>
            <a:r>
              <a:rPr lang="en-GB" dirty="0" err="1" smtClean="0"/>
              <a:t>LlCC</a:t>
            </a:r>
            <a:r>
              <a:rPr lang="en-GB" dirty="0" smtClean="0"/>
              <a:t> ac mae’n addysgu disgyblion </a:t>
            </a:r>
            <a:r>
              <a:rPr lang="en-GB" b="1" dirty="0" err="1" smtClean="0"/>
              <a:t>Bl</a:t>
            </a:r>
            <a:r>
              <a:rPr lang="en-GB" b="1" dirty="0" smtClean="0"/>
              <a:t> 4</a:t>
            </a:r>
            <a:r>
              <a:rPr lang="en-GB" dirty="0" smtClean="0"/>
              <a:t> am </a:t>
            </a:r>
            <a:r>
              <a:rPr lang="en-GB" dirty="0" err="1" smtClean="0"/>
              <a:t>beryglon</a:t>
            </a:r>
            <a:r>
              <a:rPr lang="en-GB" dirty="0" smtClean="0"/>
              <a:t> </a:t>
            </a:r>
            <a:r>
              <a:rPr lang="en-GB" dirty="0" err="1" smtClean="0"/>
              <a:t>ysmygu</a:t>
            </a:r>
            <a:r>
              <a:rPr lang="en-GB" dirty="0" smtClean="0"/>
              <a:t> gyda’r nod </a:t>
            </a:r>
            <a:r>
              <a:rPr lang="en-GB" dirty="0" err="1" smtClean="0"/>
              <a:t>na</a:t>
            </a:r>
            <a:r>
              <a:rPr lang="en-GB" dirty="0" smtClean="0"/>
              <a:t> </a:t>
            </a:r>
            <a:r>
              <a:rPr lang="en-GB" dirty="0" err="1" smtClean="0"/>
              <a:t>fyddan</a:t>
            </a:r>
            <a:r>
              <a:rPr lang="en-GB" dirty="0" smtClean="0"/>
              <a:t> nhw yn </a:t>
            </a:r>
            <a:r>
              <a:rPr lang="en-GB" dirty="0" err="1" smtClean="0"/>
              <a:t>ysmygu</a:t>
            </a:r>
            <a:endParaRPr lang="en-GB" dirty="0" smtClean="0"/>
          </a:p>
        </p:txBody>
      </p:sp>
      <p:sp>
        <p:nvSpPr>
          <p:cNvPr id="4" name="Content Placeholder 3"/>
          <p:cNvSpPr>
            <a:spLocks noGrp="1"/>
          </p:cNvSpPr>
          <p:nvPr>
            <p:ph sz="quarter" idx="14"/>
          </p:nvPr>
        </p:nvSpPr>
        <p:spPr>
          <a:xfrm>
            <a:off x="4645152" y="2679192"/>
            <a:ext cx="3822192" cy="3797808"/>
          </a:xfrm>
        </p:spPr>
        <p:txBody>
          <a:bodyPr>
            <a:normAutofit fontScale="85000" lnSpcReduction="20000"/>
          </a:bodyPr>
          <a:lstStyle/>
          <a:p>
            <a:pPr>
              <a:lnSpc>
                <a:spcPct val="120000"/>
              </a:lnSpc>
            </a:pPr>
            <a:r>
              <a:rPr lang="en-GB" i="1" dirty="0" smtClean="0"/>
              <a:t>Is this relevant for primary age pupils? </a:t>
            </a:r>
          </a:p>
          <a:p>
            <a:pPr>
              <a:lnSpc>
                <a:spcPct val="120000"/>
              </a:lnSpc>
            </a:pPr>
            <a:r>
              <a:rPr lang="en-GB" i="1" dirty="0" smtClean="0"/>
              <a:t>Examples of practice</a:t>
            </a:r>
          </a:p>
          <a:p>
            <a:pPr>
              <a:lnSpc>
                <a:spcPct val="120000"/>
              </a:lnSpc>
            </a:pPr>
            <a:r>
              <a:rPr lang="en-US" i="1" dirty="0" smtClean="0"/>
              <a:t>More </a:t>
            </a:r>
            <a:r>
              <a:rPr lang="en-US" i="1" dirty="0"/>
              <a:t>than 10,000 primary school children </a:t>
            </a:r>
            <a:r>
              <a:rPr lang="en-US" i="1" dirty="0" smtClean="0"/>
              <a:t>were </a:t>
            </a:r>
            <a:r>
              <a:rPr lang="en-US" i="1" dirty="0" smtClean="0"/>
              <a:t>‘Smoke Bugs’ </a:t>
            </a:r>
            <a:r>
              <a:rPr lang="en-US" i="1" dirty="0" smtClean="0"/>
              <a:t>(Wales </a:t>
            </a:r>
            <a:r>
              <a:rPr lang="en-US" i="1" dirty="0" smtClean="0"/>
              <a:t>Online 2013) </a:t>
            </a:r>
            <a:endParaRPr lang="en-US" i="1" dirty="0"/>
          </a:p>
          <a:p>
            <a:pPr>
              <a:lnSpc>
                <a:spcPct val="120000"/>
              </a:lnSpc>
            </a:pPr>
            <a:r>
              <a:rPr lang="en-US" i="1" dirty="0"/>
              <a:t>The club, devised </a:t>
            </a:r>
            <a:r>
              <a:rPr lang="en-US" i="1" dirty="0" smtClean="0"/>
              <a:t>by WAG, </a:t>
            </a:r>
            <a:r>
              <a:rPr lang="en-US" i="1" dirty="0"/>
              <a:t>educates </a:t>
            </a:r>
            <a:r>
              <a:rPr lang="en-US" b="1" i="1" dirty="0" smtClean="0"/>
              <a:t>Year </a:t>
            </a:r>
            <a:r>
              <a:rPr lang="en-US" b="1" i="1" dirty="0"/>
              <a:t>Four</a:t>
            </a:r>
            <a:r>
              <a:rPr lang="en-US" i="1" dirty="0"/>
              <a:t> children about the risks of smoking in a bid to keep them smoke-free</a:t>
            </a:r>
            <a:r>
              <a:rPr lang="en-US" i="1" dirty="0" smtClean="0"/>
              <a:t>.</a:t>
            </a:r>
          </a:p>
          <a:p>
            <a:endParaRPr lang="en-US" dirty="0"/>
          </a:p>
        </p:txBody>
      </p:sp>
    </p:spTree>
    <p:extLst>
      <p:ext uri="{BB962C8B-B14F-4D97-AF65-F5344CB8AC3E}">
        <p14:creationId xmlns:p14="http://schemas.microsoft.com/office/powerpoint/2010/main" val="21459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a:xfrm>
            <a:off x="481781" y="2330196"/>
            <a:ext cx="3822192" cy="4178808"/>
          </a:xfrm>
        </p:spPr>
        <p:txBody>
          <a:bodyPr>
            <a:normAutofit fontScale="62500" lnSpcReduction="20000"/>
          </a:bodyPr>
          <a:lstStyle/>
          <a:p>
            <a:r>
              <a:rPr lang="en-GB" b="1" dirty="0" smtClean="0"/>
              <a:t>Y </a:t>
            </a:r>
            <a:r>
              <a:rPr lang="en-GB" b="1" dirty="0" err="1" smtClean="0"/>
              <a:t>Ffiltyr</a:t>
            </a:r>
            <a:r>
              <a:rPr lang="en-GB" b="1" dirty="0" smtClean="0"/>
              <a:t> </a:t>
            </a:r>
            <a:r>
              <a:rPr lang="en-GB" dirty="0" smtClean="0"/>
              <a:t>ASH </a:t>
            </a:r>
            <a:r>
              <a:rPr lang="en-GB" dirty="0" err="1" smtClean="0"/>
              <a:t>Cymru</a:t>
            </a:r>
            <a:r>
              <a:rPr lang="en-GB" dirty="0" smtClean="0"/>
              <a:t> – </a:t>
            </a:r>
            <a:r>
              <a:rPr lang="en-GB" dirty="0" err="1" smtClean="0"/>
              <a:t>anelu</a:t>
            </a:r>
            <a:r>
              <a:rPr lang="en-GB" dirty="0" smtClean="0"/>
              <a:t> at </a:t>
            </a:r>
            <a:r>
              <a:rPr lang="en-GB" dirty="0" err="1" smtClean="0"/>
              <a:t>gynorthwyo</a:t>
            </a:r>
            <a:r>
              <a:rPr lang="en-GB" dirty="0" smtClean="0"/>
              <a:t> plant o 11 </a:t>
            </a:r>
            <a:r>
              <a:rPr lang="en-GB" dirty="0" err="1" smtClean="0"/>
              <a:t>oed</a:t>
            </a:r>
            <a:r>
              <a:rPr lang="en-GB" dirty="0" smtClean="0"/>
              <a:t> </a:t>
            </a:r>
            <a:r>
              <a:rPr lang="en-GB" dirty="0" err="1" smtClean="0"/>
              <a:t>i</a:t>
            </a:r>
            <a:r>
              <a:rPr lang="en-GB" dirty="0" smtClean="0"/>
              <a:t> </a:t>
            </a:r>
            <a:r>
              <a:rPr lang="en-GB" dirty="0" err="1" smtClean="0"/>
              <a:t>roi’r</a:t>
            </a:r>
            <a:r>
              <a:rPr lang="en-GB" dirty="0" smtClean="0"/>
              <a:t> </a:t>
            </a:r>
            <a:r>
              <a:rPr lang="en-GB" dirty="0" err="1" smtClean="0"/>
              <a:t>gorau</a:t>
            </a:r>
            <a:r>
              <a:rPr lang="en-GB" dirty="0" smtClean="0"/>
              <a:t> </a:t>
            </a:r>
            <a:r>
              <a:rPr lang="en-GB" dirty="0" err="1" smtClean="0"/>
              <a:t>i</a:t>
            </a:r>
            <a:r>
              <a:rPr lang="en-GB" dirty="0" smtClean="0"/>
              <a:t> </a:t>
            </a:r>
            <a:r>
              <a:rPr lang="en-GB" dirty="0" err="1" smtClean="0"/>
              <a:t>ysmygu</a:t>
            </a:r>
            <a:r>
              <a:rPr lang="en-GB" dirty="0" smtClean="0"/>
              <a:t>.</a:t>
            </a:r>
          </a:p>
          <a:p>
            <a:r>
              <a:rPr lang="en-GB" b="1" dirty="0" smtClean="0"/>
              <a:t>14,500 </a:t>
            </a:r>
            <a:r>
              <a:rPr lang="en-GB" dirty="0" err="1" smtClean="0"/>
              <a:t>pobl</a:t>
            </a:r>
            <a:r>
              <a:rPr lang="en-GB" dirty="0" smtClean="0"/>
              <a:t> </a:t>
            </a:r>
            <a:r>
              <a:rPr lang="en-GB" dirty="0" err="1" smtClean="0"/>
              <a:t>ifanc</a:t>
            </a:r>
            <a:r>
              <a:rPr lang="en-GB" dirty="0" smtClean="0"/>
              <a:t> rhwng </a:t>
            </a:r>
            <a:r>
              <a:rPr lang="en-GB" b="1" dirty="0" smtClean="0"/>
              <a:t>11-15</a:t>
            </a:r>
            <a:r>
              <a:rPr lang="en-GB" dirty="0" smtClean="0"/>
              <a:t> yn dechrau </a:t>
            </a:r>
            <a:r>
              <a:rPr lang="en-GB" dirty="0" err="1" smtClean="0"/>
              <a:t>ysmygu</a:t>
            </a:r>
            <a:r>
              <a:rPr lang="en-GB" dirty="0" smtClean="0"/>
              <a:t> bob </a:t>
            </a:r>
            <a:r>
              <a:rPr lang="en-GB" dirty="0" err="1" smtClean="0"/>
              <a:t>blwyddyn</a:t>
            </a:r>
            <a:r>
              <a:rPr lang="en-GB" dirty="0" smtClean="0"/>
              <a:t>.</a:t>
            </a:r>
          </a:p>
          <a:p>
            <a:r>
              <a:rPr lang="en-GB" dirty="0" smtClean="0"/>
              <a:t>Ymchwil yn </a:t>
            </a:r>
            <a:r>
              <a:rPr lang="en-GB" dirty="0" err="1" smtClean="0"/>
              <a:t>dangos</a:t>
            </a:r>
            <a:r>
              <a:rPr lang="en-GB" dirty="0" smtClean="0"/>
              <a:t> bod 1</a:t>
            </a:r>
            <a:r>
              <a:rPr lang="en-GB" b="1" dirty="0" smtClean="0"/>
              <a:t>4% </a:t>
            </a:r>
            <a:r>
              <a:rPr lang="en-GB" dirty="0" smtClean="0"/>
              <a:t>o </a:t>
            </a:r>
            <a:r>
              <a:rPr lang="en-GB" b="1" dirty="0" err="1" smtClean="0"/>
              <a:t>ferched</a:t>
            </a:r>
            <a:r>
              <a:rPr lang="en-GB" dirty="0" smtClean="0"/>
              <a:t> 15 </a:t>
            </a:r>
            <a:r>
              <a:rPr lang="en-GB" dirty="0" err="1" smtClean="0"/>
              <a:t>mlwydd</a:t>
            </a:r>
            <a:r>
              <a:rPr lang="en-GB" dirty="0" smtClean="0"/>
              <a:t> </a:t>
            </a:r>
            <a:r>
              <a:rPr lang="en-GB" dirty="0" err="1" smtClean="0"/>
              <a:t>oed</a:t>
            </a:r>
            <a:r>
              <a:rPr lang="en-GB" dirty="0" smtClean="0"/>
              <a:t> a</a:t>
            </a:r>
            <a:r>
              <a:rPr lang="en-GB" b="1" dirty="0" smtClean="0"/>
              <a:t> 9% </a:t>
            </a:r>
            <a:r>
              <a:rPr lang="en-GB" dirty="0" smtClean="0"/>
              <a:t>o</a:t>
            </a:r>
            <a:r>
              <a:rPr lang="en-GB" b="1" dirty="0" smtClean="0"/>
              <a:t> </a:t>
            </a:r>
            <a:r>
              <a:rPr lang="en-GB" b="1" dirty="0" err="1" smtClean="0"/>
              <a:t>fechgyn</a:t>
            </a:r>
            <a:r>
              <a:rPr lang="en-GB" b="1" dirty="0" smtClean="0"/>
              <a:t> </a:t>
            </a:r>
            <a:r>
              <a:rPr lang="en-GB" dirty="0" smtClean="0"/>
              <a:t>15 </a:t>
            </a:r>
            <a:r>
              <a:rPr lang="en-GB" dirty="0" err="1" smtClean="0"/>
              <a:t>oed</a:t>
            </a:r>
            <a:r>
              <a:rPr lang="en-GB" dirty="0" smtClean="0"/>
              <a:t> yn </a:t>
            </a:r>
            <a:r>
              <a:rPr lang="en-GB" dirty="0" err="1" smtClean="0"/>
              <a:t>ysmygu</a:t>
            </a:r>
            <a:r>
              <a:rPr lang="en-GB" dirty="0" smtClean="0"/>
              <a:t>.</a:t>
            </a:r>
          </a:p>
          <a:p>
            <a:r>
              <a:rPr lang="en-GB" b="1" dirty="0" smtClean="0"/>
              <a:t>Mae Y </a:t>
            </a:r>
            <a:r>
              <a:rPr lang="en-GB" b="1" dirty="0" err="1" smtClean="0"/>
              <a:t>Ffiltyr</a:t>
            </a:r>
            <a:r>
              <a:rPr lang="en-GB" b="1" dirty="0" smtClean="0"/>
              <a:t> yn cynnwys:</a:t>
            </a:r>
          </a:p>
          <a:p>
            <a:r>
              <a:rPr lang="en-GB" b="1" dirty="0" smtClean="0"/>
              <a:t>Cefnogaeth </a:t>
            </a:r>
            <a:r>
              <a:rPr lang="en-GB" b="1" dirty="0" err="1" smtClean="0"/>
              <a:t>arlein</a:t>
            </a:r>
            <a:r>
              <a:rPr lang="en-GB" b="1" dirty="0" smtClean="0"/>
              <a:t> yn cynnwys </a:t>
            </a:r>
            <a:r>
              <a:rPr lang="en-GB" b="1" dirty="0" err="1" smtClean="0"/>
              <a:t>gwefan</a:t>
            </a:r>
            <a:r>
              <a:rPr lang="en-GB" b="1" dirty="0" smtClean="0"/>
              <a:t> a </a:t>
            </a:r>
            <a:r>
              <a:rPr lang="en-GB" b="1" dirty="0" err="1" smtClean="0"/>
              <a:t>chyfryngau</a:t>
            </a:r>
            <a:r>
              <a:rPr lang="en-GB" b="1" dirty="0" smtClean="0"/>
              <a:t> </a:t>
            </a:r>
            <a:r>
              <a:rPr lang="en-GB" b="1" dirty="0" err="1" smtClean="0"/>
              <a:t>cymdeithasol</a:t>
            </a:r>
            <a:endParaRPr lang="en-GB" b="1" dirty="0" smtClean="0"/>
          </a:p>
          <a:p>
            <a:r>
              <a:rPr lang="en-GB" b="1" dirty="0" err="1" smtClean="0"/>
              <a:t>Addysg</a:t>
            </a:r>
            <a:r>
              <a:rPr lang="en-GB" b="1" dirty="0" smtClean="0"/>
              <a:t> </a:t>
            </a:r>
            <a:r>
              <a:rPr lang="en-GB" b="1" dirty="0" err="1" smtClean="0"/>
              <a:t>tybaco</a:t>
            </a:r>
            <a:r>
              <a:rPr lang="en-GB" b="1" dirty="0" smtClean="0"/>
              <a:t> am ddim</a:t>
            </a:r>
          </a:p>
          <a:p>
            <a:r>
              <a:rPr lang="en-GB" b="1" dirty="0" err="1" smtClean="0"/>
              <a:t>Hyfforddiant</a:t>
            </a:r>
            <a:r>
              <a:rPr lang="en-GB" b="1" dirty="0" smtClean="0"/>
              <a:t> </a:t>
            </a:r>
            <a:r>
              <a:rPr lang="en-GB" b="1" dirty="0" err="1" smtClean="0"/>
              <a:t>ar</a:t>
            </a:r>
            <a:r>
              <a:rPr lang="en-GB" b="1" dirty="0" smtClean="0"/>
              <a:t> gyfer </a:t>
            </a:r>
            <a:r>
              <a:rPr lang="en-GB" b="1" dirty="0" err="1" smtClean="0"/>
              <a:t>gweithwyr</a:t>
            </a:r>
            <a:r>
              <a:rPr lang="en-GB" b="1" dirty="0" smtClean="0"/>
              <a:t> </a:t>
            </a:r>
            <a:r>
              <a:rPr lang="en-GB" b="1" dirty="0" err="1" smtClean="0"/>
              <a:t>ieuenctid</a:t>
            </a:r>
            <a:r>
              <a:rPr lang="en-GB" b="1" dirty="0" smtClean="0"/>
              <a:t>, </a:t>
            </a:r>
            <a:r>
              <a:rPr lang="en-GB" b="1" dirty="0" err="1" smtClean="0"/>
              <a:t>athrawon</a:t>
            </a:r>
            <a:r>
              <a:rPr lang="en-GB" b="1" dirty="0" smtClean="0"/>
              <a:t> a </a:t>
            </a:r>
            <a:r>
              <a:rPr lang="en-GB" b="1" dirty="0" err="1" smtClean="0"/>
              <a:t>gweithwyr</a:t>
            </a:r>
            <a:r>
              <a:rPr lang="en-GB" b="1" dirty="0" smtClean="0"/>
              <a:t> </a:t>
            </a:r>
            <a:r>
              <a:rPr lang="en-GB" b="1" dirty="0" err="1" smtClean="0"/>
              <a:t>iechyd</a:t>
            </a:r>
            <a:r>
              <a:rPr lang="en-GB" b="1" dirty="0" smtClean="0"/>
              <a:t> proffesiynol.</a:t>
            </a:r>
          </a:p>
          <a:p>
            <a:r>
              <a:rPr lang="en-GB" b="1" dirty="0" err="1" smtClean="0"/>
              <a:t>Llinell</a:t>
            </a:r>
            <a:r>
              <a:rPr lang="en-GB" b="1" dirty="0" smtClean="0"/>
              <a:t> </a:t>
            </a:r>
            <a:r>
              <a:rPr lang="en-GB" b="1" dirty="0" err="1" smtClean="0"/>
              <a:t>ffon</a:t>
            </a:r>
            <a:r>
              <a:rPr lang="en-GB" b="1" dirty="0" smtClean="0"/>
              <a:t> </a:t>
            </a:r>
            <a:r>
              <a:rPr lang="en-GB" b="1" dirty="0" err="1" smtClean="0"/>
              <a:t>rhoi’r</a:t>
            </a:r>
            <a:r>
              <a:rPr lang="en-GB" b="1" dirty="0" smtClean="0"/>
              <a:t> </a:t>
            </a:r>
            <a:r>
              <a:rPr lang="en-GB" b="1" dirty="0" err="1" smtClean="0"/>
              <a:t>gorau</a:t>
            </a:r>
            <a:r>
              <a:rPr lang="en-GB" b="1" dirty="0" smtClean="0"/>
              <a:t> </a:t>
            </a:r>
            <a:r>
              <a:rPr lang="en-GB" b="1" dirty="0" err="1" smtClean="0"/>
              <a:t>wedi’i</a:t>
            </a:r>
            <a:r>
              <a:rPr lang="en-GB" b="1" dirty="0" smtClean="0"/>
              <a:t> </a:t>
            </a:r>
            <a:r>
              <a:rPr lang="en-GB" b="1" dirty="0" err="1" smtClean="0"/>
              <a:t>deilwra</a:t>
            </a:r>
            <a:r>
              <a:rPr lang="en-GB" b="1" dirty="0" smtClean="0"/>
              <a:t> </a:t>
            </a:r>
            <a:r>
              <a:rPr lang="en-GB" b="1" dirty="0" err="1" smtClean="0"/>
              <a:t>ar</a:t>
            </a:r>
            <a:r>
              <a:rPr lang="en-GB" b="1" dirty="0" smtClean="0"/>
              <a:t> gyfer </a:t>
            </a:r>
            <a:r>
              <a:rPr lang="en-GB" b="1" dirty="0" err="1" smtClean="0"/>
              <a:t>polant</a:t>
            </a:r>
            <a:r>
              <a:rPr lang="en-GB" b="1" dirty="0" smtClean="0"/>
              <a:t> yn </a:t>
            </a:r>
            <a:r>
              <a:rPr lang="en-GB" b="1" dirty="0" err="1" smtClean="0"/>
              <a:t>eu</a:t>
            </a:r>
            <a:r>
              <a:rPr lang="en-GB" b="1" dirty="0" smtClean="0"/>
              <a:t> </a:t>
            </a:r>
            <a:r>
              <a:rPr lang="en-GB" b="1" dirty="0" err="1" smtClean="0"/>
              <a:t>harddegau</a:t>
            </a:r>
            <a:r>
              <a:rPr lang="en-GB" b="1" dirty="0" smtClean="0"/>
              <a:t>.</a:t>
            </a:r>
          </a:p>
          <a:p>
            <a:r>
              <a:rPr lang="en-GB" dirty="0" smtClean="0"/>
              <a:t>2013 - 2018</a:t>
            </a:r>
            <a:endParaRPr lang="en-GB" dirty="0"/>
          </a:p>
        </p:txBody>
      </p:sp>
      <p:sp>
        <p:nvSpPr>
          <p:cNvPr id="4" name="Content Placeholder 3"/>
          <p:cNvSpPr>
            <a:spLocks noGrp="1"/>
          </p:cNvSpPr>
          <p:nvPr>
            <p:ph sz="quarter" idx="14"/>
          </p:nvPr>
        </p:nvSpPr>
        <p:spPr>
          <a:xfrm>
            <a:off x="4724400" y="2438400"/>
            <a:ext cx="3822192" cy="4267200"/>
          </a:xfrm>
        </p:spPr>
        <p:txBody>
          <a:bodyPr>
            <a:normAutofit fontScale="62500" lnSpcReduction="20000"/>
          </a:bodyPr>
          <a:lstStyle/>
          <a:p>
            <a:r>
              <a:rPr lang="en-GB" b="1" dirty="0" smtClean="0"/>
              <a:t>The Filter</a:t>
            </a:r>
            <a:r>
              <a:rPr lang="en-GB" dirty="0" smtClean="0"/>
              <a:t>: Action on Smoking and Health </a:t>
            </a:r>
            <a:r>
              <a:rPr lang="en-GB" b="1" dirty="0" smtClean="0"/>
              <a:t>(ASH) </a:t>
            </a:r>
            <a:r>
              <a:rPr lang="en-GB" dirty="0" smtClean="0"/>
              <a:t>– aimed at helping children as young as 11 to quit smoking.</a:t>
            </a:r>
          </a:p>
          <a:p>
            <a:r>
              <a:rPr lang="en-GB" dirty="0" smtClean="0"/>
              <a:t>Currently </a:t>
            </a:r>
            <a:r>
              <a:rPr lang="en-GB" b="1" dirty="0" smtClean="0"/>
              <a:t>14,500</a:t>
            </a:r>
            <a:r>
              <a:rPr lang="en-GB" dirty="0" smtClean="0"/>
              <a:t> young people between </a:t>
            </a:r>
            <a:r>
              <a:rPr lang="en-GB" b="1" dirty="0" smtClean="0"/>
              <a:t>11 and 15 </a:t>
            </a:r>
            <a:r>
              <a:rPr lang="en-GB" dirty="0" smtClean="0"/>
              <a:t>take up smoking every year.</a:t>
            </a:r>
          </a:p>
          <a:p>
            <a:r>
              <a:rPr lang="en-GB" dirty="0" smtClean="0"/>
              <a:t>Research has shown that in Wales </a:t>
            </a:r>
            <a:r>
              <a:rPr lang="en-GB" b="1" dirty="0" smtClean="0"/>
              <a:t>14% </a:t>
            </a:r>
            <a:r>
              <a:rPr lang="en-GB" dirty="0" smtClean="0"/>
              <a:t>of 15 year old </a:t>
            </a:r>
            <a:r>
              <a:rPr lang="en-GB" b="1" dirty="0" smtClean="0"/>
              <a:t>girls</a:t>
            </a:r>
            <a:r>
              <a:rPr lang="en-GB" dirty="0" smtClean="0"/>
              <a:t> and </a:t>
            </a:r>
            <a:r>
              <a:rPr lang="en-GB" b="1" dirty="0" smtClean="0"/>
              <a:t>9% </a:t>
            </a:r>
            <a:r>
              <a:rPr lang="en-GB" dirty="0" smtClean="0"/>
              <a:t>of 15 year old </a:t>
            </a:r>
            <a:r>
              <a:rPr lang="en-GB" b="1" dirty="0" smtClean="0"/>
              <a:t>boys</a:t>
            </a:r>
            <a:r>
              <a:rPr lang="en-GB" dirty="0" smtClean="0"/>
              <a:t> smoke.</a:t>
            </a:r>
          </a:p>
          <a:p>
            <a:r>
              <a:rPr lang="en-GB" b="1" dirty="0" smtClean="0"/>
              <a:t>The Filter </a:t>
            </a:r>
            <a:r>
              <a:rPr lang="en-GB" b="1" dirty="0" err="1"/>
              <a:t>i</a:t>
            </a:r>
            <a:r>
              <a:rPr lang="en-GB" b="1" dirty="0" err="1" smtClean="0"/>
              <a:t>nlcudes</a:t>
            </a:r>
            <a:r>
              <a:rPr lang="en-GB" b="1" dirty="0" smtClean="0"/>
              <a:t>:</a:t>
            </a:r>
          </a:p>
          <a:p>
            <a:pPr marL="0" indent="0">
              <a:buNone/>
            </a:pPr>
            <a:r>
              <a:rPr lang="en-GB" b="1" dirty="0" smtClean="0"/>
              <a:t>Online support through website and social media</a:t>
            </a:r>
          </a:p>
          <a:p>
            <a:pPr marL="0" indent="0">
              <a:buNone/>
            </a:pPr>
            <a:r>
              <a:rPr lang="en-GB" b="1" dirty="0" smtClean="0"/>
              <a:t>Free tobacco education</a:t>
            </a:r>
          </a:p>
          <a:p>
            <a:pPr marL="0" indent="0">
              <a:buNone/>
            </a:pPr>
            <a:r>
              <a:rPr lang="en-GB" b="1" dirty="0" smtClean="0"/>
              <a:t>Training for youth workers, teachers and health professionals</a:t>
            </a:r>
          </a:p>
          <a:p>
            <a:pPr marL="0" indent="0">
              <a:buNone/>
            </a:pPr>
            <a:r>
              <a:rPr lang="en-GB" b="1" dirty="0" smtClean="0"/>
              <a:t>Telephone </a:t>
            </a:r>
            <a:r>
              <a:rPr lang="en-GB" b="1" dirty="0" err="1" smtClean="0"/>
              <a:t>quitline</a:t>
            </a:r>
            <a:r>
              <a:rPr lang="en-GB" b="1" dirty="0" smtClean="0"/>
              <a:t> tailored to the need of teenagers</a:t>
            </a:r>
          </a:p>
          <a:p>
            <a:pPr marL="0" indent="0">
              <a:buNone/>
            </a:pPr>
            <a:r>
              <a:rPr lang="en-GB" dirty="0" smtClean="0"/>
              <a:t>2013 - 2018</a:t>
            </a:r>
          </a:p>
          <a:p>
            <a:pPr marL="0" indent="0">
              <a:buNone/>
            </a:pPr>
            <a:endParaRPr lang="en-GB" dirty="0"/>
          </a:p>
        </p:txBody>
      </p:sp>
    </p:spTree>
    <p:extLst>
      <p:ext uri="{BB962C8B-B14F-4D97-AF65-F5344CB8AC3E}">
        <p14:creationId xmlns:p14="http://schemas.microsoft.com/office/powerpoint/2010/main" val="3496022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19072"/>
          </a:xfrm>
        </p:spPr>
        <p:txBody>
          <a:bodyPr>
            <a:normAutofit fontScale="90000"/>
          </a:bodyPr>
          <a:lstStyle/>
          <a:p>
            <a:pPr algn="r"/>
            <a:r>
              <a:rPr lang="en-US" sz="3600" b="1" dirty="0" err="1">
                <a:solidFill>
                  <a:schemeClr val="bg1"/>
                </a:solidFill>
              </a:rPr>
              <a:t>Defnydd</a:t>
            </a:r>
            <a:r>
              <a:rPr lang="en-US" sz="3600" b="1" dirty="0">
                <a:solidFill>
                  <a:schemeClr val="bg1"/>
                </a:solidFill>
              </a:rPr>
              <a:t> a </a:t>
            </a:r>
            <a:r>
              <a:rPr lang="en-US" sz="3600" b="1" dirty="0" err="1">
                <a:solidFill>
                  <a:schemeClr val="bg1"/>
                </a:solidFill>
              </a:rPr>
              <a:t>Chamddefnydd</a:t>
            </a:r>
            <a:r>
              <a:rPr lang="en-US" sz="3600" b="1" dirty="0">
                <a:solidFill>
                  <a:schemeClr val="bg1"/>
                </a:solidFill>
              </a:rPr>
              <a:t> </a:t>
            </a:r>
            <a:r>
              <a:rPr lang="en-US" sz="3600" b="1" dirty="0" err="1">
                <a:solidFill>
                  <a:schemeClr val="bg1"/>
                </a:solidFill>
              </a:rPr>
              <a:t>Sylweddau</a:t>
            </a:r>
            <a:r>
              <a:rPr lang="en-US" sz="3600" b="1" dirty="0">
                <a:solidFill>
                  <a:schemeClr val="bg1"/>
                </a:solidFill>
              </a:rPr>
              <a:t/>
            </a:r>
            <a:br>
              <a:rPr lang="en-US" sz="3600" b="1" dirty="0">
                <a:solidFill>
                  <a:schemeClr val="bg1"/>
                </a:solidFill>
              </a:rPr>
            </a:br>
            <a:r>
              <a:rPr lang="en-US" sz="3600" b="1" dirty="0">
                <a:solidFill>
                  <a:schemeClr val="bg1"/>
                </a:solidFill>
              </a:rPr>
              <a:t>Substance Use and Misuse</a:t>
            </a:r>
            <a:r>
              <a:rPr lang="en-US" dirty="0">
                <a:solidFill>
                  <a:schemeClr val="tx1"/>
                </a:solidFill>
              </a:rPr>
              <a:t/>
            </a:r>
            <a:br>
              <a:rPr lang="en-US" dirty="0">
                <a:solidFill>
                  <a:schemeClr val="tx1"/>
                </a:solidFill>
              </a:rPr>
            </a:br>
            <a:endParaRPr lang="en-US" dirty="0"/>
          </a:p>
        </p:txBody>
      </p:sp>
      <p:sp>
        <p:nvSpPr>
          <p:cNvPr id="3" name="Content Placeholder 2"/>
          <p:cNvSpPr>
            <a:spLocks noGrp="1"/>
          </p:cNvSpPr>
          <p:nvPr>
            <p:ph sz="quarter" idx="13"/>
          </p:nvPr>
        </p:nvSpPr>
        <p:spPr>
          <a:xfrm>
            <a:off x="449826" y="2045110"/>
            <a:ext cx="3962400" cy="4953000"/>
          </a:xfrm>
        </p:spPr>
        <p:txBody>
          <a:bodyPr>
            <a:normAutofit fontScale="62500" lnSpcReduction="20000"/>
          </a:bodyPr>
          <a:lstStyle/>
          <a:p>
            <a:pPr marL="0" indent="0">
              <a:lnSpc>
                <a:spcPct val="110000"/>
              </a:lnSpc>
              <a:buNone/>
            </a:pPr>
            <a:r>
              <a:rPr lang="en-GB" b="1" i="1" dirty="0" smtClean="0"/>
              <a:t>Effaith </a:t>
            </a:r>
            <a:r>
              <a:rPr lang="en-GB" b="1" i="1" dirty="0" err="1" smtClean="0"/>
              <a:t>ar</a:t>
            </a:r>
            <a:r>
              <a:rPr lang="en-GB" b="1" i="1" dirty="0" smtClean="0"/>
              <a:t> </a:t>
            </a:r>
            <a:r>
              <a:rPr lang="en-GB" b="1" i="1" dirty="0" err="1" smtClean="0"/>
              <a:t>Blant</a:t>
            </a:r>
            <a:r>
              <a:rPr lang="en-GB" b="1" i="1" dirty="0" smtClean="0"/>
              <a:t> a </a:t>
            </a:r>
            <a:r>
              <a:rPr lang="en-GB" b="1" i="1" dirty="0" err="1" smtClean="0"/>
              <a:t>Phobl</a:t>
            </a:r>
            <a:r>
              <a:rPr lang="en-GB" b="1" i="1" dirty="0" smtClean="0"/>
              <a:t> </a:t>
            </a:r>
            <a:r>
              <a:rPr lang="en-GB" b="1" i="1" dirty="0" err="1" smtClean="0"/>
              <a:t>Ifanc</a:t>
            </a:r>
            <a:r>
              <a:rPr lang="en-GB" b="1" i="1" dirty="0" smtClean="0"/>
              <a:t> </a:t>
            </a:r>
            <a:r>
              <a:rPr lang="en-GB" b="1" i="1" dirty="0" err="1" smtClean="0"/>
              <a:t>yng</a:t>
            </a:r>
            <a:r>
              <a:rPr lang="en-GB" b="1" i="1" dirty="0" smtClean="0"/>
              <a:t> </a:t>
            </a:r>
            <a:r>
              <a:rPr lang="en-GB" b="1" i="1" dirty="0" err="1" smtClean="0"/>
              <a:t>Nghymru</a:t>
            </a:r>
            <a:endParaRPr lang="en-GB" b="1" i="1" dirty="0" smtClean="0"/>
          </a:p>
          <a:p>
            <a:pPr marL="0" indent="0">
              <a:lnSpc>
                <a:spcPct val="110000"/>
              </a:lnSpc>
              <a:buNone/>
            </a:pPr>
            <a:endParaRPr lang="en-GB" b="1" i="1" dirty="0" smtClean="0"/>
          </a:p>
          <a:p>
            <a:pPr>
              <a:lnSpc>
                <a:spcPct val="110000"/>
              </a:lnSpc>
            </a:pPr>
            <a:r>
              <a:rPr lang="en-GB" b="1" dirty="0" smtClean="0"/>
              <a:t>48 </a:t>
            </a:r>
            <a:r>
              <a:rPr lang="en-GB" dirty="0" err="1" smtClean="0"/>
              <a:t>derbyniad</a:t>
            </a:r>
            <a:r>
              <a:rPr lang="en-GB" dirty="0" smtClean="0"/>
              <a:t> </a:t>
            </a:r>
            <a:r>
              <a:rPr lang="en-GB" dirty="0" err="1" smtClean="0"/>
              <a:t>ysbyty</a:t>
            </a:r>
            <a:r>
              <a:rPr lang="en-GB" dirty="0" smtClean="0"/>
              <a:t> am </a:t>
            </a:r>
            <a:r>
              <a:rPr lang="en-GB" b="1" dirty="0" err="1" smtClean="0"/>
              <a:t>ffetws</a:t>
            </a:r>
            <a:r>
              <a:rPr lang="en-GB" b="1" dirty="0" smtClean="0"/>
              <a:t> a </a:t>
            </a:r>
            <a:r>
              <a:rPr lang="en-GB" b="1" dirty="0" err="1" smtClean="0"/>
              <a:t>babanod</a:t>
            </a:r>
            <a:r>
              <a:rPr lang="en-GB" b="1" dirty="0" smtClean="0"/>
              <a:t> newydd-</a:t>
            </a:r>
            <a:r>
              <a:rPr lang="en-GB" b="1" dirty="0" err="1" smtClean="0"/>
              <a:t>eni</a:t>
            </a:r>
            <a:r>
              <a:rPr lang="en-GB" dirty="0" smtClean="0"/>
              <a:t>, wedi </a:t>
            </a:r>
            <a:r>
              <a:rPr lang="en-GB" dirty="0" err="1" smtClean="0"/>
              <a:t>eu</a:t>
            </a:r>
            <a:r>
              <a:rPr lang="en-GB" dirty="0" smtClean="0"/>
              <a:t> </a:t>
            </a:r>
            <a:r>
              <a:rPr lang="en-GB" dirty="0" err="1" smtClean="0"/>
              <a:t>heffeithio</a:t>
            </a:r>
            <a:r>
              <a:rPr lang="en-GB" dirty="0" smtClean="0"/>
              <a:t> gan </a:t>
            </a:r>
            <a:r>
              <a:rPr lang="en-GB" dirty="0" err="1" smtClean="0"/>
              <a:t>ddefnydd</a:t>
            </a:r>
            <a:r>
              <a:rPr lang="en-GB" dirty="0" smtClean="0"/>
              <a:t> </a:t>
            </a:r>
            <a:r>
              <a:rPr lang="en-GB" b="1" dirty="0" smtClean="0"/>
              <a:t>y fam</a:t>
            </a:r>
            <a:r>
              <a:rPr lang="en-GB" dirty="0" smtClean="0"/>
              <a:t>, o alcohol neu </a:t>
            </a:r>
            <a:r>
              <a:rPr lang="en-GB" dirty="0" err="1" smtClean="0"/>
              <a:t>gyffuriau</a:t>
            </a:r>
            <a:r>
              <a:rPr lang="en-GB" dirty="0" smtClean="0"/>
              <a:t> eraill yn 2018-2019. 25% yn is nag </a:t>
            </a:r>
            <a:r>
              <a:rPr lang="en-GB" dirty="0" err="1" smtClean="0"/>
              <a:t>ar</a:t>
            </a:r>
            <a:r>
              <a:rPr lang="en-GB" dirty="0" smtClean="0"/>
              <a:t> unrhyw </a:t>
            </a:r>
            <a:r>
              <a:rPr lang="en-GB" dirty="0" err="1" smtClean="0"/>
              <a:t>bwynt</a:t>
            </a:r>
            <a:r>
              <a:rPr lang="en-GB" dirty="0" smtClean="0"/>
              <a:t> dros y </a:t>
            </a:r>
            <a:r>
              <a:rPr lang="en-GB" dirty="0" err="1" smtClean="0"/>
              <a:t>ddegawd</a:t>
            </a:r>
            <a:r>
              <a:rPr lang="en-GB" dirty="0" smtClean="0"/>
              <a:t> diwethaf.</a:t>
            </a:r>
          </a:p>
          <a:p>
            <a:pPr marL="0" indent="0">
              <a:lnSpc>
                <a:spcPct val="110000"/>
              </a:lnSpc>
              <a:buNone/>
            </a:pPr>
            <a:endParaRPr lang="en-GB" dirty="0" smtClean="0"/>
          </a:p>
          <a:p>
            <a:pPr>
              <a:lnSpc>
                <a:spcPct val="110000"/>
              </a:lnSpc>
            </a:pPr>
            <a:r>
              <a:rPr lang="en-GB" dirty="0" smtClean="0"/>
              <a:t>Yn 2018, </a:t>
            </a:r>
            <a:r>
              <a:rPr lang="en-GB" b="1" dirty="0" smtClean="0"/>
              <a:t>600</a:t>
            </a:r>
            <a:r>
              <a:rPr lang="en-GB" dirty="0" smtClean="0"/>
              <a:t> </a:t>
            </a:r>
            <a:r>
              <a:rPr lang="en-GB" dirty="0" err="1" smtClean="0"/>
              <a:t>achos</a:t>
            </a:r>
            <a:r>
              <a:rPr lang="en-GB" dirty="0" smtClean="0"/>
              <a:t> o </a:t>
            </a:r>
            <a:r>
              <a:rPr lang="en-GB" dirty="0" err="1" smtClean="0"/>
              <a:t>blant</a:t>
            </a:r>
            <a:r>
              <a:rPr lang="en-GB" dirty="0" smtClean="0"/>
              <a:t> mewn angen yn </a:t>
            </a:r>
            <a:r>
              <a:rPr lang="en-GB" dirty="0" err="1" smtClean="0"/>
              <a:t>derbyn</a:t>
            </a:r>
            <a:r>
              <a:rPr lang="en-GB" dirty="0" smtClean="0"/>
              <a:t> gofal a </a:t>
            </a:r>
            <a:r>
              <a:rPr lang="en-GB" dirty="0" err="1" smtClean="0"/>
              <a:t>chefnogaeth</a:t>
            </a:r>
            <a:r>
              <a:rPr lang="en-GB" dirty="0" smtClean="0"/>
              <a:t> </a:t>
            </a:r>
            <a:r>
              <a:rPr lang="en-GB" dirty="0" err="1" smtClean="0"/>
              <a:t>ar</a:t>
            </a:r>
            <a:r>
              <a:rPr lang="en-GB" dirty="0" smtClean="0"/>
              <a:t> gyfer </a:t>
            </a:r>
            <a:r>
              <a:rPr lang="en-GB" b="1" dirty="0" err="1" smtClean="0"/>
              <a:t>camddefnydd</a:t>
            </a:r>
            <a:r>
              <a:rPr lang="en-GB" b="1" dirty="0" smtClean="0"/>
              <a:t> </a:t>
            </a:r>
            <a:r>
              <a:rPr lang="en-GB" b="1" dirty="0" err="1" smtClean="0"/>
              <a:t>sylweddau’r</a:t>
            </a:r>
            <a:r>
              <a:rPr lang="en-GB" b="1" dirty="0" smtClean="0"/>
              <a:t> </a:t>
            </a:r>
            <a:r>
              <a:rPr lang="en-GB" b="1" dirty="0" err="1" smtClean="0"/>
              <a:t>plentyn</a:t>
            </a:r>
            <a:r>
              <a:rPr lang="en-GB" b="1" dirty="0" smtClean="0"/>
              <a:t>.</a:t>
            </a:r>
          </a:p>
          <a:p>
            <a:pPr marL="0" indent="0">
              <a:lnSpc>
                <a:spcPct val="110000"/>
              </a:lnSpc>
              <a:buNone/>
            </a:pPr>
            <a:endParaRPr lang="en-GB" b="1" dirty="0" smtClean="0"/>
          </a:p>
          <a:p>
            <a:pPr>
              <a:lnSpc>
                <a:spcPct val="110000"/>
              </a:lnSpc>
            </a:pPr>
            <a:r>
              <a:rPr lang="en-GB" b="1" dirty="0" smtClean="0"/>
              <a:t>4,450</a:t>
            </a:r>
            <a:r>
              <a:rPr lang="en-GB" dirty="0" smtClean="0"/>
              <a:t> </a:t>
            </a:r>
            <a:r>
              <a:rPr lang="en-GB" dirty="0" err="1" smtClean="0"/>
              <a:t>achos</a:t>
            </a:r>
            <a:r>
              <a:rPr lang="en-GB" dirty="0" smtClean="0"/>
              <a:t> o </a:t>
            </a:r>
            <a:r>
              <a:rPr lang="en-GB" dirty="0" err="1" smtClean="0"/>
              <a:t>blant</a:t>
            </a:r>
            <a:r>
              <a:rPr lang="en-GB" dirty="0" smtClean="0"/>
              <a:t> mewn angen yn </a:t>
            </a:r>
            <a:r>
              <a:rPr lang="en-GB" dirty="0" err="1" smtClean="0"/>
              <a:t>derbyn</a:t>
            </a:r>
            <a:r>
              <a:rPr lang="en-GB" dirty="0" smtClean="0"/>
              <a:t> gofal a </a:t>
            </a:r>
            <a:r>
              <a:rPr lang="en-GB" dirty="0" err="1" smtClean="0"/>
              <a:t>chefnogaeth</a:t>
            </a:r>
            <a:r>
              <a:rPr lang="en-GB" dirty="0" smtClean="0"/>
              <a:t> </a:t>
            </a:r>
            <a:r>
              <a:rPr lang="en-GB" dirty="0" err="1" smtClean="0"/>
              <a:t>oherwydd</a:t>
            </a:r>
            <a:r>
              <a:rPr lang="en-GB" dirty="0" smtClean="0"/>
              <a:t> </a:t>
            </a:r>
            <a:r>
              <a:rPr lang="en-GB" dirty="0" err="1" smtClean="0"/>
              <a:t>camddefnydd</a:t>
            </a:r>
            <a:r>
              <a:rPr lang="en-GB" dirty="0" smtClean="0"/>
              <a:t> </a:t>
            </a:r>
            <a:r>
              <a:rPr lang="en-GB" dirty="0" err="1" smtClean="0"/>
              <a:t>sylweddau</a:t>
            </a:r>
            <a:r>
              <a:rPr lang="en-GB" dirty="0" smtClean="0"/>
              <a:t> y</a:t>
            </a:r>
            <a:r>
              <a:rPr lang="en-GB" b="1" dirty="0" smtClean="0"/>
              <a:t> </a:t>
            </a:r>
            <a:r>
              <a:rPr lang="en-GB" b="1" dirty="0" err="1" smtClean="0"/>
              <a:t>rhieni</a:t>
            </a:r>
            <a:r>
              <a:rPr lang="en-GB" dirty="0" smtClean="0"/>
              <a:t>.</a:t>
            </a:r>
          </a:p>
          <a:p>
            <a:pPr marL="0" indent="0">
              <a:lnSpc>
                <a:spcPct val="110000"/>
              </a:lnSpc>
              <a:buNone/>
            </a:pPr>
            <a:endParaRPr lang="en-GB" dirty="0" smtClean="0"/>
          </a:p>
          <a:p>
            <a:pPr>
              <a:lnSpc>
                <a:spcPct val="110000"/>
              </a:lnSpc>
            </a:pPr>
            <a:r>
              <a:rPr lang="en-GB" dirty="0" err="1" smtClean="0"/>
              <a:t>Trafodwch</a:t>
            </a:r>
            <a:endParaRPr lang="en-GB" dirty="0" smtClean="0"/>
          </a:p>
          <a:p>
            <a:pPr marL="0" indent="0">
              <a:lnSpc>
                <a:spcPct val="110000"/>
              </a:lnSpc>
              <a:buNone/>
            </a:pPr>
            <a:r>
              <a:rPr lang="en-GB" dirty="0"/>
              <a:t> </a:t>
            </a:r>
            <a:r>
              <a:rPr lang="en-GB" dirty="0" smtClean="0"/>
              <a:t>    (GIG </a:t>
            </a:r>
            <a:r>
              <a:rPr lang="en-GB" dirty="0" err="1" smtClean="0"/>
              <a:t>Cymru</a:t>
            </a:r>
            <a:r>
              <a:rPr lang="en-GB" dirty="0" smtClean="0"/>
              <a:t>, 2019)</a:t>
            </a:r>
            <a:endParaRPr lang="en-GB" dirty="0"/>
          </a:p>
          <a:p>
            <a:endParaRPr lang="en-US" dirty="0"/>
          </a:p>
        </p:txBody>
      </p:sp>
      <p:sp>
        <p:nvSpPr>
          <p:cNvPr id="4" name="Content Placeholder 3"/>
          <p:cNvSpPr>
            <a:spLocks noGrp="1"/>
          </p:cNvSpPr>
          <p:nvPr>
            <p:ph sz="quarter" idx="14"/>
          </p:nvPr>
        </p:nvSpPr>
        <p:spPr>
          <a:xfrm>
            <a:off x="4876800" y="2558845"/>
            <a:ext cx="3898392" cy="4419600"/>
          </a:xfrm>
        </p:spPr>
        <p:txBody>
          <a:bodyPr>
            <a:normAutofit fontScale="62500" lnSpcReduction="20000"/>
          </a:bodyPr>
          <a:lstStyle/>
          <a:p>
            <a:pPr marL="0" indent="0">
              <a:lnSpc>
                <a:spcPct val="120000"/>
              </a:lnSpc>
              <a:buNone/>
            </a:pPr>
            <a:r>
              <a:rPr lang="en-US" b="1" i="1" dirty="0" smtClean="0"/>
              <a:t>Impact on Children and Young People in Wales</a:t>
            </a:r>
          </a:p>
          <a:p>
            <a:pPr>
              <a:lnSpc>
                <a:spcPct val="120000"/>
              </a:lnSpc>
            </a:pPr>
            <a:r>
              <a:rPr lang="en-US" b="1" dirty="0" smtClean="0"/>
              <a:t>48</a:t>
            </a:r>
            <a:r>
              <a:rPr lang="en-US" dirty="0" smtClean="0"/>
              <a:t> admissions for </a:t>
            </a:r>
            <a:r>
              <a:rPr lang="en-US" b="1" dirty="0" err="1" smtClean="0"/>
              <a:t>foetuses</a:t>
            </a:r>
            <a:r>
              <a:rPr lang="en-US" b="1" dirty="0" smtClean="0"/>
              <a:t> and new-</a:t>
            </a:r>
            <a:r>
              <a:rPr lang="en-US" b="1" dirty="0" err="1" smtClean="0"/>
              <a:t>borns</a:t>
            </a:r>
            <a:r>
              <a:rPr lang="en-US" dirty="0" smtClean="0"/>
              <a:t> affected by </a:t>
            </a:r>
            <a:r>
              <a:rPr lang="en-US" b="1" dirty="0" smtClean="0"/>
              <a:t>maternal use</a:t>
            </a:r>
            <a:r>
              <a:rPr lang="en-US" dirty="0" smtClean="0"/>
              <a:t>, or withdrawal from, alcohol or other drugs of addiction in 2018-2019. 25% lower than at any point in the last decade.</a:t>
            </a:r>
            <a:endParaRPr lang="en-US" dirty="0" smtClean="0"/>
          </a:p>
          <a:p>
            <a:pPr>
              <a:lnSpc>
                <a:spcPct val="120000"/>
              </a:lnSpc>
            </a:pPr>
            <a:r>
              <a:rPr lang="en-GB" i="1" dirty="0" smtClean="0"/>
              <a:t>In 2018, </a:t>
            </a:r>
            <a:r>
              <a:rPr lang="en-GB" b="1" i="1" dirty="0" smtClean="0"/>
              <a:t>600 </a:t>
            </a:r>
            <a:r>
              <a:rPr lang="en-GB" i="1" dirty="0" smtClean="0"/>
              <a:t>cases of children in need receiving care and support </a:t>
            </a:r>
            <a:r>
              <a:rPr lang="en-GB" i="1" dirty="0" smtClean="0"/>
              <a:t>for the</a:t>
            </a:r>
            <a:r>
              <a:rPr lang="en-GB" i="1" dirty="0" smtClean="0"/>
              <a:t> </a:t>
            </a:r>
            <a:r>
              <a:rPr lang="en-GB" b="1" i="1" dirty="0" smtClean="0"/>
              <a:t>child’s substance misuse</a:t>
            </a:r>
            <a:r>
              <a:rPr lang="en-GB" i="1" dirty="0" smtClean="0"/>
              <a:t>.</a:t>
            </a:r>
          </a:p>
          <a:p>
            <a:pPr>
              <a:lnSpc>
                <a:spcPct val="120000"/>
              </a:lnSpc>
            </a:pPr>
            <a:r>
              <a:rPr lang="en-GB" b="1" i="1" dirty="0" smtClean="0"/>
              <a:t>4,450</a:t>
            </a:r>
            <a:r>
              <a:rPr lang="en-GB" i="1" dirty="0" smtClean="0"/>
              <a:t> cases of children in need receiving care and support due to </a:t>
            </a:r>
            <a:r>
              <a:rPr lang="en-GB" b="1" i="1" dirty="0" smtClean="0"/>
              <a:t>parental</a:t>
            </a:r>
            <a:r>
              <a:rPr lang="en-GB" i="1" dirty="0" smtClean="0"/>
              <a:t> substance misuse.</a:t>
            </a:r>
          </a:p>
          <a:p>
            <a:pPr marL="0" indent="0">
              <a:lnSpc>
                <a:spcPct val="120000"/>
              </a:lnSpc>
              <a:buNone/>
            </a:pPr>
            <a:endParaRPr lang="en-GB" i="1" dirty="0" smtClean="0"/>
          </a:p>
          <a:p>
            <a:pPr>
              <a:lnSpc>
                <a:spcPct val="120000"/>
              </a:lnSpc>
            </a:pPr>
            <a:r>
              <a:rPr lang="en-GB" i="1" dirty="0" smtClean="0"/>
              <a:t>Discuss</a:t>
            </a:r>
          </a:p>
          <a:p>
            <a:pPr marL="0" indent="0">
              <a:lnSpc>
                <a:spcPct val="120000"/>
              </a:lnSpc>
              <a:buNone/>
            </a:pPr>
            <a:r>
              <a:rPr lang="en-GB" i="1" dirty="0" smtClean="0"/>
              <a:t>     (NHS Wales, 2019)</a:t>
            </a:r>
          </a:p>
          <a:p>
            <a:pPr>
              <a:lnSpc>
                <a:spcPct val="120000"/>
              </a:lnSpc>
            </a:pPr>
            <a:endParaRPr lang="en-US" dirty="0"/>
          </a:p>
          <a:p>
            <a:endParaRPr lang="en-US" dirty="0"/>
          </a:p>
        </p:txBody>
      </p:sp>
    </p:spTree>
    <p:extLst>
      <p:ext uri="{BB962C8B-B14F-4D97-AF65-F5344CB8AC3E}">
        <p14:creationId xmlns:p14="http://schemas.microsoft.com/office/powerpoint/2010/main" val="496892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95272"/>
          </a:xfrm>
        </p:spPr>
        <p:txBody>
          <a:bodyPr>
            <a:normAutofit fontScale="90000"/>
          </a:bodyPr>
          <a:lstStyle/>
          <a:p>
            <a:pPr algn="r"/>
            <a:r>
              <a:rPr lang="en-US" dirty="0" err="1" smtClean="0">
                <a:solidFill>
                  <a:schemeClr val="bg1"/>
                </a:solidFill>
              </a:rPr>
              <a:t>Ein</a:t>
            </a:r>
            <a:r>
              <a:rPr lang="en-US" dirty="0" smtClean="0">
                <a:solidFill>
                  <a:schemeClr val="bg1"/>
                </a:solidFill>
              </a:rPr>
              <a:t> </a:t>
            </a:r>
            <a:r>
              <a:rPr lang="en-US" dirty="0" err="1" smtClean="0">
                <a:solidFill>
                  <a:schemeClr val="bg1"/>
                </a:solidFill>
              </a:rPr>
              <a:t>Byd</a:t>
            </a:r>
            <a:r>
              <a:rPr lang="en-US" dirty="0" smtClean="0">
                <a:solidFill>
                  <a:schemeClr val="bg1"/>
                </a:solidFill>
              </a:rPr>
              <a:t/>
            </a:r>
            <a:br>
              <a:rPr lang="en-US" dirty="0" smtClean="0">
                <a:solidFill>
                  <a:schemeClr val="bg1"/>
                </a:solidFill>
              </a:rPr>
            </a:br>
            <a:r>
              <a:rPr lang="en-US" dirty="0" smtClean="0">
                <a:solidFill>
                  <a:schemeClr val="bg1"/>
                </a:solidFill>
              </a:rPr>
              <a:t>Our World</a:t>
            </a:r>
            <a:r>
              <a:rPr lang="en-US" dirty="0" smtClean="0">
                <a:solidFill>
                  <a:schemeClr val="bg1"/>
                </a:solidFill>
              </a:rPr>
              <a:t>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a:xfrm>
            <a:off x="676655" y="2286000"/>
            <a:ext cx="3822192" cy="4343400"/>
          </a:xfrm>
        </p:spPr>
        <p:txBody>
          <a:bodyPr>
            <a:normAutofit fontScale="70000" lnSpcReduction="20000"/>
          </a:bodyPr>
          <a:lstStyle/>
          <a:p>
            <a:r>
              <a:rPr lang="en-GB" b="1" dirty="0" err="1" smtClean="0"/>
              <a:t>Addysg</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Dysgu</a:t>
            </a:r>
            <a:r>
              <a:rPr lang="en-GB" b="1" dirty="0" smtClean="0"/>
              <a:t> </a:t>
            </a:r>
            <a:r>
              <a:rPr lang="en-GB" b="1" dirty="0" err="1" smtClean="0"/>
              <a:t>Cynaliadwy</a:t>
            </a:r>
            <a:r>
              <a:rPr lang="en-GB" b="1" dirty="0" smtClean="0"/>
              <a:t> a </a:t>
            </a:r>
            <a:r>
              <a:rPr lang="en-GB" b="1" dirty="0" err="1" smtClean="0"/>
              <a:t>Dinasyddiaeth</a:t>
            </a:r>
            <a:r>
              <a:rPr lang="en-GB" b="1" dirty="0" smtClean="0"/>
              <a:t> </a:t>
            </a:r>
            <a:r>
              <a:rPr lang="en-GB" b="1" dirty="0" err="1" smtClean="0"/>
              <a:t>Fyd-eang</a:t>
            </a:r>
            <a:r>
              <a:rPr lang="en-GB" b="1" dirty="0" smtClean="0"/>
              <a:t> (ADCDF) </a:t>
            </a:r>
          </a:p>
          <a:p>
            <a:r>
              <a:rPr lang="en-GB" dirty="0" smtClean="0"/>
              <a:t>Wedi ei </a:t>
            </a:r>
            <a:r>
              <a:rPr lang="en-GB" dirty="0" err="1" smtClean="0"/>
              <a:t>wreiddio</a:t>
            </a:r>
            <a:r>
              <a:rPr lang="en-GB" dirty="0" smtClean="0"/>
              <a:t> yn y </a:t>
            </a:r>
            <a:r>
              <a:rPr lang="en-GB" dirty="0" err="1" smtClean="0"/>
              <a:t>cwricwlwm</a:t>
            </a:r>
            <a:endParaRPr lang="en-GB" dirty="0" smtClean="0"/>
          </a:p>
          <a:p>
            <a:r>
              <a:rPr lang="en-GB" dirty="0" err="1" smtClean="0"/>
              <a:t>Materion</a:t>
            </a:r>
            <a:r>
              <a:rPr lang="en-GB" dirty="0" smtClean="0"/>
              <a:t> </a:t>
            </a:r>
            <a:r>
              <a:rPr lang="en-GB" dirty="0" err="1" smtClean="0"/>
              <a:t>mawr</a:t>
            </a:r>
            <a:r>
              <a:rPr lang="en-GB" dirty="0" smtClean="0"/>
              <a:t> y </a:t>
            </a:r>
            <a:r>
              <a:rPr lang="en-GB" dirty="0" err="1" smtClean="0"/>
              <a:t>byd</a:t>
            </a:r>
            <a:endParaRPr lang="en-GB" dirty="0" smtClean="0"/>
          </a:p>
          <a:p>
            <a:r>
              <a:rPr lang="en-GB" dirty="0" smtClean="0"/>
              <a:t>A sut meant yn berthnasol i’w gilydd ac </a:t>
            </a:r>
            <a:r>
              <a:rPr lang="en-GB" dirty="0" err="1" smtClean="0"/>
              <a:t>i</a:t>
            </a:r>
            <a:r>
              <a:rPr lang="en-GB" dirty="0" smtClean="0"/>
              <a:t> </a:t>
            </a:r>
            <a:r>
              <a:rPr lang="en-GB" dirty="0" err="1" smtClean="0"/>
              <a:t>ni</a:t>
            </a:r>
            <a:endParaRPr lang="en-GB" dirty="0" smtClean="0"/>
          </a:p>
          <a:p>
            <a:r>
              <a:rPr lang="en-GB" dirty="0" smtClean="0"/>
              <a:t>Y ffordd </a:t>
            </a:r>
            <a:r>
              <a:rPr lang="en-GB" dirty="0" err="1" smtClean="0"/>
              <a:t>rydym</a:t>
            </a:r>
            <a:r>
              <a:rPr lang="en-GB" dirty="0" smtClean="0"/>
              <a:t> yn </a:t>
            </a:r>
            <a:r>
              <a:rPr lang="en-GB" dirty="0" err="1" smtClean="0"/>
              <a:t>trin</a:t>
            </a:r>
            <a:r>
              <a:rPr lang="en-GB" dirty="0" smtClean="0"/>
              <a:t> y </a:t>
            </a:r>
            <a:r>
              <a:rPr lang="en-GB" dirty="0" err="1" smtClean="0"/>
              <a:t>ddaear</a:t>
            </a:r>
            <a:endParaRPr lang="en-GB" dirty="0" smtClean="0"/>
          </a:p>
          <a:p>
            <a:r>
              <a:rPr lang="en-GB" dirty="0" smtClean="0"/>
              <a:t>Y ffordd </a:t>
            </a:r>
            <a:r>
              <a:rPr lang="en-GB" dirty="0" err="1" smtClean="0"/>
              <a:t>rydym</a:t>
            </a:r>
            <a:r>
              <a:rPr lang="en-GB" dirty="0" smtClean="0"/>
              <a:t> yn </a:t>
            </a:r>
            <a:r>
              <a:rPr lang="en-GB" dirty="0" err="1" smtClean="0"/>
              <a:t>trin</a:t>
            </a:r>
            <a:r>
              <a:rPr lang="en-GB" dirty="0" smtClean="0"/>
              <a:t> </a:t>
            </a:r>
            <a:r>
              <a:rPr lang="en-GB" dirty="0" err="1" smtClean="0"/>
              <a:t>ein</a:t>
            </a:r>
            <a:r>
              <a:rPr lang="en-GB" dirty="0" smtClean="0"/>
              <a:t> gilydd</a:t>
            </a:r>
          </a:p>
          <a:p>
            <a:r>
              <a:rPr lang="en-GB" dirty="0" smtClean="0"/>
              <a:t>Y </a:t>
            </a:r>
            <a:r>
              <a:rPr lang="en-GB" dirty="0" err="1" smtClean="0"/>
              <a:t>pethau</a:t>
            </a:r>
            <a:r>
              <a:rPr lang="en-GB" dirty="0" smtClean="0"/>
              <a:t> </a:t>
            </a:r>
            <a:r>
              <a:rPr lang="en-GB" dirty="0" err="1" smtClean="0"/>
              <a:t>rydym</a:t>
            </a:r>
            <a:r>
              <a:rPr lang="en-GB" dirty="0" smtClean="0"/>
              <a:t> yn gwneud bob dydd</a:t>
            </a:r>
          </a:p>
          <a:p>
            <a:r>
              <a:rPr lang="en-GB" dirty="0" smtClean="0"/>
              <a:t>Y ffordd </a:t>
            </a:r>
            <a:r>
              <a:rPr lang="en-GB" dirty="0" err="1" smtClean="0"/>
              <a:t>yr</a:t>
            </a:r>
            <a:r>
              <a:rPr lang="en-GB" dirty="0" smtClean="0"/>
              <a:t> </a:t>
            </a:r>
            <a:r>
              <a:rPr lang="en-GB" dirty="0" err="1" smtClean="0"/>
              <a:t>ydym</a:t>
            </a:r>
            <a:r>
              <a:rPr lang="en-GB" dirty="0" smtClean="0"/>
              <a:t> yn </a:t>
            </a:r>
            <a:r>
              <a:rPr lang="en-GB" dirty="0" err="1" smtClean="0"/>
              <a:t>paratoi</a:t>
            </a:r>
            <a:r>
              <a:rPr lang="en-GB" dirty="0" smtClean="0"/>
              <a:t> </a:t>
            </a:r>
            <a:r>
              <a:rPr lang="en-GB" dirty="0" err="1" smtClean="0"/>
              <a:t>ar</a:t>
            </a:r>
            <a:r>
              <a:rPr lang="en-GB" dirty="0" smtClean="0"/>
              <a:t> gyfer y </a:t>
            </a:r>
            <a:r>
              <a:rPr lang="en-GB" dirty="0" err="1" smtClean="0"/>
              <a:t>dyfodol</a:t>
            </a:r>
            <a:endParaRPr lang="en-GB" dirty="0" smtClean="0"/>
          </a:p>
          <a:p>
            <a:pPr marL="0" indent="0">
              <a:buNone/>
            </a:pPr>
            <a:endParaRPr lang="en-GB" dirty="0" smtClean="0"/>
          </a:p>
          <a:p>
            <a:r>
              <a:rPr lang="en-GB" dirty="0" err="1" smtClean="0"/>
              <a:t>Trafodwch</a:t>
            </a:r>
            <a:endParaRPr lang="en-GB" dirty="0" smtClean="0"/>
          </a:p>
          <a:p>
            <a:r>
              <a:rPr lang="en-GB" dirty="0" err="1" smtClean="0"/>
              <a:t>Cyfleoedd</a:t>
            </a:r>
            <a:endParaRPr lang="en-GB" dirty="0" smtClean="0"/>
          </a:p>
          <a:p>
            <a:r>
              <a:rPr lang="en-GB" dirty="0" err="1" smtClean="0"/>
              <a:t>Heriau</a:t>
            </a:r>
            <a:r>
              <a:rPr lang="en-GB" dirty="0" smtClean="0"/>
              <a:t> </a:t>
            </a:r>
          </a:p>
        </p:txBody>
      </p:sp>
      <p:sp>
        <p:nvSpPr>
          <p:cNvPr id="4" name="Content Placeholder 3"/>
          <p:cNvSpPr>
            <a:spLocks noGrp="1"/>
          </p:cNvSpPr>
          <p:nvPr>
            <p:ph sz="quarter" idx="14"/>
          </p:nvPr>
        </p:nvSpPr>
        <p:spPr>
          <a:xfrm>
            <a:off x="4800600" y="2438400"/>
            <a:ext cx="3822192" cy="4191000"/>
          </a:xfrm>
        </p:spPr>
        <p:txBody>
          <a:bodyPr>
            <a:normAutofit fontScale="70000" lnSpcReduction="20000"/>
          </a:bodyPr>
          <a:lstStyle/>
          <a:p>
            <a:r>
              <a:rPr lang="en-GB" b="1" i="1" dirty="0" smtClean="0"/>
              <a:t>Education for Sustainable Development and Global </a:t>
            </a:r>
            <a:r>
              <a:rPr lang="en-GB" b="1" i="1" dirty="0" smtClean="0"/>
              <a:t>Citizenship (ESDGC)</a:t>
            </a:r>
            <a:endParaRPr lang="en-GB" b="1" i="1" dirty="0" smtClean="0"/>
          </a:p>
          <a:p>
            <a:r>
              <a:rPr lang="en-GB" i="1" dirty="0" smtClean="0"/>
              <a:t>Embedded in the </a:t>
            </a:r>
            <a:r>
              <a:rPr lang="en-GB" i="1" dirty="0" smtClean="0"/>
              <a:t>curriculum</a:t>
            </a:r>
          </a:p>
          <a:p>
            <a:r>
              <a:rPr lang="en-GB" i="1" dirty="0" smtClean="0"/>
              <a:t>The big issues in the world</a:t>
            </a:r>
          </a:p>
          <a:p>
            <a:r>
              <a:rPr lang="en-GB" i="1" dirty="0" smtClean="0"/>
              <a:t>And how they are related to each other and to us</a:t>
            </a:r>
          </a:p>
          <a:p>
            <a:r>
              <a:rPr lang="en-GB" i="1" dirty="0" smtClean="0"/>
              <a:t>How we treat the Earth</a:t>
            </a:r>
          </a:p>
          <a:p>
            <a:r>
              <a:rPr lang="en-GB" i="1" dirty="0" smtClean="0"/>
              <a:t>How we treat each other</a:t>
            </a:r>
          </a:p>
          <a:p>
            <a:r>
              <a:rPr lang="en-GB" i="1" dirty="0" smtClean="0"/>
              <a:t>The things that we do every day</a:t>
            </a:r>
          </a:p>
          <a:p>
            <a:r>
              <a:rPr lang="en-GB" i="1" dirty="0" smtClean="0"/>
              <a:t>How we prepare for the </a:t>
            </a:r>
            <a:r>
              <a:rPr lang="en-GB" i="1" dirty="0" err="1" smtClean="0"/>
              <a:t>fututre</a:t>
            </a:r>
            <a:endParaRPr lang="en-GB" i="1" dirty="0" smtClean="0"/>
          </a:p>
          <a:p>
            <a:endParaRPr lang="en-GB" i="1" dirty="0" smtClean="0"/>
          </a:p>
          <a:p>
            <a:endParaRPr lang="en-GB" i="1" dirty="0" smtClean="0"/>
          </a:p>
          <a:p>
            <a:r>
              <a:rPr lang="en-GB" i="1" dirty="0" smtClean="0"/>
              <a:t>Discuss</a:t>
            </a:r>
          </a:p>
          <a:p>
            <a:r>
              <a:rPr lang="en-GB" i="1" dirty="0" smtClean="0"/>
              <a:t>Opportunities</a:t>
            </a:r>
          </a:p>
          <a:p>
            <a:r>
              <a:rPr lang="en-GB" i="1" dirty="0" smtClean="0"/>
              <a:t>Challenges</a:t>
            </a:r>
            <a:endParaRPr lang="en-US" i="1" dirty="0"/>
          </a:p>
        </p:txBody>
      </p:sp>
    </p:spTree>
    <p:extLst>
      <p:ext uri="{BB962C8B-B14F-4D97-AF65-F5344CB8AC3E}">
        <p14:creationId xmlns:p14="http://schemas.microsoft.com/office/powerpoint/2010/main" val="921361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19072"/>
          </a:xfrm>
        </p:spPr>
        <p:txBody>
          <a:bodyPr>
            <a:normAutofit fontScale="90000"/>
          </a:bodyPr>
          <a:lstStyle/>
          <a:p>
            <a:pPr algn="r"/>
            <a:r>
              <a:rPr lang="en-US" dirty="0" err="1" smtClean="0">
                <a:solidFill>
                  <a:schemeClr val="bg1"/>
                </a:solidFill>
              </a:rPr>
              <a:t>Diogelwch</a:t>
            </a:r>
            <a:r>
              <a:rPr lang="en-US" dirty="0" smtClean="0">
                <a:solidFill>
                  <a:schemeClr val="bg1"/>
                </a:solidFill>
              </a:rPr>
              <a:t> </a:t>
            </a:r>
            <a:br>
              <a:rPr lang="en-US" dirty="0" smtClean="0">
                <a:solidFill>
                  <a:schemeClr val="bg1"/>
                </a:solidFill>
              </a:rPr>
            </a:br>
            <a:r>
              <a:rPr lang="en-US" dirty="0" smtClean="0">
                <a:solidFill>
                  <a:schemeClr val="bg1"/>
                </a:solidFill>
              </a:rPr>
              <a:t>Safety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p:txBody>
          <a:bodyPr/>
          <a:lstStyle/>
          <a:p>
            <a:r>
              <a:rPr lang="en-GB" dirty="0" err="1" smtClean="0"/>
              <a:t>Rhestrwch</a:t>
            </a:r>
            <a:r>
              <a:rPr lang="en-GB" dirty="0" smtClean="0"/>
              <a:t> </a:t>
            </a:r>
            <a:r>
              <a:rPr lang="en-GB" dirty="0" err="1" smtClean="0"/>
              <a:t>beth</a:t>
            </a:r>
            <a:r>
              <a:rPr lang="en-GB" dirty="0" smtClean="0"/>
              <a:t> </a:t>
            </a:r>
            <a:r>
              <a:rPr lang="en-GB" dirty="0" err="1" smtClean="0"/>
              <a:t>fedrai</a:t>
            </a:r>
            <a:r>
              <a:rPr lang="en-GB" dirty="0" smtClean="0"/>
              <a:t> ‘</a:t>
            </a:r>
            <a:r>
              <a:rPr lang="en-GB" dirty="0" err="1" smtClean="0"/>
              <a:t>diogelwch</a:t>
            </a:r>
            <a:r>
              <a:rPr lang="en-GB" dirty="0" smtClean="0"/>
              <a:t>’ </a:t>
            </a:r>
            <a:r>
              <a:rPr lang="en-GB" dirty="0" err="1" smtClean="0"/>
              <a:t>olygu</a:t>
            </a:r>
            <a:r>
              <a:rPr lang="en-GB" dirty="0" smtClean="0"/>
              <a:t> mewn ysgol </a:t>
            </a:r>
            <a:r>
              <a:rPr lang="en-GB" dirty="0" err="1" smtClean="0"/>
              <a:t>gynradd</a:t>
            </a:r>
            <a:r>
              <a:rPr lang="en-GB" dirty="0" smtClean="0"/>
              <a:t>.</a:t>
            </a:r>
          </a:p>
          <a:p>
            <a:pPr marL="0" indent="0">
              <a:buNone/>
            </a:pPr>
            <a:endParaRPr lang="en-GB" dirty="0" smtClean="0"/>
          </a:p>
          <a:p>
            <a:r>
              <a:rPr lang="en-GB" dirty="0" err="1" smtClean="0"/>
              <a:t>Trafodwch</a:t>
            </a:r>
            <a:r>
              <a:rPr lang="en-GB" dirty="0" smtClean="0"/>
              <a:t> sut y </a:t>
            </a:r>
            <a:r>
              <a:rPr lang="en-GB" dirty="0" err="1" smtClean="0"/>
              <a:t>cedwir</a:t>
            </a:r>
            <a:r>
              <a:rPr lang="en-GB" dirty="0" smtClean="0"/>
              <a:t> disgyblion yn </a:t>
            </a:r>
            <a:r>
              <a:rPr lang="en-GB" dirty="0" err="1" smtClean="0"/>
              <a:t>ddiogel</a:t>
            </a:r>
            <a:r>
              <a:rPr lang="en-GB" dirty="0"/>
              <a:t>.</a:t>
            </a:r>
            <a:endParaRPr lang="en-US" dirty="0"/>
          </a:p>
        </p:txBody>
      </p:sp>
      <p:sp>
        <p:nvSpPr>
          <p:cNvPr id="4" name="Content Placeholder 3"/>
          <p:cNvSpPr>
            <a:spLocks noGrp="1"/>
          </p:cNvSpPr>
          <p:nvPr>
            <p:ph sz="quarter" idx="14"/>
          </p:nvPr>
        </p:nvSpPr>
        <p:spPr/>
        <p:txBody>
          <a:bodyPr/>
          <a:lstStyle/>
          <a:p>
            <a:r>
              <a:rPr lang="en-GB" i="1" dirty="0" smtClean="0"/>
              <a:t>List what ‘safety’ could mean in a primary </a:t>
            </a:r>
            <a:r>
              <a:rPr lang="en-GB" i="1" dirty="0" smtClean="0"/>
              <a:t>school.</a:t>
            </a:r>
          </a:p>
          <a:p>
            <a:pPr marL="0" indent="0">
              <a:buNone/>
            </a:pPr>
            <a:endParaRPr lang="en-GB" i="1" dirty="0" smtClean="0"/>
          </a:p>
          <a:p>
            <a:r>
              <a:rPr lang="en-GB" i="1" dirty="0" smtClean="0"/>
              <a:t>Discuss how pupils are kept </a:t>
            </a:r>
            <a:r>
              <a:rPr lang="en-GB" i="1" dirty="0" smtClean="0"/>
              <a:t>safe .</a:t>
            </a:r>
            <a:endParaRPr lang="en-GB" i="1" dirty="0" smtClean="0"/>
          </a:p>
        </p:txBody>
      </p:sp>
    </p:spTree>
    <p:extLst>
      <p:ext uri="{BB962C8B-B14F-4D97-AF65-F5344CB8AC3E}">
        <p14:creationId xmlns:p14="http://schemas.microsoft.com/office/powerpoint/2010/main" val="749273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871472"/>
          </a:xfrm>
        </p:spPr>
        <p:txBody>
          <a:bodyPr>
            <a:normAutofit fontScale="90000"/>
          </a:bodyPr>
          <a:lstStyle/>
          <a:p>
            <a:pPr algn="r"/>
            <a:r>
              <a:rPr lang="en-US" dirty="0" err="1" smtClean="0">
                <a:solidFill>
                  <a:schemeClr val="bg1"/>
                </a:solidFill>
              </a:rPr>
              <a:t>Hylendid</a:t>
            </a:r>
            <a:r>
              <a:rPr lang="en-US" dirty="0" smtClean="0">
                <a:solidFill>
                  <a:schemeClr val="bg1"/>
                </a:solidFill>
              </a:rPr>
              <a:t> </a:t>
            </a:r>
            <a:br>
              <a:rPr lang="en-US" dirty="0" smtClean="0">
                <a:solidFill>
                  <a:schemeClr val="bg1"/>
                </a:solidFill>
              </a:rPr>
            </a:br>
            <a:r>
              <a:rPr lang="en-US" dirty="0" smtClean="0">
                <a:solidFill>
                  <a:schemeClr val="bg1"/>
                </a:solidFill>
              </a:rPr>
              <a:t>Hygiene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p:txBody>
          <a:bodyPr/>
          <a:lstStyle/>
          <a:p>
            <a:r>
              <a:rPr lang="en-GB" dirty="0" err="1" smtClean="0"/>
              <a:t>Hylendid</a:t>
            </a:r>
            <a:r>
              <a:rPr lang="en-GB" dirty="0" smtClean="0"/>
              <a:t> </a:t>
            </a:r>
            <a:r>
              <a:rPr lang="en-GB" dirty="0" err="1" smtClean="0"/>
              <a:t>personol</a:t>
            </a:r>
            <a:endParaRPr lang="en-GB" dirty="0" smtClean="0"/>
          </a:p>
          <a:p>
            <a:r>
              <a:rPr lang="en-GB" dirty="0" err="1" smtClean="0"/>
              <a:t>Hylendid</a:t>
            </a:r>
            <a:r>
              <a:rPr lang="en-GB" dirty="0" smtClean="0"/>
              <a:t> </a:t>
            </a:r>
            <a:r>
              <a:rPr lang="en-GB" dirty="0" err="1" smtClean="0"/>
              <a:t>bwyd</a:t>
            </a:r>
            <a:endParaRPr lang="en-GB" dirty="0" smtClean="0"/>
          </a:p>
          <a:p>
            <a:r>
              <a:rPr lang="en-GB" dirty="0" err="1" smtClean="0"/>
              <a:t>Yn</a:t>
            </a:r>
            <a:r>
              <a:rPr lang="en-GB" dirty="0" smtClean="0"/>
              <a:t> </a:t>
            </a:r>
            <a:r>
              <a:rPr lang="en-GB" dirty="0" err="1" smtClean="0"/>
              <a:t>eich</a:t>
            </a:r>
            <a:r>
              <a:rPr lang="en-GB" dirty="0" smtClean="0"/>
              <a:t> </a:t>
            </a:r>
            <a:r>
              <a:rPr lang="en-GB" dirty="0" err="1" smtClean="0"/>
              <a:t>grwpiau</a:t>
            </a:r>
            <a:r>
              <a:rPr lang="en-GB" dirty="0" smtClean="0"/>
              <a:t>, </a:t>
            </a:r>
            <a:r>
              <a:rPr lang="en-GB" dirty="0" err="1" smtClean="0"/>
              <a:t>trafodwch</a:t>
            </a:r>
            <a:r>
              <a:rPr lang="en-GB" dirty="0" smtClean="0"/>
              <a:t> a </a:t>
            </a:r>
            <a:r>
              <a:rPr lang="en-GB" dirty="0" err="1" smtClean="0"/>
              <a:t>datblygwch</a:t>
            </a:r>
            <a:r>
              <a:rPr lang="en-GB" dirty="0" smtClean="0"/>
              <a:t> </a:t>
            </a:r>
            <a:r>
              <a:rPr lang="en-GB" dirty="0" err="1" smtClean="0"/>
              <a:t>weithgaredd</a:t>
            </a:r>
            <a:r>
              <a:rPr lang="en-GB" dirty="0" smtClean="0"/>
              <a:t> </a:t>
            </a:r>
            <a:r>
              <a:rPr lang="en-GB" dirty="0" err="1" smtClean="0"/>
              <a:t>sydd</a:t>
            </a:r>
            <a:r>
              <a:rPr lang="en-GB" dirty="0" smtClean="0"/>
              <a:t> </a:t>
            </a:r>
            <a:r>
              <a:rPr lang="en-GB" dirty="0" err="1" smtClean="0"/>
              <a:t>yn</a:t>
            </a:r>
            <a:r>
              <a:rPr lang="en-GB" dirty="0" smtClean="0"/>
              <a:t> </a:t>
            </a:r>
            <a:r>
              <a:rPr lang="en-GB" dirty="0" err="1" smtClean="0"/>
              <a:t>annog</a:t>
            </a:r>
            <a:r>
              <a:rPr lang="en-GB" dirty="0" smtClean="0"/>
              <a:t> plant </a:t>
            </a:r>
            <a:r>
              <a:rPr lang="en-GB" dirty="0" err="1" smtClean="0"/>
              <a:t>i</a:t>
            </a:r>
            <a:r>
              <a:rPr lang="en-GB" dirty="0" smtClean="0"/>
              <a:t> </a:t>
            </a:r>
            <a:r>
              <a:rPr lang="en-GB" dirty="0" err="1" smtClean="0"/>
              <a:t>ddefnyddio</a:t>
            </a:r>
            <a:r>
              <a:rPr lang="en-GB" dirty="0" smtClean="0"/>
              <a:t> </a:t>
            </a:r>
            <a:r>
              <a:rPr lang="en-GB" dirty="0" err="1" smtClean="0"/>
              <a:t>hylendid</a:t>
            </a:r>
            <a:r>
              <a:rPr lang="en-GB" dirty="0" smtClean="0"/>
              <a:t> da </a:t>
            </a:r>
            <a:r>
              <a:rPr lang="en-GB" dirty="0" err="1" smtClean="0"/>
              <a:t>yn</a:t>
            </a:r>
            <a:r>
              <a:rPr lang="en-GB" dirty="0" smtClean="0"/>
              <a:t> </a:t>
            </a:r>
            <a:r>
              <a:rPr lang="en-GB" dirty="0" err="1" smtClean="0"/>
              <a:t>yr</a:t>
            </a:r>
            <a:r>
              <a:rPr lang="en-GB" dirty="0" smtClean="0"/>
              <a:t> </a:t>
            </a:r>
            <a:r>
              <a:rPr lang="en-GB" dirty="0" err="1" smtClean="0"/>
              <a:t>ysgol</a:t>
            </a:r>
            <a:endParaRPr lang="en-US" dirty="0"/>
          </a:p>
        </p:txBody>
      </p:sp>
      <p:sp>
        <p:nvSpPr>
          <p:cNvPr id="4" name="Content Placeholder 3"/>
          <p:cNvSpPr>
            <a:spLocks noGrp="1"/>
          </p:cNvSpPr>
          <p:nvPr>
            <p:ph sz="quarter" idx="14"/>
          </p:nvPr>
        </p:nvSpPr>
        <p:spPr/>
        <p:txBody>
          <a:bodyPr/>
          <a:lstStyle/>
          <a:p>
            <a:r>
              <a:rPr lang="en-GB" i="1" dirty="0" smtClean="0"/>
              <a:t>Personal hygiene</a:t>
            </a:r>
          </a:p>
          <a:p>
            <a:r>
              <a:rPr lang="en-GB" i="1" dirty="0" smtClean="0"/>
              <a:t>Food hygiene</a:t>
            </a:r>
          </a:p>
          <a:p>
            <a:r>
              <a:rPr lang="en-GB" i="1" dirty="0" smtClean="0"/>
              <a:t>In your groups, discuss and devise an activity which encourages children to use good hygiene in school</a:t>
            </a:r>
            <a:endParaRPr lang="en-US" i="1" dirty="0"/>
          </a:p>
        </p:txBody>
      </p:sp>
    </p:spTree>
    <p:extLst>
      <p:ext uri="{BB962C8B-B14F-4D97-AF65-F5344CB8AC3E}">
        <p14:creationId xmlns:p14="http://schemas.microsoft.com/office/powerpoint/2010/main" val="1292992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smtClean="0"/>
              <a:t>Arfer </a:t>
            </a:r>
            <a:r>
              <a:rPr lang="en-GB" dirty="0" err="1" smtClean="0"/>
              <a:t>orau</a:t>
            </a:r>
            <a:r>
              <a:rPr lang="en-GB" dirty="0" smtClean="0"/>
              <a:t> - </a:t>
            </a:r>
            <a:r>
              <a:rPr lang="en-GB" dirty="0" err="1" smtClean="0"/>
              <a:t>enghraifft</a:t>
            </a:r>
            <a:r>
              <a:rPr lang="en-GB" dirty="0" smtClean="0"/>
              <a:t/>
            </a:r>
            <a:br>
              <a:rPr lang="en-GB" dirty="0" smtClean="0"/>
            </a:br>
            <a:r>
              <a:rPr lang="en-GB" dirty="0"/>
              <a:t>B</a:t>
            </a:r>
            <a:r>
              <a:rPr lang="en-GB" dirty="0" smtClean="0"/>
              <a:t>est </a:t>
            </a:r>
            <a:r>
              <a:rPr lang="en-GB" dirty="0" smtClean="0"/>
              <a:t>practice - </a:t>
            </a:r>
            <a:r>
              <a:rPr lang="en-GB" dirty="0" smtClean="0"/>
              <a:t>example</a:t>
            </a:r>
            <a:endParaRPr lang="en-US" dirty="0"/>
          </a:p>
        </p:txBody>
      </p:sp>
      <p:sp>
        <p:nvSpPr>
          <p:cNvPr id="3" name="Content Placeholder 2"/>
          <p:cNvSpPr>
            <a:spLocks noGrp="1"/>
          </p:cNvSpPr>
          <p:nvPr>
            <p:ph sz="quarter" idx="13"/>
          </p:nvPr>
        </p:nvSpPr>
        <p:spPr>
          <a:xfrm>
            <a:off x="676655" y="2679192"/>
            <a:ext cx="3822192" cy="3797808"/>
          </a:xfrm>
        </p:spPr>
        <p:txBody>
          <a:bodyPr>
            <a:normAutofit lnSpcReduction="10000"/>
          </a:bodyPr>
          <a:lstStyle/>
          <a:p>
            <a:r>
              <a:rPr lang="en-GB" dirty="0" smtClean="0"/>
              <a:t>Ysgol </a:t>
            </a:r>
            <a:r>
              <a:rPr lang="en-GB" dirty="0" err="1" smtClean="0"/>
              <a:t>Llandrillo</a:t>
            </a:r>
            <a:r>
              <a:rPr lang="en-GB" dirty="0" smtClean="0"/>
              <a:t> </a:t>
            </a:r>
            <a:r>
              <a:rPr lang="en-GB" dirty="0" err="1" smtClean="0"/>
              <a:t>Yn</a:t>
            </a:r>
            <a:r>
              <a:rPr lang="en-GB" dirty="0" smtClean="0"/>
              <a:t> </a:t>
            </a:r>
            <a:r>
              <a:rPr lang="en-GB" dirty="0" err="1" smtClean="0"/>
              <a:t>Rhos</a:t>
            </a:r>
            <a:endParaRPr lang="en-GB" dirty="0" smtClean="0"/>
          </a:p>
          <a:p>
            <a:r>
              <a:rPr lang="en-GB" dirty="0" smtClean="0"/>
              <a:t>Mae’r ysgol wedi datblygu ethos o </a:t>
            </a:r>
            <a:r>
              <a:rPr lang="en-GB" dirty="0" err="1" smtClean="0"/>
              <a:t>ofal</a:t>
            </a:r>
            <a:r>
              <a:rPr lang="en-GB" dirty="0" smtClean="0"/>
              <a:t>, </a:t>
            </a:r>
            <a:r>
              <a:rPr lang="en-GB" dirty="0" err="1" smtClean="0"/>
              <a:t>cynhwysiant</a:t>
            </a:r>
            <a:r>
              <a:rPr lang="en-GB" dirty="0" smtClean="0"/>
              <a:t> a </a:t>
            </a:r>
            <a:r>
              <a:rPr lang="en-GB" dirty="0" err="1" smtClean="0"/>
              <a:t>chyd</a:t>
            </a:r>
            <a:r>
              <a:rPr lang="en-GB" dirty="0" smtClean="0"/>
              <a:t>- </a:t>
            </a:r>
            <a:r>
              <a:rPr lang="en-GB" dirty="0" err="1" smtClean="0"/>
              <a:t>barch</a:t>
            </a:r>
            <a:r>
              <a:rPr lang="en-GB" dirty="0" smtClean="0"/>
              <a:t>. </a:t>
            </a:r>
            <a:r>
              <a:rPr lang="en-GB" dirty="0" err="1" smtClean="0"/>
              <a:t>Mae’r</a:t>
            </a:r>
            <a:r>
              <a:rPr lang="en-GB" dirty="0" smtClean="0"/>
              <a:t> </a:t>
            </a:r>
            <a:r>
              <a:rPr lang="en-GB" dirty="0" err="1" smtClean="0"/>
              <a:t>awyrgylch</a:t>
            </a:r>
            <a:r>
              <a:rPr lang="en-GB" dirty="0" smtClean="0"/>
              <a:t> </a:t>
            </a:r>
            <a:r>
              <a:rPr lang="en-GB" dirty="0" err="1" smtClean="0"/>
              <a:t>yn</a:t>
            </a:r>
            <a:r>
              <a:rPr lang="en-GB" dirty="0" smtClean="0"/>
              <a:t> </a:t>
            </a:r>
            <a:r>
              <a:rPr lang="en-GB" dirty="0" err="1" smtClean="0"/>
              <a:t>gynnes</a:t>
            </a:r>
            <a:r>
              <a:rPr lang="en-GB" dirty="0" smtClean="0"/>
              <a:t> ac </a:t>
            </a:r>
            <a:r>
              <a:rPr lang="en-GB" dirty="0" err="1" smtClean="0"/>
              <a:t>yn</a:t>
            </a:r>
            <a:r>
              <a:rPr lang="en-GB" dirty="0" smtClean="0"/>
              <a:t> </a:t>
            </a:r>
            <a:r>
              <a:rPr lang="en-GB" dirty="0" err="1" smtClean="0"/>
              <a:t>groesawgar</a:t>
            </a:r>
            <a:r>
              <a:rPr lang="en-GB" dirty="0" smtClean="0"/>
              <a:t> ac </a:t>
            </a:r>
            <a:r>
              <a:rPr lang="en-GB" dirty="0" err="1" smtClean="0"/>
              <a:t>yn</a:t>
            </a:r>
            <a:r>
              <a:rPr lang="en-GB" dirty="0" smtClean="0"/>
              <a:t> </a:t>
            </a:r>
            <a:r>
              <a:rPr lang="en-GB" dirty="0" err="1" smtClean="0"/>
              <a:t>cynnwys</a:t>
            </a:r>
            <a:r>
              <a:rPr lang="en-GB" dirty="0" smtClean="0"/>
              <a:t> </a:t>
            </a:r>
            <a:r>
              <a:rPr lang="en-GB" dirty="0" err="1" smtClean="0"/>
              <a:t>stiwdio</a:t>
            </a:r>
            <a:r>
              <a:rPr lang="en-GB" dirty="0" smtClean="0"/>
              <a:t> </a:t>
            </a:r>
            <a:r>
              <a:rPr lang="en-GB" dirty="0" err="1" smtClean="0"/>
              <a:t>gelf</a:t>
            </a:r>
            <a:r>
              <a:rPr lang="en-GB" dirty="0" smtClean="0"/>
              <a:t>, </a:t>
            </a:r>
            <a:r>
              <a:rPr lang="en-GB" dirty="0" err="1" smtClean="0"/>
              <a:t>canolbwynt</a:t>
            </a:r>
            <a:r>
              <a:rPr lang="en-GB" dirty="0" smtClean="0"/>
              <a:t> </a:t>
            </a:r>
            <a:r>
              <a:rPr lang="en-GB" dirty="0" err="1" smtClean="0"/>
              <a:t>dysgu</a:t>
            </a:r>
            <a:r>
              <a:rPr lang="en-GB" dirty="0" smtClean="0"/>
              <a:t> </a:t>
            </a:r>
            <a:r>
              <a:rPr lang="en-GB" dirty="0" err="1" smtClean="0"/>
              <a:t>cymunedol</a:t>
            </a:r>
            <a:r>
              <a:rPr lang="en-GB" dirty="0" smtClean="0"/>
              <a:t> ac Ysgol </a:t>
            </a:r>
            <a:r>
              <a:rPr lang="en-GB" dirty="0" err="1" smtClean="0"/>
              <a:t>Goedwig</a:t>
            </a:r>
            <a:endParaRPr lang="en-GB" dirty="0" smtClean="0"/>
          </a:p>
          <a:p>
            <a:endParaRPr lang="en-US" dirty="0"/>
          </a:p>
        </p:txBody>
      </p:sp>
      <p:sp>
        <p:nvSpPr>
          <p:cNvPr id="4" name="Content Placeholder 3"/>
          <p:cNvSpPr>
            <a:spLocks noGrp="1"/>
          </p:cNvSpPr>
          <p:nvPr>
            <p:ph sz="quarter" idx="14"/>
          </p:nvPr>
        </p:nvSpPr>
        <p:spPr>
          <a:xfrm>
            <a:off x="4645152" y="2679192"/>
            <a:ext cx="3822192" cy="4178808"/>
          </a:xfrm>
        </p:spPr>
        <p:txBody>
          <a:bodyPr>
            <a:normAutofit fontScale="92500" lnSpcReduction="20000"/>
          </a:bodyPr>
          <a:lstStyle/>
          <a:p>
            <a:pPr>
              <a:lnSpc>
                <a:spcPct val="120000"/>
              </a:lnSpc>
            </a:pPr>
            <a:r>
              <a:rPr lang="en-US" i="1" dirty="0" smtClean="0"/>
              <a:t>Ysgol </a:t>
            </a:r>
            <a:r>
              <a:rPr lang="en-US" i="1" dirty="0" err="1" smtClean="0"/>
              <a:t>Llandrillo</a:t>
            </a:r>
            <a:r>
              <a:rPr lang="en-US" i="1" dirty="0" smtClean="0"/>
              <a:t> </a:t>
            </a:r>
            <a:r>
              <a:rPr lang="en-US" i="1" dirty="0" err="1" smtClean="0"/>
              <a:t>yn</a:t>
            </a:r>
            <a:r>
              <a:rPr lang="en-US" i="1" dirty="0" smtClean="0"/>
              <a:t> </a:t>
            </a:r>
            <a:r>
              <a:rPr lang="en-US" i="1" dirty="0" err="1" smtClean="0"/>
              <a:t>Rhos</a:t>
            </a:r>
            <a:endParaRPr lang="en-US" i="1" dirty="0" smtClean="0"/>
          </a:p>
          <a:p>
            <a:pPr>
              <a:lnSpc>
                <a:spcPct val="120000"/>
              </a:lnSpc>
            </a:pPr>
            <a:r>
              <a:rPr lang="en-US" i="1" dirty="0" smtClean="0"/>
              <a:t>The school has developed an ethos of care, inclusiveness and mutual respect.  The environment is warm and inviting and includes an art studio, a community-learning hub and a Forest School outdoor classroom</a:t>
            </a:r>
          </a:p>
          <a:p>
            <a:pPr>
              <a:lnSpc>
                <a:spcPct val="120000"/>
              </a:lnSpc>
            </a:pPr>
            <a:r>
              <a:rPr lang="en-GB" dirty="0" smtClean="0"/>
              <a:t>( </a:t>
            </a:r>
            <a:r>
              <a:rPr lang="en-GB" dirty="0" err="1"/>
              <a:t>E</a:t>
            </a:r>
            <a:r>
              <a:rPr lang="en-GB" dirty="0" err="1" smtClean="0"/>
              <a:t>styn</a:t>
            </a:r>
            <a:r>
              <a:rPr lang="en-GB" dirty="0" smtClean="0"/>
              <a:t> 2016)</a:t>
            </a:r>
            <a:endParaRPr lang="en-US" dirty="0" smtClean="0"/>
          </a:p>
          <a:p>
            <a:endParaRPr lang="en-US" dirty="0"/>
          </a:p>
        </p:txBody>
      </p:sp>
    </p:spTree>
    <p:extLst>
      <p:ext uri="{BB962C8B-B14F-4D97-AF65-F5344CB8AC3E}">
        <p14:creationId xmlns:p14="http://schemas.microsoft.com/office/powerpoint/2010/main" val="2282295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a:t>Arfer </a:t>
            </a:r>
            <a:r>
              <a:rPr lang="en-GB" dirty="0" err="1" smtClean="0"/>
              <a:t>orau</a:t>
            </a:r>
            <a:r>
              <a:rPr lang="en-GB" dirty="0" smtClean="0"/>
              <a:t> - </a:t>
            </a:r>
            <a:r>
              <a:rPr lang="en-GB" dirty="0" err="1"/>
              <a:t>enghraifft</a:t>
            </a:r>
            <a:r>
              <a:rPr lang="en-GB" dirty="0"/>
              <a:t/>
            </a:r>
            <a:br>
              <a:rPr lang="en-GB" dirty="0"/>
            </a:br>
            <a:r>
              <a:rPr lang="en-GB" dirty="0"/>
              <a:t>Best </a:t>
            </a:r>
            <a:r>
              <a:rPr lang="en-GB" dirty="0" smtClean="0"/>
              <a:t>practice - </a:t>
            </a:r>
            <a:r>
              <a:rPr lang="en-GB" dirty="0"/>
              <a:t>example</a:t>
            </a:r>
            <a:endParaRPr lang="en-US" dirty="0"/>
          </a:p>
        </p:txBody>
      </p:sp>
      <p:sp>
        <p:nvSpPr>
          <p:cNvPr id="3" name="Content Placeholder 2"/>
          <p:cNvSpPr>
            <a:spLocks noGrp="1"/>
          </p:cNvSpPr>
          <p:nvPr>
            <p:ph sz="quarter" idx="13"/>
          </p:nvPr>
        </p:nvSpPr>
        <p:spPr>
          <a:xfrm>
            <a:off x="676655" y="2679192"/>
            <a:ext cx="3822192" cy="3797808"/>
          </a:xfrm>
        </p:spPr>
        <p:txBody>
          <a:bodyPr>
            <a:normAutofit fontScale="92500"/>
          </a:bodyPr>
          <a:lstStyle/>
          <a:p>
            <a:r>
              <a:rPr lang="en-GB" dirty="0" err="1" smtClean="0"/>
              <a:t>Mae’r</a:t>
            </a:r>
            <a:r>
              <a:rPr lang="en-GB" dirty="0" smtClean="0"/>
              <a:t> </a:t>
            </a:r>
            <a:r>
              <a:rPr lang="en-GB" dirty="0" err="1" smtClean="0"/>
              <a:t>ysgol</a:t>
            </a:r>
            <a:r>
              <a:rPr lang="en-GB" dirty="0" smtClean="0"/>
              <a:t> </a:t>
            </a:r>
            <a:r>
              <a:rPr lang="en-GB" dirty="0" err="1" smtClean="0"/>
              <a:t>yn</a:t>
            </a:r>
            <a:r>
              <a:rPr lang="en-GB" dirty="0" smtClean="0"/>
              <a:t> </a:t>
            </a:r>
            <a:r>
              <a:rPr lang="en-GB" dirty="0" err="1" smtClean="0"/>
              <a:t>cyflogi</a:t>
            </a:r>
            <a:endParaRPr lang="en-GB" dirty="0" smtClean="0"/>
          </a:p>
          <a:p>
            <a:pPr lvl="1"/>
            <a:r>
              <a:rPr lang="en-GB" dirty="0" err="1"/>
              <a:t>S</a:t>
            </a:r>
            <a:r>
              <a:rPr lang="en-GB" dirty="0" err="1" smtClean="0"/>
              <a:t>wyddog</a:t>
            </a:r>
            <a:r>
              <a:rPr lang="en-GB" dirty="0" smtClean="0"/>
              <a:t> </a:t>
            </a:r>
            <a:r>
              <a:rPr lang="en-GB" dirty="0"/>
              <a:t>Cyswllt </a:t>
            </a:r>
            <a:r>
              <a:rPr lang="en-GB" dirty="0" err="1" smtClean="0"/>
              <a:t>Teulu</a:t>
            </a:r>
            <a:r>
              <a:rPr lang="en-GB" dirty="0" smtClean="0"/>
              <a:t> </a:t>
            </a:r>
            <a:r>
              <a:rPr lang="en-GB" dirty="0" err="1"/>
              <a:t>l</a:t>
            </a:r>
            <a:r>
              <a:rPr lang="en-GB" dirty="0" err="1" smtClean="0"/>
              <a:t>lawn</a:t>
            </a:r>
            <a:r>
              <a:rPr lang="en-GB" dirty="0" smtClean="0"/>
              <a:t> </a:t>
            </a:r>
            <a:r>
              <a:rPr lang="en-GB" dirty="0"/>
              <a:t>a</a:t>
            </a:r>
            <a:r>
              <a:rPr lang="en-GB" dirty="0" smtClean="0"/>
              <a:t>mser </a:t>
            </a:r>
          </a:p>
          <a:p>
            <a:pPr lvl="1"/>
            <a:r>
              <a:rPr lang="en-GB" dirty="0" err="1" smtClean="0"/>
              <a:t>Rheolwr</a:t>
            </a:r>
            <a:r>
              <a:rPr lang="en-GB" dirty="0" smtClean="0"/>
              <a:t> </a:t>
            </a:r>
            <a:r>
              <a:rPr lang="en-GB" dirty="0" err="1" smtClean="0"/>
              <a:t>cymdeithasol</a:t>
            </a:r>
            <a:r>
              <a:rPr lang="en-GB" dirty="0" smtClean="0"/>
              <a:t>, </a:t>
            </a:r>
            <a:r>
              <a:rPr lang="en-GB" dirty="0" err="1" smtClean="0"/>
              <a:t>emosiynol</a:t>
            </a:r>
            <a:r>
              <a:rPr lang="en-GB" dirty="0" smtClean="0"/>
              <a:t> </a:t>
            </a:r>
            <a:r>
              <a:rPr lang="en-GB" dirty="0" smtClean="0"/>
              <a:t>ac </a:t>
            </a:r>
            <a:r>
              <a:rPr lang="en-GB" dirty="0" smtClean="0"/>
              <a:t>ymddygiad</a:t>
            </a:r>
            <a:endParaRPr lang="en-GB" dirty="0" smtClean="0"/>
          </a:p>
          <a:p>
            <a:pPr lvl="1"/>
            <a:r>
              <a:rPr lang="en-GB" dirty="0" err="1"/>
              <a:t>A</a:t>
            </a:r>
            <a:r>
              <a:rPr lang="en-GB" dirty="0" err="1" smtClean="0"/>
              <a:t>rweinydd</a:t>
            </a:r>
            <a:r>
              <a:rPr lang="en-GB" dirty="0" smtClean="0"/>
              <a:t> Ysgol </a:t>
            </a:r>
            <a:r>
              <a:rPr lang="en-GB" dirty="0" err="1" smtClean="0"/>
              <a:t>G</a:t>
            </a:r>
            <a:r>
              <a:rPr lang="en-GB" dirty="0" err="1" smtClean="0"/>
              <a:t>oedwig</a:t>
            </a:r>
            <a:endParaRPr lang="en-GB" dirty="0" smtClean="0"/>
          </a:p>
          <a:p>
            <a:pPr marL="301943" lvl="1" indent="0">
              <a:buNone/>
            </a:pPr>
            <a:r>
              <a:rPr lang="en-GB" dirty="0" smtClean="0"/>
              <a:t>    (Estyn, 2016)</a:t>
            </a:r>
          </a:p>
          <a:p>
            <a:pPr marL="301943" lvl="1" indent="0">
              <a:buNone/>
            </a:pPr>
            <a:endParaRPr lang="en-GB" dirty="0" smtClean="0"/>
          </a:p>
          <a:p>
            <a:r>
              <a:rPr lang="en-GB" b="1" dirty="0" err="1" smtClean="0"/>
              <a:t>Ymateb</a:t>
            </a:r>
            <a:r>
              <a:rPr lang="en-GB" b="1" dirty="0" smtClean="0"/>
              <a:t>?</a:t>
            </a:r>
          </a:p>
          <a:p>
            <a:pPr lvl="1"/>
            <a:endParaRPr lang="en-GB" dirty="0" smtClean="0"/>
          </a:p>
          <a:p>
            <a:pPr lvl="1"/>
            <a:endParaRPr lang="en-US" dirty="0"/>
          </a:p>
        </p:txBody>
      </p:sp>
      <p:sp>
        <p:nvSpPr>
          <p:cNvPr id="4" name="Content Placeholder 3"/>
          <p:cNvSpPr>
            <a:spLocks noGrp="1"/>
          </p:cNvSpPr>
          <p:nvPr>
            <p:ph sz="quarter" idx="14"/>
          </p:nvPr>
        </p:nvSpPr>
        <p:spPr>
          <a:xfrm>
            <a:off x="4645152" y="2679192"/>
            <a:ext cx="3822192" cy="3797808"/>
          </a:xfrm>
        </p:spPr>
        <p:txBody>
          <a:bodyPr>
            <a:normAutofit lnSpcReduction="10000"/>
          </a:bodyPr>
          <a:lstStyle/>
          <a:p>
            <a:pPr>
              <a:buFont typeface="Wingdings" panose="05000000000000000000" pitchFamily="2" charset="2"/>
              <a:buChar char="§"/>
            </a:pPr>
            <a:r>
              <a:rPr lang="en-US" i="1" dirty="0" smtClean="0"/>
              <a:t>The school employs a</a:t>
            </a:r>
          </a:p>
          <a:p>
            <a:pPr lvl="1">
              <a:buFont typeface="Wingdings" panose="05000000000000000000" pitchFamily="2" charset="2"/>
              <a:buChar char="§"/>
            </a:pPr>
            <a:r>
              <a:rPr lang="en-US" i="1" dirty="0"/>
              <a:t>f</a:t>
            </a:r>
            <a:r>
              <a:rPr lang="en-US" i="1" dirty="0" smtClean="0"/>
              <a:t>ull </a:t>
            </a:r>
            <a:r>
              <a:rPr lang="en-US" i="1" dirty="0"/>
              <a:t>time Family Liaison </a:t>
            </a:r>
            <a:r>
              <a:rPr lang="en-US" i="1" dirty="0" smtClean="0"/>
              <a:t>Officer,</a:t>
            </a:r>
          </a:p>
          <a:p>
            <a:pPr lvl="1">
              <a:buFont typeface="Wingdings" panose="05000000000000000000" pitchFamily="2" charset="2"/>
              <a:buChar char="§"/>
            </a:pPr>
            <a:r>
              <a:rPr lang="en-US" i="1" dirty="0" smtClean="0"/>
              <a:t>a </a:t>
            </a:r>
            <a:r>
              <a:rPr lang="en-US" i="1" dirty="0"/>
              <a:t>social, emotional and </a:t>
            </a:r>
            <a:r>
              <a:rPr lang="en-US" i="1" dirty="0" err="1"/>
              <a:t>behavioural</a:t>
            </a:r>
            <a:r>
              <a:rPr lang="en-US" i="1" dirty="0"/>
              <a:t> (SEB) manager </a:t>
            </a:r>
          </a:p>
          <a:p>
            <a:pPr lvl="1">
              <a:buFont typeface="Wingdings" panose="05000000000000000000" pitchFamily="2" charset="2"/>
              <a:buChar char="§"/>
            </a:pPr>
            <a:r>
              <a:rPr lang="en-US" i="1" dirty="0" smtClean="0"/>
              <a:t> </a:t>
            </a:r>
            <a:r>
              <a:rPr lang="en-US" i="1" dirty="0"/>
              <a:t>a Forest School Leader</a:t>
            </a:r>
            <a:r>
              <a:rPr lang="en-US" i="1" dirty="0" smtClean="0"/>
              <a:t>.</a:t>
            </a:r>
          </a:p>
          <a:p>
            <a:pPr marL="301943" lvl="1" indent="0">
              <a:buNone/>
            </a:pPr>
            <a:r>
              <a:rPr lang="en-GB" i="1" dirty="0" smtClean="0"/>
              <a:t>   (</a:t>
            </a:r>
            <a:r>
              <a:rPr lang="en-GB" i="1" dirty="0" smtClean="0"/>
              <a:t>Estyn 2016</a:t>
            </a:r>
            <a:r>
              <a:rPr lang="en-GB" i="1" dirty="0" smtClean="0"/>
              <a:t>)</a:t>
            </a:r>
          </a:p>
          <a:p>
            <a:pPr marL="301943" lvl="1" indent="0">
              <a:buNone/>
            </a:pPr>
            <a:endParaRPr lang="en-GB" i="1" dirty="0" smtClean="0"/>
          </a:p>
          <a:p>
            <a:pPr>
              <a:buFont typeface="Wingdings" panose="05000000000000000000" pitchFamily="2" charset="2"/>
              <a:buChar char="§"/>
            </a:pPr>
            <a:r>
              <a:rPr lang="en-GB" i="1" dirty="0" smtClean="0"/>
              <a:t>Response? </a:t>
            </a:r>
            <a:endParaRPr lang="en-GB" i="1" dirty="0"/>
          </a:p>
        </p:txBody>
      </p:sp>
    </p:spTree>
    <p:extLst>
      <p:ext uri="{BB962C8B-B14F-4D97-AF65-F5344CB8AC3E}">
        <p14:creationId xmlns:p14="http://schemas.microsoft.com/office/powerpoint/2010/main" val="4112145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Heriau</a:t>
            </a:r>
            <a:r>
              <a:rPr lang="en-GB" dirty="0" smtClean="0"/>
              <a:t> </a:t>
            </a:r>
            <a:br>
              <a:rPr lang="en-GB" dirty="0" smtClean="0"/>
            </a:br>
            <a:r>
              <a:rPr lang="en-GB" dirty="0" smtClean="0"/>
              <a:t>Challenges</a:t>
            </a:r>
            <a:endParaRPr lang="en-US" dirty="0"/>
          </a:p>
        </p:txBody>
      </p:sp>
      <p:sp>
        <p:nvSpPr>
          <p:cNvPr id="3" name="Content Placeholder 2"/>
          <p:cNvSpPr>
            <a:spLocks noGrp="1"/>
          </p:cNvSpPr>
          <p:nvPr>
            <p:ph sz="quarter" idx="13"/>
          </p:nvPr>
        </p:nvSpPr>
        <p:spPr/>
        <p:txBody>
          <a:bodyPr>
            <a:normAutofit fontScale="92500"/>
          </a:bodyPr>
          <a:lstStyle/>
          <a:p>
            <a:r>
              <a:rPr lang="en-GB" dirty="0" smtClean="0"/>
              <a:t>Felly </a:t>
            </a:r>
            <a:r>
              <a:rPr lang="en-GB" dirty="0" err="1" smtClean="0"/>
              <a:t>ydy’r</a:t>
            </a:r>
            <a:r>
              <a:rPr lang="en-GB" dirty="0" smtClean="0"/>
              <a:t> </a:t>
            </a:r>
            <a:r>
              <a:rPr lang="en-GB" dirty="0" err="1" smtClean="0"/>
              <a:t>flaengaredd</a:t>
            </a:r>
            <a:r>
              <a:rPr lang="en-GB" dirty="0" smtClean="0"/>
              <a:t> </a:t>
            </a:r>
            <a:r>
              <a:rPr lang="en-GB" dirty="0" err="1" smtClean="0"/>
              <a:t>Ysgolion</a:t>
            </a:r>
            <a:r>
              <a:rPr lang="en-GB" dirty="0" smtClean="0"/>
              <a:t> </a:t>
            </a:r>
            <a:r>
              <a:rPr lang="en-GB" dirty="0" err="1" smtClean="0"/>
              <a:t>Iach</a:t>
            </a:r>
            <a:r>
              <a:rPr lang="en-GB" dirty="0" smtClean="0"/>
              <a:t> </a:t>
            </a:r>
            <a:r>
              <a:rPr lang="en-GB" dirty="0" err="1" smtClean="0"/>
              <a:t>yn</a:t>
            </a:r>
            <a:r>
              <a:rPr lang="en-GB" dirty="0" smtClean="0"/>
              <a:t> </a:t>
            </a:r>
            <a:r>
              <a:rPr lang="en-GB" dirty="0" err="1" smtClean="0"/>
              <a:t>rhwybeth</a:t>
            </a:r>
            <a:r>
              <a:rPr lang="en-GB" dirty="0" smtClean="0"/>
              <a:t> </a:t>
            </a:r>
            <a:r>
              <a:rPr lang="en-GB" dirty="0" err="1" smtClean="0"/>
              <a:t>arall</a:t>
            </a:r>
            <a:r>
              <a:rPr lang="en-GB" dirty="0" smtClean="0"/>
              <a:t> </a:t>
            </a:r>
            <a:r>
              <a:rPr lang="en-GB" dirty="0" err="1" smtClean="0"/>
              <a:t>eto</a:t>
            </a:r>
            <a:r>
              <a:rPr lang="en-GB" dirty="0" smtClean="0"/>
              <a:t>, </a:t>
            </a:r>
            <a:r>
              <a:rPr lang="en-GB" dirty="0" err="1" smtClean="0"/>
              <a:t>yn</a:t>
            </a:r>
            <a:r>
              <a:rPr lang="en-GB" dirty="0" smtClean="0"/>
              <a:t> </a:t>
            </a:r>
            <a:r>
              <a:rPr lang="en-GB" dirty="0" err="1" smtClean="0"/>
              <a:t>rhagor</a:t>
            </a:r>
            <a:r>
              <a:rPr lang="en-GB" dirty="0" smtClean="0"/>
              <a:t> o </a:t>
            </a:r>
            <a:r>
              <a:rPr lang="en-GB" dirty="0" err="1" smtClean="0"/>
              <a:t>waith</a:t>
            </a:r>
            <a:r>
              <a:rPr lang="en-GB" dirty="0" smtClean="0"/>
              <a:t> </a:t>
            </a:r>
            <a:r>
              <a:rPr lang="en-GB" dirty="0" err="1" smtClean="0"/>
              <a:t>i</a:t>
            </a:r>
            <a:r>
              <a:rPr lang="en-GB" dirty="0" smtClean="0"/>
              <a:t> </a:t>
            </a:r>
            <a:r>
              <a:rPr lang="en-GB" dirty="0" err="1" smtClean="0"/>
              <a:t>athrawon</a:t>
            </a:r>
            <a:r>
              <a:rPr lang="en-GB" dirty="0" smtClean="0"/>
              <a:t>? </a:t>
            </a:r>
          </a:p>
          <a:p>
            <a:r>
              <a:rPr lang="en-GB" dirty="0" smtClean="0"/>
              <a:t>A </a:t>
            </a:r>
            <a:r>
              <a:rPr lang="en-GB" dirty="0" err="1" smtClean="0"/>
              <a:t>ellir</a:t>
            </a:r>
            <a:r>
              <a:rPr lang="en-GB" dirty="0" smtClean="0"/>
              <a:t> </a:t>
            </a:r>
            <a:r>
              <a:rPr lang="en-GB" dirty="0" smtClean="0"/>
              <a:t>ei </a:t>
            </a:r>
            <a:r>
              <a:rPr lang="en-GB" dirty="0" err="1" smtClean="0"/>
              <a:t>wreiddio</a:t>
            </a:r>
            <a:r>
              <a:rPr lang="en-GB" dirty="0" smtClean="0"/>
              <a:t> yn y </a:t>
            </a:r>
            <a:r>
              <a:rPr lang="en-GB" dirty="0" err="1" smtClean="0"/>
              <a:t>cwricwlwm</a:t>
            </a:r>
            <a:r>
              <a:rPr lang="en-GB" dirty="0" smtClean="0"/>
              <a:t>?</a:t>
            </a:r>
          </a:p>
          <a:p>
            <a:r>
              <a:rPr lang="en-GB" dirty="0" smtClean="0"/>
              <a:t>Beth yw’r </a:t>
            </a:r>
            <a:r>
              <a:rPr lang="en-GB" dirty="0" err="1" smtClean="0"/>
              <a:t>cyfleodd</a:t>
            </a:r>
            <a:r>
              <a:rPr lang="en-GB" dirty="0" smtClean="0"/>
              <a:t> </a:t>
            </a:r>
            <a:r>
              <a:rPr lang="en-GB" dirty="0" err="1" smtClean="0"/>
              <a:t>traws</a:t>
            </a:r>
            <a:r>
              <a:rPr lang="en-GB" dirty="0" smtClean="0"/>
              <a:t>- </a:t>
            </a:r>
            <a:r>
              <a:rPr lang="en-GB" dirty="0" err="1" smtClean="0"/>
              <a:t>gwricwlaidd</a:t>
            </a:r>
            <a:r>
              <a:rPr lang="en-GB" dirty="0" smtClean="0"/>
              <a:t>?</a:t>
            </a:r>
          </a:p>
          <a:p>
            <a:r>
              <a:rPr lang="en-GB" dirty="0" smtClean="0"/>
              <a:t>Beth </a:t>
            </a:r>
            <a:r>
              <a:rPr lang="en-GB" dirty="0" err="1" smtClean="0"/>
              <a:t>yw’r</a:t>
            </a:r>
            <a:r>
              <a:rPr lang="en-GB" dirty="0" smtClean="0"/>
              <a:t> </a:t>
            </a:r>
            <a:r>
              <a:rPr lang="en-GB" dirty="0" err="1" smtClean="0"/>
              <a:t>heriau</a:t>
            </a:r>
            <a:r>
              <a:rPr lang="en-GB" dirty="0" smtClean="0"/>
              <a:t>?</a:t>
            </a:r>
          </a:p>
        </p:txBody>
      </p:sp>
      <p:sp>
        <p:nvSpPr>
          <p:cNvPr id="4" name="Content Placeholder 3"/>
          <p:cNvSpPr>
            <a:spLocks noGrp="1"/>
          </p:cNvSpPr>
          <p:nvPr>
            <p:ph sz="quarter" idx="14"/>
          </p:nvPr>
        </p:nvSpPr>
        <p:spPr/>
        <p:txBody>
          <a:bodyPr>
            <a:normAutofit fontScale="92500"/>
          </a:bodyPr>
          <a:lstStyle/>
          <a:p>
            <a:r>
              <a:rPr lang="en-GB" i="1" dirty="0" smtClean="0"/>
              <a:t>So is the Healthy Schools Initiative another add-on and more work for teachers?</a:t>
            </a:r>
          </a:p>
          <a:p>
            <a:r>
              <a:rPr lang="en-GB" i="1" dirty="0" smtClean="0"/>
              <a:t>Can it be embedded into the curriculum?</a:t>
            </a:r>
          </a:p>
          <a:p>
            <a:r>
              <a:rPr lang="en-GB" i="1" dirty="0" smtClean="0"/>
              <a:t>What are the cross-curricular opportunities?</a:t>
            </a:r>
          </a:p>
          <a:p>
            <a:r>
              <a:rPr lang="en-GB" i="1" dirty="0" smtClean="0"/>
              <a:t>What are the challenges?</a:t>
            </a:r>
            <a:r>
              <a:rPr lang="en-GB" dirty="0" smtClean="0"/>
              <a:t>  </a:t>
            </a:r>
            <a:endParaRPr lang="en-US" dirty="0"/>
          </a:p>
        </p:txBody>
      </p:sp>
    </p:spTree>
    <p:extLst>
      <p:ext uri="{BB962C8B-B14F-4D97-AF65-F5344CB8AC3E}">
        <p14:creationId xmlns:p14="http://schemas.microsoft.com/office/powerpoint/2010/main" val="3842158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quarter" idx="14"/>
          </p:nvPr>
        </p:nvSpPr>
        <p:spPr/>
        <p:txBody>
          <a:bodyPr/>
          <a:lstStyle/>
          <a:p>
            <a:endParaRPr lang="en-GB"/>
          </a:p>
        </p:txBody>
      </p:sp>
      <p:pic>
        <p:nvPicPr>
          <p:cNvPr id="2050" name="Picture 2" descr="Related image"/>
          <p:cNvPicPr>
            <a:picLocks noGrp="1" noChangeAspect="1" noChangeArrowheads="1"/>
          </p:cNvPicPr>
          <p:nvPr>
            <p:ph sz="quarter" idx="13"/>
          </p:nvPr>
        </p:nvPicPr>
        <p:blipFill rotWithShape="1">
          <a:blip r:embed="rId2">
            <a:extLst>
              <a:ext uri="{28A0092B-C50C-407E-A947-70E740481C1C}">
                <a14:useLocalDpi xmlns:a14="http://schemas.microsoft.com/office/drawing/2010/main" val="0"/>
              </a:ext>
            </a:extLst>
          </a:blip>
          <a:srcRect b="19463"/>
          <a:stretch/>
        </p:blipFill>
        <p:spPr bwMode="auto">
          <a:xfrm>
            <a:off x="1143000" y="1371600"/>
            <a:ext cx="7096125"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3790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600" dirty="0" smtClean="0">
                <a:solidFill>
                  <a:schemeClr val="bg1"/>
                </a:solidFill>
              </a:rPr>
              <a:t>Donaldson a </a:t>
            </a:r>
            <a:r>
              <a:rPr lang="en-GB" sz="3600" dirty="0" err="1" smtClean="0">
                <a:solidFill>
                  <a:schemeClr val="bg1"/>
                </a:solidFill>
              </a:rPr>
              <a:t>thu</a:t>
            </a:r>
            <a:r>
              <a:rPr lang="en-GB" sz="3600" dirty="0" smtClean="0">
                <a:solidFill>
                  <a:schemeClr val="bg1"/>
                </a:solidFill>
              </a:rPr>
              <a:t> </a:t>
            </a:r>
            <a:r>
              <a:rPr lang="en-GB" sz="3600" dirty="0" err="1" smtClean="0">
                <a:solidFill>
                  <a:schemeClr val="bg1"/>
                </a:solidFill>
              </a:rPr>
              <a:t>hwnt</a:t>
            </a:r>
            <a:r>
              <a:rPr lang="en-GB" sz="3600" dirty="0" smtClean="0">
                <a:solidFill>
                  <a:schemeClr val="bg1"/>
                </a:solidFill>
              </a:rPr>
              <a:t>?</a:t>
            </a:r>
            <a:br>
              <a:rPr lang="en-GB" sz="3600" dirty="0" smtClean="0">
                <a:solidFill>
                  <a:schemeClr val="bg1"/>
                </a:solidFill>
              </a:rPr>
            </a:br>
            <a:r>
              <a:rPr lang="en-GB" sz="3600" dirty="0" smtClean="0">
                <a:solidFill>
                  <a:schemeClr val="bg1"/>
                </a:solidFill>
              </a:rPr>
              <a:t>Donaldson and beyond?</a:t>
            </a:r>
            <a:endParaRPr lang="en-GB" sz="3600" dirty="0">
              <a:solidFill>
                <a:schemeClr val="bg1"/>
              </a:solidFill>
            </a:endParaRPr>
          </a:p>
        </p:txBody>
      </p:sp>
      <p:pic>
        <p:nvPicPr>
          <p:cNvPr id="5" name="Picture 4"/>
          <p:cNvPicPr>
            <a:picLocks noChangeAspect="1"/>
          </p:cNvPicPr>
          <p:nvPr/>
        </p:nvPicPr>
        <p:blipFill>
          <a:blip r:embed="rId3"/>
          <a:stretch>
            <a:fillRect/>
          </a:stretch>
        </p:blipFill>
        <p:spPr>
          <a:xfrm>
            <a:off x="304800" y="1905000"/>
            <a:ext cx="8382000" cy="4953000"/>
          </a:xfrm>
          <a:prstGeom prst="rect">
            <a:avLst/>
          </a:prstGeom>
        </p:spPr>
      </p:pic>
      <p:sp>
        <p:nvSpPr>
          <p:cNvPr id="3" name="TextBox 2"/>
          <p:cNvSpPr txBox="1"/>
          <p:nvPr/>
        </p:nvSpPr>
        <p:spPr>
          <a:xfrm>
            <a:off x="6629400" y="5410200"/>
            <a:ext cx="1871025" cy="338554"/>
          </a:xfrm>
          <a:prstGeom prst="rect">
            <a:avLst/>
          </a:prstGeom>
          <a:noFill/>
        </p:spPr>
        <p:txBody>
          <a:bodyPr wrap="none" rtlCol="0">
            <a:spAutoFit/>
          </a:bodyPr>
          <a:lstStyle/>
          <a:p>
            <a:r>
              <a:rPr lang="en-GB" sz="1600" dirty="0" smtClean="0"/>
              <a:t>(Donaldson, 2015)</a:t>
            </a:r>
            <a:endParaRPr lang="en-US" sz="1600" dirty="0"/>
          </a:p>
        </p:txBody>
      </p:sp>
    </p:spTree>
    <p:extLst>
      <p:ext uri="{BB962C8B-B14F-4D97-AF65-F5344CB8AC3E}">
        <p14:creationId xmlns:p14="http://schemas.microsoft.com/office/powerpoint/2010/main" val="42706052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smtClean="0"/>
              <a:t>Anti bullying works ( 2017) </a:t>
            </a:r>
            <a:r>
              <a:rPr lang="en-GB" i="1" dirty="0" smtClean="0"/>
              <a:t>Circle of Friends</a:t>
            </a:r>
            <a:r>
              <a:rPr lang="en-GB" dirty="0" smtClean="0"/>
              <a:t>. </a:t>
            </a:r>
            <a:r>
              <a:rPr lang="en-GB" dirty="0"/>
              <a:t>Available at </a:t>
            </a:r>
            <a:r>
              <a:rPr lang="en-GB" dirty="0">
                <a:hlinkClick r:id="rId2"/>
              </a:rPr>
              <a:t>http://www.antibullyingworks.co.uk/resources/intervention-strategies/circle-of-friends</a:t>
            </a:r>
            <a:r>
              <a:rPr lang="en-GB" dirty="0" smtClean="0">
                <a:hlinkClick r:id="rId2"/>
              </a:rPr>
              <a:t>/</a:t>
            </a:r>
            <a:r>
              <a:rPr lang="en-GB" dirty="0" smtClean="0"/>
              <a:t> ( Accessed 24.01.17)</a:t>
            </a:r>
          </a:p>
          <a:p>
            <a:r>
              <a:rPr lang="en-US" dirty="0" smtClean="0"/>
              <a:t>BBC( 2010) </a:t>
            </a:r>
            <a:r>
              <a:rPr lang="en-US" i="1" dirty="0"/>
              <a:t>Shock at drug and alcohol abuse by under-12s </a:t>
            </a:r>
            <a:r>
              <a:rPr lang="en-US" dirty="0"/>
              <a:t>Available at </a:t>
            </a:r>
            <a:r>
              <a:rPr lang="en-US" dirty="0">
                <a:hlinkClick r:id="rId3"/>
              </a:rPr>
              <a:t>http://</a:t>
            </a:r>
            <a:r>
              <a:rPr lang="en-US" dirty="0" smtClean="0">
                <a:hlinkClick r:id="rId3"/>
              </a:rPr>
              <a:t>www.bbc.co.uk/news/uk-wales-10902558</a:t>
            </a:r>
            <a:r>
              <a:rPr lang="en-US" dirty="0" smtClean="0"/>
              <a:t> ( Accessed 25.01.17) </a:t>
            </a:r>
          </a:p>
          <a:p>
            <a:r>
              <a:rPr lang="en-GB" dirty="0"/>
              <a:t>Donaldson, G. (2015) Successful Futures. Available </a:t>
            </a:r>
            <a:r>
              <a:rPr lang="en-GB" dirty="0" smtClean="0"/>
              <a:t>at </a:t>
            </a:r>
            <a:r>
              <a:rPr lang="en-GB" sz="2200" dirty="0" smtClean="0">
                <a:hlinkClick r:id="rId4"/>
              </a:rPr>
              <a:t>http</a:t>
            </a:r>
            <a:r>
              <a:rPr lang="en-GB" sz="2200" dirty="0">
                <a:hlinkClick r:id="rId4"/>
              </a:rPr>
              <a:t>://gov.wales/docs/dcells/publications/150225-successful-futures-en.pdf</a:t>
            </a:r>
            <a:r>
              <a:rPr lang="en-GB" sz="2200" dirty="0"/>
              <a:t> </a:t>
            </a:r>
            <a:r>
              <a:rPr lang="en-GB" dirty="0" smtClean="0"/>
              <a:t>(Accessed 16.3.16)</a:t>
            </a:r>
            <a:endParaRPr lang="en-US" dirty="0"/>
          </a:p>
          <a:p>
            <a:r>
              <a:rPr lang="en-US" dirty="0" err="1"/>
              <a:t>Estyn</a:t>
            </a:r>
            <a:r>
              <a:rPr lang="en-US" dirty="0"/>
              <a:t> ( 2009) </a:t>
            </a:r>
            <a:r>
              <a:rPr lang="en-US" i="1" dirty="0"/>
              <a:t>Food and fitness in schools: An update - April 2009</a:t>
            </a:r>
            <a:r>
              <a:rPr lang="en-US" dirty="0"/>
              <a:t>. Available at </a:t>
            </a:r>
            <a:r>
              <a:rPr lang="en-US" dirty="0">
                <a:hlinkClick r:id="rId5"/>
              </a:rPr>
              <a:t>https://www.estyn.gov.wales/thematic-reports/food-and-fitness-schools-update-april-2009</a:t>
            </a:r>
            <a:r>
              <a:rPr lang="en-US" dirty="0"/>
              <a:t>  ( Accessed 24.01.17) </a:t>
            </a:r>
          </a:p>
          <a:p>
            <a:r>
              <a:rPr lang="en-US" dirty="0" err="1"/>
              <a:t>Estyn</a:t>
            </a:r>
            <a:r>
              <a:rPr lang="en-US" dirty="0"/>
              <a:t> ( 2016) </a:t>
            </a:r>
            <a:r>
              <a:rPr lang="en-US" i="1" dirty="0"/>
              <a:t>A school environment that benefits pupil wellbeing</a:t>
            </a:r>
            <a:r>
              <a:rPr lang="en-US" dirty="0"/>
              <a:t>. Available at </a:t>
            </a:r>
            <a:r>
              <a:rPr lang="en-US" dirty="0">
                <a:hlinkClick r:id="rId6"/>
              </a:rPr>
              <a:t>https://www.estyn.gov.wales/best-practice/school-environment-benefits-pupil-wellbeing</a:t>
            </a:r>
            <a:r>
              <a:rPr lang="en-US" dirty="0"/>
              <a:t> ( Accessed 24.01.17) </a:t>
            </a:r>
            <a:endParaRPr lang="en-US" dirty="0" smtClean="0"/>
          </a:p>
          <a:p>
            <a:r>
              <a:rPr lang="en-US" dirty="0"/>
              <a:t>Public Health Wales (2016)  </a:t>
            </a:r>
            <a:r>
              <a:rPr lang="en-US" i="1" dirty="0"/>
              <a:t>Welsh Network of Healthy School Schemes.</a:t>
            </a:r>
            <a:r>
              <a:rPr lang="en-US" dirty="0"/>
              <a:t> Available at  </a:t>
            </a:r>
            <a:r>
              <a:rPr lang="en-US" dirty="0">
                <a:hlinkClick r:id="rId7"/>
              </a:rPr>
              <a:t>http://www.wales.nhs.uk/sitesplus/888/page/82249#introduction</a:t>
            </a:r>
            <a:r>
              <a:rPr lang="en-US" dirty="0"/>
              <a:t> ( Accessed 24.01.17)</a:t>
            </a:r>
          </a:p>
          <a:p>
            <a:endParaRPr lang="en-US" dirty="0"/>
          </a:p>
          <a:p>
            <a:endParaRPr lang="en-US" dirty="0"/>
          </a:p>
        </p:txBody>
      </p:sp>
      <p:sp>
        <p:nvSpPr>
          <p:cNvPr id="5" name="Title 4"/>
          <p:cNvSpPr>
            <a:spLocks noGrp="1"/>
          </p:cNvSpPr>
          <p:nvPr>
            <p:ph type="title"/>
          </p:nvPr>
        </p:nvSpPr>
        <p:spPr/>
        <p:txBody>
          <a:bodyPr>
            <a:normAutofit fontScale="90000"/>
          </a:bodyPr>
          <a:lstStyle/>
          <a:p>
            <a:pPr algn="r"/>
            <a:r>
              <a:rPr lang="en-GB" dirty="0" err="1"/>
              <a:t>Cyfeirnodau</a:t>
            </a:r>
            <a:r>
              <a:rPr lang="en-GB" dirty="0"/>
              <a:t/>
            </a:r>
            <a:br>
              <a:rPr lang="en-GB" dirty="0"/>
            </a:br>
            <a:r>
              <a:rPr lang="en-GB" dirty="0"/>
              <a:t>References</a:t>
            </a:r>
            <a:endParaRPr lang="en-US" dirty="0"/>
          </a:p>
        </p:txBody>
      </p:sp>
    </p:spTree>
    <p:extLst>
      <p:ext uri="{BB962C8B-B14F-4D97-AF65-F5344CB8AC3E}">
        <p14:creationId xmlns:p14="http://schemas.microsoft.com/office/powerpoint/2010/main" val="403932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62500" lnSpcReduction="20000"/>
          </a:bodyPr>
          <a:lstStyle/>
          <a:p>
            <a:endParaRPr lang="en-US" dirty="0"/>
          </a:p>
          <a:p>
            <a:r>
              <a:rPr lang="en-GB" dirty="0" smtClean="0"/>
              <a:t>Wales Online ( 2013) </a:t>
            </a:r>
            <a:r>
              <a:rPr lang="en-GB" i="1" dirty="0" smtClean="0"/>
              <a:t>Primary school children join the Smoke Bugs</a:t>
            </a:r>
            <a:r>
              <a:rPr lang="en-GB" dirty="0" smtClean="0"/>
              <a:t>. </a:t>
            </a:r>
            <a:r>
              <a:rPr lang="en-GB" dirty="0"/>
              <a:t>Available at </a:t>
            </a:r>
            <a:r>
              <a:rPr lang="en-GB" dirty="0">
                <a:hlinkClick r:id="rId2"/>
              </a:rPr>
              <a:t>http://</a:t>
            </a:r>
            <a:r>
              <a:rPr lang="en-GB" dirty="0" smtClean="0">
                <a:hlinkClick r:id="rId2"/>
              </a:rPr>
              <a:t>www.walesonline.co.uk/news/wales-news/primary-school-children-join-smoke-2402605</a:t>
            </a:r>
            <a:r>
              <a:rPr lang="en-GB" dirty="0" smtClean="0"/>
              <a:t> ( Accessed 25.01.17)</a:t>
            </a:r>
            <a:endParaRPr lang="en-US" dirty="0" smtClean="0"/>
          </a:p>
          <a:p>
            <a:r>
              <a:rPr lang="en-US" dirty="0" smtClean="0"/>
              <a:t>Welsh Government ( 2014) </a:t>
            </a:r>
            <a:r>
              <a:rPr lang="en-US" i="1" dirty="0" smtClean="0"/>
              <a:t>Healthy Eating in Maintained Schools </a:t>
            </a:r>
            <a:r>
              <a:rPr lang="en-US" dirty="0" smtClean="0"/>
              <a:t>. Available at </a:t>
            </a:r>
            <a:r>
              <a:rPr lang="en-US" dirty="0" smtClean="0">
                <a:hlinkClick r:id="rId3"/>
              </a:rPr>
              <a:t>http</a:t>
            </a:r>
            <a:r>
              <a:rPr lang="en-US" dirty="0">
                <a:hlinkClick r:id="rId3"/>
              </a:rPr>
              <a:t>://gov.wales/topics/educationandskills/schoolshome/foodanddrink/healthy-eating/?</a:t>
            </a:r>
            <a:r>
              <a:rPr lang="en-US" dirty="0" smtClean="0">
                <a:hlinkClick r:id="rId3"/>
              </a:rPr>
              <a:t>lang=en</a:t>
            </a:r>
            <a:r>
              <a:rPr lang="en-US" dirty="0" smtClean="0"/>
              <a:t> ( Accessed 24.01.17</a:t>
            </a:r>
            <a:r>
              <a:rPr lang="en-US" dirty="0" smtClean="0"/>
              <a:t>)</a:t>
            </a:r>
          </a:p>
          <a:p>
            <a:r>
              <a:rPr lang="en-US" dirty="0" smtClean="0"/>
              <a:t>Welsh Government (2019) </a:t>
            </a:r>
            <a:r>
              <a:rPr lang="en-US" i="1" dirty="0" smtClean="0"/>
              <a:t>Working Together To Reduce Harm: Substance Misuse Annual Report and Forward Look 2019 Available at </a:t>
            </a:r>
            <a:r>
              <a:rPr lang="en-GB" dirty="0">
                <a:hlinkClick r:id="rId4"/>
              </a:rPr>
              <a:t>https://</a:t>
            </a:r>
            <a:r>
              <a:rPr lang="en-GB" dirty="0" smtClean="0">
                <a:hlinkClick r:id="rId4"/>
              </a:rPr>
              <a:t>gov.wales/sites/default/files/publications/2019-10/substance-misuse-annual-report-and-forward-look-2019.pdf</a:t>
            </a:r>
            <a:r>
              <a:rPr lang="en-GB" dirty="0" smtClean="0"/>
              <a:t> (Accessed 20.01.20)</a:t>
            </a:r>
            <a:endParaRPr lang="en-US" i="1" dirty="0"/>
          </a:p>
          <a:p>
            <a:r>
              <a:rPr lang="en-US" dirty="0"/>
              <a:t> Welsh Network of Healthy School Schemes </a:t>
            </a:r>
            <a:r>
              <a:rPr lang="en-US" dirty="0" smtClean="0"/>
              <a:t>( 2016)  </a:t>
            </a:r>
            <a:r>
              <a:rPr lang="en-US" i="1" dirty="0"/>
              <a:t>Indicators for the Welsh Network of Healthy School Schemes National Quality </a:t>
            </a:r>
            <a:r>
              <a:rPr lang="en-US" i="1" dirty="0" smtClean="0"/>
              <a:t>Award</a:t>
            </a:r>
            <a:r>
              <a:rPr lang="en-US" dirty="0" smtClean="0"/>
              <a:t>. Available </a:t>
            </a:r>
            <a:r>
              <a:rPr lang="en-US" dirty="0"/>
              <a:t>at </a:t>
            </a:r>
            <a:r>
              <a:rPr lang="en-US" dirty="0">
                <a:hlinkClick r:id="rId5"/>
              </a:rPr>
              <a:t>http://</a:t>
            </a:r>
            <a:r>
              <a:rPr lang="en-US" dirty="0" smtClean="0">
                <a:hlinkClick r:id="rId5"/>
              </a:rPr>
              <a:t>www.wales.nhs.uk/sitesplus/documents/888/WEB%2026732%20English%20pages.pdf</a:t>
            </a:r>
            <a:r>
              <a:rPr lang="en-US" dirty="0" smtClean="0"/>
              <a:t> ( Accessed 25.01.17)</a:t>
            </a:r>
          </a:p>
          <a:p>
            <a:r>
              <a:rPr lang="en-GB" dirty="0"/>
              <a:t>World Health Organization (2017) </a:t>
            </a:r>
            <a:r>
              <a:rPr lang="en-US" i="1" dirty="0"/>
              <a:t>What is a health promoting school? </a:t>
            </a:r>
            <a:r>
              <a:rPr lang="en-US" dirty="0"/>
              <a:t>Available at </a:t>
            </a:r>
            <a:r>
              <a:rPr lang="en-US" dirty="0">
                <a:hlinkClick r:id="rId6"/>
              </a:rPr>
              <a:t>http://www.who.int/school_youth_health/gshi/hps/en/</a:t>
            </a:r>
            <a:r>
              <a:rPr lang="en-US" dirty="0"/>
              <a:t> ( Accessed 24.01.17)</a:t>
            </a:r>
          </a:p>
          <a:p>
            <a:endParaRPr lang="en-US" dirty="0" smtClean="0"/>
          </a:p>
          <a:p>
            <a:endParaRPr lang="en-US" dirty="0"/>
          </a:p>
        </p:txBody>
      </p:sp>
      <p:sp>
        <p:nvSpPr>
          <p:cNvPr id="2" name="Title 1"/>
          <p:cNvSpPr>
            <a:spLocks noGrp="1"/>
          </p:cNvSpPr>
          <p:nvPr>
            <p:ph type="title"/>
          </p:nvPr>
        </p:nvSpPr>
        <p:spPr/>
        <p:txBody>
          <a:bodyPr>
            <a:normAutofit fontScale="90000"/>
          </a:bodyPr>
          <a:lstStyle/>
          <a:p>
            <a:pPr algn="r"/>
            <a:r>
              <a:rPr lang="en-GB" dirty="0" err="1" smtClean="0"/>
              <a:t>Cyfeirnodau</a:t>
            </a:r>
            <a:r>
              <a:rPr lang="en-GB" dirty="0" smtClean="0"/>
              <a:t/>
            </a:r>
            <a:br>
              <a:rPr lang="en-GB" dirty="0" smtClean="0"/>
            </a:br>
            <a:r>
              <a:rPr lang="en-GB" dirty="0" smtClean="0"/>
              <a:t>References</a:t>
            </a:r>
            <a:endParaRPr lang="en-US" dirty="0"/>
          </a:p>
        </p:txBody>
      </p:sp>
    </p:spTree>
    <p:extLst>
      <p:ext uri="{BB962C8B-B14F-4D97-AF65-F5344CB8AC3E}">
        <p14:creationId xmlns:p14="http://schemas.microsoft.com/office/powerpoint/2010/main" val="13289982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1038</TotalTime>
  <Words>2516</Words>
  <Application>Microsoft Office PowerPoint</Application>
  <PresentationFormat>On-screen Show (4:3)</PresentationFormat>
  <Paragraphs>250</Paragraphs>
  <Slides>25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Symbol</vt:lpstr>
      <vt:lpstr>Wingdings</vt:lpstr>
      <vt:lpstr>Waveform</vt:lpstr>
      <vt:lpstr>ECES5007/C Lines of Enquiry Llwybrau Ymholi</vt:lpstr>
      <vt:lpstr>Nod y Modiwl /   Module Aim</vt:lpstr>
      <vt:lpstr>Gorolwg /  Overview</vt:lpstr>
      <vt:lpstr>Tasg Task</vt:lpstr>
      <vt:lpstr>Diffiniadau Definitions</vt:lpstr>
      <vt:lpstr>Diffiniadau Definitions</vt:lpstr>
      <vt:lpstr>Dangosyddion- Ysgolion Iach Cymru Indicators- Healthy Schools Wales </vt:lpstr>
      <vt:lpstr>Ysgolion Iach Healthy Schools</vt:lpstr>
      <vt:lpstr>Polisi Policy</vt:lpstr>
      <vt:lpstr>Bwyd a Ffitrwydd Food and Fitness   </vt:lpstr>
      <vt:lpstr>Iechyd Meddwl ac Emosiynol A Lles Mental and Emotional Health and Well Being   </vt:lpstr>
      <vt:lpstr>Datblygiad Personol a Pherthnasau Personal Development and Relationships   </vt:lpstr>
      <vt:lpstr>Defnydd a Chamddefnydd Sylweddau Substance Use and Misuse   </vt:lpstr>
      <vt:lpstr>PowerPoint Presentation</vt:lpstr>
      <vt:lpstr>Defnydd a Chamddefnydd Sylweddau Substance Use and Misuse </vt:lpstr>
      <vt:lpstr>Ein Byd Our World  </vt:lpstr>
      <vt:lpstr>Diogelwch  Safety   </vt:lpstr>
      <vt:lpstr>Hylendid  Hygiene  </vt:lpstr>
      <vt:lpstr>Arfer orau - enghraifft Best practice - example</vt:lpstr>
      <vt:lpstr>Arfer orau - enghraifft Best practice - example</vt:lpstr>
      <vt:lpstr>Heriau  Challenges</vt:lpstr>
      <vt:lpstr>PowerPoint Presentation</vt:lpstr>
      <vt:lpstr>Donaldson a thu hwnt? Donaldson and beyond?</vt:lpstr>
      <vt:lpstr>Cyfeirnodau References</vt:lpstr>
      <vt:lpstr>Cyfeirnodau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Lines of Enquiry Llinellau Ymchwilio</dc:title>
  <dc:creator>Administrator</dc:creator>
  <cp:lastModifiedBy>Helen A Griffiths</cp:lastModifiedBy>
  <cp:revision>43</cp:revision>
  <dcterms:created xsi:type="dcterms:W3CDTF">2014-08-11T12:22:11Z</dcterms:created>
  <dcterms:modified xsi:type="dcterms:W3CDTF">2020-01-30T21:35:28Z</dcterms:modified>
</cp:coreProperties>
</file>