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74" r:id="rId3"/>
    <p:sldId id="324" r:id="rId4"/>
    <p:sldId id="269" r:id="rId5"/>
    <p:sldId id="272" r:id="rId6"/>
    <p:sldId id="273" r:id="rId7"/>
    <p:sldId id="275" r:id="rId8"/>
    <p:sldId id="276" r:id="rId9"/>
    <p:sldId id="258" r:id="rId10"/>
    <p:sldId id="277" r:id="rId11"/>
    <p:sldId id="322" r:id="rId12"/>
    <p:sldId id="265" r:id="rId13"/>
    <p:sldId id="264" r:id="rId14"/>
    <p:sldId id="266" r:id="rId15"/>
    <p:sldId id="325" r:id="rId16"/>
    <p:sldId id="278" r:id="rId17"/>
    <p:sldId id="280" r:id="rId18"/>
    <p:sldId id="281" r:id="rId19"/>
    <p:sldId id="282" r:id="rId20"/>
    <p:sldId id="323" r:id="rId21"/>
    <p:sldId id="326" r:id="rId22"/>
    <p:sldId id="318" r:id="rId23"/>
    <p:sldId id="319" r:id="rId24"/>
    <p:sldId id="32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p:cViewPr varScale="1">
        <p:scale>
          <a:sx n="114" d="100"/>
          <a:sy n="114" d="100"/>
        </p:scale>
        <p:origin x="474" y="12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2EAD43-AB18-4D1D-BF80-34215CE4AB7E}" type="datetimeFigureOut">
              <a:rPr lang="en-GB" smtClean="0"/>
              <a:t>14/11/2023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141DF3-064E-4409-89AB-87612577CAF4}" type="slidenum">
              <a:rPr lang="en-GB" smtClean="0"/>
              <a:t>‹#›</a:t>
            </a:fld>
            <a:endParaRPr lang="en-GB"/>
          </a:p>
        </p:txBody>
      </p:sp>
    </p:spTree>
    <p:extLst>
      <p:ext uri="{BB962C8B-B14F-4D97-AF65-F5344CB8AC3E}">
        <p14:creationId xmlns:p14="http://schemas.microsoft.com/office/powerpoint/2010/main" val="14350433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9</a:t>
            </a:fld>
            <a:endParaRPr lang="en-GB"/>
          </a:p>
        </p:txBody>
      </p:sp>
    </p:spTree>
    <p:extLst>
      <p:ext uri="{BB962C8B-B14F-4D97-AF65-F5344CB8AC3E}">
        <p14:creationId xmlns:p14="http://schemas.microsoft.com/office/powerpoint/2010/main" val="38942348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10</a:t>
            </a:fld>
            <a:endParaRPr lang="en-GB"/>
          </a:p>
        </p:txBody>
      </p:sp>
    </p:spTree>
    <p:extLst>
      <p:ext uri="{BB962C8B-B14F-4D97-AF65-F5344CB8AC3E}">
        <p14:creationId xmlns:p14="http://schemas.microsoft.com/office/powerpoint/2010/main" val="16310521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12</a:t>
            </a:fld>
            <a:endParaRPr lang="en-GB"/>
          </a:p>
        </p:txBody>
      </p:sp>
    </p:spTree>
    <p:extLst>
      <p:ext uri="{BB962C8B-B14F-4D97-AF65-F5344CB8AC3E}">
        <p14:creationId xmlns:p14="http://schemas.microsoft.com/office/powerpoint/2010/main" val="35159421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13</a:t>
            </a:fld>
            <a:endParaRPr lang="en-GB"/>
          </a:p>
        </p:txBody>
      </p:sp>
    </p:spTree>
    <p:extLst>
      <p:ext uri="{BB962C8B-B14F-4D97-AF65-F5344CB8AC3E}">
        <p14:creationId xmlns:p14="http://schemas.microsoft.com/office/powerpoint/2010/main" val="35485769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14</a:t>
            </a:fld>
            <a:endParaRPr lang="en-GB"/>
          </a:p>
        </p:txBody>
      </p:sp>
    </p:spTree>
    <p:extLst>
      <p:ext uri="{BB962C8B-B14F-4D97-AF65-F5344CB8AC3E}">
        <p14:creationId xmlns:p14="http://schemas.microsoft.com/office/powerpoint/2010/main" val="6008008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16</a:t>
            </a:fld>
            <a:endParaRPr lang="en-GB"/>
          </a:p>
        </p:txBody>
      </p:sp>
    </p:spTree>
    <p:extLst>
      <p:ext uri="{BB962C8B-B14F-4D97-AF65-F5344CB8AC3E}">
        <p14:creationId xmlns:p14="http://schemas.microsoft.com/office/powerpoint/2010/main" val="17837012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17</a:t>
            </a:fld>
            <a:endParaRPr lang="en-GB"/>
          </a:p>
        </p:txBody>
      </p:sp>
    </p:spTree>
    <p:extLst>
      <p:ext uri="{BB962C8B-B14F-4D97-AF65-F5344CB8AC3E}">
        <p14:creationId xmlns:p14="http://schemas.microsoft.com/office/powerpoint/2010/main" val="2138649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18</a:t>
            </a:fld>
            <a:endParaRPr lang="en-GB"/>
          </a:p>
        </p:txBody>
      </p:sp>
    </p:spTree>
    <p:extLst>
      <p:ext uri="{BB962C8B-B14F-4D97-AF65-F5344CB8AC3E}">
        <p14:creationId xmlns:p14="http://schemas.microsoft.com/office/powerpoint/2010/main" val="13298988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19</a:t>
            </a:fld>
            <a:endParaRPr lang="en-GB"/>
          </a:p>
        </p:txBody>
      </p:sp>
    </p:spTree>
    <p:extLst>
      <p:ext uri="{BB962C8B-B14F-4D97-AF65-F5344CB8AC3E}">
        <p14:creationId xmlns:p14="http://schemas.microsoft.com/office/powerpoint/2010/main" val="9538799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22</a:t>
            </a:fld>
            <a:endParaRPr lang="en-GB"/>
          </a:p>
        </p:txBody>
      </p:sp>
    </p:spTree>
    <p:extLst>
      <p:ext uri="{BB962C8B-B14F-4D97-AF65-F5344CB8AC3E}">
        <p14:creationId xmlns:p14="http://schemas.microsoft.com/office/powerpoint/2010/main" val="18048061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23</a:t>
            </a:fld>
            <a:endParaRPr lang="en-GB"/>
          </a:p>
        </p:txBody>
      </p:sp>
    </p:spTree>
    <p:extLst>
      <p:ext uri="{BB962C8B-B14F-4D97-AF65-F5344CB8AC3E}">
        <p14:creationId xmlns:p14="http://schemas.microsoft.com/office/powerpoint/2010/main" val="20763376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24</a:t>
            </a:fld>
            <a:endParaRPr lang="en-GB"/>
          </a:p>
        </p:txBody>
      </p:sp>
    </p:spTree>
    <p:extLst>
      <p:ext uri="{BB962C8B-B14F-4D97-AF65-F5344CB8AC3E}">
        <p14:creationId xmlns:p14="http://schemas.microsoft.com/office/powerpoint/2010/main" val="34824049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14/11/2023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14/11/2023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14/11/2023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14/11/2023</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19404" y="6108239"/>
            <a:ext cx="229516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JZ7tDgRpahA"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3" Type="http://schemas.openxmlformats.org/officeDocument/2006/relationships/image" Target="../media/image11.jpg"/><Relationship Id="rId7" Type="http://schemas.openxmlformats.org/officeDocument/2006/relationships/image" Target="../media/image15.png"/><Relationship Id="rId2" Type="http://schemas.openxmlformats.org/officeDocument/2006/relationships/image" Target="../media/image10.jpg"/><Relationship Id="rId1" Type="http://schemas.openxmlformats.org/officeDocument/2006/relationships/slideLayout" Target="../slideLayouts/slideLayout6.xml"/><Relationship Id="rId6" Type="http://schemas.openxmlformats.org/officeDocument/2006/relationships/image" Target="../media/image14.png"/><Relationship Id="rId5" Type="http://schemas.openxmlformats.org/officeDocument/2006/relationships/image" Target="../media/image13.jpg"/><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s://www.ft.com/content/d1387b70-a5d5-11e2-9b77-00144feabdc0" TargetMode="External"/><Relationship Id="rId2" Type="http://schemas.openxmlformats.org/officeDocument/2006/relationships/hyperlink" Target="https://monoskop.org/images/8/88/Bourdieu_Pierre_The_Logic_of_Practice_1990.pdf" TargetMode="External"/><Relationship Id="rId1" Type="http://schemas.openxmlformats.org/officeDocument/2006/relationships/slideLayout" Target="../slideLayouts/slideLayout7.xml"/><Relationship Id="rId5" Type="http://schemas.openxmlformats.org/officeDocument/2006/relationships/hyperlink" Target="http://communitydevelopmenttoolbox.weebly.com/strategies-of-fostering-collaborative-relationships-social-capital-at-work.html" TargetMode="External"/><Relationship Id="rId4" Type="http://schemas.openxmlformats.org/officeDocument/2006/relationships/hyperlink" Target="https://www.researchgate.net/publication/30522922_Discourse_in_Late_Modernity_Rethinking_Critical_Discourse_Analysis"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eb-p-ebscohost-com.ezproxy.uwtsd.ac.uk/ehost/detail/detail?vid=0&amp;sid=83e7cac8-67ab-4da9-9f98-417803dd07f9%40redis&amp;bdata=JnNpdGU9ZWhvc3QtbGl2ZQ%3d%3d#AN=129658&amp;db=nlebk"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eb-s-ebscohost-com.ezproxy.uwtsd.ac.uk/ehost/detail/detail?vid=0&amp;sid=d3eb8691-1e45-4984-830d-e34c7a2e584c%40redis&amp;bdata=JnNpdGU9ZWhvc3QtbGl2ZQ%3d%3d#AN=132391&amp;db=nlebk"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jstor-org.ezproxy.uwtsd.ac.uk/stable/202113?sid=primo#metadata_info_tab_contents"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researchgate.net/publication/293299918_Global_Strategy_and_Practice_of_E-Governance_Examples_from_Around_the_World" TargetMode="External"/><Relationship Id="rId5" Type="http://schemas.openxmlformats.org/officeDocument/2006/relationships/hyperlink" Target="http://www.sciencedirect.com/science/article/pii/S0885392412002047" TargetMode="External"/><Relationship Id="rId4" Type="http://schemas.openxmlformats.org/officeDocument/2006/relationships/hyperlink" Target="https://www.marxists.org/archive/lenin/works/1916/imp-hsc/"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onlinelibrary.wiley.com/doi/book/10.1002/9781444392654"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C423D15-6D71-46FC-8AC2-3DD734C2CBCD}"/>
              </a:ext>
            </a:extLst>
          </p:cNvPr>
          <p:cNvSpPr/>
          <p:nvPr/>
        </p:nvSpPr>
        <p:spPr>
          <a:xfrm>
            <a:off x="5015880" y="1196752"/>
            <a:ext cx="2232248" cy="1800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4C1BEA7B-91F2-418C-98B8-0C844F845C65}"/>
              </a:ext>
            </a:extLst>
          </p:cNvPr>
          <p:cNvSpPr/>
          <p:nvPr/>
        </p:nvSpPr>
        <p:spPr>
          <a:xfrm>
            <a:off x="8220236" y="529052"/>
            <a:ext cx="1764196"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C39EE6ED-030B-4629-AC68-23DF8F7FAD33}"/>
              </a:ext>
            </a:extLst>
          </p:cNvPr>
          <p:cNvSpPr/>
          <p:nvPr/>
        </p:nvSpPr>
        <p:spPr>
          <a:xfrm>
            <a:off x="7608168" y="2708920"/>
            <a:ext cx="2376264" cy="14812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33DAB6F4-BD48-4D21-955A-FB85ED381C8F}"/>
              </a:ext>
            </a:extLst>
          </p:cNvPr>
          <p:cNvSpPr/>
          <p:nvPr/>
        </p:nvSpPr>
        <p:spPr>
          <a:xfrm>
            <a:off x="2783632" y="2420888"/>
            <a:ext cx="1152128" cy="17692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837BDC00-626B-4D83-99E3-F82A998CAAA9}"/>
              </a:ext>
            </a:extLst>
          </p:cNvPr>
          <p:cNvSpPr/>
          <p:nvPr/>
        </p:nvSpPr>
        <p:spPr>
          <a:xfrm>
            <a:off x="2207568" y="540536"/>
            <a:ext cx="2376264"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B1914BA-9589-4531-800E-BD1A3DA25442}"/>
              </a:ext>
            </a:extLst>
          </p:cNvPr>
          <p:cNvSpPr txBox="1"/>
          <p:nvPr/>
        </p:nvSpPr>
        <p:spPr>
          <a:xfrm>
            <a:off x="1991544" y="4293096"/>
            <a:ext cx="7560840" cy="523220"/>
          </a:xfrm>
          <a:prstGeom prst="rect">
            <a:avLst/>
          </a:prstGeom>
          <a:noFill/>
        </p:spPr>
        <p:txBody>
          <a:bodyPr wrap="square" rtlCol="0">
            <a:spAutoFit/>
          </a:bodyPr>
          <a:lstStyle/>
          <a:p>
            <a:r>
              <a:rPr lang="en-GB" sz="2800" b="1" dirty="0"/>
              <a:t>ECSO4002: Who Are We?: Culture and Identity</a:t>
            </a:r>
          </a:p>
        </p:txBody>
      </p:sp>
      <p:sp>
        <p:nvSpPr>
          <p:cNvPr id="5" name="TextBox 4">
            <a:extLst>
              <a:ext uri="{FF2B5EF4-FFF2-40B4-BE49-F238E27FC236}">
                <a16:creationId xmlns:a16="http://schemas.microsoft.com/office/drawing/2014/main" id="{8847BA2E-E392-43AD-9DA9-0074AE4FFBB8}"/>
              </a:ext>
            </a:extLst>
          </p:cNvPr>
          <p:cNvSpPr txBox="1"/>
          <p:nvPr/>
        </p:nvSpPr>
        <p:spPr>
          <a:xfrm>
            <a:off x="1995871" y="4960333"/>
            <a:ext cx="7560840" cy="954107"/>
          </a:xfrm>
          <a:prstGeom prst="rect">
            <a:avLst/>
          </a:prstGeom>
          <a:noFill/>
        </p:spPr>
        <p:txBody>
          <a:bodyPr wrap="square" rtlCol="0">
            <a:spAutoFit/>
          </a:bodyPr>
          <a:lstStyle/>
          <a:p>
            <a:r>
              <a:rPr lang="en-GB" sz="2800" b="1"/>
              <a:t>Theme 6: </a:t>
            </a:r>
            <a:r>
              <a:rPr lang="en-GB" sz="2800" b="1" dirty="0"/>
              <a:t>What do we mean by Cultural Capital? (Part 1)</a:t>
            </a:r>
          </a:p>
        </p:txBody>
      </p:sp>
      <p:pic>
        <p:nvPicPr>
          <p:cNvPr id="7" name="Picture 6">
            <a:extLst>
              <a:ext uri="{FF2B5EF4-FFF2-40B4-BE49-F238E27FC236}">
                <a16:creationId xmlns:a16="http://schemas.microsoft.com/office/drawing/2014/main" id="{041012B6-836E-4358-92CE-4BD8FDBC7EE4}"/>
              </a:ext>
            </a:extLst>
          </p:cNvPr>
          <p:cNvPicPr>
            <a:picLocks noChangeAspect="1"/>
          </p:cNvPicPr>
          <p:nvPr/>
        </p:nvPicPr>
        <p:blipFill>
          <a:blip r:embed="rId2"/>
          <a:stretch>
            <a:fillRect/>
          </a:stretch>
        </p:blipFill>
        <p:spPr>
          <a:xfrm>
            <a:off x="2351585" y="692696"/>
            <a:ext cx="2095217" cy="1173322"/>
          </a:xfrm>
          <a:prstGeom prst="rect">
            <a:avLst/>
          </a:prstGeom>
        </p:spPr>
      </p:pic>
      <p:pic>
        <p:nvPicPr>
          <p:cNvPr id="9" name="Picture 8">
            <a:extLst>
              <a:ext uri="{FF2B5EF4-FFF2-40B4-BE49-F238E27FC236}">
                <a16:creationId xmlns:a16="http://schemas.microsoft.com/office/drawing/2014/main" id="{82FC9411-61E5-4E12-A82F-2F43B5AAFF1B}"/>
              </a:ext>
            </a:extLst>
          </p:cNvPr>
          <p:cNvPicPr>
            <a:picLocks noChangeAspect="1"/>
          </p:cNvPicPr>
          <p:nvPr/>
        </p:nvPicPr>
        <p:blipFill>
          <a:blip r:embed="rId3"/>
          <a:stretch>
            <a:fillRect/>
          </a:stretch>
        </p:blipFill>
        <p:spPr>
          <a:xfrm>
            <a:off x="5155220" y="1352599"/>
            <a:ext cx="1948892" cy="1459788"/>
          </a:xfrm>
          <a:prstGeom prst="rect">
            <a:avLst/>
          </a:prstGeom>
        </p:spPr>
      </p:pic>
      <p:pic>
        <p:nvPicPr>
          <p:cNvPr id="11" name="Picture 10">
            <a:extLst>
              <a:ext uri="{FF2B5EF4-FFF2-40B4-BE49-F238E27FC236}">
                <a16:creationId xmlns:a16="http://schemas.microsoft.com/office/drawing/2014/main" id="{1BC55A09-039A-43E0-ADD4-49AAFDD481D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88630" y="2534446"/>
            <a:ext cx="949496" cy="1481214"/>
          </a:xfrm>
          <a:prstGeom prst="rect">
            <a:avLst/>
          </a:prstGeom>
        </p:spPr>
      </p:pic>
      <p:pic>
        <p:nvPicPr>
          <p:cNvPr id="12" name="Picture 11">
            <a:extLst>
              <a:ext uri="{FF2B5EF4-FFF2-40B4-BE49-F238E27FC236}">
                <a16:creationId xmlns:a16="http://schemas.microsoft.com/office/drawing/2014/main" id="{85CD7154-7883-4C54-960F-CDAC96935BA7}"/>
              </a:ext>
            </a:extLst>
          </p:cNvPr>
          <p:cNvPicPr>
            <a:picLocks noChangeAspect="1"/>
          </p:cNvPicPr>
          <p:nvPr/>
        </p:nvPicPr>
        <p:blipFill>
          <a:blip r:embed="rId5"/>
          <a:stretch>
            <a:fillRect/>
          </a:stretch>
        </p:blipFill>
        <p:spPr>
          <a:xfrm>
            <a:off x="8394094" y="664924"/>
            <a:ext cx="1446323" cy="1173322"/>
          </a:xfrm>
          <a:prstGeom prst="rect">
            <a:avLst/>
          </a:prstGeom>
        </p:spPr>
      </p:pic>
      <p:sp>
        <p:nvSpPr>
          <p:cNvPr id="20" name="Rectangle 19">
            <a:extLst>
              <a:ext uri="{FF2B5EF4-FFF2-40B4-BE49-F238E27FC236}">
                <a16:creationId xmlns:a16="http://schemas.microsoft.com/office/drawing/2014/main" id="{5CEB1680-B35D-4BE8-AFF7-C7DB142F8FA0}"/>
              </a:ext>
            </a:extLst>
          </p:cNvPr>
          <p:cNvSpPr/>
          <p:nvPr/>
        </p:nvSpPr>
        <p:spPr>
          <a:xfrm>
            <a:off x="2207568" y="2132856"/>
            <a:ext cx="2664296" cy="17700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C5EA0D6E-8E70-4082-BA67-69342681B42E}"/>
              </a:ext>
            </a:extLst>
          </p:cNvPr>
          <p:cNvSpPr/>
          <p:nvPr/>
        </p:nvSpPr>
        <p:spPr>
          <a:xfrm>
            <a:off x="4079776" y="2420888"/>
            <a:ext cx="792088" cy="576064"/>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9CD7AC3F-E820-4D0D-8941-FB4FDF6A8CD8}"/>
              </a:ext>
            </a:extLst>
          </p:cNvPr>
          <p:cNvSpPr/>
          <p:nvPr/>
        </p:nvSpPr>
        <p:spPr>
          <a:xfrm>
            <a:off x="2207568" y="2420888"/>
            <a:ext cx="432048" cy="1769246"/>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7240D883-D107-4458-ACCE-2624687D9E75}"/>
              </a:ext>
            </a:extLst>
          </p:cNvPr>
          <p:cNvSpPr/>
          <p:nvPr/>
        </p:nvSpPr>
        <p:spPr>
          <a:xfrm>
            <a:off x="4655841" y="529052"/>
            <a:ext cx="223009" cy="1459788"/>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3CFF270E-D905-4B1C-B50B-C3FF1A7478C2}"/>
              </a:ext>
            </a:extLst>
          </p:cNvPr>
          <p:cNvSpPr/>
          <p:nvPr/>
        </p:nvSpPr>
        <p:spPr>
          <a:xfrm>
            <a:off x="4079776" y="3140968"/>
            <a:ext cx="3384376" cy="1049166"/>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0F84A861-C7B2-4A9C-9A8C-7B2F98DE93FA}"/>
              </a:ext>
            </a:extLst>
          </p:cNvPr>
          <p:cNvSpPr/>
          <p:nvPr/>
        </p:nvSpPr>
        <p:spPr>
          <a:xfrm>
            <a:off x="5015880" y="529052"/>
            <a:ext cx="3060340" cy="523220"/>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3D089BE6-073C-40DC-8536-78FCF7B6BADB}"/>
              </a:ext>
            </a:extLst>
          </p:cNvPr>
          <p:cNvSpPr/>
          <p:nvPr/>
        </p:nvSpPr>
        <p:spPr>
          <a:xfrm>
            <a:off x="7385159" y="1196752"/>
            <a:ext cx="691061" cy="1368152"/>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921D8B4E-4956-482F-AEDC-6342375ECE26}"/>
              </a:ext>
            </a:extLst>
          </p:cNvPr>
          <p:cNvSpPr/>
          <p:nvPr/>
        </p:nvSpPr>
        <p:spPr>
          <a:xfrm>
            <a:off x="8220236" y="2132856"/>
            <a:ext cx="1764196" cy="37920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688698" y="2793135"/>
            <a:ext cx="2223727" cy="1289008"/>
          </a:xfrm>
          <a:prstGeom prst="rect">
            <a:avLst/>
          </a:prstGeom>
        </p:spPr>
      </p:pic>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F0217F0-6AC4-4702-9CB7-F2CB497E1079}"/>
              </a:ext>
            </a:extLst>
          </p:cNvPr>
          <p:cNvSpPr txBox="1"/>
          <p:nvPr/>
        </p:nvSpPr>
        <p:spPr>
          <a:xfrm>
            <a:off x="2351584" y="476673"/>
            <a:ext cx="7344816" cy="769441"/>
          </a:xfrm>
          <a:prstGeom prst="rect">
            <a:avLst/>
          </a:prstGeom>
          <a:noFill/>
        </p:spPr>
        <p:txBody>
          <a:bodyPr wrap="square" rtlCol="0">
            <a:spAutoFit/>
          </a:bodyPr>
          <a:lstStyle/>
          <a:p>
            <a:pPr algn="ctr"/>
            <a:r>
              <a:rPr lang="en-GB" sz="4400" b="1" dirty="0"/>
              <a:t>Session Recap</a:t>
            </a:r>
          </a:p>
        </p:txBody>
      </p:sp>
      <p:sp>
        <p:nvSpPr>
          <p:cNvPr id="6" name="TextBox 5">
            <a:extLst>
              <a:ext uri="{FF2B5EF4-FFF2-40B4-BE49-F238E27FC236}">
                <a16:creationId xmlns:a16="http://schemas.microsoft.com/office/drawing/2014/main" id="{EAD42516-24CB-413A-A078-AE182DDAE1E9}"/>
              </a:ext>
            </a:extLst>
          </p:cNvPr>
          <p:cNvSpPr txBox="1"/>
          <p:nvPr/>
        </p:nvSpPr>
        <p:spPr>
          <a:xfrm>
            <a:off x="2207568" y="2132857"/>
            <a:ext cx="7704856" cy="584775"/>
          </a:xfrm>
          <a:prstGeom prst="rect">
            <a:avLst/>
          </a:prstGeom>
          <a:noFill/>
        </p:spPr>
        <p:txBody>
          <a:bodyPr wrap="square" rtlCol="0">
            <a:spAutoFit/>
          </a:bodyPr>
          <a:lstStyle/>
          <a:p>
            <a:pPr algn="ctr"/>
            <a:r>
              <a:rPr lang="en-GB" sz="3200" i="1" dirty="0"/>
              <a:t>What did we cover in our last Theme?</a:t>
            </a:r>
          </a:p>
        </p:txBody>
      </p:sp>
    </p:spTree>
    <p:extLst>
      <p:ext uri="{BB962C8B-B14F-4D97-AF65-F5344CB8AC3E}">
        <p14:creationId xmlns:p14="http://schemas.microsoft.com/office/powerpoint/2010/main" val="23811156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421ED-3E84-4FCC-96A5-401294346524}"/>
              </a:ext>
            </a:extLst>
          </p:cNvPr>
          <p:cNvSpPr>
            <a:spLocks noGrp="1"/>
          </p:cNvSpPr>
          <p:nvPr>
            <p:ph type="title"/>
          </p:nvPr>
        </p:nvSpPr>
        <p:spPr>
          <a:xfrm>
            <a:off x="1981200" y="274638"/>
            <a:ext cx="8229600" cy="778098"/>
          </a:xfrm>
        </p:spPr>
        <p:txBody>
          <a:bodyPr/>
          <a:lstStyle/>
          <a:p>
            <a:r>
              <a:rPr lang="en-GB" b="1" dirty="0"/>
              <a:t>Cultural Capital?</a:t>
            </a:r>
          </a:p>
        </p:txBody>
      </p:sp>
      <p:sp>
        <p:nvSpPr>
          <p:cNvPr id="3" name="TextBox 2">
            <a:extLst>
              <a:ext uri="{FF2B5EF4-FFF2-40B4-BE49-F238E27FC236}">
                <a16:creationId xmlns:a16="http://schemas.microsoft.com/office/drawing/2014/main" id="{79383E12-7CCD-4DB8-807D-66959DF795A3}"/>
              </a:ext>
            </a:extLst>
          </p:cNvPr>
          <p:cNvSpPr txBox="1"/>
          <p:nvPr/>
        </p:nvSpPr>
        <p:spPr>
          <a:xfrm>
            <a:off x="479376" y="1484784"/>
            <a:ext cx="11233248" cy="4001095"/>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3200" dirty="0"/>
              <a:t>This concept has been mentioned several times during this Module</a:t>
            </a:r>
          </a:p>
          <a:p>
            <a:pPr marL="285750" indent="-285750">
              <a:spcBef>
                <a:spcPts val="600"/>
              </a:spcBef>
              <a:spcAft>
                <a:spcPts val="600"/>
              </a:spcAft>
              <a:buFont typeface="Arial" panose="020B0604020202020204" pitchFamily="34" charset="0"/>
              <a:buChar char="•"/>
            </a:pPr>
            <a:r>
              <a:rPr lang="en-GB" sz="3200" dirty="0"/>
              <a:t>But what does it mean?</a:t>
            </a:r>
          </a:p>
          <a:p>
            <a:pPr marL="285750" indent="-285750">
              <a:spcBef>
                <a:spcPts val="600"/>
              </a:spcBef>
              <a:spcAft>
                <a:spcPts val="600"/>
              </a:spcAft>
              <a:buFont typeface="Arial" panose="020B0604020202020204" pitchFamily="34" charset="0"/>
              <a:buChar char="•"/>
            </a:pPr>
            <a:r>
              <a:rPr lang="en-GB" sz="3200" dirty="0"/>
              <a:t>In the study of society we use the term capital in a number of different ways</a:t>
            </a:r>
          </a:p>
          <a:p>
            <a:pPr marL="285750" indent="-285750">
              <a:spcBef>
                <a:spcPts val="600"/>
              </a:spcBef>
              <a:spcAft>
                <a:spcPts val="600"/>
              </a:spcAft>
              <a:buFont typeface="Arial" panose="020B0604020202020204" pitchFamily="34" charset="0"/>
              <a:buChar char="•"/>
            </a:pPr>
            <a:r>
              <a:rPr lang="en-GB" sz="3200" dirty="0"/>
              <a:t>In this Theme we will explore these different meanings of the term Capital</a:t>
            </a:r>
          </a:p>
        </p:txBody>
      </p:sp>
    </p:spTree>
    <p:extLst>
      <p:ext uri="{BB962C8B-B14F-4D97-AF65-F5344CB8AC3E}">
        <p14:creationId xmlns:p14="http://schemas.microsoft.com/office/powerpoint/2010/main" val="934194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E85F355-F7B3-4CDA-945C-B0EC1752263D}"/>
              </a:ext>
            </a:extLst>
          </p:cNvPr>
          <p:cNvSpPr txBox="1"/>
          <p:nvPr/>
        </p:nvSpPr>
        <p:spPr>
          <a:xfrm>
            <a:off x="2999656" y="286520"/>
            <a:ext cx="5832648" cy="707886"/>
          </a:xfrm>
          <a:prstGeom prst="rect">
            <a:avLst/>
          </a:prstGeom>
          <a:noFill/>
        </p:spPr>
        <p:txBody>
          <a:bodyPr wrap="square" rtlCol="0">
            <a:spAutoFit/>
          </a:bodyPr>
          <a:lstStyle/>
          <a:p>
            <a:pPr algn="ctr"/>
            <a:r>
              <a:rPr lang="en-GB" sz="4000" b="1" dirty="0"/>
              <a:t>Society</a:t>
            </a:r>
          </a:p>
        </p:txBody>
      </p:sp>
      <p:sp>
        <p:nvSpPr>
          <p:cNvPr id="3" name="TextBox 2">
            <a:extLst>
              <a:ext uri="{FF2B5EF4-FFF2-40B4-BE49-F238E27FC236}">
                <a16:creationId xmlns:a16="http://schemas.microsoft.com/office/drawing/2014/main" id="{2D5B90B2-598A-4706-974F-ED99F2281A78}"/>
              </a:ext>
            </a:extLst>
          </p:cNvPr>
          <p:cNvSpPr txBox="1"/>
          <p:nvPr/>
        </p:nvSpPr>
        <p:spPr>
          <a:xfrm>
            <a:off x="335360" y="1628800"/>
            <a:ext cx="11521280" cy="3354765"/>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3200" dirty="0"/>
              <a:t>As we have already said, we use the word society in our everyday speech</a:t>
            </a:r>
          </a:p>
          <a:p>
            <a:pPr marL="457200" indent="-457200">
              <a:spcBef>
                <a:spcPts val="600"/>
              </a:spcBef>
              <a:spcAft>
                <a:spcPts val="600"/>
              </a:spcAft>
              <a:buFont typeface="Arial" panose="020B0604020202020204" pitchFamily="34" charset="0"/>
              <a:buChar char="•"/>
            </a:pPr>
            <a:r>
              <a:rPr lang="en-GB" sz="3200" dirty="0"/>
              <a:t>We talk of ‘modern’ society, Building Society, ‘high’ society, ‘civilised’ society, ‘polite’ society etc.</a:t>
            </a:r>
          </a:p>
          <a:p>
            <a:pPr marL="457200" indent="-457200">
              <a:spcBef>
                <a:spcPts val="600"/>
              </a:spcBef>
              <a:spcAft>
                <a:spcPts val="600"/>
              </a:spcAft>
              <a:buFont typeface="Arial" panose="020B0604020202020204" pitchFamily="34" charset="0"/>
              <a:buChar char="•"/>
            </a:pPr>
            <a:r>
              <a:rPr lang="en-GB" sz="3200" dirty="0"/>
              <a:t>However even with such a common concept there are theoretical and ideological differences</a:t>
            </a:r>
          </a:p>
        </p:txBody>
      </p:sp>
    </p:spTree>
    <p:extLst>
      <p:ext uri="{BB962C8B-B14F-4D97-AF65-F5344CB8AC3E}">
        <p14:creationId xmlns:p14="http://schemas.microsoft.com/office/powerpoint/2010/main" val="3076426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FC8022-B5E9-4A9F-A9BA-69D7CF300726}"/>
              </a:ext>
            </a:extLst>
          </p:cNvPr>
          <p:cNvSpPr txBox="1"/>
          <p:nvPr/>
        </p:nvSpPr>
        <p:spPr>
          <a:xfrm>
            <a:off x="2999656" y="286520"/>
            <a:ext cx="5832648" cy="707886"/>
          </a:xfrm>
          <a:prstGeom prst="rect">
            <a:avLst/>
          </a:prstGeom>
          <a:noFill/>
        </p:spPr>
        <p:txBody>
          <a:bodyPr wrap="square" rtlCol="0">
            <a:spAutoFit/>
          </a:bodyPr>
          <a:lstStyle/>
          <a:p>
            <a:pPr algn="ctr"/>
            <a:r>
              <a:rPr lang="en-GB" sz="4000" b="1" dirty="0"/>
              <a:t>Society</a:t>
            </a:r>
          </a:p>
        </p:txBody>
      </p:sp>
      <p:sp>
        <p:nvSpPr>
          <p:cNvPr id="3" name="TextBox 2">
            <a:extLst>
              <a:ext uri="{FF2B5EF4-FFF2-40B4-BE49-F238E27FC236}">
                <a16:creationId xmlns:a16="http://schemas.microsoft.com/office/drawing/2014/main" id="{8D14B387-55DB-4692-9C51-7C7604B9937D}"/>
              </a:ext>
            </a:extLst>
          </p:cNvPr>
          <p:cNvSpPr txBox="1"/>
          <p:nvPr/>
        </p:nvSpPr>
        <p:spPr>
          <a:xfrm>
            <a:off x="191344" y="1099733"/>
            <a:ext cx="11809312"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For example, a late 20</a:t>
            </a:r>
            <a:r>
              <a:rPr lang="en-GB" sz="2800" baseline="30000" dirty="0"/>
              <a:t>th</a:t>
            </a:r>
            <a:r>
              <a:rPr lang="en-GB" sz="2800" dirty="0"/>
              <a:t> Century Prime Minister once said;</a:t>
            </a:r>
          </a:p>
        </p:txBody>
      </p:sp>
      <p:sp>
        <p:nvSpPr>
          <p:cNvPr id="4" name="TextBox 3">
            <a:extLst>
              <a:ext uri="{FF2B5EF4-FFF2-40B4-BE49-F238E27FC236}">
                <a16:creationId xmlns:a16="http://schemas.microsoft.com/office/drawing/2014/main" id="{2A0EEC77-6905-49F9-9AEA-6D983333B969}"/>
              </a:ext>
            </a:extLst>
          </p:cNvPr>
          <p:cNvSpPr txBox="1"/>
          <p:nvPr/>
        </p:nvSpPr>
        <p:spPr>
          <a:xfrm>
            <a:off x="263352" y="1657003"/>
            <a:ext cx="11449272" cy="4102533"/>
          </a:xfrm>
          <a:prstGeom prst="rect">
            <a:avLst/>
          </a:prstGeom>
          <a:noFill/>
        </p:spPr>
        <p:txBody>
          <a:bodyPr wrap="square" rtlCol="0">
            <a:spAutoFit/>
          </a:bodyPr>
          <a:lstStyle/>
          <a:p>
            <a:pPr algn="just">
              <a:lnSpc>
                <a:spcPct val="150000"/>
              </a:lnSpc>
            </a:pPr>
            <a:r>
              <a:rPr lang="en-GB" sz="2200" dirty="0"/>
              <a:t>“I think we have been through a period when too many people have been given to understand that when they have a problem it is government’s job to cope with it. ‘I have a problem, I’ll get a grant. I’m homeless, the government must house me.’ They are casting their problems on society. And, you know, </a:t>
            </a:r>
            <a:r>
              <a:rPr lang="en-GB" sz="2200" b="1" dirty="0"/>
              <a:t>there is no such thing as society</a:t>
            </a:r>
            <a:r>
              <a:rPr lang="en-GB" sz="2200" dirty="0"/>
              <a:t>. There are individual men and women and there are families. And no governments can do anything except through people, and people must look to themselves first. It is our duty to look after ourselves and then, also, to look after our neighbours. People have got their entitlements too much in mind, without the obligations. There is no such thing as an entitlement, unless someone has first met an obligation.”</a:t>
            </a:r>
          </a:p>
        </p:txBody>
      </p:sp>
      <p:sp>
        <p:nvSpPr>
          <p:cNvPr id="6" name="TextBox 5">
            <a:extLst>
              <a:ext uri="{FF2B5EF4-FFF2-40B4-BE49-F238E27FC236}">
                <a16:creationId xmlns:a16="http://schemas.microsoft.com/office/drawing/2014/main" id="{101BF827-9333-4794-99D3-5CB7C5A89923}"/>
              </a:ext>
            </a:extLst>
          </p:cNvPr>
          <p:cNvSpPr txBox="1"/>
          <p:nvPr/>
        </p:nvSpPr>
        <p:spPr>
          <a:xfrm>
            <a:off x="5015880" y="6202148"/>
            <a:ext cx="5400600" cy="369332"/>
          </a:xfrm>
          <a:prstGeom prst="rect">
            <a:avLst/>
          </a:prstGeom>
          <a:noFill/>
        </p:spPr>
        <p:txBody>
          <a:bodyPr wrap="square" rtlCol="0">
            <a:spAutoFit/>
          </a:bodyPr>
          <a:lstStyle/>
          <a:p>
            <a:r>
              <a:rPr lang="en-GB" dirty="0"/>
              <a:t>Thatcher (1996) cited in Brittan (2013)</a:t>
            </a:r>
          </a:p>
        </p:txBody>
      </p:sp>
    </p:spTree>
    <p:extLst>
      <p:ext uri="{BB962C8B-B14F-4D97-AF65-F5344CB8AC3E}">
        <p14:creationId xmlns:p14="http://schemas.microsoft.com/office/powerpoint/2010/main" val="3762613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F65DB92-1C0C-4605-9694-9E663EC89F8D}"/>
              </a:ext>
            </a:extLst>
          </p:cNvPr>
          <p:cNvSpPr txBox="1"/>
          <p:nvPr/>
        </p:nvSpPr>
        <p:spPr>
          <a:xfrm>
            <a:off x="3215680" y="260649"/>
            <a:ext cx="5328592" cy="646331"/>
          </a:xfrm>
          <a:prstGeom prst="rect">
            <a:avLst/>
          </a:prstGeom>
          <a:noFill/>
        </p:spPr>
        <p:txBody>
          <a:bodyPr wrap="square" rtlCol="0">
            <a:spAutoFit/>
          </a:bodyPr>
          <a:lstStyle/>
          <a:p>
            <a:pPr algn="ctr"/>
            <a:r>
              <a:rPr lang="en-GB" sz="3600" b="1" dirty="0"/>
              <a:t>Society </a:t>
            </a:r>
          </a:p>
        </p:txBody>
      </p:sp>
      <p:pic>
        <p:nvPicPr>
          <p:cNvPr id="3" name="Picture 2">
            <a:extLst>
              <a:ext uri="{FF2B5EF4-FFF2-40B4-BE49-F238E27FC236}">
                <a16:creationId xmlns:a16="http://schemas.microsoft.com/office/drawing/2014/main" id="{05BD4C3E-3967-4104-A637-B2F603700C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5841" y="908721"/>
            <a:ext cx="854825" cy="854825"/>
          </a:xfrm>
          <a:prstGeom prst="rect">
            <a:avLst/>
          </a:prstGeom>
        </p:spPr>
      </p:pic>
      <p:sp>
        <p:nvSpPr>
          <p:cNvPr id="4" name="TextBox 3">
            <a:extLst>
              <a:ext uri="{FF2B5EF4-FFF2-40B4-BE49-F238E27FC236}">
                <a16:creationId xmlns:a16="http://schemas.microsoft.com/office/drawing/2014/main" id="{31252DD3-0BE2-4750-A6D1-9929B07D3EF5}"/>
              </a:ext>
            </a:extLst>
          </p:cNvPr>
          <p:cNvSpPr txBox="1"/>
          <p:nvPr/>
        </p:nvSpPr>
        <p:spPr>
          <a:xfrm>
            <a:off x="5591944" y="1116077"/>
            <a:ext cx="2160240" cy="369332"/>
          </a:xfrm>
          <a:prstGeom prst="rect">
            <a:avLst/>
          </a:prstGeom>
          <a:noFill/>
        </p:spPr>
        <p:txBody>
          <a:bodyPr wrap="square" rtlCol="0">
            <a:spAutoFit/>
          </a:bodyPr>
          <a:lstStyle/>
          <a:p>
            <a:r>
              <a:rPr lang="en-GB" dirty="0"/>
              <a:t>Group Activity</a:t>
            </a:r>
          </a:p>
        </p:txBody>
      </p:sp>
      <p:sp>
        <p:nvSpPr>
          <p:cNvPr id="5" name="TextBox 4">
            <a:extLst>
              <a:ext uri="{FF2B5EF4-FFF2-40B4-BE49-F238E27FC236}">
                <a16:creationId xmlns:a16="http://schemas.microsoft.com/office/drawing/2014/main" id="{9234F883-4064-4112-BE5C-8ED9B265E2A1}"/>
              </a:ext>
            </a:extLst>
          </p:cNvPr>
          <p:cNvSpPr txBox="1"/>
          <p:nvPr/>
        </p:nvSpPr>
        <p:spPr>
          <a:xfrm>
            <a:off x="2135560" y="1916833"/>
            <a:ext cx="7632848" cy="3062377"/>
          </a:xfrm>
          <a:prstGeom prst="rect">
            <a:avLst/>
          </a:prstGeom>
          <a:noFill/>
        </p:spPr>
        <p:txBody>
          <a:bodyPr wrap="square" rtlCol="0">
            <a:spAutoFit/>
          </a:bodyPr>
          <a:lstStyle/>
          <a:p>
            <a:pPr algn="ctr"/>
            <a:r>
              <a:rPr lang="en-GB" sz="2800" dirty="0"/>
              <a:t>In a discussion group we will discuss this quote from Margaret Thatcher.</a:t>
            </a:r>
          </a:p>
          <a:p>
            <a:pPr algn="ctr"/>
            <a:endParaRPr lang="en-GB" sz="2800" dirty="0"/>
          </a:p>
          <a:p>
            <a:pPr algn="ctr">
              <a:spcBef>
                <a:spcPts val="600"/>
              </a:spcBef>
              <a:spcAft>
                <a:spcPts val="600"/>
              </a:spcAft>
            </a:pPr>
            <a:r>
              <a:rPr lang="en-GB" sz="2800" i="1" dirty="0"/>
              <a:t>What do you understand her argument to be?</a:t>
            </a:r>
          </a:p>
          <a:p>
            <a:pPr algn="ctr">
              <a:spcBef>
                <a:spcPts val="600"/>
              </a:spcBef>
              <a:spcAft>
                <a:spcPts val="600"/>
              </a:spcAft>
            </a:pPr>
            <a:r>
              <a:rPr lang="en-GB" sz="2800" i="1" dirty="0"/>
              <a:t>Do you agree or disagree with her?</a:t>
            </a:r>
          </a:p>
          <a:p>
            <a:pPr algn="ctr">
              <a:spcBef>
                <a:spcPts val="600"/>
              </a:spcBef>
              <a:spcAft>
                <a:spcPts val="600"/>
              </a:spcAft>
            </a:pPr>
            <a:r>
              <a:rPr lang="en-GB" sz="2800" i="1" dirty="0"/>
              <a:t>What is your own view of society?</a:t>
            </a:r>
          </a:p>
        </p:txBody>
      </p:sp>
      <p:sp>
        <p:nvSpPr>
          <p:cNvPr id="6" name="TextBox 5"/>
          <p:cNvSpPr txBox="1"/>
          <p:nvPr/>
        </p:nvSpPr>
        <p:spPr>
          <a:xfrm>
            <a:off x="1991544" y="5229201"/>
            <a:ext cx="8352928" cy="954107"/>
          </a:xfrm>
          <a:prstGeom prst="rect">
            <a:avLst/>
          </a:prstGeom>
          <a:noFill/>
        </p:spPr>
        <p:txBody>
          <a:bodyPr wrap="square" rtlCol="0">
            <a:spAutoFit/>
          </a:bodyPr>
          <a:lstStyle/>
          <a:p>
            <a:pPr algn="ctr"/>
            <a:r>
              <a:rPr lang="en-GB" sz="2800" i="1" dirty="0"/>
              <a:t>Give these questions some thought and then use the Chat facility to share your thoughts.</a:t>
            </a:r>
          </a:p>
        </p:txBody>
      </p:sp>
    </p:spTree>
    <p:extLst>
      <p:ext uri="{BB962C8B-B14F-4D97-AF65-F5344CB8AC3E}">
        <p14:creationId xmlns:p14="http://schemas.microsoft.com/office/powerpoint/2010/main" val="3235307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E74FB8E-DDF4-4199-BF04-83984C2366F1}"/>
              </a:ext>
            </a:extLst>
          </p:cNvPr>
          <p:cNvSpPr txBox="1"/>
          <p:nvPr/>
        </p:nvSpPr>
        <p:spPr>
          <a:xfrm>
            <a:off x="1127448" y="792828"/>
            <a:ext cx="9862526" cy="954107"/>
          </a:xfrm>
          <a:prstGeom prst="rect">
            <a:avLst/>
          </a:prstGeom>
          <a:noFill/>
        </p:spPr>
        <p:txBody>
          <a:bodyPr wrap="square" rtlCol="0">
            <a:spAutoFit/>
          </a:bodyPr>
          <a:lstStyle/>
          <a:p>
            <a:pPr algn="ctr"/>
            <a:r>
              <a:rPr lang="en-GB" sz="2800" b="1" dirty="0"/>
              <a:t>We will now move on to look at an important theoretical concept for the fields of sociology, social studies and advocacy.</a:t>
            </a:r>
          </a:p>
        </p:txBody>
      </p:sp>
      <p:sp>
        <p:nvSpPr>
          <p:cNvPr id="3" name="Rectangle 2">
            <a:extLst>
              <a:ext uri="{FF2B5EF4-FFF2-40B4-BE49-F238E27FC236}">
                <a16:creationId xmlns:a16="http://schemas.microsoft.com/office/drawing/2014/main" id="{63AE9219-F7F0-4FD4-B19B-9CD5BBD79E30}"/>
              </a:ext>
            </a:extLst>
          </p:cNvPr>
          <p:cNvSpPr/>
          <p:nvPr/>
        </p:nvSpPr>
        <p:spPr>
          <a:xfrm>
            <a:off x="4057490" y="3203338"/>
            <a:ext cx="4002442" cy="144655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8800" b="1" dirty="0">
                <a:ln/>
                <a:solidFill>
                  <a:schemeClr val="accent4"/>
                </a:solidFill>
              </a:rPr>
              <a:t>CAPITAL</a:t>
            </a:r>
          </a:p>
        </p:txBody>
      </p:sp>
    </p:spTree>
    <p:extLst>
      <p:ext uri="{BB962C8B-B14F-4D97-AF65-F5344CB8AC3E}">
        <p14:creationId xmlns:p14="http://schemas.microsoft.com/office/powerpoint/2010/main" val="1837727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8D49CD3-6798-4619-AA5D-596D86F779B9}"/>
              </a:ext>
            </a:extLst>
          </p:cNvPr>
          <p:cNvSpPr txBox="1"/>
          <p:nvPr/>
        </p:nvSpPr>
        <p:spPr>
          <a:xfrm>
            <a:off x="2135560" y="332657"/>
            <a:ext cx="7920880" cy="769441"/>
          </a:xfrm>
          <a:prstGeom prst="rect">
            <a:avLst/>
          </a:prstGeom>
          <a:noFill/>
        </p:spPr>
        <p:txBody>
          <a:bodyPr wrap="square" rtlCol="0">
            <a:spAutoFit/>
          </a:bodyPr>
          <a:lstStyle/>
          <a:p>
            <a:pPr algn="ctr"/>
            <a:r>
              <a:rPr lang="en-GB" sz="4400" b="1" dirty="0"/>
              <a:t>What do we mean by ‘Capital’?</a:t>
            </a:r>
          </a:p>
        </p:txBody>
      </p:sp>
      <p:sp>
        <p:nvSpPr>
          <p:cNvPr id="3" name="TextBox 2">
            <a:extLst>
              <a:ext uri="{FF2B5EF4-FFF2-40B4-BE49-F238E27FC236}">
                <a16:creationId xmlns:a16="http://schemas.microsoft.com/office/drawing/2014/main" id="{24A2203A-CB6A-4E8F-908B-AA1FCDA79E3F}"/>
              </a:ext>
            </a:extLst>
          </p:cNvPr>
          <p:cNvSpPr txBox="1"/>
          <p:nvPr/>
        </p:nvSpPr>
        <p:spPr>
          <a:xfrm>
            <a:off x="2135560" y="1484785"/>
            <a:ext cx="7920880" cy="954107"/>
          </a:xfrm>
          <a:prstGeom prst="rect">
            <a:avLst/>
          </a:prstGeom>
          <a:noFill/>
        </p:spPr>
        <p:txBody>
          <a:bodyPr wrap="square" rtlCol="0">
            <a:spAutoFit/>
          </a:bodyPr>
          <a:lstStyle/>
          <a:p>
            <a:pPr algn="ctr"/>
            <a:r>
              <a:rPr lang="en-GB" sz="2800" i="1" dirty="0"/>
              <a:t>Take some time to consider the term ‘Capital’. Consider the following questions in your discussion.</a:t>
            </a:r>
          </a:p>
        </p:txBody>
      </p:sp>
      <p:sp>
        <p:nvSpPr>
          <p:cNvPr id="4" name="TextBox 3">
            <a:extLst>
              <a:ext uri="{FF2B5EF4-FFF2-40B4-BE49-F238E27FC236}">
                <a16:creationId xmlns:a16="http://schemas.microsoft.com/office/drawing/2014/main" id="{906D6682-7A86-4F2D-B089-0C7F9495F0AA}"/>
              </a:ext>
            </a:extLst>
          </p:cNvPr>
          <p:cNvSpPr txBox="1"/>
          <p:nvPr/>
        </p:nvSpPr>
        <p:spPr>
          <a:xfrm>
            <a:off x="2135560" y="2708921"/>
            <a:ext cx="792088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What does the term mean to you?</a:t>
            </a:r>
          </a:p>
          <a:p>
            <a:pPr marL="457200" indent="-457200">
              <a:buFont typeface="Arial" panose="020B0604020202020204" pitchFamily="34" charset="0"/>
              <a:buChar char="•"/>
            </a:pPr>
            <a:r>
              <a:rPr lang="en-GB" sz="2800" dirty="0"/>
              <a:t>Where have you seen the term used before?</a:t>
            </a:r>
          </a:p>
        </p:txBody>
      </p:sp>
      <p:sp>
        <p:nvSpPr>
          <p:cNvPr id="9" name="TextBox 8">
            <a:extLst>
              <a:ext uri="{FF2B5EF4-FFF2-40B4-BE49-F238E27FC236}">
                <a16:creationId xmlns:a16="http://schemas.microsoft.com/office/drawing/2014/main" id="{6B64C458-0D69-4896-9DEF-D948E990501D}"/>
              </a:ext>
            </a:extLst>
          </p:cNvPr>
          <p:cNvSpPr txBox="1"/>
          <p:nvPr/>
        </p:nvSpPr>
        <p:spPr>
          <a:xfrm>
            <a:off x="2063553" y="4509121"/>
            <a:ext cx="8064894" cy="954107"/>
          </a:xfrm>
          <a:prstGeom prst="rect">
            <a:avLst/>
          </a:prstGeom>
          <a:noFill/>
        </p:spPr>
        <p:txBody>
          <a:bodyPr wrap="square" rtlCol="0">
            <a:spAutoFit/>
          </a:bodyPr>
          <a:lstStyle/>
          <a:p>
            <a:pPr algn="ctr"/>
            <a:r>
              <a:rPr lang="en-GB" sz="2800" dirty="0"/>
              <a:t>Feedback to your Tutor</a:t>
            </a:r>
          </a:p>
          <a:p>
            <a:pPr algn="ctr"/>
            <a:r>
              <a:rPr lang="en-GB" sz="2800" i="1" dirty="0"/>
              <a:t>If you are online please raise your hand to contribute.</a:t>
            </a:r>
          </a:p>
        </p:txBody>
      </p:sp>
    </p:spTree>
    <p:extLst>
      <p:ext uri="{BB962C8B-B14F-4D97-AF65-F5344CB8AC3E}">
        <p14:creationId xmlns:p14="http://schemas.microsoft.com/office/powerpoint/2010/main" val="671423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4432" y="188641"/>
            <a:ext cx="8229600" cy="716631"/>
          </a:xfrm>
        </p:spPr>
        <p:txBody>
          <a:bodyPr>
            <a:normAutofit fontScale="90000"/>
          </a:bodyPr>
          <a:lstStyle/>
          <a:p>
            <a:r>
              <a:rPr lang="en-US" b="1" dirty="0"/>
              <a:t>What is Capital?</a:t>
            </a:r>
          </a:p>
        </p:txBody>
      </p:sp>
      <p:sp>
        <p:nvSpPr>
          <p:cNvPr id="3" name="Content Placeholder 2"/>
          <p:cNvSpPr>
            <a:spLocks noGrp="1"/>
          </p:cNvSpPr>
          <p:nvPr>
            <p:ph idx="1"/>
          </p:nvPr>
        </p:nvSpPr>
        <p:spPr>
          <a:xfrm>
            <a:off x="263352" y="908158"/>
            <a:ext cx="8229600" cy="649223"/>
          </a:xfrm>
        </p:spPr>
        <p:txBody>
          <a:bodyPr>
            <a:normAutofit/>
          </a:bodyPr>
          <a:lstStyle/>
          <a:p>
            <a:pPr marL="0" indent="0" fontAlgn="base" hangingPunct="0">
              <a:buNone/>
            </a:pPr>
            <a:r>
              <a:rPr lang="en-US" dirty="0"/>
              <a:t>In economic or financial terms capital is:</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04112" y="3283844"/>
            <a:ext cx="1073354" cy="807162"/>
          </a:xfrm>
          <a:prstGeom prst="rect">
            <a:avLst/>
          </a:prstGeom>
        </p:spPr>
      </p:pic>
      <p:sp>
        <p:nvSpPr>
          <p:cNvPr id="6" name="TextBox 5">
            <a:extLst>
              <a:ext uri="{FF2B5EF4-FFF2-40B4-BE49-F238E27FC236}">
                <a16:creationId xmlns:a16="http://schemas.microsoft.com/office/drawing/2014/main" id="{C0A39AC2-7134-48B4-AF2F-EB2C692B4EF7}"/>
              </a:ext>
            </a:extLst>
          </p:cNvPr>
          <p:cNvSpPr txBox="1"/>
          <p:nvPr/>
        </p:nvSpPr>
        <p:spPr>
          <a:xfrm>
            <a:off x="263352" y="1700809"/>
            <a:ext cx="11830000" cy="2246769"/>
          </a:xfrm>
          <a:prstGeom prst="rect">
            <a:avLst/>
          </a:prstGeom>
          <a:noFill/>
        </p:spPr>
        <p:txBody>
          <a:bodyPr wrap="square" rtlCol="0">
            <a:spAutoFit/>
          </a:bodyPr>
          <a:lstStyle/>
          <a:p>
            <a:pPr marL="457200" indent="-457200" fontAlgn="base" hangingPunct="0">
              <a:buFont typeface="Arial" panose="020B0604020202020204" pitchFamily="34" charset="0"/>
              <a:buChar char="•"/>
            </a:pPr>
            <a:r>
              <a:rPr lang="en-US" sz="2800" dirty="0"/>
              <a:t>A form of </a:t>
            </a:r>
            <a:r>
              <a:rPr lang="en-US" sz="2800" u="sng" dirty="0"/>
              <a:t>resource</a:t>
            </a:r>
            <a:r>
              <a:rPr lang="en-US" sz="2800" dirty="0"/>
              <a:t> upon which an individual can draw/use within society</a:t>
            </a:r>
          </a:p>
          <a:p>
            <a:pPr marL="457200" indent="-457200" fontAlgn="base" hangingPunct="0">
              <a:buFont typeface="Arial" panose="020B0604020202020204" pitchFamily="34" charset="0"/>
              <a:buChar char="•"/>
            </a:pPr>
            <a:r>
              <a:rPr lang="en-US" sz="2800" dirty="0"/>
              <a:t>The more ‘capital’ or ‘resources’ you have the </a:t>
            </a:r>
            <a:r>
              <a:rPr lang="en-US" sz="2800" u="sng" dirty="0"/>
              <a:t>easier your life</a:t>
            </a:r>
            <a:r>
              <a:rPr lang="en-US" sz="2800" dirty="0"/>
              <a:t> will be</a:t>
            </a:r>
          </a:p>
          <a:p>
            <a:pPr marL="457200" indent="-457200" fontAlgn="base" hangingPunct="0">
              <a:buFont typeface="Arial" panose="020B0604020202020204" pitchFamily="34" charset="0"/>
              <a:buChar char="•"/>
            </a:pPr>
            <a:r>
              <a:rPr lang="en-US" sz="2800" dirty="0"/>
              <a:t>The more ‘capital’ or ‘resources’ you have the more likely you are to </a:t>
            </a:r>
            <a:r>
              <a:rPr lang="en-US" sz="2800" b="1" u="sng" dirty="0"/>
              <a:t>sustain or gain more</a:t>
            </a:r>
          </a:p>
          <a:p>
            <a:pPr marL="457200" indent="-457200" fontAlgn="base" hangingPunct="0">
              <a:buFont typeface="Arial" panose="020B0604020202020204" pitchFamily="34" charset="0"/>
              <a:buChar char="•"/>
            </a:pPr>
            <a:r>
              <a:rPr lang="en-US" sz="2800" dirty="0"/>
              <a:t>We often use the phrase to mean money</a:t>
            </a:r>
          </a:p>
        </p:txBody>
      </p:sp>
      <p:sp>
        <p:nvSpPr>
          <p:cNvPr id="7" name="TextBox 6">
            <a:extLst>
              <a:ext uri="{FF2B5EF4-FFF2-40B4-BE49-F238E27FC236}">
                <a16:creationId xmlns:a16="http://schemas.microsoft.com/office/drawing/2014/main" id="{F29FCC15-399B-4DD6-B9A1-7B4ECAA9870B}"/>
              </a:ext>
            </a:extLst>
          </p:cNvPr>
          <p:cNvSpPr txBox="1"/>
          <p:nvPr/>
        </p:nvSpPr>
        <p:spPr>
          <a:xfrm>
            <a:off x="263352" y="4365104"/>
            <a:ext cx="943304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But even in the world of finance it means more than this and can include stocks, shares etc.</a:t>
            </a:r>
          </a:p>
        </p:txBody>
      </p:sp>
    </p:spTree>
    <p:extLst>
      <p:ext uri="{BB962C8B-B14F-4D97-AF65-F5344CB8AC3E}">
        <p14:creationId xmlns:p14="http://schemas.microsoft.com/office/powerpoint/2010/main" val="377806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nodeType="clickEffect">
                                  <p:stCondLst>
                                    <p:cond delay="0"/>
                                  </p:stCondLst>
                                  <p:childTnLst>
                                    <p:set>
                                      <p:cBhvr>
                                        <p:cTn id="30" dur="1" fill="hold">
                                          <p:stCondLst>
                                            <p:cond delay="0"/>
                                          </p:stCondLst>
                                        </p:cTn>
                                        <p:tgtEl>
                                          <p:spTgt spid="4"/>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build="p"/>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2608" y="1709338"/>
            <a:ext cx="11233248" cy="3989040"/>
          </a:xfrm>
        </p:spPr>
        <p:txBody>
          <a:bodyPr>
            <a:normAutofit/>
          </a:bodyPr>
          <a:lstStyle/>
          <a:p>
            <a:pPr marL="0" indent="0" algn="ctr" fontAlgn="base" hangingPunct="0">
              <a:buNone/>
            </a:pPr>
            <a:r>
              <a:rPr lang="en-US" dirty="0"/>
              <a:t>‘accumulated labor (in its materialized form or its “incorporated,” embodied form) which, when appropriated on a private (e.g., exclusive) basis by agents or groups of agents, enables them to appropriate social energy in the form of reified or living labor. . . . It is what makes the games of society – not least, the economic game – something other than simple games of chance offering at every moment the possibility of a miracle’ </a:t>
            </a:r>
          </a:p>
        </p:txBody>
      </p:sp>
      <p:sp>
        <p:nvSpPr>
          <p:cNvPr id="6" name="Title 1">
            <a:extLst>
              <a:ext uri="{FF2B5EF4-FFF2-40B4-BE49-F238E27FC236}">
                <a16:creationId xmlns:a16="http://schemas.microsoft.com/office/drawing/2014/main" id="{CBB78113-1BBE-4592-A752-1764C1473AB7}"/>
              </a:ext>
            </a:extLst>
          </p:cNvPr>
          <p:cNvSpPr>
            <a:spLocks noGrp="1"/>
          </p:cNvSpPr>
          <p:nvPr>
            <p:ph type="title"/>
          </p:nvPr>
        </p:nvSpPr>
        <p:spPr>
          <a:xfrm>
            <a:off x="1964432" y="188641"/>
            <a:ext cx="8229600" cy="716631"/>
          </a:xfrm>
        </p:spPr>
        <p:txBody>
          <a:bodyPr>
            <a:normAutofit fontScale="90000"/>
          </a:bodyPr>
          <a:lstStyle/>
          <a:p>
            <a:r>
              <a:rPr lang="en-US" b="1" dirty="0"/>
              <a:t>What is Capital?</a:t>
            </a:r>
          </a:p>
        </p:txBody>
      </p:sp>
      <p:sp>
        <p:nvSpPr>
          <p:cNvPr id="7" name="Content Placeholder 2">
            <a:extLst>
              <a:ext uri="{FF2B5EF4-FFF2-40B4-BE49-F238E27FC236}">
                <a16:creationId xmlns:a16="http://schemas.microsoft.com/office/drawing/2014/main" id="{5281B9CE-90C6-47ED-AC73-6DF3AED94B4E}"/>
              </a:ext>
            </a:extLst>
          </p:cNvPr>
          <p:cNvSpPr txBox="1">
            <a:spLocks/>
          </p:cNvSpPr>
          <p:nvPr/>
        </p:nvSpPr>
        <p:spPr>
          <a:xfrm>
            <a:off x="263352" y="905272"/>
            <a:ext cx="8229600" cy="64922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fontAlgn="base" hangingPunct="0">
              <a:buNone/>
            </a:pPr>
            <a:r>
              <a:rPr lang="en-US" dirty="0"/>
              <a:t>In sociological terms capital can be thought of:</a:t>
            </a:r>
          </a:p>
        </p:txBody>
      </p:sp>
      <p:sp>
        <p:nvSpPr>
          <p:cNvPr id="8" name="TextBox 7">
            <a:extLst>
              <a:ext uri="{FF2B5EF4-FFF2-40B4-BE49-F238E27FC236}">
                <a16:creationId xmlns:a16="http://schemas.microsoft.com/office/drawing/2014/main" id="{CE5A6D39-1AFC-44FC-A169-C9DDF83FA433}"/>
              </a:ext>
            </a:extLst>
          </p:cNvPr>
          <p:cNvSpPr txBox="1"/>
          <p:nvPr/>
        </p:nvSpPr>
        <p:spPr>
          <a:xfrm>
            <a:off x="8112224" y="5952728"/>
            <a:ext cx="2736304" cy="523220"/>
          </a:xfrm>
          <a:prstGeom prst="rect">
            <a:avLst/>
          </a:prstGeom>
          <a:noFill/>
        </p:spPr>
        <p:txBody>
          <a:bodyPr wrap="square" rtlCol="0">
            <a:spAutoFit/>
          </a:bodyPr>
          <a:lstStyle/>
          <a:p>
            <a:r>
              <a:rPr lang="en-US" sz="2800" dirty="0"/>
              <a:t>(Ball, 2004, p.15)</a:t>
            </a:r>
          </a:p>
        </p:txBody>
      </p:sp>
    </p:spTree>
    <p:extLst>
      <p:ext uri="{BB962C8B-B14F-4D97-AF65-F5344CB8AC3E}">
        <p14:creationId xmlns:p14="http://schemas.microsoft.com/office/powerpoint/2010/main" val="1119232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build="p"/>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3AC73-7DDD-47D9-B510-5A328A295EA1}"/>
              </a:ext>
            </a:extLst>
          </p:cNvPr>
          <p:cNvSpPr txBox="1">
            <a:spLocks/>
          </p:cNvSpPr>
          <p:nvPr/>
        </p:nvSpPr>
        <p:spPr>
          <a:xfrm>
            <a:off x="1964432" y="188641"/>
            <a:ext cx="8229600" cy="716631"/>
          </a:xfrm>
          <a:prstGeom prst="rect">
            <a:avLst/>
          </a:prstGeom>
        </p:spPr>
        <p:txBody>
          <a:bodyPr>
            <a:normAutofit fontScale="97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b="1" dirty="0"/>
              <a:t>What is Capital?</a:t>
            </a:r>
          </a:p>
        </p:txBody>
      </p:sp>
      <p:sp>
        <p:nvSpPr>
          <p:cNvPr id="3" name="TextBox 2">
            <a:extLst>
              <a:ext uri="{FF2B5EF4-FFF2-40B4-BE49-F238E27FC236}">
                <a16:creationId xmlns:a16="http://schemas.microsoft.com/office/drawing/2014/main" id="{EDC1EBF5-12D5-4246-A051-05EB54E6EF46}"/>
              </a:ext>
            </a:extLst>
          </p:cNvPr>
          <p:cNvSpPr txBox="1"/>
          <p:nvPr/>
        </p:nvSpPr>
        <p:spPr>
          <a:xfrm>
            <a:off x="230560" y="1844824"/>
            <a:ext cx="11730880" cy="3354765"/>
          </a:xfrm>
          <a:prstGeom prst="rect">
            <a:avLst/>
          </a:prstGeom>
          <a:noFill/>
        </p:spPr>
        <p:txBody>
          <a:bodyPr wrap="square" rtlCol="0">
            <a:spAutoFit/>
          </a:bodyPr>
          <a:lstStyle/>
          <a:p>
            <a:pPr algn="ctr">
              <a:spcBef>
                <a:spcPts val="600"/>
              </a:spcBef>
              <a:spcAft>
                <a:spcPts val="600"/>
              </a:spcAft>
            </a:pPr>
            <a:r>
              <a:rPr lang="en-GB" sz="3200" i="1" dirty="0"/>
              <a:t>The quote on the previous slide is complicated and written in ‘academic’ language.</a:t>
            </a:r>
          </a:p>
          <a:p>
            <a:pPr algn="ctr">
              <a:spcBef>
                <a:spcPts val="600"/>
              </a:spcBef>
              <a:spcAft>
                <a:spcPts val="600"/>
              </a:spcAft>
            </a:pPr>
            <a:r>
              <a:rPr lang="en-GB" sz="3200" i="1" dirty="0"/>
              <a:t>One way of processing and understanding such writing is to put it into your own words or ‘paraphrasing’ it.</a:t>
            </a:r>
          </a:p>
          <a:p>
            <a:pPr algn="ctr">
              <a:spcBef>
                <a:spcPts val="600"/>
              </a:spcBef>
              <a:spcAft>
                <a:spcPts val="600"/>
              </a:spcAft>
            </a:pPr>
            <a:r>
              <a:rPr lang="en-GB" sz="3200" i="1" dirty="0"/>
              <a:t>This is a skill that you will have looked at briefly in Study Skills sessions (e.g. Study Skills for Students).</a:t>
            </a:r>
          </a:p>
        </p:txBody>
      </p:sp>
    </p:spTree>
    <p:extLst>
      <p:ext uri="{BB962C8B-B14F-4D97-AF65-F5344CB8AC3E}">
        <p14:creationId xmlns:p14="http://schemas.microsoft.com/office/powerpoint/2010/main" val="4289455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u="sng" dirty="0"/>
              <a:t>If</a:t>
            </a:r>
            <a:r>
              <a:rPr lang="en-GB" sz="3600" dirty="0"/>
              <a:t> Our Society </a:t>
            </a:r>
            <a:br>
              <a:rPr lang="en-GB" sz="3600" dirty="0"/>
            </a:br>
            <a:r>
              <a:rPr lang="en-GB" sz="3600" dirty="0"/>
              <a:t>was Equal and Fair (like a game of dice). . .</a:t>
            </a:r>
          </a:p>
        </p:txBody>
      </p:sp>
      <p:sp>
        <p:nvSpPr>
          <p:cNvPr id="3" name="Content Placeholder 2"/>
          <p:cNvSpPr>
            <a:spLocks noGrp="1"/>
          </p:cNvSpPr>
          <p:nvPr>
            <p:ph idx="1"/>
          </p:nvPr>
        </p:nvSpPr>
        <p:spPr>
          <a:xfrm>
            <a:off x="407368" y="1600201"/>
            <a:ext cx="11171584" cy="1143000"/>
          </a:xfrm>
        </p:spPr>
        <p:txBody>
          <a:bodyPr>
            <a:normAutofit/>
          </a:bodyPr>
          <a:lstStyle/>
          <a:p>
            <a:r>
              <a:rPr lang="en-GB" sz="2800" b="1" u="sng" dirty="0"/>
              <a:t>Everyone</a:t>
            </a:r>
            <a:r>
              <a:rPr lang="en-GB" sz="2800" dirty="0"/>
              <a:t>, despite their age background, ethnicity, disability, gender etc. would be able to . . .</a:t>
            </a:r>
          </a:p>
          <a:p>
            <a:pPr marL="0" indent="0">
              <a:buNone/>
            </a:pPr>
            <a:endParaRPr lang="en-GB" sz="2800" dirty="0"/>
          </a:p>
        </p:txBody>
      </p:sp>
      <p:sp>
        <p:nvSpPr>
          <p:cNvPr id="4" name="TextBox 3">
            <a:extLst>
              <a:ext uri="{FF2B5EF4-FFF2-40B4-BE49-F238E27FC236}">
                <a16:creationId xmlns:a16="http://schemas.microsoft.com/office/drawing/2014/main" id="{2CAC4F95-AE09-4B82-B9ED-E575EC176E89}"/>
              </a:ext>
            </a:extLst>
          </p:cNvPr>
          <p:cNvSpPr txBox="1"/>
          <p:nvPr/>
        </p:nvSpPr>
        <p:spPr>
          <a:xfrm>
            <a:off x="3575720" y="2758276"/>
            <a:ext cx="6264696" cy="3046988"/>
          </a:xfrm>
          <a:prstGeom prst="rect">
            <a:avLst/>
          </a:prstGeom>
          <a:noFill/>
        </p:spPr>
        <p:txBody>
          <a:bodyPr wrap="square" rtlCol="0">
            <a:spAutoFit/>
          </a:bodyPr>
          <a:lstStyle/>
          <a:p>
            <a:pPr marL="342900" indent="-342900">
              <a:buFont typeface="Arial" panose="020B0604020202020204" pitchFamily="34" charset="0"/>
              <a:buChar char="•"/>
            </a:pPr>
            <a:r>
              <a:rPr lang="en-GB" sz="2400" dirty="0"/>
              <a:t>accumulate capital</a:t>
            </a:r>
          </a:p>
          <a:p>
            <a:pPr marL="342900" indent="-342900">
              <a:buFont typeface="Arial" panose="020B0604020202020204" pitchFamily="34" charset="0"/>
              <a:buChar char="•"/>
            </a:pPr>
            <a:r>
              <a:rPr lang="en-GB" sz="2400" dirty="0"/>
              <a:t>be the recipient of hereditary wealth</a:t>
            </a:r>
          </a:p>
          <a:p>
            <a:pPr marL="342900" indent="-342900">
              <a:buFont typeface="Arial" panose="020B0604020202020204" pitchFamily="34" charset="0"/>
              <a:buChar char="•"/>
            </a:pPr>
            <a:r>
              <a:rPr lang="en-GB" sz="2400" dirty="0"/>
              <a:t>be the recipient of acquired property</a:t>
            </a:r>
          </a:p>
          <a:p>
            <a:pPr marL="342900" indent="-342900">
              <a:buFont typeface="Arial" panose="020B0604020202020204" pitchFamily="34" charset="0"/>
              <a:buChar char="•"/>
            </a:pPr>
            <a:r>
              <a:rPr lang="en-GB" sz="2400" dirty="0"/>
              <a:t>benefit from every moment (therefore life chance) being dependent upon the previous or next moment</a:t>
            </a:r>
          </a:p>
          <a:p>
            <a:pPr marL="342900" indent="-342900">
              <a:buFont typeface="Arial" panose="020B0604020202020204" pitchFamily="34" charset="0"/>
              <a:buChar char="•"/>
            </a:pPr>
            <a:r>
              <a:rPr lang="en-GB" sz="2400" dirty="0"/>
              <a:t>obtain life’s prizes</a:t>
            </a:r>
          </a:p>
          <a:p>
            <a:pPr marL="342900" indent="-342900">
              <a:buFont typeface="Arial" panose="020B0604020202020204" pitchFamily="34" charset="0"/>
              <a:buChar char="•"/>
            </a:pPr>
            <a:r>
              <a:rPr lang="en-GB" sz="2400" dirty="0"/>
              <a:t>become anything in society that they want to</a:t>
            </a:r>
          </a:p>
        </p:txBody>
      </p:sp>
    </p:spTree>
    <p:extLst>
      <p:ext uri="{BB962C8B-B14F-4D97-AF65-F5344CB8AC3E}">
        <p14:creationId xmlns:p14="http://schemas.microsoft.com/office/powerpoint/2010/main" val="1167990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In Reality in our Society </a:t>
            </a:r>
            <a:br>
              <a:rPr lang="en-GB" dirty="0"/>
            </a:br>
            <a:r>
              <a:rPr lang="en-GB" dirty="0"/>
              <a:t>the Dice are Loaded</a:t>
            </a:r>
          </a:p>
        </p:txBody>
      </p:sp>
      <p:sp>
        <p:nvSpPr>
          <p:cNvPr id="3" name="Content Placeholder 2"/>
          <p:cNvSpPr>
            <a:spLocks noGrp="1"/>
          </p:cNvSpPr>
          <p:nvPr>
            <p:ph idx="1"/>
          </p:nvPr>
        </p:nvSpPr>
        <p:spPr/>
        <p:txBody>
          <a:bodyPr>
            <a:normAutofit/>
          </a:bodyPr>
          <a:lstStyle/>
          <a:p>
            <a:r>
              <a:rPr lang="en-GB" dirty="0"/>
              <a:t>Only a </a:t>
            </a:r>
            <a:r>
              <a:rPr lang="en-GB" b="1" u="sng" dirty="0"/>
              <a:t>few who are privileged </a:t>
            </a:r>
            <a:r>
              <a:rPr lang="en-GB" dirty="0"/>
              <a:t>in society are able to . . . </a:t>
            </a:r>
          </a:p>
        </p:txBody>
      </p:sp>
      <p:sp>
        <p:nvSpPr>
          <p:cNvPr id="9" name="TextBox 8">
            <a:extLst>
              <a:ext uri="{FF2B5EF4-FFF2-40B4-BE49-F238E27FC236}">
                <a16:creationId xmlns:a16="http://schemas.microsoft.com/office/drawing/2014/main" id="{E1CD70D5-46A0-4701-B4CA-9B77361E4AC3}"/>
              </a:ext>
            </a:extLst>
          </p:cNvPr>
          <p:cNvSpPr txBox="1"/>
          <p:nvPr/>
        </p:nvSpPr>
        <p:spPr>
          <a:xfrm>
            <a:off x="3719736" y="2564904"/>
            <a:ext cx="6264696" cy="3046988"/>
          </a:xfrm>
          <a:prstGeom prst="rect">
            <a:avLst/>
          </a:prstGeom>
          <a:noFill/>
        </p:spPr>
        <p:txBody>
          <a:bodyPr wrap="square" rtlCol="0">
            <a:spAutoFit/>
          </a:bodyPr>
          <a:lstStyle/>
          <a:p>
            <a:pPr marL="342900" indent="-342900">
              <a:buFont typeface="Arial" panose="020B0604020202020204" pitchFamily="34" charset="0"/>
              <a:buChar char="•"/>
            </a:pPr>
            <a:r>
              <a:rPr lang="en-GB" sz="2400" dirty="0"/>
              <a:t>accumulate capital</a:t>
            </a:r>
          </a:p>
          <a:p>
            <a:pPr marL="342900" indent="-342900">
              <a:buFont typeface="Arial" panose="020B0604020202020204" pitchFamily="34" charset="0"/>
              <a:buChar char="•"/>
            </a:pPr>
            <a:r>
              <a:rPr lang="en-GB" sz="2400" dirty="0"/>
              <a:t>be the recipient of hereditary wealth</a:t>
            </a:r>
          </a:p>
          <a:p>
            <a:pPr marL="342900" indent="-342900">
              <a:buFont typeface="Arial" panose="020B0604020202020204" pitchFamily="34" charset="0"/>
              <a:buChar char="•"/>
            </a:pPr>
            <a:r>
              <a:rPr lang="en-GB" sz="2400" dirty="0"/>
              <a:t>be the recipient of acquired property</a:t>
            </a:r>
          </a:p>
          <a:p>
            <a:pPr marL="342900" indent="-342900">
              <a:buFont typeface="Arial" panose="020B0604020202020204" pitchFamily="34" charset="0"/>
              <a:buChar char="•"/>
            </a:pPr>
            <a:r>
              <a:rPr lang="en-GB" sz="2400" dirty="0"/>
              <a:t>benefit from every moment (therefore life chance) being dependent upon the previous or next moment</a:t>
            </a:r>
          </a:p>
          <a:p>
            <a:pPr marL="342900" indent="-342900">
              <a:buFont typeface="Arial" panose="020B0604020202020204" pitchFamily="34" charset="0"/>
              <a:buChar char="•"/>
            </a:pPr>
            <a:r>
              <a:rPr lang="en-GB" sz="2400" dirty="0"/>
              <a:t>obtain life’s prizes</a:t>
            </a:r>
          </a:p>
          <a:p>
            <a:pPr marL="342900" indent="-342900">
              <a:buFont typeface="Arial" panose="020B0604020202020204" pitchFamily="34" charset="0"/>
              <a:buChar char="•"/>
            </a:pPr>
            <a:r>
              <a:rPr lang="en-GB" sz="2400" dirty="0"/>
              <a:t>become anything in society that they want to</a:t>
            </a:r>
          </a:p>
        </p:txBody>
      </p:sp>
    </p:spTree>
    <p:extLst>
      <p:ext uri="{BB962C8B-B14F-4D97-AF65-F5344CB8AC3E}">
        <p14:creationId xmlns:p14="http://schemas.microsoft.com/office/powerpoint/2010/main" val="3937016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Social (Re)production of Inequality</a:t>
            </a:r>
          </a:p>
        </p:txBody>
      </p:sp>
      <p:sp>
        <p:nvSpPr>
          <p:cNvPr id="6" name="TextBox 5"/>
          <p:cNvSpPr txBox="1"/>
          <p:nvPr/>
        </p:nvSpPr>
        <p:spPr>
          <a:xfrm>
            <a:off x="2711624" y="1686415"/>
            <a:ext cx="6552728" cy="461665"/>
          </a:xfrm>
          <a:prstGeom prst="rect">
            <a:avLst/>
          </a:prstGeom>
          <a:noFill/>
        </p:spPr>
        <p:txBody>
          <a:bodyPr wrap="square" rtlCol="0">
            <a:spAutoFit/>
          </a:bodyPr>
          <a:lstStyle/>
          <a:p>
            <a:pPr algn="ctr"/>
            <a:r>
              <a:rPr lang="en-GB" sz="2400" b="1" dirty="0"/>
              <a:t>Intergenerational Wealth</a:t>
            </a:r>
          </a:p>
        </p:txBody>
      </p:sp>
      <p:pic>
        <p:nvPicPr>
          <p:cNvPr id="7" name="Picture 6">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55840" y="2472907"/>
            <a:ext cx="2781300" cy="2933700"/>
          </a:xfrm>
          <a:prstGeom prst="rect">
            <a:avLst/>
          </a:prstGeom>
        </p:spPr>
      </p:pic>
    </p:spTree>
    <p:extLst>
      <p:ext uri="{BB962C8B-B14F-4D97-AF65-F5344CB8AC3E}">
        <p14:creationId xmlns:p14="http://schemas.microsoft.com/office/powerpoint/2010/main" val="39946033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D8F47-07D5-4FA1-B7A9-029F253724B3}"/>
              </a:ext>
            </a:extLst>
          </p:cNvPr>
          <p:cNvSpPr>
            <a:spLocks noGrp="1"/>
          </p:cNvSpPr>
          <p:nvPr>
            <p:ph type="title"/>
          </p:nvPr>
        </p:nvSpPr>
        <p:spPr>
          <a:xfrm>
            <a:off x="1981200" y="274638"/>
            <a:ext cx="8229600" cy="778098"/>
          </a:xfrm>
        </p:spPr>
        <p:txBody>
          <a:bodyPr/>
          <a:lstStyle/>
          <a:p>
            <a:r>
              <a:rPr lang="en-GB" b="1" dirty="0"/>
              <a:t>In Summary</a:t>
            </a:r>
          </a:p>
        </p:txBody>
      </p:sp>
      <p:pic>
        <p:nvPicPr>
          <p:cNvPr id="4" name="Picture 3" descr="A picture containing drawing&#10;&#10;Description automatically generated">
            <a:extLst>
              <a:ext uri="{FF2B5EF4-FFF2-40B4-BE49-F238E27FC236}">
                <a16:creationId xmlns:a16="http://schemas.microsoft.com/office/drawing/2014/main" id="{BEEDBA55-6FF6-4AEC-A89C-B1D5FF41EA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16385" y="1675555"/>
            <a:ext cx="1406727" cy="1072835"/>
          </a:xfrm>
          <a:prstGeom prst="rect">
            <a:avLst/>
          </a:prstGeom>
        </p:spPr>
      </p:pic>
      <p:pic>
        <p:nvPicPr>
          <p:cNvPr id="6" name="Picture 5" descr="A close up of a logo&#10;&#10;Description automatically generated">
            <a:extLst>
              <a:ext uri="{FF2B5EF4-FFF2-40B4-BE49-F238E27FC236}">
                <a16:creationId xmlns:a16="http://schemas.microsoft.com/office/drawing/2014/main" id="{E9BBBA15-1459-464F-8F9A-59FC9B23D6A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71199" y="1821827"/>
            <a:ext cx="807799" cy="807799"/>
          </a:xfrm>
          <a:prstGeom prst="rect">
            <a:avLst/>
          </a:prstGeom>
        </p:spPr>
      </p:pic>
      <p:pic>
        <p:nvPicPr>
          <p:cNvPr id="8" name="Picture 7" descr="A picture containing drawing&#10;&#10;Description automatically generated">
            <a:extLst>
              <a:ext uri="{FF2B5EF4-FFF2-40B4-BE49-F238E27FC236}">
                <a16:creationId xmlns:a16="http://schemas.microsoft.com/office/drawing/2014/main" id="{144EF0E4-9A10-4AF2-847C-231B79D2DCA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83024" y="1675555"/>
            <a:ext cx="1950694" cy="1155719"/>
          </a:xfrm>
          <a:prstGeom prst="rect">
            <a:avLst/>
          </a:prstGeom>
        </p:spPr>
      </p:pic>
      <p:pic>
        <p:nvPicPr>
          <p:cNvPr id="9" name="Picture 8" descr="A close up of a logo&#10;&#10;Description automatically generated">
            <a:extLst>
              <a:ext uri="{FF2B5EF4-FFF2-40B4-BE49-F238E27FC236}">
                <a16:creationId xmlns:a16="http://schemas.microsoft.com/office/drawing/2014/main" id="{F56057D6-4772-481E-9256-777047EF55E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37746" y="1791406"/>
            <a:ext cx="807799" cy="807799"/>
          </a:xfrm>
          <a:prstGeom prst="rect">
            <a:avLst/>
          </a:prstGeom>
        </p:spPr>
      </p:pic>
      <p:pic>
        <p:nvPicPr>
          <p:cNvPr id="11" name="Picture 10" descr="A picture containing drawing, light&#10;&#10;Description automatically generated">
            <a:extLst>
              <a:ext uri="{FF2B5EF4-FFF2-40B4-BE49-F238E27FC236}">
                <a16:creationId xmlns:a16="http://schemas.microsoft.com/office/drawing/2014/main" id="{88F7BC46-CBC7-4F2A-899A-67BBBBD7C7C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16383" y="3889541"/>
            <a:ext cx="1406728" cy="1072835"/>
          </a:xfrm>
          <a:prstGeom prst="rect">
            <a:avLst/>
          </a:prstGeom>
        </p:spPr>
      </p:pic>
      <p:pic>
        <p:nvPicPr>
          <p:cNvPr id="13" name="Picture 12" descr="A picture containing drawing&#10;&#10;Description automatically generated">
            <a:extLst>
              <a:ext uri="{FF2B5EF4-FFF2-40B4-BE49-F238E27FC236}">
                <a16:creationId xmlns:a16="http://schemas.microsoft.com/office/drawing/2014/main" id="{DC69867D-E0DD-4719-AD85-81881B70568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167379" y="4121396"/>
            <a:ext cx="791333" cy="395667"/>
          </a:xfrm>
          <a:prstGeom prst="rect">
            <a:avLst/>
          </a:prstGeom>
        </p:spPr>
      </p:pic>
      <p:pic>
        <p:nvPicPr>
          <p:cNvPr id="15" name="Picture 14" descr="A picture containing drawing&#10;&#10;Description automatically generated">
            <a:extLst>
              <a:ext uri="{FF2B5EF4-FFF2-40B4-BE49-F238E27FC236}">
                <a16:creationId xmlns:a16="http://schemas.microsoft.com/office/drawing/2014/main" id="{E003C3AC-73DA-4742-9D4F-B63C0A4BF99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053339" y="3572679"/>
            <a:ext cx="1576073" cy="1576073"/>
          </a:xfrm>
          <a:prstGeom prst="rect">
            <a:avLst/>
          </a:prstGeom>
        </p:spPr>
      </p:pic>
      <p:pic>
        <p:nvPicPr>
          <p:cNvPr id="16" name="Picture 15" descr="A picture containing drawing&#10;&#10;Description automatically generated">
            <a:extLst>
              <a:ext uri="{FF2B5EF4-FFF2-40B4-BE49-F238E27FC236}">
                <a16:creationId xmlns:a16="http://schemas.microsoft.com/office/drawing/2014/main" id="{3F620F6A-75B0-4DDE-9F91-756200778C8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737089" y="4041446"/>
            <a:ext cx="791333" cy="395667"/>
          </a:xfrm>
          <a:prstGeom prst="rect">
            <a:avLst/>
          </a:prstGeom>
        </p:spPr>
      </p:pic>
      <p:sp>
        <p:nvSpPr>
          <p:cNvPr id="17" name="Arrow: Right 16">
            <a:extLst>
              <a:ext uri="{FF2B5EF4-FFF2-40B4-BE49-F238E27FC236}">
                <a16:creationId xmlns:a16="http://schemas.microsoft.com/office/drawing/2014/main" id="{9D10F72B-A1AD-407C-85E8-55FDBAF7095D}"/>
              </a:ext>
            </a:extLst>
          </p:cNvPr>
          <p:cNvSpPr/>
          <p:nvPr/>
        </p:nvSpPr>
        <p:spPr>
          <a:xfrm>
            <a:off x="3421056" y="1997472"/>
            <a:ext cx="608686" cy="39566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40BB6994-3C45-470A-8D95-48355D2B69B1}"/>
              </a:ext>
            </a:extLst>
          </p:cNvPr>
          <p:cNvSpPr/>
          <p:nvPr/>
        </p:nvSpPr>
        <p:spPr>
          <a:xfrm>
            <a:off x="5120453" y="1970967"/>
            <a:ext cx="608686" cy="39566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Right 18">
            <a:extLst>
              <a:ext uri="{FF2B5EF4-FFF2-40B4-BE49-F238E27FC236}">
                <a16:creationId xmlns:a16="http://schemas.microsoft.com/office/drawing/2014/main" id="{5D6C2C6E-B123-40E7-8D89-84C116F25563}"/>
              </a:ext>
            </a:extLst>
          </p:cNvPr>
          <p:cNvSpPr/>
          <p:nvPr/>
        </p:nvSpPr>
        <p:spPr>
          <a:xfrm>
            <a:off x="7954203" y="1966411"/>
            <a:ext cx="608686" cy="39566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27543FC3-1F14-4625-9A96-3B65C275AA30}"/>
              </a:ext>
            </a:extLst>
          </p:cNvPr>
          <p:cNvSpPr/>
          <p:nvPr/>
        </p:nvSpPr>
        <p:spPr>
          <a:xfrm>
            <a:off x="9717504" y="1966411"/>
            <a:ext cx="608686" cy="39566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Right 20">
            <a:extLst>
              <a:ext uri="{FF2B5EF4-FFF2-40B4-BE49-F238E27FC236}">
                <a16:creationId xmlns:a16="http://schemas.microsoft.com/office/drawing/2014/main" id="{742E1B77-7A63-41BB-B690-2E3E6C7AE631}"/>
              </a:ext>
            </a:extLst>
          </p:cNvPr>
          <p:cNvSpPr/>
          <p:nvPr/>
        </p:nvSpPr>
        <p:spPr>
          <a:xfrm>
            <a:off x="3421056" y="4121396"/>
            <a:ext cx="608686" cy="39566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Arrow: Right 21">
            <a:extLst>
              <a:ext uri="{FF2B5EF4-FFF2-40B4-BE49-F238E27FC236}">
                <a16:creationId xmlns:a16="http://schemas.microsoft.com/office/drawing/2014/main" id="{9877BC7D-0105-467E-8DB7-D8444099C624}"/>
              </a:ext>
            </a:extLst>
          </p:cNvPr>
          <p:cNvSpPr/>
          <p:nvPr/>
        </p:nvSpPr>
        <p:spPr>
          <a:xfrm>
            <a:off x="5120453" y="4094891"/>
            <a:ext cx="608686" cy="39566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Arrow: Right 22">
            <a:extLst>
              <a:ext uri="{FF2B5EF4-FFF2-40B4-BE49-F238E27FC236}">
                <a16:creationId xmlns:a16="http://schemas.microsoft.com/office/drawing/2014/main" id="{8BE1477B-A503-4095-9347-0F65287A85E5}"/>
              </a:ext>
            </a:extLst>
          </p:cNvPr>
          <p:cNvSpPr/>
          <p:nvPr/>
        </p:nvSpPr>
        <p:spPr>
          <a:xfrm>
            <a:off x="7954203" y="4090335"/>
            <a:ext cx="608686" cy="39566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Arrow: Right 23">
            <a:extLst>
              <a:ext uri="{FF2B5EF4-FFF2-40B4-BE49-F238E27FC236}">
                <a16:creationId xmlns:a16="http://schemas.microsoft.com/office/drawing/2014/main" id="{5C8F386A-3126-43BB-952C-456D2367795B}"/>
              </a:ext>
            </a:extLst>
          </p:cNvPr>
          <p:cNvSpPr/>
          <p:nvPr/>
        </p:nvSpPr>
        <p:spPr>
          <a:xfrm>
            <a:off x="9717504" y="4090335"/>
            <a:ext cx="608686" cy="39566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05292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8"/>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9"/>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0"/>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11"/>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21"/>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2"/>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15"/>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23"/>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16"/>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9" grpId="0" animBg="1"/>
      <p:bldP spid="20" grpId="0" animBg="1"/>
      <p:bldP spid="21" grpId="0" animBg="1"/>
      <p:bldP spid="22" grpId="0" animBg="1"/>
      <p:bldP spid="23" grpId="0" animBg="1"/>
      <p:bldP spid="2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352" y="1340768"/>
            <a:ext cx="11253936" cy="1143000"/>
          </a:xfrm>
        </p:spPr>
        <p:txBody>
          <a:bodyPr>
            <a:noAutofit/>
          </a:bodyPr>
          <a:lstStyle/>
          <a:p>
            <a:pPr marL="365760" lvl="1" algn="ctr" rtl="0">
              <a:spcBef>
                <a:spcPct val="0"/>
              </a:spcBef>
            </a:pPr>
            <a:r>
              <a:rPr lang="en-GB" sz="3200" kern="1200" dirty="0">
                <a:solidFill>
                  <a:schemeClr val="tx1"/>
                </a:solidFill>
                <a:latin typeface="+mj-lt"/>
                <a:ea typeface="+mj-ea"/>
                <a:cs typeface="+mj-cs"/>
              </a:rPr>
              <a:t>If You </a:t>
            </a:r>
            <a:r>
              <a:rPr lang="en-GB" sz="3200" kern="1200" dirty="0">
                <a:solidFill>
                  <a:srgbClr val="FF0000"/>
                </a:solidFill>
                <a:latin typeface="+mj-lt"/>
                <a:ea typeface="+mj-ea"/>
                <a:cs typeface="+mj-cs"/>
              </a:rPr>
              <a:t>ALREADY</a:t>
            </a:r>
            <a:r>
              <a:rPr lang="en-GB" sz="3200" kern="1200" dirty="0">
                <a:solidFill>
                  <a:schemeClr val="tx1"/>
                </a:solidFill>
                <a:latin typeface="+mj-lt"/>
                <a:ea typeface="+mj-ea"/>
                <a:cs typeface="+mj-cs"/>
              </a:rPr>
              <a:t> Have It, it is Easer to Get </a:t>
            </a:r>
            <a:r>
              <a:rPr lang="en-GB" sz="3200" kern="1200" dirty="0">
                <a:solidFill>
                  <a:srgbClr val="FF0000"/>
                </a:solidFill>
                <a:latin typeface="+mj-lt"/>
                <a:ea typeface="+mj-ea"/>
                <a:cs typeface="+mj-cs"/>
              </a:rPr>
              <a:t>MORE</a:t>
            </a:r>
            <a:r>
              <a:rPr lang="en-GB" sz="3200" kern="1200" dirty="0">
                <a:solidFill>
                  <a:schemeClr val="tx1"/>
                </a:solidFill>
                <a:latin typeface="+mj-lt"/>
                <a:ea typeface="+mj-ea"/>
                <a:cs typeface="+mj-cs"/>
              </a:rPr>
              <a:t> of It!</a:t>
            </a:r>
          </a:p>
        </p:txBody>
      </p:sp>
      <p:sp>
        <p:nvSpPr>
          <p:cNvPr id="3" name="Content Placeholder 2"/>
          <p:cNvSpPr>
            <a:spLocks noGrp="1"/>
          </p:cNvSpPr>
          <p:nvPr>
            <p:ph idx="1"/>
          </p:nvPr>
        </p:nvSpPr>
        <p:spPr>
          <a:xfrm>
            <a:off x="2063552" y="2469072"/>
            <a:ext cx="8229600" cy="2692896"/>
          </a:xfrm>
        </p:spPr>
        <p:txBody>
          <a:bodyPr>
            <a:noAutofit/>
          </a:bodyPr>
          <a:lstStyle/>
          <a:p>
            <a:pPr marL="400050"/>
            <a:r>
              <a:rPr lang="en-GB" sz="2800" dirty="0"/>
              <a:t>If you have money it is easier to get more money</a:t>
            </a:r>
          </a:p>
          <a:p>
            <a:pPr marL="400050"/>
            <a:r>
              <a:rPr lang="en-GB" sz="2800" dirty="0"/>
              <a:t>If you have houses/businesses it is easier to get more houses/businesses</a:t>
            </a:r>
          </a:p>
          <a:p>
            <a:pPr marL="400050"/>
            <a:r>
              <a:rPr lang="en-GB" sz="2800" dirty="0"/>
              <a:t>If you have good health it is easier to maintain good health</a:t>
            </a:r>
          </a:p>
          <a:p>
            <a:pPr marL="400050"/>
            <a:r>
              <a:rPr lang="en-GB" sz="2800" dirty="0"/>
              <a:t>If you have things it is easer to get more things</a:t>
            </a:r>
          </a:p>
          <a:p>
            <a:pPr marL="400050"/>
            <a:r>
              <a:rPr lang="en-GB" sz="2800" dirty="0"/>
              <a:t>If you have status it is easier to maintain your status</a:t>
            </a:r>
          </a:p>
          <a:p>
            <a:pPr marL="365760" lvl="1" indent="0" algn="ctr">
              <a:buNone/>
            </a:pPr>
            <a:endParaRPr lang="en-GB" dirty="0">
              <a:solidFill>
                <a:srgbClr val="FF0000"/>
              </a:solidFill>
            </a:endParaRPr>
          </a:p>
          <a:p>
            <a:endParaRPr lang="en-GB" sz="2800" dirty="0"/>
          </a:p>
        </p:txBody>
      </p:sp>
      <p:sp>
        <p:nvSpPr>
          <p:cNvPr id="4" name="TextBox 3">
            <a:extLst>
              <a:ext uri="{FF2B5EF4-FFF2-40B4-BE49-F238E27FC236}">
                <a16:creationId xmlns:a16="http://schemas.microsoft.com/office/drawing/2014/main" id="{707087C6-2F08-417E-81CC-FE97C11D7AB2}"/>
              </a:ext>
            </a:extLst>
          </p:cNvPr>
          <p:cNvSpPr txBox="1"/>
          <p:nvPr/>
        </p:nvSpPr>
        <p:spPr>
          <a:xfrm>
            <a:off x="2207568" y="260648"/>
            <a:ext cx="7797552" cy="707886"/>
          </a:xfrm>
          <a:prstGeom prst="rect">
            <a:avLst/>
          </a:prstGeom>
          <a:noFill/>
        </p:spPr>
        <p:txBody>
          <a:bodyPr wrap="square" rtlCol="0">
            <a:spAutoFit/>
          </a:bodyPr>
          <a:lstStyle/>
          <a:p>
            <a:pPr algn="ctr"/>
            <a:r>
              <a:rPr lang="en-GB" sz="4000" b="1" dirty="0"/>
              <a:t>In simple terms</a:t>
            </a:r>
          </a:p>
        </p:txBody>
      </p:sp>
    </p:spTree>
    <p:extLst>
      <p:ext uri="{BB962C8B-B14F-4D97-AF65-F5344CB8AC3E}">
        <p14:creationId xmlns:p14="http://schemas.microsoft.com/office/powerpoint/2010/main" val="1540183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3596" y="116632"/>
            <a:ext cx="10972800" cy="1143000"/>
          </a:xfrm>
        </p:spPr>
        <p:txBody>
          <a:bodyPr>
            <a:normAutofit fontScale="90000"/>
          </a:bodyPr>
          <a:lstStyle/>
          <a:p>
            <a:r>
              <a:rPr lang="en-GB" b="1" dirty="0"/>
              <a:t>What ‘Capital’ Tells Us About Our World/Society</a:t>
            </a:r>
          </a:p>
        </p:txBody>
      </p:sp>
      <p:sp>
        <p:nvSpPr>
          <p:cNvPr id="3" name="Content Placeholder 2"/>
          <p:cNvSpPr>
            <a:spLocks noGrp="1"/>
          </p:cNvSpPr>
          <p:nvPr>
            <p:ph idx="1"/>
          </p:nvPr>
        </p:nvSpPr>
        <p:spPr>
          <a:xfrm>
            <a:off x="551384" y="1600201"/>
            <a:ext cx="11089232" cy="2116832"/>
          </a:xfrm>
        </p:spPr>
        <p:txBody>
          <a:bodyPr>
            <a:normAutofit/>
          </a:bodyPr>
          <a:lstStyle/>
          <a:p>
            <a:r>
              <a:rPr lang="en-US" dirty="0"/>
              <a:t>The structure and distribution of the different types and subtypes of capital represents the immanent (actual) structure of the social world</a:t>
            </a:r>
          </a:p>
        </p:txBody>
      </p:sp>
      <p:sp>
        <p:nvSpPr>
          <p:cNvPr id="4" name="TextBox 3">
            <a:extLst>
              <a:ext uri="{FF2B5EF4-FFF2-40B4-BE49-F238E27FC236}">
                <a16:creationId xmlns:a16="http://schemas.microsoft.com/office/drawing/2014/main" id="{C3F74608-8F23-46F4-80D4-0C202BF639C5}"/>
              </a:ext>
            </a:extLst>
          </p:cNvPr>
          <p:cNvSpPr txBox="1"/>
          <p:nvPr/>
        </p:nvSpPr>
        <p:spPr>
          <a:xfrm>
            <a:off x="609600" y="3395437"/>
            <a:ext cx="10972800" cy="2708434"/>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US" sz="2800" dirty="0"/>
              <a:t>Capital governs the functioning of the world (haves and have-nots)</a:t>
            </a:r>
          </a:p>
          <a:p>
            <a:pPr marL="342900" indent="-342900">
              <a:spcBef>
                <a:spcPts val="600"/>
              </a:spcBef>
              <a:spcAft>
                <a:spcPts val="600"/>
              </a:spcAft>
              <a:buFont typeface="Arial" panose="020B0604020202020204" pitchFamily="34" charset="0"/>
              <a:buChar char="•"/>
            </a:pPr>
            <a:r>
              <a:rPr lang="en-US" sz="2800" dirty="0"/>
              <a:t>Lack of capital places constraints on people</a:t>
            </a:r>
          </a:p>
          <a:p>
            <a:pPr marL="342900" indent="-342900">
              <a:spcBef>
                <a:spcPts val="600"/>
              </a:spcBef>
              <a:spcAft>
                <a:spcPts val="600"/>
              </a:spcAft>
              <a:buFont typeface="Arial" panose="020B0604020202020204" pitchFamily="34" charset="0"/>
              <a:buChar char="•"/>
            </a:pPr>
            <a:r>
              <a:rPr lang="en-US" sz="2800" dirty="0"/>
              <a:t>Capital determines the chances of success and failure for individuals/groups in society (remember the dice)</a:t>
            </a:r>
          </a:p>
          <a:p>
            <a:pPr>
              <a:spcBef>
                <a:spcPts val="600"/>
              </a:spcBef>
              <a:spcAft>
                <a:spcPts val="600"/>
              </a:spcAft>
            </a:pPr>
            <a:endParaRPr lang="en-GB" sz="2800" dirty="0"/>
          </a:p>
        </p:txBody>
      </p:sp>
    </p:spTree>
    <p:extLst>
      <p:ext uri="{BB962C8B-B14F-4D97-AF65-F5344CB8AC3E}">
        <p14:creationId xmlns:p14="http://schemas.microsoft.com/office/powerpoint/2010/main" val="2573230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Capital</a:t>
            </a:r>
          </a:p>
        </p:txBody>
      </p:sp>
      <p:sp>
        <p:nvSpPr>
          <p:cNvPr id="5" name="TextBox 4">
            <a:extLst>
              <a:ext uri="{FF2B5EF4-FFF2-40B4-BE49-F238E27FC236}">
                <a16:creationId xmlns:a16="http://schemas.microsoft.com/office/drawing/2014/main" id="{3B3463A4-BEA4-42E1-972C-A4192364D1B9}"/>
              </a:ext>
            </a:extLst>
          </p:cNvPr>
          <p:cNvSpPr txBox="1"/>
          <p:nvPr/>
        </p:nvSpPr>
        <p:spPr>
          <a:xfrm>
            <a:off x="227348" y="1916832"/>
            <a:ext cx="11737304" cy="3170099"/>
          </a:xfrm>
          <a:prstGeom prst="rect">
            <a:avLst/>
          </a:prstGeom>
          <a:noFill/>
        </p:spPr>
        <p:txBody>
          <a:bodyPr wrap="square" rtlCol="0">
            <a:spAutoFit/>
          </a:bodyPr>
          <a:lstStyle/>
          <a:p>
            <a:pPr marL="457200" indent="-457200">
              <a:buFont typeface="Arial" panose="020B0604020202020204" pitchFamily="34" charset="0"/>
              <a:buChar char="•"/>
            </a:pPr>
            <a:r>
              <a:rPr lang="en-GB" sz="4000" dirty="0"/>
              <a:t>So far we have only looked at capital in financial or economic terms</a:t>
            </a:r>
          </a:p>
          <a:p>
            <a:endParaRPr lang="en-GB" sz="4000" dirty="0"/>
          </a:p>
          <a:p>
            <a:pPr marL="457200" indent="-457200">
              <a:buFont typeface="Arial" panose="020B0604020202020204" pitchFamily="34" charset="0"/>
              <a:buChar char="•"/>
            </a:pPr>
            <a:r>
              <a:rPr lang="en-GB" sz="4000" dirty="0"/>
              <a:t>However, in sociology/social studies we also use capital to mean a variety of other aspects of society </a:t>
            </a:r>
          </a:p>
        </p:txBody>
      </p:sp>
    </p:spTree>
    <p:extLst>
      <p:ext uri="{BB962C8B-B14F-4D97-AF65-F5344CB8AC3E}">
        <p14:creationId xmlns:p14="http://schemas.microsoft.com/office/powerpoint/2010/main" val="291650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160337"/>
            <a:ext cx="8229600" cy="1143000"/>
          </a:xfrm>
        </p:spPr>
        <p:txBody>
          <a:bodyPr>
            <a:normAutofit/>
          </a:bodyPr>
          <a:lstStyle/>
          <a:p>
            <a:r>
              <a:rPr lang="en-GB" b="1" dirty="0"/>
              <a:t>For example………</a:t>
            </a:r>
          </a:p>
        </p:txBody>
      </p:sp>
      <p:sp>
        <p:nvSpPr>
          <p:cNvPr id="3" name="Content Placeholder 2"/>
          <p:cNvSpPr>
            <a:spLocks noGrp="1"/>
          </p:cNvSpPr>
          <p:nvPr>
            <p:ph idx="1"/>
          </p:nvPr>
        </p:nvSpPr>
        <p:spPr/>
        <p:txBody>
          <a:bodyPr>
            <a:normAutofit lnSpcReduction="10000"/>
          </a:bodyPr>
          <a:lstStyle/>
          <a:p>
            <a:pPr marL="0" indent="0" algn="ctr">
              <a:buNone/>
            </a:pPr>
            <a:r>
              <a:rPr lang="en-GB" dirty="0"/>
              <a:t>Economic Capital</a:t>
            </a:r>
          </a:p>
          <a:p>
            <a:pPr marL="0" indent="0" algn="ctr">
              <a:buNone/>
            </a:pPr>
            <a:r>
              <a:rPr lang="en-GB" dirty="0"/>
              <a:t>Financial Capital</a:t>
            </a:r>
          </a:p>
          <a:p>
            <a:pPr marL="0" indent="0" algn="ctr">
              <a:buNone/>
            </a:pPr>
            <a:r>
              <a:rPr lang="en-GB" dirty="0"/>
              <a:t>Religious Capital</a:t>
            </a:r>
          </a:p>
          <a:p>
            <a:pPr marL="0" indent="0" algn="ctr">
              <a:buNone/>
            </a:pPr>
            <a:r>
              <a:rPr lang="en-GB" dirty="0"/>
              <a:t>Cultural Capital</a:t>
            </a:r>
          </a:p>
          <a:p>
            <a:pPr marL="0" indent="0" algn="ctr">
              <a:buNone/>
            </a:pPr>
            <a:r>
              <a:rPr lang="en-GB" dirty="0"/>
              <a:t>Human Capital</a:t>
            </a:r>
          </a:p>
          <a:p>
            <a:pPr marL="0" indent="0" algn="ctr">
              <a:buNone/>
            </a:pPr>
            <a:r>
              <a:rPr lang="en-GB" dirty="0"/>
              <a:t>Social Capital</a:t>
            </a:r>
          </a:p>
          <a:p>
            <a:pPr marL="0" indent="0" algn="ctr">
              <a:buNone/>
            </a:pPr>
            <a:r>
              <a:rPr lang="en-GB" dirty="0"/>
              <a:t>Identity Capital</a:t>
            </a:r>
          </a:p>
          <a:p>
            <a:pPr marL="0" indent="0" algn="ctr">
              <a:buNone/>
            </a:pPr>
            <a:r>
              <a:rPr lang="en-GB" dirty="0"/>
              <a:t>And so on…. </a:t>
            </a:r>
          </a:p>
          <a:p>
            <a:endParaRPr lang="en-GB" dirty="0"/>
          </a:p>
          <a:p>
            <a:endParaRPr lang="en-GB" dirty="0"/>
          </a:p>
        </p:txBody>
      </p:sp>
    </p:spTree>
    <p:extLst>
      <p:ext uri="{BB962C8B-B14F-4D97-AF65-F5344CB8AC3E}">
        <p14:creationId xmlns:p14="http://schemas.microsoft.com/office/powerpoint/2010/main" val="3695357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4DEF39A-6C18-4CD9-A132-DEFBD3136B78}"/>
              </a:ext>
            </a:extLst>
          </p:cNvPr>
          <p:cNvSpPr txBox="1"/>
          <p:nvPr/>
        </p:nvSpPr>
        <p:spPr>
          <a:xfrm>
            <a:off x="2639616" y="908721"/>
            <a:ext cx="6768752" cy="1323439"/>
          </a:xfrm>
          <a:prstGeom prst="rect">
            <a:avLst/>
          </a:prstGeom>
          <a:noFill/>
        </p:spPr>
        <p:txBody>
          <a:bodyPr wrap="square" rtlCol="0">
            <a:spAutoFit/>
          </a:bodyPr>
          <a:lstStyle/>
          <a:p>
            <a:pPr algn="ctr"/>
            <a:r>
              <a:rPr lang="en-GB" sz="4000" dirty="0"/>
              <a:t>In our next sessions we will look at these in more detail.</a:t>
            </a:r>
          </a:p>
        </p:txBody>
      </p:sp>
      <p:pic>
        <p:nvPicPr>
          <p:cNvPr id="3" name="Picture 2">
            <a:extLst>
              <a:ext uri="{FF2B5EF4-FFF2-40B4-BE49-F238E27FC236}">
                <a16:creationId xmlns:a16="http://schemas.microsoft.com/office/drawing/2014/main" id="{870AFD17-D607-476B-8FBD-6C708A7013FC}"/>
              </a:ext>
            </a:extLst>
          </p:cNvPr>
          <p:cNvPicPr>
            <a:picLocks noChangeAspect="1"/>
          </p:cNvPicPr>
          <p:nvPr/>
        </p:nvPicPr>
        <p:blipFill>
          <a:blip r:embed="rId2" cstate="screen">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4655840" y="2708920"/>
            <a:ext cx="3167844" cy="2111896"/>
          </a:xfrm>
          <a:prstGeom prst="rect">
            <a:avLst/>
          </a:prstGeom>
        </p:spPr>
      </p:pic>
    </p:spTree>
    <p:extLst>
      <p:ext uri="{BB962C8B-B14F-4D97-AF65-F5344CB8AC3E}">
        <p14:creationId xmlns:p14="http://schemas.microsoft.com/office/powerpoint/2010/main" val="3734270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A2A61-1236-26C0-8502-D96C1E61C457}"/>
              </a:ext>
            </a:extLst>
          </p:cNvPr>
          <p:cNvSpPr txBox="1">
            <a:spLocks/>
          </p:cNvSpPr>
          <p:nvPr/>
        </p:nvSpPr>
        <p:spPr>
          <a:xfrm>
            <a:off x="1981200" y="0"/>
            <a:ext cx="8229600" cy="836712"/>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Reference List</a:t>
            </a:r>
            <a:endParaRPr lang="en-GB" b="1" dirty="0"/>
          </a:p>
        </p:txBody>
      </p:sp>
      <p:sp>
        <p:nvSpPr>
          <p:cNvPr id="3" name="Content Placeholder 2">
            <a:extLst>
              <a:ext uri="{FF2B5EF4-FFF2-40B4-BE49-F238E27FC236}">
                <a16:creationId xmlns:a16="http://schemas.microsoft.com/office/drawing/2014/main" id="{AD6B5E4D-C48F-144B-329E-A139C224CDB0}"/>
              </a:ext>
            </a:extLst>
          </p:cNvPr>
          <p:cNvSpPr txBox="1">
            <a:spLocks/>
          </p:cNvSpPr>
          <p:nvPr/>
        </p:nvSpPr>
        <p:spPr>
          <a:xfrm>
            <a:off x="1667508" y="1124744"/>
            <a:ext cx="8856984" cy="5184576"/>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spcBef>
                <a:spcPts val="600"/>
              </a:spcBef>
              <a:spcAft>
                <a:spcPts val="600"/>
              </a:spcAft>
            </a:pPr>
            <a:r>
              <a:rPr lang="en-GB" sz="1800" dirty="0"/>
              <a:t>Ball, S.J. (2004) </a:t>
            </a:r>
            <a:r>
              <a:rPr lang="en-GB" sz="1800" i="1" dirty="0"/>
              <a:t>Reader in Sociology of Education, </a:t>
            </a:r>
            <a:r>
              <a:rPr lang="en-GB" sz="1800" dirty="0"/>
              <a:t>Routledge Falmer</a:t>
            </a:r>
            <a:r>
              <a:rPr lang="en-GB" sz="1800" i="1" dirty="0"/>
              <a:t>: </a:t>
            </a:r>
            <a:r>
              <a:rPr lang="en-GB" sz="1800" dirty="0"/>
              <a:t>London.</a:t>
            </a:r>
          </a:p>
          <a:p>
            <a:pPr>
              <a:spcBef>
                <a:spcPts val="600"/>
              </a:spcBef>
              <a:spcAft>
                <a:spcPts val="600"/>
              </a:spcAft>
            </a:pPr>
            <a:r>
              <a:rPr lang="en-GB" sz="1800" dirty="0"/>
              <a:t>Bourdieu P (1990) </a:t>
            </a:r>
            <a:r>
              <a:rPr lang="en-GB" sz="1800" i="1" dirty="0"/>
              <a:t> The Logic of Practice, </a:t>
            </a:r>
            <a:r>
              <a:rPr lang="en-GB" sz="1800" dirty="0"/>
              <a:t>Stanford, CA: Blackwell Publishers. Available at: </a:t>
            </a:r>
            <a:r>
              <a:rPr lang="en-GB" sz="1800" dirty="0">
                <a:hlinkClick r:id="rId2"/>
              </a:rPr>
              <a:t>https://monoskop.org/images/8/88/Bourdieu_Pierre_The_Logic_of_Practice_1990.pdf</a:t>
            </a:r>
            <a:r>
              <a:rPr lang="en-GB" sz="1800" dirty="0"/>
              <a:t> [Accessed 14/11/2023]</a:t>
            </a:r>
          </a:p>
          <a:p>
            <a:pPr>
              <a:spcBef>
                <a:spcPts val="600"/>
              </a:spcBef>
              <a:spcAft>
                <a:spcPts val="600"/>
              </a:spcAft>
            </a:pPr>
            <a:r>
              <a:rPr lang="en-GB" sz="1800" dirty="0"/>
              <a:t>Brittan, S. (2013) ‘Thatcher was right – there is ‘no society’ in Financial Times Online Available at: </a:t>
            </a:r>
            <a:r>
              <a:rPr lang="en-GB" sz="1800" dirty="0">
                <a:hlinkClick r:id="rId3"/>
              </a:rPr>
              <a:t>https://www.ft.com/content/d1387b70-a5d5-11e2-9b77-00144feabdc0</a:t>
            </a:r>
            <a:r>
              <a:rPr lang="en-GB" sz="1800" dirty="0"/>
              <a:t>  (Accessed 30/09/2018) </a:t>
            </a:r>
            <a:r>
              <a:rPr lang="en-GB" sz="1800" b="1" dirty="0"/>
              <a:t>N.B. This article is now behind a paywall.</a:t>
            </a:r>
            <a:endParaRPr lang="en-GB" sz="1800" dirty="0"/>
          </a:p>
          <a:p>
            <a:pPr>
              <a:spcBef>
                <a:spcPts val="600"/>
              </a:spcBef>
              <a:spcAft>
                <a:spcPts val="600"/>
              </a:spcAft>
            </a:pPr>
            <a:r>
              <a:rPr lang="en-GB" sz="1800" dirty="0" err="1"/>
              <a:t>Chouliaraki</a:t>
            </a:r>
            <a:r>
              <a:rPr lang="en-GB" sz="1800" dirty="0"/>
              <a:t> L &amp; Fairclough N (2005) </a:t>
            </a:r>
            <a:r>
              <a:rPr lang="en-GB" sz="1800" i="1" dirty="0"/>
              <a:t>Discourse in Late Modernity: Rethinking Critical Discourse Analysis, </a:t>
            </a:r>
            <a:r>
              <a:rPr lang="en-GB" sz="1800" dirty="0"/>
              <a:t>Edinburgh: Edinburgh University Press Available at: </a:t>
            </a:r>
            <a:r>
              <a:rPr lang="en-GB" sz="1800" dirty="0">
                <a:hlinkClick r:id="rId4"/>
              </a:rPr>
              <a:t>https://www.researchgate.net/publication/30522922_Discourse_in_Late_Modernity_Rethinking_Critical_Discourse_Analysis</a:t>
            </a:r>
            <a:r>
              <a:rPr lang="en-GB" sz="1800" dirty="0"/>
              <a:t> [Accessed 14/11/2023]</a:t>
            </a:r>
          </a:p>
          <a:p>
            <a:pPr>
              <a:spcBef>
                <a:spcPts val="600"/>
              </a:spcBef>
              <a:spcAft>
                <a:spcPts val="600"/>
              </a:spcAft>
            </a:pPr>
            <a:r>
              <a:rPr lang="en-GB" sz="1800" dirty="0"/>
              <a:t>Community </a:t>
            </a:r>
            <a:r>
              <a:rPr lang="en-GB" sz="1800" dirty="0" err="1"/>
              <a:t>Develoment</a:t>
            </a:r>
            <a:r>
              <a:rPr lang="en-GB" sz="1800" dirty="0"/>
              <a:t> Tool Box, ‘Collaborative Networks (Social Capital at Work), </a:t>
            </a:r>
            <a:r>
              <a:rPr lang="en-GB" sz="1800" u="sng" dirty="0">
                <a:hlinkClick r:id="rId5"/>
              </a:rPr>
              <a:t>http://communitydevelopmenttoolbox.weebly.com/strategies-of-fostering-collaborative-relationships-social-capital-at-work.html</a:t>
            </a:r>
            <a:r>
              <a:rPr lang="en-GB" sz="1800" dirty="0"/>
              <a:t> [Accessed 14/11/2023]</a:t>
            </a:r>
          </a:p>
        </p:txBody>
      </p:sp>
    </p:spTree>
    <p:extLst>
      <p:ext uri="{BB962C8B-B14F-4D97-AF65-F5344CB8AC3E}">
        <p14:creationId xmlns:p14="http://schemas.microsoft.com/office/powerpoint/2010/main" val="29740005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0"/>
            <a:ext cx="8229600" cy="836712"/>
          </a:xfrm>
        </p:spPr>
        <p:txBody>
          <a:bodyPr/>
          <a:lstStyle/>
          <a:p>
            <a:r>
              <a:rPr lang="en-GB" b="1" dirty="0"/>
              <a:t>Reference List</a:t>
            </a:r>
          </a:p>
        </p:txBody>
      </p:sp>
      <p:sp>
        <p:nvSpPr>
          <p:cNvPr id="3" name="Content Placeholder 2"/>
          <p:cNvSpPr>
            <a:spLocks noGrp="1"/>
          </p:cNvSpPr>
          <p:nvPr>
            <p:ph idx="1"/>
          </p:nvPr>
        </p:nvSpPr>
        <p:spPr>
          <a:xfrm>
            <a:off x="1524000" y="836713"/>
            <a:ext cx="8856984" cy="3976743"/>
          </a:xfrm>
        </p:spPr>
        <p:txBody>
          <a:bodyPr>
            <a:noAutofit/>
          </a:bodyPr>
          <a:lstStyle/>
          <a:p>
            <a:pPr>
              <a:spcBef>
                <a:spcPts val="600"/>
              </a:spcBef>
              <a:spcAft>
                <a:spcPts val="600"/>
              </a:spcAft>
            </a:pPr>
            <a:r>
              <a:rPr lang="en-GB" sz="1600" dirty="0" err="1"/>
              <a:t>Côté</a:t>
            </a:r>
            <a:r>
              <a:rPr lang="en-GB" sz="1600" dirty="0"/>
              <a:t>, J.E. &amp; Levine, C.G. (2002) </a:t>
            </a:r>
            <a:r>
              <a:rPr lang="en-GB" sz="1600" i="1" dirty="0"/>
              <a:t>Identity Formation, Agency, and Culture: A social psychological synthesis, </a:t>
            </a:r>
            <a:r>
              <a:rPr lang="en-GB" sz="1600" dirty="0"/>
              <a:t>Mahwah, NJ: Lawrence Erlbaum Associates, Inc. Available at: </a:t>
            </a:r>
            <a:r>
              <a:rPr lang="en-GB" sz="1600" dirty="0">
                <a:hlinkClick r:id="rId3"/>
              </a:rPr>
              <a:t>https://web-p-ebscohost-com.ezproxy.uwtsd.ac.uk/ehost/detail/detail?vid=0&amp;sid=83e7cac8-67ab-4da9-9f98-417803dd07f9%40redis&amp;bdata=JnNpdGU9ZWhvc3QtbGl2ZQ%3d%3d#AN=129658&amp;db=nlebk</a:t>
            </a:r>
            <a:r>
              <a:rPr lang="en-GB" sz="1600" dirty="0"/>
              <a:t>  [Accessed 14/11/2023]</a:t>
            </a:r>
          </a:p>
          <a:p>
            <a:pPr>
              <a:spcBef>
                <a:spcPts val="600"/>
              </a:spcBef>
              <a:spcAft>
                <a:spcPts val="600"/>
              </a:spcAft>
            </a:pPr>
            <a:r>
              <a:rPr lang="en-GB" sz="1600" dirty="0"/>
              <a:t>De Souza M, Francis LJ, O’Higgins-Norman, J &amp; Scott D (Eds) </a:t>
            </a:r>
            <a:r>
              <a:rPr lang="en-GB" sz="1600" i="1" dirty="0"/>
              <a:t>The International Handbooks of Religion and Education 3: International Handbook of Education for Spirituality, Care and Wellbeing (Part One), </a:t>
            </a:r>
            <a:r>
              <a:rPr lang="en-GB" sz="1600" dirty="0"/>
              <a:t>London: Springer Dordrecht Heidelberg.</a:t>
            </a:r>
          </a:p>
          <a:p>
            <a:pPr>
              <a:spcBef>
                <a:spcPts val="600"/>
              </a:spcBef>
              <a:spcAft>
                <a:spcPts val="600"/>
              </a:spcAft>
            </a:pPr>
            <a:r>
              <a:rPr lang="en-GB" sz="1600" dirty="0"/>
              <a:t>Dillon M (2010) </a:t>
            </a:r>
            <a:r>
              <a:rPr lang="en-GB" sz="1600" i="1" dirty="0"/>
              <a:t>Introduction to Sociological Theory: Theorists, Concepts, and their Applicability in the Twenty-First Century, </a:t>
            </a:r>
            <a:r>
              <a:rPr lang="en-GB" sz="1600" dirty="0"/>
              <a:t>Chichester, West Sussex: Blackwell publishing.</a:t>
            </a:r>
          </a:p>
          <a:p>
            <a:pPr>
              <a:spcBef>
                <a:spcPts val="600"/>
              </a:spcBef>
              <a:spcAft>
                <a:spcPts val="600"/>
              </a:spcAft>
            </a:pPr>
            <a:r>
              <a:rPr lang="en-GB" sz="1600" dirty="0"/>
              <a:t>Field J (2012) Social Capital, London: Routledge.</a:t>
            </a:r>
          </a:p>
          <a:p>
            <a:pPr>
              <a:spcBef>
                <a:spcPts val="600"/>
              </a:spcBef>
              <a:spcAft>
                <a:spcPts val="600"/>
              </a:spcAft>
            </a:pPr>
            <a:r>
              <a:rPr lang="en-GB" sz="1600" dirty="0"/>
              <a:t>Giddens A (2006) Sociology,  Cambridge: Polity Press.</a:t>
            </a:r>
          </a:p>
          <a:p>
            <a:pPr>
              <a:spcBef>
                <a:spcPts val="600"/>
              </a:spcBef>
              <a:spcAft>
                <a:spcPts val="600"/>
              </a:spcAft>
            </a:pPr>
            <a:r>
              <a:rPr lang="en-GB" sz="1600" dirty="0"/>
              <a:t>Jacobs, M.D. and Hanrahan, N.W. (2005) The Blackwell companion to the sociology of culture. 1st ed. Malden, MA: Blackwell Pub. Available at </a:t>
            </a:r>
            <a:r>
              <a:rPr lang="en-GB" sz="1600" dirty="0">
                <a:hlinkClick r:id="rId4"/>
              </a:rPr>
              <a:t>https://web-s-ebscohost-com.ezproxy.uwtsd.ac.uk/ehost/detail/detail?vid=0&amp;sid=d3eb8691-1e45-4984-830d-e34c7a2e584c%40redis&amp;bdata=JnNpdGU9ZWhvc3QtbGl2ZQ%3d%3d#AN=132391&amp;db=nlebk</a:t>
            </a:r>
            <a:r>
              <a:rPr lang="en-GB" sz="1600" dirty="0"/>
              <a:t> [Accessed 14/11/2023]</a:t>
            </a:r>
          </a:p>
          <a:p>
            <a:pPr>
              <a:spcBef>
                <a:spcPts val="600"/>
              </a:spcBef>
              <a:spcAft>
                <a:spcPts val="600"/>
              </a:spcAft>
            </a:pPr>
            <a:endParaRPr lang="en-GB" sz="1600" dirty="0"/>
          </a:p>
        </p:txBody>
      </p:sp>
    </p:spTree>
    <p:extLst>
      <p:ext uri="{BB962C8B-B14F-4D97-AF65-F5344CB8AC3E}">
        <p14:creationId xmlns:p14="http://schemas.microsoft.com/office/powerpoint/2010/main" val="12886360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7684" y="8046"/>
            <a:ext cx="8229600" cy="828666"/>
          </a:xfrm>
        </p:spPr>
        <p:txBody>
          <a:bodyPr/>
          <a:lstStyle/>
          <a:p>
            <a:r>
              <a:rPr lang="en-GB" b="1" dirty="0"/>
              <a:t>Reference List</a:t>
            </a:r>
          </a:p>
        </p:txBody>
      </p:sp>
      <p:sp>
        <p:nvSpPr>
          <p:cNvPr id="3" name="Content Placeholder 2"/>
          <p:cNvSpPr>
            <a:spLocks noGrp="1"/>
          </p:cNvSpPr>
          <p:nvPr>
            <p:ph idx="1"/>
          </p:nvPr>
        </p:nvSpPr>
        <p:spPr>
          <a:xfrm>
            <a:off x="1669266" y="836713"/>
            <a:ext cx="8853468" cy="4525963"/>
          </a:xfrm>
        </p:spPr>
        <p:txBody>
          <a:bodyPr>
            <a:noAutofit/>
          </a:bodyPr>
          <a:lstStyle/>
          <a:p>
            <a:pPr>
              <a:spcBef>
                <a:spcPts val="600"/>
              </a:spcBef>
              <a:spcAft>
                <a:spcPts val="600"/>
              </a:spcAft>
            </a:pPr>
            <a:r>
              <a:rPr lang="en-GB" sz="1800" dirty="0"/>
              <a:t>Lamont, M &amp; Lareau, A (1988) ‘Cultural Capital: Allusions, gaps and Glissandos in Recent Theoretical Developments’ </a:t>
            </a:r>
            <a:r>
              <a:rPr lang="en-GB" sz="1800" i="1" dirty="0"/>
              <a:t>Sociological Theory, </a:t>
            </a:r>
            <a:r>
              <a:rPr lang="en-GB" sz="1800" dirty="0"/>
              <a:t>Vol. 6, No. 2, pp. 153-168. Available at: </a:t>
            </a:r>
            <a:r>
              <a:rPr lang="en-GB" sz="1800" dirty="0">
                <a:hlinkClick r:id="rId3"/>
              </a:rPr>
              <a:t>https://www-jstor-org.ezproxy.uwtsd.ac.uk/stable/202113?sid=primo#metadata_info_tab_contents</a:t>
            </a:r>
            <a:r>
              <a:rPr lang="en-GB" sz="1800" dirty="0"/>
              <a:t> [Accessed 14/11/2023]</a:t>
            </a:r>
          </a:p>
          <a:p>
            <a:pPr>
              <a:spcBef>
                <a:spcPts val="600"/>
              </a:spcBef>
              <a:spcAft>
                <a:spcPts val="600"/>
              </a:spcAft>
            </a:pPr>
            <a:r>
              <a:rPr lang="en-GB" sz="1800" dirty="0"/>
              <a:t>Lenin V (2010) </a:t>
            </a:r>
            <a:r>
              <a:rPr lang="en-GB" sz="1800" i="1" dirty="0"/>
              <a:t>Imperialism: The Highest Stage of Capitalism, </a:t>
            </a:r>
            <a:r>
              <a:rPr lang="en-GB" sz="1800" dirty="0"/>
              <a:t>London: Penguin. Available at </a:t>
            </a:r>
            <a:r>
              <a:rPr lang="en-GB" sz="1800" dirty="0">
                <a:hlinkClick r:id="rId4"/>
              </a:rPr>
              <a:t>https://www.marxists.org/archive/lenin/works/1916/imp-hsc/</a:t>
            </a:r>
            <a:r>
              <a:rPr lang="en-GB" sz="1800" dirty="0"/>
              <a:t> [Accessed 14/11/2023</a:t>
            </a:r>
          </a:p>
          <a:p>
            <a:pPr>
              <a:spcBef>
                <a:spcPts val="600"/>
              </a:spcBef>
              <a:spcAft>
                <a:spcPts val="600"/>
              </a:spcAft>
            </a:pPr>
            <a:r>
              <a:rPr lang="en-GB" sz="1800" dirty="0"/>
              <a:t>Lewis JM, DiGiacomo M, Luckett T, Davidson PM &amp; </a:t>
            </a:r>
            <a:r>
              <a:rPr lang="en-GB" sz="1800" dirty="0" err="1"/>
              <a:t>Currow</a:t>
            </a:r>
            <a:r>
              <a:rPr lang="en-GB" sz="1800" dirty="0"/>
              <a:t> DC (2011) ‘A Social Capital Framework for Palliative Care: Supporting Health and Well-Being for People With Life-Limiting Illness and Their Carers Through Social Relations and Networks’ </a:t>
            </a:r>
            <a:r>
              <a:rPr lang="en-GB" sz="1800" i="1" dirty="0"/>
              <a:t>Journal of Pain and Symptom Management’ Volume 45, Issue 1, Pages 92-103 Available at: </a:t>
            </a:r>
            <a:r>
              <a:rPr lang="en-GB" sz="1800" u="sng" dirty="0">
                <a:hlinkClick r:id="rId5"/>
              </a:rPr>
              <a:t>http://www.sciencedirect.com/science/article/pii/S0885392412002047</a:t>
            </a:r>
            <a:r>
              <a:rPr lang="en-GB" sz="1800" dirty="0"/>
              <a:t> [Accessed 14/11/2023]</a:t>
            </a:r>
          </a:p>
          <a:p>
            <a:pPr>
              <a:spcBef>
                <a:spcPts val="600"/>
              </a:spcBef>
              <a:spcAft>
                <a:spcPts val="600"/>
              </a:spcAft>
            </a:pPr>
            <a:r>
              <a:rPr lang="en-GB" sz="1800" dirty="0" err="1"/>
              <a:t>Piaggesi</a:t>
            </a:r>
            <a:r>
              <a:rPr lang="en-GB" sz="1800" dirty="0"/>
              <a:t> D, </a:t>
            </a:r>
            <a:r>
              <a:rPr lang="en-GB" sz="1800" dirty="0" err="1"/>
              <a:t>Sund</a:t>
            </a:r>
            <a:r>
              <a:rPr lang="en-GB" sz="1800" dirty="0"/>
              <a:t> KJ &amp; </a:t>
            </a:r>
            <a:r>
              <a:rPr lang="en-GB" sz="1800" dirty="0" err="1"/>
              <a:t>Castelnovo</a:t>
            </a:r>
            <a:r>
              <a:rPr lang="en-GB" sz="1800" dirty="0"/>
              <a:t> W (2011) </a:t>
            </a:r>
            <a:r>
              <a:rPr lang="en-GB" sz="1800" i="1" dirty="0"/>
              <a:t>Global Strategy and Practice of E-Governance: Examples from Around the World, </a:t>
            </a:r>
            <a:r>
              <a:rPr lang="en-GB" sz="1800" dirty="0"/>
              <a:t>Hershey, PA: IGI Global. Available at: </a:t>
            </a:r>
            <a:r>
              <a:rPr lang="en-GB" sz="1800" dirty="0">
                <a:hlinkClick r:id="rId6"/>
              </a:rPr>
              <a:t>https://www.researchgate.net/publication/293299918_Global_Strategy_and_Practice_of_E-Governance_Examples_from_Around_the_World</a:t>
            </a:r>
            <a:r>
              <a:rPr lang="en-GB" sz="1800" dirty="0"/>
              <a:t> [Accessed 14/11/2023]</a:t>
            </a:r>
          </a:p>
          <a:p>
            <a:pPr>
              <a:spcBef>
                <a:spcPts val="600"/>
              </a:spcBef>
              <a:spcAft>
                <a:spcPts val="600"/>
              </a:spcAft>
            </a:pPr>
            <a:endParaRPr lang="en-GB" sz="1800" dirty="0"/>
          </a:p>
          <a:p>
            <a:pPr marL="0">
              <a:spcBef>
                <a:spcPts val="600"/>
              </a:spcBef>
              <a:spcAft>
                <a:spcPts val="600"/>
              </a:spcAft>
              <a:buNone/>
            </a:pPr>
            <a:endParaRPr lang="en-GB" sz="1800" dirty="0"/>
          </a:p>
        </p:txBody>
      </p:sp>
    </p:spTree>
    <p:extLst>
      <p:ext uri="{BB962C8B-B14F-4D97-AF65-F5344CB8AC3E}">
        <p14:creationId xmlns:p14="http://schemas.microsoft.com/office/powerpoint/2010/main" val="33615866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7684" y="8046"/>
            <a:ext cx="8229600" cy="828666"/>
          </a:xfrm>
        </p:spPr>
        <p:txBody>
          <a:bodyPr/>
          <a:lstStyle/>
          <a:p>
            <a:r>
              <a:rPr lang="en-GB" b="1" dirty="0"/>
              <a:t>Reference List</a:t>
            </a:r>
          </a:p>
        </p:txBody>
      </p:sp>
      <p:sp>
        <p:nvSpPr>
          <p:cNvPr id="3" name="Content Placeholder 2"/>
          <p:cNvSpPr>
            <a:spLocks noGrp="1"/>
          </p:cNvSpPr>
          <p:nvPr>
            <p:ph idx="1"/>
          </p:nvPr>
        </p:nvSpPr>
        <p:spPr>
          <a:xfrm>
            <a:off x="1665750" y="836713"/>
            <a:ext cx="8853468" cy="4525963"/>
          </a:xfrm>
        </p:spPr>
        <p:txBody>
          <a:bodyPr>
            <a:noAutofit/>
          </a:bodyPr>
          <a:lstStyle/>
          <a:p>
            <a:pPr>
              <a:spcBef>
                <a:spcPts val="600"/>
              </a:spcBef>
              <a:spcAft>
                <a:spcPts val="600"/>
              </a:spcAft>
            </a:pPr>
            <a:r>
              <a:rPr lang="en-GB" sz="1800" dirty="0"/>
              <a:t>Ritzer G &amp; Ryan JM (2011) </a:t>
            </a:r>
            <a:r>
              <a:rPr lang="en-GB" sz="1800" i="1" dirty="0"/>
              <a:t>The Concise Encyclopaedia of Sociology</a:t>
            </a:r>
            <a:r>
              <a:rPr lang="en-GB" sz="1800" dirty="0"/>
              <a:t>,  Chichester, West Sussex: Blackwell Publishing. Available at: </a:t>
            </a:r>
            <a:r>
              <a:rPr lang="en-GB" sz="1800" dirty="0">
                <a:hlinkClick r:id="rId3"/>
              </a:rPr>
              <a:t>https://onlinelibrary.wiley.com/doi/book/10.1002/9781444392654</a:t>
            </a:r>
            <a:r>
              <a:rPr lang="en-GB" sz="1800" dirty="0"/>
              <a:t> [Accessed 14/11/2023]</a:t>
            </a:r>
          </a:p>
          <a:p>
            <a:pPr>
              <a:spcBef>
                <a:spcPts val="600"/>
              </a:spcBef>
              <a:spcAft>
                <a:spcPts val="600"/>
              </a:spcAft>
            </a:pPr>
            <a:r>
              <a:rPr lang="en-GB" sz="1800" dirty="0"/>
              <a:t>Smith, P &amp; Riley, A (2009) </a:t>
            </a:r>
            <a:r>
              <a:rPr lang="en-GB" sz="1800" i="1" dirty="0"/>
              <a:t>Cultural Theory: An Introduction, </a:t>
            </a:r>
            <a:r>
              <a:rPr lang="en-GB" sz="1800" dirty="0"/>
              <a:t>Malden, MA: Blackwell Publishing.</a:t>
            </a:r>
          </a:p>
          <a:p>
            <a:pPr marL="0">
              <a:spcBef>
                <a:spcPts val="600"/>
              </a:spcBef>
              <a:spcAft>
                <a:spcPts val="600"/>
              </a:spcAft>
              <a:buNone/>
            </a:pPr>
            <a:endParaRPr lang="en-GB" sz="1800" dirty="0"/>
          </a:p>
        </p:txBody>
      </p:sp>
    </p:spTree>
    <p:extLst>
      <p:ext uri="{BB962C8B-B14F-4D97-AF65-F5344CB8AC3E}">
        <p14:creationId xmlns:p14="http://schemas.microsoft.com/office/powerpoint/2010/main" val="2118345296"/>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937</TotalTime>
  <Words>1926</Words>
  <Application>Microsoft Office PowerPoint</Application>
  <PresentationFormat>Widescreen</PresentationFormat>
  <Paragraphs>126</Paragraphs>
  <Slides>24</Slides>
  <Notes>12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24</vt:i4>
      </vt:variant>
    </vt:vector>
  </HeadingPairs>
  <TitlesOfParts>
    <vt:vector size="27" baseType="lpstr">
      <vt:lpstr>Arial</vt:lpstr>
      <vt:lpstr>Calibri</vt:lpstr>
      <vt:lpstr>UWTSD blue background</vt:lpstr>
      <vt:lpstr>PowerPoint Presentation</vt:lpstr>
      <vt:lpstr>PowerPoint Presentation</vt:lpstr>
      <vt:lpstr>Cultural Capital?</vt:lpstr>
      <vt:lpstr>PowerPoint Presentation</vt:lpstr>
      <vt:lpstr>PowerPoint Presentation</vt:lpstr>
      <vt:lpstr>PowerPoint Presentation</vt:lpstr>
      <vt:lpstr>PowerPoint Presentation</vt:lpstr>
      <vt:lpstr>PowerPoint Presentation</vt:lpstr>
      <vt:lpstr>What is Capital?</vt:lpstr>
      <vt:lpstr>What is Capital?</vt:lpstr>
      <vt:lpstr>PowerPoint Presentation</vt:lpstr>
      <vt:lpstr>If Our Society  was Equal and Fair (like a game of dice). . .</vt:lpstr>
      <vt:lpstr>In Reality in our Society  the Dice are Loaded</vt:lpstr>
      <vt:lpstr>Social (Re)production of Inequality</vt:lpstr>
      <vt:lpstr>In Summary</vt:lpstr>
      <vt:lpstr>If You ALREADY Have It, it is Easer to Get MORE of It!</vt:lpstr>
      <vt:lpstr>What ‘Capital’ Tells Us About Our World/Society</vt:lpstr>
      <vt:lpstr>Capital</vt:lpstr>
      <vt:lpstr>For example………</vt:lpstr>
      <vt:lpstr>PowerPoint Presentation</vt:lpstr>
      <vt:lpstr>PowerPoint Presentation</vt:lpstr>
      <vt:lpstr>Reference List</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68</cp:revision>
  <dcterms:created xsi:type="dcterms:W3CDTF">2018-09-30T11:39:06Z</dcterms:created>
  <dcterms:modified xsi:type="dcterms:W3CDTF">2023-11-14T15:51:41Z</dcterms:modified>
</cp:coreProperties>
</file>