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9"/>
  </p:notesMasterIdLst>
  <p:handoutMasterIdLst>
    <p:handoutMasterId r:id="rId60"/>
  </p:handoutMasterIdLst>
  <p:sldIdLst>
    <p:sldId id="258" r:id="rId5"/>
    <p:sldId id="1427" r:id="rId6"/>
    <p:sldId id="1428" r:id="rId7"/>
    <p:sldId id="1429" r:id="rId8"/>
    <p:sldId id="1430" r:id="rId9"/>
    <p:sldId id="1434" r:id="rId10"/>
    <p:sldId id="1431" r:id="rId11"/>
    <p:sldId id="1432" r:id="rId12"/>
    <p:sldId id="259" r:id="rId13"/>
    <p:sldId id="445" r:id="rId14"/>
    <p:sldId id="446" r:id="rId15"/>
    <p:sldId id="257" r:id="rId16"/>
    <p:sldId id="577" r:id="rId17"/>
    <p:sldId id="1380" r:id="rId18"/>
    <p:sldId id="447" r:id="rId19"/>
    <p:sldId id="421" r:id="rId20"/>
    <p:sldId id="1420" r:id="rId21"/>
    <p:sldId id="1425" r:id="rId22"/>
    <p:sldId id="1374" r:id="rId23"/>
    <p:sldId id="1375" r:id="rId24"/>
    <p:sldId id="1376" r:id="rId25"/>
    <p:sldId id="1402" r:id="rId26"/>
    <p:sldId id="1415" r:id="rId27"/>
    <p:sldId id="1397" r:id="rId28"/>
    <p:sldId id="1400" r:id="rId29"/>
    <p:sldId id="1382" r:id="rId30"/>
    <p:sldId id="1410" r:id="rId31"/>
    <p:sldId id="1406" r:id="rId32"/>
    <p:sldId id="1416" r:id="rId33"/>
    <p:sldId id="1407" r:id="rId34"/>
    <p:sldId id="1413" r:id="rId35"/>
    <p:sldId id="1412" r:id="rId36"/>
    <p:sldId id="1409" r:id="rId37"/>
    <p:sldId id="1377" r:id="rId38"/>
    <p:sldId id="1383" r:id="rId39"/>
    <p:sldId id="1385" r:id="rId40"/>
    <p:sldId id="1384" r:id="rId41"/>
    <p:sldId id="1386" r:id="rId42"/>
    <p:sldId id="1421" r:id="rId43"/>
    <p:sldId id="316" r:id="rId44"/>
    <p:sldId id="1392" r:id="rId45"/>
    <p:sldId id="1393" r:id="rId46"/>
    <p:sldId id="1394" r:id="rId47"/>
    <p:sldId id="1395" r:id="rId48"/>
    <p:sldId id="1414" r:id="rId49"/>
    <p:sldId id="1424" r:id="rId50"/>
    <p:sldId id="1422" r:id="rId51"/>
    <p:sldId id="1396" r:id="rId52"/>
    <p:sldId id="1423" r:id="rId53"/>
    <p:sldId id="283" r:id="rId54"/>
    <p:sldId id="750" r:id="rId55"/>
    <p:sldId id="751" r:id="rId56"/>
    <p:sldId id="1433" r:id="rId57"/>
    <p:sldId id="1381" r:id="rId5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5" d="100"/>
          <a:sy n="105" d="100"/>
        </p:scale>
        <p:origin x="1794"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5" Type="http://schemas.openxmlformats.org/officeDocument/2006/relationships/slide" Target="slides/slide1.xml"/><Relationship Id="rId61" Type="http://schemas.openxmlformats.org/officeDocument/2006/relationships/presProps" Target="presProp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E7F28CA-4AAF-4592-959E-673DDAC69FE4}"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6C02D590-9C9A-48FB-969A-8FC25EC6BB91}">
      <dgm:prSet phldrT="[Text]" custT="1"/>
      <dgm:spPr>
        <a:solidFill>
          <a:schemeClr val="accent5"/>
        </a:solidFill>
      </dgm:spPr>
      <dgm:t>
        <a:bodyPr/>
        <a:lstStyle/>
        <a:p>
          <a:r>
            <a:rPr lang="en-GB" sz="2000" dirty="0"/>
            <a:t>Assessment</a:t>
          </a:r>
        </a:p>
      </dgm:t>
    </dgm:pt>
    <dgm:pt modelId="{103B6038-B4B8-44F7-800E-DD22086F4C80}" type="parTrans" cxnId="{C2A507DD-1E96-4505-A3B5-537C1A4BEBF8}">
      <dgm:prSet/>
      <dgm:spPr/>
      <dgm:t>
        <a:bodyPr/>
        <a:lstStyle/>
        <a:p>
          <a:endParaRPr lang="en-GB"/>
        </a:p>
      </dgm:t>
    </dgm:pt>
    <dgm:pt modelId="{822C6927-937A-472A-B5BC-86AA0859FE3F}" type="sibTrans" cxnId="{C2A507DD-1E96-4505-A3B5-537C1A4BEBF8}">
      <dgm:prSet/>
      <dgm:spPr/>
      <dgm:t>
        <a:bodyPr/>
        <a:lstStyle/>
        <a:p>
          <a:endParaRPr lang="en-GB"/>
        </a:p>
      </dgm:t>
    </dgm:pt>
    <dgm:pt modelId="{6B8F1C5E-470E-4BA3-9786-37FC68677812}">
      <dgm:prSet phldrT="[Text]"/>
      <dgm:spPr/>
      <dgm:t>
        <a:bodyPr/>
        <a:lstStyle/>
        <a:p>
          <a:r>
            <a:rPr lang="en-GB" dirty="0"/>
            <a:t>Monitor health status to identify community health problems </a:t>
          </a:r>
        </a:p>
      </dgm:t>
    </dgm:pt>
    <dgm:pt modelId="{16F7F2AD-6763-491D-B484-B771A4CAE564}" type="parTrans" cxnId="{D2BDEDB7-26C5-4ED2-BEA9-ED7DB10F2321}">
      <dgm:prSet/>
      <dgm:spPr/>
      <dgm:t>
        <a:bodyPr/>
        <a:lstStyle/>
        <a:p>
          <a:endParaRPr lang="en-GB"/>
        </a:p>
      </dgm:t>
    </dgm:pt>
    <dgm:pt modelId="{E6635D05-96AF-4184-9148-C8D7A866DA16}" type="sibTrans" cxnId="{D2BDEDB7-26C5-4ED2-BEA9-ED7DB10F2321}">
      <dgm:prSet/>
      <dgm:spPr/>
      <dgm:t>
        <a:bodyPr/>
        <a:lstStyle/>
        <a:p>
          <a:endParaRPr lang="en-GB"/>
        </a:p>
      </dgm:t>
    </dgm:pt>
    <dgm:pt modelId="{DEFF5B27-3CCF-4F1A-9CA2-07D3F44275ED}">
      <dgm:prSet phldrT="[Text]"/>
      <dgm:spPr/>
      <dgm:t>
        <a:bodyPr/>
        <a:lstStyle/>
        <a:p>
          <a:r>
            <a:rPr lang="en-GB" dirty="0"/>
            <a:t>Diagnose and investigate health problems and health hazards in the community</a:t>
          </a:r>
        </a:p>
      </dgm:t>
    </dgm:pt>
    <dgm:pt modelId="{AC258485-6138-4080-A346-5625E9F01B32}" type="parTrans" cxnId="{26948F4D-00F9-4385-B776-EC4FF2D574B0}">
      <dgm:prSet/>
      <dgm:spPr/>
      <dgm:t>
        <a:bodyPr/>
        <a:lstStyle/>
        <a:p>
          <a:endParaRPr lang="en-GB"/>
        </a:p>
      </dgm:t>
    </dgm:pt>
    <dgm:pt modelId="{C6CAA053-BCED-4EC6-A810-DE5C2680D933}" type="sibTrans" cxnId="{26948F4D-00F9-4385-B776-EC4FF2D574B0}">
      <dgm:prSet/>
      <dgm:spPr/>
      <dgm:t>
        <a:bodyPr/>
        <a:lstStyle/>
        <a:p>
          <a:endParaRPr lang="en-GB"/>
        </a:p>
      </dgm:t>
    </dgm:pt>
    <dgm:pt modelId="{1542A428-CF39-4EE9-9ABF-5A4FE9FB4012}">
      <dgm:prSet phldrT="[Text]" custT="1"/>
      <dgm:spPr>
        <a:solidFill>
          <a:schemeClr val="accent5"/>
        </a:solidFill>
      </dgm:spPr>
      <dgm:t>
        <a:bodyPr/>
        <a:lstStyle/>
        <a:p>
          <a:r>
            <a:rPr lang="en-GB" sz="1800" dirty="0"/>
            <a:t>Policy Development</a:t>
          </a:r>
        </a:p>
      </dgm:t>
    </dgm:pt>
    <dgm:pt modelId="{8ECBA807-8632-409C-B0E5-DA678A16962C}" type="parTrans" cxnId="{BB74A9AE-B9D5-4782-8BFA-73841AA039CA}">
      <dgm:prSet/>
      <dgm:spPr/>
      <dgm:t>
        <a:bodyPr/>
        <a:lstStyle/>
        <a:p>
          <a:endParaRPr lang="en-GB"/>
        </a:p>
      </dgm:t>
    </dgm:pt>
    <dgm:pt modelId="{EBE4C961-C38B-4540-888B-943BEDF21489}" type="sibTrans" cxnId="{BB74A9AE-B9D5-4782-8BFA-73841AA039CA}">
      <dgm:prSet/>
      <dgm:spPr/>
      <dgm:t>
        <a:bodyPr/>
        <a:lstStyle/>
        <a:p>
          <a:endParaRPr lang="en-GB"/>
        </a:p>
      </dgm:t>
    </dgm:pt>
    <dgm:pt modelId="{A557DA86-C164-4889-80DA-795AB50F0C1C}">
      <dgm:prSet phldrT="[Text]"/>
      <dgm:spPr/>
      <dgm:t>
        <a:bodyPr/>
        <a:lstStyle/>
        <a:p>
          <a:r>
            <a:rPr lang="en-GB" dirty="0"/>
            <a:t>Inform, educate and empower people about health issues</a:t>
          </a:r>
        </a:p>
      </dgm:t>
    </dgm:pt>
    <dgm:pt modelId="{4455ECCE-9A43-4A51-9BD1-A89C1342B6E1}" type="parTrans" cxnId="{5E1A9641-3BCF-44DF-BDDE-4DA3AA4FCD04}">
      <dgm:prSet/>
      <dgm:spPr/>
      <dgm:t>
        <a:bodyPr/>
        <a:lstStyle/>
        <a:p>
          <a:endParaRPr lang="en-GB"/>
        </a:p>
      </dgm:t>
    </dgm:pt>
    <dgm:pt modelId="{47DE1974-2869-40BF-9A76-42E04ADA86CD}" type="sibTrans" cxnId="{5E1A9641-3BCF-44DF-BDDE-4DA3AA4FCD04}">
      <dgm:prSet/>
      <dgm:spPr/>
      <dgm:t>
        <a:bodyPr/>
        <a:lstStyle/>
        <a:p>
          <a:endParaRPr lang="en-GB"/>
        </a:p>
      </dgm:t>
    </dgm:pt>
    <dgm:pt modelId="{A2025E54-762C-456E-83BD-11C913F1898D}">
      <dgm:prSet phldrT="[Text]"/>
      <dgm:spPr/>
      <dgm:t>
        <a:bodyPr/>
        <a:lstStyle/>
        <a:p>
          <a:r>
            <a:rPr lang="en-GB" dirty="0"/>
            <a:t>Mobilise community partnerships to identify and solve health problems</a:t>
          </a:r>
        </a:p>
      </dgm:t>
    </dgm:pt>
    <dgm:pt modelId="{843C6409-9BE2-4150-9E7E-444D69034EE1}" type="parTrans" cxnId="{EB92356A-E840-46F1-9AF2-CAF4541E08C1}">
      <dgm:prSet/>
      <dgm:spPr/>
      <dgm:t>
        <a:bodyPr/>
        <a:lstStyle/>
        <a:p>
          <a:endParaRPr lang="en-GB"/>
        </a:p>
      </dgm:t>
    </dgm:pt>
    <dgm:pt modelId="{D6A50B83-C80E-4C8E-80F8-7E38408EBFC1}" type="sibTrans" cxnId="{EB92356A-E840-46F1-9AF2-CAF4541E08C1}">
      <dgm:prSet/>
      <dgm:spPr/>
      <dgm:t>
        <a:bodyPr/>
        <a:lstStyle/>
        <a:p>
          <a:endParaRPr lang="en-GB"/>
        </a:p>
      </dgm:t>
    </dgm:pt>
    <dgm:pt modelId="{5C701647-5114-4C52-926B-569A8E5353E2}">
      <dgm:prSet phldrT="[Text]" custT="1"/>
      <dgm:spPr>
        <a:solidFill>
          <a:schemeClr val="accent5"/>
        </a:solidFill>
      </dgm:spPr>
      <dgm:t>
        <a:bodyPr/>
        <a:lstStyle/>
        <a:p>
          <a:r>
            <a:rPr lang="en-GB" sz="2000" dirty="0"/>
            <a:t>Assurance</a:t>
          </a:r>
        </a:p>
      </dgm:t>
    </dgm:pt>
    <dgm:pt modelId="{FE531EE4-FBFB-4D06-A1E5-7315EE1C9B08}" type="parTrans" cxnId="{832359EE-F8AE-4C38-AB8B-E1CAAEB29E72}">
      <dgm:prSet/>
      <dgm:spPr/>
      <dgm:t>
        <a:bodyPr/>
        <a:lstStyle/>
        <a:p>
          <a:endParaRPr lang="en-GB"/>
        </a:p>
      </dgm:t>
    </dgm:pt>
    <dgm:pt modelId="{C1DB315C-2E01-4126-8A4C-73BDEBDAADC6}" type="sibTrans" cxnId="{832359EE-F8AE-4C38-AB8B-E1CAAEB29E72}">
      <dgm:prSet/>
      <dgm:spPr/>
      <dgm:t>
        <a:bodyPr/>
        <a:lstStyle/>
        <a:p>
          <a:endParaRPr lang="en-GB"/>
        </a:p>
      </dgm:t>
    </dgm:pt>
    <dgm:pt modelId="{6E75C751-BC34-4069-8ED3-8DE216ED6E05}">
      <dgm:prSet phldrT="[Text]"/>
      <dgm:spPr/>
      <dgm:t>
        <a:bodyPr/>
        <a:lstStyle/>
        <a:p>
          <a:r>
            <a:rPr lang="en-GB" dirty="0"/>
            <a:t>Enforce laws and regulations that protects health and ensure safety</a:t>
          </a:r>
        </a:p>
      </dgm:t>
    </dgm:pt>
    <dgm:pt modelId="{808A3A5B-D6AC-48FF-B834-4285279CE8DF}" type="parTrans" cxnId="{149734DF-DDA1-4423-B7CC-302476FB028E}">
      <dgm:prSet/>
      <dgm:spPr/>
      <dgm:t>
        <a:bodyPr/>
        <a:lstStyle/>
        <a:p>
          <a:endParaRPr lang="en-GB"/>
        </a:p>
      </dgm:t>
    </dgm:pt>
    <dgm:pt modelId="{0B251A71-7B14-4D3E-9AA7-B829FFDBB839}" type="sibTrans" cxnId="{149734DF-DDA1-4423-B7CC-302476FB028E}">
      <dgm:prSet/>
      <dgm:spPr/>
      <dgm:t>
        <a:bodyPr/>
        <a:lstStyle/>
        <a:p>
          <a:endParaRPr lang="en-GB"/>
        </a:p>
      </dgm:t>
    </dgm:pt>
    <dgm:pt modelId="{E120820C-8861-456B-91A5-C49A52DF9E3E}">
      <dgm:prSet phldrT="[Text]"/>
      <dgm:spPr/>
      <dgm:t>
        <a:bodyPr/>
        <a:lstStyle/>
        <a:p>
          <a:r>
            <a:rPr lang="en-GB" dirty="0"/>
            <a:t>Assure a competent public health and personal healthcare workforce</a:t>
          </a:r>
        </a:p>
      </dgm:t>
    </dgm:pt>
    <dgm:pt modelId="{A9AF188F-7A63-448C-BC3D-C8A1A0E01AD1}" type="parTrans" cxnId="{A9284E13-AEF8-4DC1-B44A-18751E217C8D}">
      <dgm:prSet/>
      <dgm:spPr/>
      <dgm:t>
        <a:bodyPr/>
        <a:lstStyle/>
        <a:p>
          <a:endParaRPr lang="en-GB"/>
        </a:p>
      </dgm:t>
    </dgm:pt>
    <dgm:pt modelId="{A60D91D5-D62C-4E55-986B-A41C60882BA8}" type="sibTrans" cxnId="{A9284E13-AEF8-4DC1-B44A-18751E217C8D}">
      <dgm:prSet/>
      <dgm:spPr/>
      <dgm:t>
        <a:bodyPr/>
        <a:lstStyle/>
        <a:p>
          <a:endParaRPr lang="en-GB"/>
        </a:p>
      </dgm:t>
    </dgm:pt>
    <dgm:pt modelId="{AFFE83A2-DE5C-4CC6-83A3-E31D66808D97}">
      <dgm:prSet phldrT="[Text]"/>
      <dgm:spPr/>
      <dgm:t>
        <a:bodyPr/>
        <a:lstStyle/>
        <a:p>
          <a:r>
            <a:rPr lang="en-GB" dirty="0"/>
            <a:t>Develop policies and plans that support individual and community health efforts</a:t>
          </a:r>
        </a:p>
      </dgm:t>
    </dgm:pt>
    <dgm:pt modelId="{1764D9DD-40C0-4D91-9F75-B1B691F9E565}" type="parTrans" cxnId="{BD44781D-6A70-40EA-9763-692978DB32CE}">
      <dgm:prSet/>
      <dgm:spPr/>
      <dgm:t>
        <a:bodyPr/>
        <a:lstStyle/>
        <a:p>
          <a:endParaRPr lang="en-GB"/>
        </a:p>
      </dgm:t>
    </dgm:pt>
    <dgm:pt modelId="{05DEDDE0-27FD-4827-A0D0-F31A086F4AC7}" type="sibTrans" cxnId="{BD44781D-6A70-40EA-9763-692978DB32CE}">
      <dgm:prSet/>
      <dgm:spPr/>
      <dgm:t>
        <a:bodyPr/>
        <a:lstStyle/>
        <a:p>
          <a:endParaRPr lang="en-GB"/>
        </a:p>
      </dgm:t>
    </dgm:pt>
    <dgm:pt modelId="{5EDDCEDA-6688-4B16-8FA7-174D03365CDC}">
      <dgm:prSet phldrT="[Text]"/>
      <dgm:spPr/>
      <dgm:t>
        <a:bodyPr/>
        <a:lstStyle/>
        <a:p>
          <a:r>
            <a:rPr lang="en-GB" dirty="0"/>
            <a:t>Link people to needed personal health services and assure the provision of health care when otherwise unavailable</a:t>
          </a:r>
        </a:p>
      </dgm:t>
    </dgm:pt>
    <dgm:pt modelId="{B5EB0E60-9464-40D6-BC17-2F2C06335A5B}" type="parTrans" cxnId="{D6BD709B-FB68-4EF8-9200-3DC7D08D077E}">
      <dgm:prSet/>
      <dgm:spPr/>
      <dgm:t>
        <a:bodyPr/>
        <a:lstStyle/>
        <a:p>
          <a:endParaRPr lang="en-GB"/>
        </a:p>
      </dgm:t>
    </dgm:pt>
    <dgm:pt modelId="{E9F00F90-63A9-4B4F-A4FB-13232C220E24}" type="sibTrans" cxnId="{D6BD709B-FB68-4EF8-9200-3DC7D08D077E}">
      <dgm:prSet/>
      <dgm:spPr/>
      <dgm:t>
        <a:bodyPr/>
        <a:lstStyle/>
        <a:p>
          <a:endParaRPr lang="en-GB"/>
        </a:p>
      </dgm:t>
    </dgm:pt>
    <dgm:pt modelId="{5A289A41-4C11-47A1-B9A3-A6C75C7EB209}">
      <dgm:prSet phldrT="[Text]"/>
      <dgm:spPr/>
      <dgm:t>
        <a:bodyPr/>
        <a:lstStyle/>
        <a:p>
          <a:r>
            <a:rPr lang="en-GB" dirty="0"/>
            <a:t>Evaluate effectiveness, accessibility and quality of personal and population—based health services</a:t>
          </a:r>
        </a:p>
      </dgm:t>
    </dgm:pt>
    <dgm:pt modelId="{47FA89C9-376C-4784-80E9-97F3A7C0649F}" type="parTrans" cxnId="{AB1A8546-2C96-4826-B6D3-11420F6ABA97}">
      <dgm:prSet/>
      <dgm:spPr/>
      <dgm:t>
        <a:bodyPr/>
        <a:lstStyle/>
        <a:p>
          <a:endParaRPr lang="en-GB"/>
        </a:p>
      </dgm:t>
    </dgm:pt>
    <dgm:pt modelId="{3693740D-F3D3-4157-B597-1A654920EC45}" type="sibTrans" cxnId="{AB1A8546-2C96-4826-B6D3-11420F6ABA97}">
      <dgm:prSet/>
      <dgm:spPr/>
      <dgm:t>
        <a:bodyPr/>
        <a:lstStyle/>
        <a:p>
          <a:endParaRPr lang="en-GB"/>
        </a:p>
      </dgm:t>
    </dgm:pt>
    <dgm:pt modelId="{0AD4AA95-D521-4887-B8F5-DAF6F7D45B5D}" type="pres">
      <dgm:prSet presAssocID="{5E7F28CA-4AAF-4592-959E-673DDAC69FE4}" presName="linear" presStyleCnt="0">
        <dgm:presLayoutVars>
          <dgm:dir/>
          <dgm:animLvl val="lvl"/>
          <dgm:resizeHandles val="exact"/>
        </dgm:presLayoutVars>
      </dgm:prSet>
      <dgm:spPr/>
    </dgm:pt>
    <dgm:pt modelId="{65310FE5-38E3-47CB-9769-405B465EF809}" type="pres">
      <dgm:prSet presAssocID="{6C02D590-9C9A-48FB-969A-8FC25EC6BB91}" presName="parentLin" presStyleCnt="0"/>
      <dgm:spPr/>
    </dgm:pt>
    <dgm:pt modelId="{21FF25C0-D4A5-422B-9931-EECE28AE62B9}" type="pres">
      <dgm:prSet presAssocID="{6C02D590-9C9A-48FB-969A-8FC25EC6BB91}" presName="parentLeftMargin" presStyleLbl="node1" presStyleIdx="0" presStyleCnt="3"/>
      <dgm:spPr/>
    </dgm:pt>
    <dgm:pt modelId="{7335F830-6ABC-40FA-99E8-E4E46443FDE3}" type="pres">
      <dgm:prSet presAssocID="{6C02D590-9C9A-48FB-969A-8FC25EC6BB91}" presName="parentText" presStyleLbl="node1" presStyleIdx="0" presStyleCnt="3" custLinFactNeighborX="918" custLinFactNeighborY="-8087">
        <dgm:presLayoutVars>
          <dgm:chMax val="0"/>
          <dgm:bulletEnabled val="1"/>
        </dgm:presLayoutVars>
      </dgm:prSet>
      <dgm:spPr/>
    </dgm:pt>
    <dgm:pt modelId="{3BE98B9D-A858-4F6B-BC8B-7C437362BCB7}" type="pres">
      <dgm:prSet presAssocID="{6C02D590-9C9A-48FB-969A-8FC25EC6BB91}" presName="negativeSpace" presStyleCnt="0"/>
      <dgm:spPr/>
    </dgm:pt>
    <dgm:pt modelId="{0CEC4DC6-EE42-419C-BED5-FE4671610D9D}" type="pres">
      <dgm:prSet presAssocID="{6C02D590-9C9A-48FB-969A-8FC25EC6BB91}" presName="childText" presStyleLbl="conFgAcc1" presStyleIdx="0" presStyleCnt="3">
        <dgm:presLayoutVars>
          <dgm:bulletEnabled val="1"/>
        </dgm:presLayoutVars>
      </dgm:prSet>
      <dgm:spPr/>
    </dgm:pt>
    <dgm:pt modelId="{1F9379F3-7691-44FC-B7B1-68A1803526E8}" type="pres">
      <dgm:prSet presAssocID="{822C6927-937A-472A-B5BC-86AA0859FE3F}" presName="spaceBetweenRectangles" presStyleCnt="0"/>
      <dgm:spPr/>
    </dgm:pt>
    <dgm:pt modelId="{F139E7F2-E3E8-49F8-B059-6ABA2B83159A}" type="pres">
      <dgm:prSet presAssocID="{1542A428-CF39-4EE9-9ABF-5A4FE9FB4012}" presName="parentLin" presStyleCnt="0"/>
      <dgm:spPr/>
    </dgm:pt>
    <dgm:pt modelId="{42503577-3754-4C5F-88F5-50C86572A5E7}" type="pres">
      <dgm:prSet presAssocID="{1542A428-CF39-4EE9-9ABF-5A4FE9FB4012}" presName="parentLeftMargin" presStyleLbl="node1" presStyleIdx="0" presStyleCnt="3"/>
      <dgm:spPr/>
    </dgm:pt>
    <dgm:pt modelId="{DFC3B293-3C93-4242-B5C0-C402C6E232D2}" type="pres">
      <dgm:prSet presAssocID="{1542A428-CF39-4EE9-9ABF-5A4FE9FB4012}" presName="parentText" presStyleLbl="node1" presStyleIdx="1" presStyleCnt="3" custLinFactNeighborX="918" custLinFactNeighborY="-5682">
        <dgm:presLayoutVars>
          <dgm:chMax val="0"/>
          <dgm:bulletEnabled val="1"/>
        </dgm:presLayoutVars>
      </dgm:prSet>
      <dgm:spPr/>
    </dgm:pt>
    <dgm:pt modelId="{C6ECB39A-FB68-4335-B31E-DF3CFB16B394}" type="pres">
      <dgm:prSet presAssocID="{1542A428-CF39-4EE9-9ABF-5A4FE9FB4012}" presName="negativeSpace" presStyleCnt="0"/>
      <dgm:spPr/>
    </dgm:pt>
    <dgm:pt modelId="{9BC6201C-F6D1-42BD-98B4-67CEEADC30DD}" type="pres">
      <dgm:prSet presAssocID="{1542A428-CF39-4EE9-9ABF-5A4FE9FB4012}" presName="childText" presStyleLbl="conFgAcc1" presStyleIdx="1" presStyleCnt="3">
        <dgm:presLayoutVars>
          <dgm:bulletEnabled val="1"/>
        </dgm:presLayoutVars>
      </dgm:prSet>
      <dgm:spPr/>
    </dgm:pt>
    <dgm:pt modelId="{B6ED6687-53F0-4B92-9F3A-8EFC092E43D8}" type="pres">
      <dgm:prSet presAssocID="{EBE4C961-C38B-4540-888B-943BEDF21489}" presName="spaceBetweenRectangles" presStyleCnt="0"/>
      <dgm:spPr/>
    </dgm:pt>
    <dgm:pt modelId="{347FFD13-000A-4BAB-95FC-543A9A4CE91A}" type="pres">
      <dgm:prSet presAssocID="{5C701647-5114-4C52-926B-569A8E5353E2}" presName="parentLin" presStyleCnt="0"/>
      <dgm:spPr/>
    </dgm:pt>
    <dgm:pt modelId="{4DEDFC9D-2983-4BF9-8D97-B064BA883007}" type="pres">
      <dgm:prSet presAssocID="{5C701647-5114-4C52-926B-569A8E5353E2}" presName="parentLeftMargin" presStyleLbl="node1" presStyleIdx="1" presStyleCnt="3"/>
      <dgm:spPr/>
    </dgm:pt>
    <dgm:pt modelId="{083B3394-4142-4C8A-B9A5-3DDC9ECACB76}" type="pres">
      <dgm:prSet presAssocID="{5C701647-5114-4C52-926B-569A8E5353E2}" presName="parentText" presStyleLbl="node1" presStyleIdx="2" presStyleCnt="3">
        <dgm:presLayoutVars>
          <dgm:chMax val="0"/>
          <dgm:bulletEnabled val="1"/>
        </dgm:presLayoutVars>
      </dgm:prSet>
      <dgm:spPr/>
    </dgm:pt>
    <dgm:pt modelId="{E64F0C3B-4206-4615-BD1D-EDA15D139FEE}" type="pres">
      <dgm:prSet presAssocID="{5C701647-5114-4C52-926B-569A8E5353E2}" presName="negativeSpace" presStyleCnt="0"/>
      <dgm:spPr/>
    </dgm:pt>
    <dgm:pt modelId="{D6DDBD81-8F31-4A2D-BC93-D63C7184C643}" type="pres">
      <dgm:prSet presAssocID="{5C701647-5114-4C52-926B-569A8E5353E2}" presName="childText" presStyleLbl="conFgAcc1" presStyleIdx="2" presStyleCnt="3" custLinFactNeighborY="54844">
        <dgm:presLayoutVars>
          <dgm:bulletEnabled val="1"/>
        </dgm:presLayoutVars>
      </dgm:prSet>
      <dgm:spPr/>
    </dgm:pt>
  </dgm:ptLst>
  <dgm:cxnLst>
    <dgm:cxn modelId="{A9284E13-AEF8-4DC1-B44A-18751E217C8D}" srcId="{5C701647-5114-4C52-926B-569A8E5353E2}" destId="{E120820C-8861-456B-91A5-C49A52DF9E3E}" srcOrd="2" destOrd="0" parTransId="{A9AF188F-7A63-448C-BC3D-C8A1A0E01AD1}" sibTransId="{A60D91D5-D62C-4E55-986B-A41C60882BA8}"/>
    <dgm:cxn modelId="{BD44781D-6A70-40EA-9763-692978DB32CE}" srcId="{1542A428-CF39-4EE9-9ABF-5A4FE9FB4012}" destId="{AFFE83A2-DE5C-4CC6-83A3-E31D66808D97}" srcOrd="2" destOrd="0" parTransId="{1764D9DD-40C0-4D91-9F75-B1B691F9E565}" sibTransId="{05DEDDE0-27FD-4827-A0D0-F31A086F4AC7}"/>
    <dgm:cxn modelId="{E4DCB225-44FD-4E51-8595-7FFBCCD60168}" type="presOf" srcId="{5C701647-5114-4C52-926B-569A8E5353E2}" destId="{083B3394-4142-4C8A-B9A5-3DDC9ECACB76}" srcOrd="1" destOrd="0" presId="urn:microsoft.com/office/officeart/2005/8/layout/list1"/>
    <dgm:cxn modelId="{2300985F-9C42-4E53-9D82-74627158C251}" type="presOf" srcId="{5A289A41-4C11-47A1-B9A3-A6C75C7EB209}" destId="{D6DDBD81-8F31-4A2D-BC93-D63C7184C643}" srcOrd="0" destOrd="3" presId="urn:microsoft.com/office/officeart/2005/8/layout/list1"/>
    <dgm:cxn modelId="{5E1A9641-3BCF-44DF-BDDE-4DA3AA4FCD04}" srcId="{1542A428-CF39-4EE9-9ABF-5A4FE9FB4012}" destId="{A557DA86-C164-4889-80DA-795AB50F0C1C}" srcOrd="0" destOrd="0" parTransId="{4455ECCE-9A43-4A51-9BD1-A89C1342B6E1}" sibTransId="{47DE1974-2869-40BF-9A76-42E04ADA86CD}"/>
    <dgm:cxn modelId="{93997F45-C810-4D69-84F0-9CEF2443838B}" type="presOf" srcId="{5E7F28CA-4AAF-4592-959E-673DDAC69FE4}" destId="{0AD4AA95-D521-4887-B8F5-DAF6F7D45B5D}" srcOrd="0" destOrd="0" presId="urn:microsoft.com/office/officeart/2005/8/layout/list1"/>
    <dgm:cxn modelId="{AB1A8546-2C96-4826-B6D3-11420F6ABA97}" srcId="{5C701647-5114-4C52-926B-569A8E5353E2}" destId="{5A289A41-4C11-47A1-B9A3-A6C75C7EB209}" srcOrd="3" destOrd="0" parTransId="{47FA89C9-376C-4784-80E9-97F3A7C0649F}" sibTransId="{3693740D-F3D3-4157-B597-1A654920EC45}"/>
    <dgm:cxn modelId="{A364FD69-9845-4BFF-9B6E-CBD508758653}" type="presOf" srcId="{AFFE83A2-DE5C-4CC6-83A3-E31D66808D97}" destId="{9BC6201C-F6D1-42BD-98B4-67CEEADC30DD}" srcOrd="0" destOrd="2" presId="urn:microsoft.com/office/officeart/2005/8/layout/list1"/>
    <dgm:cxn modelId="{EB92356A-E840-46F1-9AF2-CAF4541E08C1}" srcId="{1542A428-CF39-4EE9-9ABF-5A4FE9FB4012}" destId="{A2025E54-762C-456E-83BD-11C913F1898D}" srcOrd="1" destOrd="0" parTransId="{843C6409-9BE2-4150-9E7E-444D69034EE1}" sibTransId="{D6A50B83-C80E-4C8E-80F8-7E38408EBFC1}"/>
    <dgm:cxn modelId="{26948F4D-00F9-4385-B776-EC4FF2D574B0}" srcId="{6C02D590-9C9A-48FB-969A-8FC25EC6BB91}" destId="{DEFF5B27-3CCF-4F1A-9CA2-07D3F44275ED}" srcOrd="1" destOrd="0" parTransId="{AC258485-6138-4080-A346-5625E9F01B32}" sibTransId="{C6CAA053-BCED-4EC6-A810-DE5C2680D933}"/>
    <dgm:cxn modelId="{C9B17A72-AE86-481A-899E-32E91086EF60}" type="presOf" srcId="{6E75C751-BC34-4069-8ED3-8DE216ED6E05}" destId="{D6DDBD81-8F31-4A2D-BC93-D63C7184C643}" srcOrd="0" destOrd="0" presId="urn:microsoft.com/office/officeart/2005/8/layout/list1"/>
    <dgm:cxn modelId="{4B1FFB59-A272-43D2-98A4-FF7BE7C14DA2}" type="presOf" srcId="{5C701647-5114-4C52-926B-569A8E5353E2}" destId="{4DEDFC9D-2983-4BF9-8D97-B064BA883007}" srcOrd="0" destOrd="0" presId="urn:microsoft.com/office/officeart/2005/8/layout/list1"/>
    <dgm:cxn modelId="{7CCBD184-3197-4543-9CA5-30587882D3F9}" type="presOf" srcId="{1542A428-CF39-4EE9-9ABF-5A4FE9FB4012}" destId="{DFC3B293-3C93-4242-B5C0-C402C6E232D2}" srcOrd="1" destOrd="0" presId="urn:microsoft.com/office/officeart/2005/8/layout/list1"/>
    <dgm:cxn modelId="{D6BD709B-FB68-4EF8-9200-3DC7D08D077E}" srcId="{5C701647-5114-4C52-926B-569A8E5353E2}" destId="{5EDDCEDA-6688-4B16-8FA7-174D03365CDC}" srcOrd="1" destOrd="0" parTransId="{B5EB0E60-9464-40D6-BC17-2F2C06335A5B}" sibTransId="{E9F00F90-63A9-4B4F-A4FB-13232C220E24}"/>
    <dgm:cxn modelId="{F53A419C-BBDC-43E9-AA50-9391EE00D434}" type="presOf" srcId="{6C02D590-9C9A-48FB-969A-8FC25EC6BB91}" destId="{7335F830-6ABC-40FA-99E8-E4E46443FDE3}" srcOrd="1" destOrd="0" presId="urn:microsoft.com/office/officeart/2005/8/layout/list1"/>
    <dgm:cxn modelId="{7CCA58A7-4C5C-4CD9-A718-705555EC10F6}" type="presOf" srcId="{6B8F1C5E-470E-4BA3-9786-37FC68677812}" destId="{0CEC4DC6-EE42-419C-BED5-FE4671610D9D}" srcOrd="0" destOrd="0" presId="urn:microsoft.com/office/officeart/2005/8/layout/list1"/>
    <dgm:cxn modelId="{BB74A9AE-B9D5-4782-8BFA-73841AA039CA}" srcId="{5E7F28CA-4AAF-4592-959E-673DDAC69FE4}" destId="{1542A428-CF39-4EE9-9ABF-5A4FE9FB4012}" srcOrd="1" destOrd="0" parTransId="{8ECBA807-8632-409C-B0E5-DA678A16962C}" sibTransId="{EBE4C961-C38B-4540-888B-943BEDF21489}"/>
    <dgm:cxn modelId="{D2BDEDB7-26C5-4ED2-BEA9-ED7DB10F2321}" srcId="{6C02D590-9C9A-48FB-969A-8FC25EC6BB91}" destId="{6B8F1C5E-470E-4BA3-9786-37FC68677812}" srcOrd="0" destOrd="0" parTransId="{16F7F2AD-6763-491D-B484-B771A4CAE564}" sibTransId="{E6635D05-96AF-4184-9148-C8D7A866DA16}"/>
    <dgm:cxn modelId="{899D58C6-680C-4A96-9960-168624FEFA53}" type="presOf" srcId="{6C02D590-9C9A-48FB-969A-8FC25EC6BB91}" destId="{21FF25C0-D4A5-422B-9931-EECE28AE62B9}" srcOrd="0" destOrd="0" presId="urn:microsoft.com/office/officeart/2005/8/layout/list1"/>
    <dgm:cxn modelId="{E864FCD2-A0BD-4FF5-988C-A36BF6128199}" type="presOf" srcId="{5EDDCEDA-6688-4B16-8FA7-174D03365CDC}" destId="{D6DDBD81-8F31-4A2D-BC93-D63C7184C643}" srcOrd="0" destOrd="1" presId="urn:microsoft.com/office/officeart/2005/8/layout/list1"/>
    <dgm:cxn modelId="{78B827DA-9674-4FEC-A091-1D6BB3CC4CCB}" type="presOf" srcId="{DEFF5B27-3CCF-4F1A-9CA2-07D3F44275ED}" destId="{0CEC4DC6-EE42-419C-BED5-FE4671610D9D}" srcOrd="0" destOrd="1" presId="urn:microsoft.com/office/officeart/2005/8/layout/list1"/>
    <dgm:cxn modelId="{C2A507DD-1E96-4505-A3B5-537C1A4BEBF8}" srcId="{5E7F28CA-4AAF-4592-959E-673DDAC69FE4}" destId="{6C02D590-9C9A-48FB-969A-8FC25EC6BB91}" srcOrd="0" destOrd="0" parTransId="{103B6038-B4B8-44F7-800E-DD22086F4C80}" sibTransId="{822C6927-937A-472A-B5BC-86AA0859FE3F}"/>
    <dgm:cxn modelId="{149734DF-DDA1-4423-B7CC-302476FB028E}" srcId="{5C701647-5114-4C52-926B-569A8E5353E2}" destId="{6E75C751-BC34-4069-8ED3-8DE216ED6E05}" srcOrd="0" destOrd="0" parTransId="{808A3A5B-D6AC-48FF-B834-4285279CE8DF}" sibTransId="{0B251A71-7B14-4D3E-9AA7-B829FFDBB839}"/>
    <dgm:cxn modelId="{DA4056E8-E6F9-4116-8CDA-ACA80F86525B}" type="presOf" srcId="{A557DA86-C164-4889-80DA-795AB50F0C1C}" destId="{9BC6201C-F6D1-42BD-98B4-67CEEADC30DD}" srcOrd="0" destOrd="0" presId="urn:microsoft.com/office/officeart/2005/8/layout/list1"/>
    <dgm:cxn modelId="{832359EE-F8AE-4C38-AB8B-E1CAAEB29E72}" srcId="{5E7F28CA-4AAF-4592-959E-673DDAC69FE4}" destId="{5C701647-5114-4C52-926B-569A8E5353E2}" srcOrd="2" destOrd="0" parTransId="{FE531EE4-FBFB-4D06-A1E5-7315EE1C9B08}" sibTransId="{C1DB315C-2E01-4126-8A4C-73BDEBDAADC6}"/>
    <dgm:cxn modelId="{421AF2EE-0C6E-4526-AE0E-F020E59774C8}" type="presOf" srcId="{A2025E54-762C-456E-83BD-11C913F1898D}" destId="{9BC6201C-F6D1-42BD-98B4-67CEEADC30DD}" srcOrd="0" destOrd="1" presId="urn:microsoft.com/office/officeart/2005/8/layout/list1"/>
    <dgm:cxn modelId="{01686BF5-937A-4AB3-B6B5-9C6F583C4AC6}" type="presOf" srcId="{1542A428-CF39-4EE9-9ABF-5A4FE9FB4012}" destId="{42503577-3754-4C5F-88F5-50C86572A5E7}" srcOrd="0" destOrd="0" presId="urn:microsoft.com/office/officeart/2005/8/layout/list1"/>
    <dgm:cxn modelId="{DEEBD4F9-B7D3-41A9-B6AA-A1A9074FE0D0}" type="presOf" srcId="{E120820C-8861-456B-91A5-C49A52DF9E3E}" destId="{D6DDBD81-8F31-4A2D-BC93-D63C7184C643}" srcOrd="0" destOrd="2" presId="urn:microsoft.com/office/officeart/2005/8/layout/list1"/>
    <dgm:cxn modelId="{3FCA95E2-F8EC-48DC-9A96-0C6C3D891AE0}" type="presParOf" srcId="{0AD4AA95-D521-4887-B8F5-DAF6F7D45B5D}" destId="{65310FE5-38E3-47CB-9769-405B465EF809}" srcOrd="0" destOrd="0" presId="urn:microsoft.com/office/officeart/2005/8/layout/list1"/>
    <dgm:cxn modelId="{21606D2E-4DFF-420F-A2C6-8C3CA756D3CC}" type="presParOf" srcId="{65310FE5-38E3-47CB-9769-405B465EF809}" destId="{21FF25C0-D4A5-422B-9931-EECE28AE62B9}" srcOrd="0" destOrd="0" presId="urn:microsoft.com/office/officeart/2005/8/layout/list1"/>
    <dgm:cxn modelId="{87C28C97-2AC7-4AF6-913E-5123B02172E1}" type="presParOf" srcId="{65310FE5-38E3-47CB-9769-405B465EF809}" destId="{7335F830-6ABC-40FA-99E8-E4E46443FDE3}" srcOrd="1" destOrd="0" presId="urn:microsoft.com/office/officeart/2005/8/layout/list1"/>
    <dgm:cxn modelId="{FADF6559-DC24-48AA-BA0A-41DA1C68349E}" type="presParOf" srcId="{0AD4AA95-D521-4887-B8F5-DAF6F7D45B5D}" destId="{3BE98B9D-A858-4F6B-BC8B-7C437362BCB7}" srcOrd="1" destOrd="0" presId="urn:microsoft.com/office/officeart/2005/8/layout/list1"/>
    <dgm:cxn modelId="{73945CF4-A67B-46AA-AAEB-A800F657E592}" type="presParOf" srcId="{0AD4AA95-D521-4887-B8F5-DAF6F7D45B5D}" destId="{0CEC4DC6-EE42-419C-BED5-FE4671610D9D}" srcOrd="2" destOrd="0" presId="urn:microsoft.com/office/officeart/2005/8/layout/list1"/>
    <dgm:cxn modelId="{D0FDE3EC-EC7F-45D3-83E6-9EB0B7514365}" type="presParOf" srcId="{0AD4AA95-D521-4887-B8F5-DAF6F7D45B5D}" destId="{1F9379F3-7691-44FC-B7B1-68A1803526E8}" srcOrd="3" destOrd="0" presId="urn:microsoft.com/office/officeart/2005/8/layout/list1"/>
    <dgm:cxn modelId="{A647BFB0-2886-45B5-8516-3098AF6C1A63}" type="presParOf" srcId="{0AD4AA95-D521-4887-B8F5-DAF6F7D45B5D}" destId="{F139E7F2-E3E8-49F8-B059-6ABA2B83159A}" srcOrd="4" destOrd="0" presId="urn:microsoft.com/office/officeart/2005/8/layout/list1"/>
    <dgm:cxn modelId="{78BF3A8C-6899-43AA-A9F9-2D0B53EE7800}" type="presParOf" srcId="{F139E7F2-E3E8-49F8-B059-6ABA2B83159A}" destId="{42503577-3754-4C5F-88F5-50C86572A5E7}" srcOrd="0" destOrd="0" presId="urn:microsoft.com/office/officeart/2005/8/layout/list1"/>
    <dgm:cxn modelId="{D34DA6A8-4151-41C1-9915-DD0FB7209F15}" type="presParOf" srcId="{F139E7F2-E3E8-49F8-B059-6ABA2B83159A}" destId="{DFC3B293-3C93-4242-B5C0-C402C6E232D2}" srcOrd="1" destOrd="0" presId="urn:microsoft.com/office/officeart/2005/8/layout/list1"/>
    <dgm:cxn modelId="{7B6AAC9D-2FE2-4B74-B189-9B9F5062941D}" type="presParOf" srcId="{0AD4AA95-D521-4887-B8F5-DAF6F7D45B5D}" destId="{C6ECB39A-FB68-4335-B31E-DF3CFB16B394}" srcOrd="5" destOrd="0" presId="urn:microsoft.com/office/officeart/2005/8/layout/list1"/>
    <dgm:cxn modelId="{5C4F9988-AAFE-4BC7-AB8B-5D9F5F58E9B4}" type="presParOf" srcId="{0AD4AA95-D521-4887-B8F5-DAF6F7D45B5D}" destId="{9BC6201C-F6D1-42BD-98B4-67CEEADC30DD}" srcOrd="6" destOrd="0" presId="urn:microsoft.com/office/officeart/2005/8/layout/list1"/>
    <dgm:cxn modelId="{87A56639-9334-40D9-9932-E408F89D7984}" type="presParOf" srcId="{0AD4AA95-D521-4887-B8F5-DAF6F7D45B5D}" destId="{B6ED6687-53F0-4B92-9F3A-8EFC092E43D8}" srcOrd="7" destOrd="0" presId="urn:microsoft.com/office/officeart/2005/8/layout/list1"/>
    <dgm:cxn modelId="{DE5DD3F2-E270-4A31-8C12-C6CC8389B05E}" type="presParOf" srcId="{0AD4AA95-D521-4887-B8F5-DAF6F7D45B5D}" destId="{347FFD13-000A-4BAB-95FC-543A9A4CE91A}" srcOrd="8" destOrd="0" presId="urn:microsoft.com/office/officeart/2005/8/layout/list1"/>
    <dgm:cxn modelId="{7C5F04B5-CCB3-401B-876D-C0BF4998A96B}" type="presParOf" srcId="{347FFD13-000A-4BAB-95FC-543A9A4CE91A}" destId="{4DEDFC9D-2983-4BF9-8D97-B064BA883007}" srcOrd="0" destOrd="0" presId="urn:microsoft.com/office/officeart/2005/8/layout/list1"/>
    <dgm:cxn modelId="{0970BB39-E10C-4EBF-A9E6-5F473E843C3A}" type="presParOf" srcId="{347FFD13-000A-4BAB-95FC-543A9A4CE91A}" destId="{083B3394-4142-4C8A-B9A5-3DDC9ECACB76}" srcOrd="1" destOrd="0" presId="urn:microsoft.com/office/officeart/2005/8/layout/list1"/>
    <dgm:cxn modelId="{E1A01DB8-3444-4AF3-BC04-0E142474A3D2}" type="presParOf" srcId="{0AD4AA95-D521-4887-B8F5-DAF6F7D45B5D}" destId="{E64F0C3B-4206-4615-BD1D-EDA15D139FEE}" srcOrd="9" destOrd="0" presId="urn:microsoft.com/office/officeart/2005/8/layout/list1"/>
    <dgm:cxn modelId="{3EE2D589-1F91-4022-A3A0-F72ABD6FFE2B}" type="presParOf" srcId="{0AD4AA95-D521-4887-B8F5-DAF6F7D45B5D}" destId="{D6DDBD81-8F31-4A2D-BC93-D63C7184C643}"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EC4DC6-EE42-419C-BED5-FE4671610D9D}">
      <dsp:nvSpPr>
        <dsp:cNvPr id="0" name=""/>
        <dsp:cNvSpPr/>
      </dsp:nvSpPr>
      <dsp:spPr>
        <a:xfrm>
          <a:off x="0" y="456084"/>
          <a:ext cx="7848872" cy="85995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160" tIns="291592" rIns="609160" bIns="99568" numCol="1" spcCol="1270" anchor="t" anchorCtr="0">
          <a:noAutofit/>
        </a:bodyPr>
        <a:lstStyle/>
        <a:p>
          <a:pPr marL="114300" lvl="1" indent="-114300" algn="l" defTabSz="622300">
            <a:lnSpc>
              <a:spcPct val="90000"/>
            </a:lnSpc>
            <a:spcBef>
              <a:spcPct val="0"/>
            </a:spcBef>
            <a:spcAft>
              <a:spcPct val="15000"/>
            </a:spcAft>
            <a:buChar char="•"/>
          </a:pPr>
          <a:r>
            <a:rPr lang="en-GB" sz="1400" kern="1200" dirty="0"/>
            <a:t>Monitor health status to identify community health problems </a:t>
          </a:r>
        </a:p>
        <a:p>
          <a:pPr marL="114300" lvl="1" indent="-114300" algn="l" defTabSz="622300">
            <a:lnSpc>
              <a:spcPct val="90000"/>
            </a:lnSpc>
            <a:spcBef>
              <a:spcPct val="0"/>
            </a:spcBef>
            <a:spcAft>
              <a:spcPct val="15000"/>
            </a:spcAft>
            <a:buChar char="•"/>
          </a:pPr>
          <a:r>
            <a:rPr lang="en-GB" sz="1400" kern="1200" dirty="0"/>
            <a:t>Diagnose and investigate health problems and health hazards in the community</a:t>
          </a:r>
        </a:p>
      </dsp:txBody>
      <dsp:txXfrm>
        <a:off x="0" y="456084"/>
        <a:ext cx="7848872" cy="859950"/>
      </dsp:txXfrm>
    </dsp:sp>
    <dsp:sp modelId="{7335F830-6ABC-40FA-99E8-E4E46443FDE3}">
      <dsp:nvSpPr>
        <dsp:cNvPr id="0" name=""/>
        <dsp:cNvSpPr/>
      </dsp:nvSpPr>
      <dsp:spPr>
        <a:xfrm>
          <a:off x="396046" y="216023"/>
          <a:ext cx="5494210" cy="413280"/>
        </a:xfrm>
        <a:prstGeom prst="roundRect">
          <a:avLst/>
        </a:prstGeom>
        <a:solidFill>
          <a:schemeClr val="accent5"/>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7668" tIns="0" rIns="207668" bIns="0" numCol="1" spcCol="1270" anchor="ctr" anchorCtr="0">
          <a:noAutofit/>
        </a:bodyPr>
        <a:lstStyle/>
        <a:p>
          <a:pPr marL="0" lvl="0" indent="0" algn="l" defTabSz="889000">
            <a:lnSpc>
              <a:spcPct val="90000"/>
            </a:lnSpc>
            <a:spcBef>
              <a:spcPct val="0"/>
            </a:spcBef>
            <a:spcAft>
              <a:spcPct val="35000"/>
            </a:spcAft>
            <a:buNone/>
          </a:pPr>
          <a:r>
            <a:rPr lang="en-GB" sz="2000" kern="1200" dirty="0"/>
            <a:t>Assessment</a:t>
          </a:r>
        </a:p>
      </dsp:txBody>
      <dsp:txXfrm>
        <a:off x="416221" y="236198"/>
        <a:ext cx="5453860" cy="372930"/>
      </dsp:txXfrm>
    </dsp:sp>
    <dsp:sp modelId="{9BC6201C-F6D1-42BD-98B4-67CEEADC30DD}">
      <dsp:nvSpPr>
        <dsp:cNvPr id="0" name=""/>
        <dsp:cNvSpPr/>
      </dsp:nvSpPr>
      <dsp:spPr>
        <a:xfrm>
          <a:off x="0" y="1598275"/>
          <a:ext cx="7848872" cy="11025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160" tIns="291592" rIns="609160" bIns="99568" numCol="1" spcCol="1270" anchor="t" anchorCtr="0">
          <a:noAutofit/>
        </a:bodyPr>
        <a:lstStyle/>
        <a:p>
          <a:pPr marL="114300" lvl="1" indent="-114300" algn="l" defTabSz="622300">
            <a:lnSpc>
              <a:spcPct val="90000"/>
            </a:lnSpc>
            <a:spcBef>
              <a:spcPct val="0"/>
            </a:spcBef>
            <a:spcAft>
              <a:spcPct val="15000"/>
            </a:spcAft>
            <a:buChar char="•"/>
          </a:pPr>
          <a:r>
            <a:rPr lang="en-GB" sz="1400" kern="1200" dirty="0"/>
            <a:t>Inform, educate and empower people about health issues</a:t>
          </a:r>
        </a:p>
        <a:p>
          <a:pPr marL="114300" lvl="1" indent="-114300" algn="l" defTabSz="622300">
            <a:lnSpc>
              <a:spcPct val="90000"/>
            </a:lnSpc>
            <a:spcBef>
              <a:spcPct val="0"/>
            </a:spcBef>
            <a:spcAft>
              <a:spcPct val="15000"/>
            </a:spcAft>
            <a:buChar char="•"/>
          </a:pPr>
          <a:r>
            <a:rPr lang="en-GB" sz="1400" kern="1200" dirty="0"/>
            <a:t>Mobilise community partnerships to identify and solve health problems</a:t>
          </a:r>
        </a:p>
        <a:p>
          <a:pPr marL="114300" lvl="1" indent="-114300" algn="l" defTabSz="622300">
            <a:lnSpc>
              <a:spcPct val="90000"/>
            </a:lnSpc>
            <a:spcBef>
              <a:spcPct val="0"/>
            </a:spcBef>
            <a:spcAft>
              <a:spcPct val="15000"/>
            </a:spcAft>
            <a:buChar char="•"/>
          </a:pPr>
          <a:r>
            <a:rPr lang="en-GB" sz="1400" kern="1200" dirty="0"/>
            <a:t>Develop policies and plans that support individual and community health efforts</a:t>
          </a:r>
        </a:p>
      </dsp:txBody>
      <dsp:txXfrm>
        <a:off x="0" y="1598275"/>
        <a:ext cx="7848872" cy="1102500"/>
      </dsp:txXfrm>
    </dsp:sp>
    <dsp:sp modelId="{DFC3B293-3C93-4242-B5C0-C402C6E232D2}">
      <dsp:nvSpPr>
        <dsp:cNvPr id="0" name=""/>
        <dsp:cNvSpPr/>
      </dsp:nvSpPr>
      <dsp:spPr>
        <a:xfrm>
          <a:off x="396046" y="1368152"/>
          <a:ext cx="5494210" cy="413280"/>
        </a:xfrm>
        <a:prstGeom prst="roundRect">
          <a:avLst/>
        </a:prstGeom>
        <a:solidFill>
          <a:schemeClr val="accent5"/>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7668" tIns="0" rIns="207668" bIns="0" numCol="1" spcCol="1270" anchor="ctr" anchorCtr="0">
          <a:noAutofit/>
        </a:bodyPr>
        <a:lstStyle/>
        <a:p>
          <a:pPr marL="0" lvl="0" indent="0" algn="l" defTabSz="800100">
            <a:lnSpc>
              <a:spcPct val="90000"/>
            </a:lnSpc>
            <a:spcBef>
              <a:spcPct val="0"/>
            </a:spcBef>
            <a:spcAft>
              <a:spcPct val="35000"/>
            </a:spcAft>
            <a:buNone/>
          </a:pPr>
          <a:r>
            <a:rPr lang="en-GB" sz="1800" kern="1200" dirty="0"/>
            <a:t>Policy Development</a:t>
          </a:r>
        </a:p>
      </dsp:txBody>
      <dsp:txXfrm>
        <a:off x="416221" y="1388327"/>
        <a:ext cx="5453860" cy="372930"/>
      </dsp:txXfrm>
    </dsp:sp>
    <dsp:sp modelId="{D6DDBD81-8F31-4A2D-BC93-D63C7184C643}">
      <dsp:nvSpPr>
        <dsp:cNvPr id="0" name=""/>
        <dsp:cNvSpPr/>
      </dsp:nvSpPr>
      <dsp:spPr>
        <a:xfrm>
          <a:off x="0" y="3096344"/>
          <a:ext cx="7848872" cy="1808099"/>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160" tIns="291592" rIns="609160" bIns="99568" numCol="1" spcCol="1270" anchor="t" anchorCtr="0">
          <a:noAutofit/>
        </a:bodyPr>
        <a:lstStyle/>
        <a:p>
          <a:pPr marL="114300" lvl="1" indent="-114300" algn="l" defTabSz="622300">
            <a:lnSpc>
              <a:spcPct val="90000"/>
            </a:lnSpc>
            <a:spcBef>
              <a:spcPct val="0"/>
            </a:spcBef>
            <a:spcAft>
              <a:spcPct val="15000"/>
            </a:spcAft>
            <a:buChar char="•"/>
          </a:pPr>
          <a:r>
            <a:rPr lang="en-GB" sz="1400" kern="1200" dirty="0"/>
            <a:t>Enforce laws and regulations that protects health and ensure safety</a:t>
          </a:r>
        </a:p>
        <a:p>
          <a:pPr marL="114300" lvl="1" indent="-114300" algn="l" defTabSz="622300">
            <a:lnSpc>
              <a:spcPct val="90000"/>
            </a:lnSpc>
            <a:spcBef>
              <a:spcPct val="0"/>
            </a:spcBef>
            <a:spcAft>
              <a:spcPct val="15000"/>
            </a:spcAft>
            <a:buChar char="•"/>
          </a:pPr>
          <a:r>
            <a:rPr lang="en-GB" sz="1400" kern="1200" dirty="0"/>
            <a:t>Link people to needed personal health services and assure the provision of health care when otherwise unavailable</a:t>
          </a:r>
        </a:p>
        <a:p>
          <a:pPr marL="114300" lvl="1" indent="-114300" algn="l" defTabSz="622300">
            <a:lnSpc>
              <a:spcPct val="90000"/>
            </a:lnSpc>
            <a:spcBef>
              <a:spcPct val="0"/>
            </a:spcBef>
            <a:spcAft>
              <a:spcPct val="15000"/>
            </a:spcAft>
            <a:buChar char="•"/>
          </a:pPr>
          <a:r>
            <a:rPr lang="en-GB" sz="1400" kern="1200" dirty="0"/>
            <a:t>Assure a competent public health and personal healthcare workforce</a:t>
          </a:r>
        </a:p>
        <a:p>
          <a:pPr marL="114300" lvl="1" indent="-114300" algn="l" defTabSz="622300">
            <a:lnSpc>
              <a:spcPct val="90000"/>
            </a:lnSpc>
            <a:spcBef>
              <a:spcPct val="0"/>
            </a:spcBef>
            <a:spcAft>
              <a:spcPct val="15000"/>
            </a:spcAft>
            <a:buChar char="•"/>
          </a:pPr>
          <a:r>
            <a:rPr lang="en-GB" sz="1400" kern="1200" dirty="0"/>
            <a:t>Evaluate effectiveness, accessibility and quality of personal and population—based health services</a:t>
          </a:r>
        </a:p>
      </dsp:txBody>
      <dsp:txXfrm>
        <a:off x="0" y="3096344"/>
        <a:ext cx="7848872" cy="1808099"/>
      </dsp:txXfrm>
    </dsp:sp>
    <dsp:sp modelId="{083B3394-4142-4C8A-B9A5-3DDC9ECACB76}">
      <dsp:nvSpPr>
        <dsp:cNvPr id="0" name=""/>
        <dsp:cNvSpPr/>
      </dsp:nvSpPr>
      <dsp:spPr>
        <a:xfrm>
          <a:off x="392443" y="2776374"/>
          <a:ext cx="5494210" cy="413280"/>
        </a:xfrm>
        <a:prstGeom prst="roundRect">
          <a:avLst/>
        </a:prstGeom>
        <a:solidFill>
          <a:schemeClr val="accent5"/>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7668" tIns="0" rIns="207668" bIns="0" numCol="1" spcCol="1270" anchor="ctr" anchorCtr="0">
          <a:noAutofit/>
        </a:bodyPr>
        <a:lstStyle/>
        <a:p>
          <a:pPr marL="0" lvl="0" indent="0" algn="l" defTabSz="889000">
            <a:lnSpc>
              <a:spcPct val="90000"/>
            </a:lnSpc>
            <a:spcBef>
              <a:spcPct val="0"/>
            </a:spcBef>
            <a:spcAft>
              <a:spcPct val="35000"/>
            </a:spcAft>
            <a:buNone/>
          </a:pPr>
          <a:r>
            <a:rPr lang="en-GB" sz="2000" kern="1200" dirty="0"/>
            <a:t>Assurance</a:t>
          </a:r>
        </a:p>
      </dsp:txBody>
      <dsp:txXfrm>
        <a:off x="412618" y="2796549"/>
        <a:ext cx="5453860" cy="37293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29/12/2025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29/12/2025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forms.office.com/e/RVkQBk1pHy" TargetMode="External"/><Relationship Id="rId2" Type="http://schemas.openxmlformats.org/officeDocument/2006/relationships/slide" Target="../slides/slide5.xml"/><Relationship Id="rId1" Type="http://schemas.openxmlformats.org/officeDocument/2006/relationships/notesMaster" Target="../notesMasters/notesMaster1.xml"/><Relationship Id="rId4" Type="http://schemas.openxmlformats.org/officeDocument/2006/relationships/hyperlink" Target="https://www.uwtsd.ac.uk/bursaries/undergraduate/"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youtube.com/watch?v=CDY0EYk1FdQ" TargetMode="External"/><Relationship Id="rId2" Type="http://schemas.openxmlformats.org/officeDocument/2006/relationships/slide" Target="../slides/slide17.xml"/><Relationship Id="rId1" Type="http://schemas.openxmlformats.org/officeDocument/2006/relationships/notesMaster" Target="../notesMasters/notesMaster1.xml"/><Relationship Id="rId5" Type="http://schemas.openxmlformats.org/officeDocument/2006/relationships/hyperlink" Target="https://www.youtube.com/watch?v=AJQ04Af_XxI" TargetMode="External"/><Relationship Id="rId4" Type="http://schemas.openxmlformats.org/officeDocument/2006/relationships/hyperlink" Target="https://www.youtube.com/watch?v=deBntVAMgFI"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journals.lww.com/advancesinnursingscience/Abstract/2021/07000/Upstream_Factors_in_Population_Health__A_Concept.4.aspx#:~:text=Upstream%20factors%20are%20thus%20defined,individuals%20through%20multiple%20causal%20pathways." TargetMode="External"/><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youtube.com/watch?v=oy1CAMObRzc" TargetMode="External"/><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u="sng" kern="0" dirty="0">
                <a:solidFill>
                  <a:srgbClr val="5652AD"/>
                </a:solidFill>
                <a:effectLst/>
                <a:latin typeface="Lato" panose="020F0502020204030203" pitchFamily="34" charset="0"/>
                <a:ea typeface="Times New Roman" panose="02020603050405020304" pitchFamily="18" charset="0"/>
                <a:cs typeface="Times New Roman" panose="02020603050405020304" pitchFamily="18" charset="0"/>
                <a:hlinkClick r:id="rId3"/>
              </a:rPr>
              <a:t>Digital Connectivity Bursary application form</a:t>
            </a:r>
            <a:endParaRPr lang="en-GB" sz="1200" u="sng" kern="0" dirty="0">
              <a:solidFill>
                <a:srgbClr val="5652AD"/>
              </a:solidFill>
              <a:effectLst/>
              <a:latin typeface="Lato" panose="020F0502020204030203" pitchFamily="34" charset="0"/>
              <a:ea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u="sng" kern="0" dirty="0">
                <a:solidFill>
                  <a:srgbClr val="000000"/>
                </a:solidFill>
                <a:effectLst/>
                <a:latin typeface="Lato" panose="020F0502020204030203" pitchFamily="34" charset="0"/>
                <a:ea typeface="Times New Roman" panose="02020603050405020304" pitchFamily="18" charset="0"/>
                <a:cs typeface="Times New Roman" panose="02020603050405020304" pitchFamily="18" charset="0"/>
                <a:hlinkClick r:id="rId4"/>
              </a:rPr>
              <a:t>https://www.uwtsd.ac.uk/bursaries/undergraduate/</a:t>
            </a:r>
            <a:r>
              <a:rPr lang="en-GB" sz="1200" kern="0" dirty="0">
                <a:solidFill>
                  <a:srgbClr val="000000"/>
                </a:solidFill>
                <a:effectLst/>
                <a:latin typeface="Lato" panose="020F0502020204030203" pitchFamily="34" charset="0"/>
                <a:ea typeface="Times New Roman" panose="02020603050405020304" pitchFamily="18" charset="0"/>
                <a:cs typeface="Times New Roman" panose="02020603050405020304" pitchFamily="18" charset="0"/>
              </a:rPr>
              <a:t> </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5</a:t>
            </a:fld>
            <a:endParaRPr lang="en-GB"/>
          </a:p>
        </p:txBody>
      </p:sp>
    </p:spTree>
    <p:extLst>
      <p:ext uri="{BB962C8B-B14F-4D97-AF65-F5344CB8AC3E}">
        <p14:creationId xmlns:p14="http://schemas.microsoft.com/office/powerpoint/2010/main" val="28614008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7</a:t>
            </a:fld>
            <a:endParaRPr lang="en-GB"/>
          </a:p>
        </p:txBody>
      </p:sp>
    </p:spTree>
    <p:extLst>
      <p:ext uri="{BB962C8B-B14F-4D97-AF65-F5344CB8AC3E}">
        <p14:creationId xmlns:p14="http://schemas.microsoft.com/office/powerpoint/2010/main" val="40305571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buFont typeface="Wingdings" panose="05000000000000000000" pitchFamily="2" charset="2"/>
              <a:buChar char="§"/>
            </a:pPr>
            <a:r>
              <a:rPr lang="en-GB" sz="1200" b="1" dirty="0">
                <a:cs typeface="Arial" panose="020B0604020202020204" pitchFamily="34" charset="0"/>
              </a:rPr>
              <a:t>Being healthy </a:t>
            </a:r>
            <a:r>
              <a:rPr lang="en-GB" sz="1200" dirty="0">
                <a:cs typeface="Arial" panose="020B0604020202020204" pitchFamily="34" charset="0"/>
              </a:rPr>
              <a:t>should be part of your overall lifestyle. Living a healthy lifestyle can help prevent chronic diseases and long-term illnesses. </a:t>
            </a:r>
          </a:p>
          <a:p>
            <a:pPr marL="342900" indent="-342900">
              <a:buFont typeface="Wingdings" panose="05000000000000000000" pitchFamily="2" charset="2"/>
              <a:buChar char="§"/>
            </a:pPr>
            <a:r>
              <a:rPr lang="en-GB" sz="1200" dirty="0">
                <a:cs typeface="Arial" panose="020B0604020202020204" pitchFamily="34" charset="0"/>
              </a:rPr>
              <a:t>Feeling good about yourself and taking care of your health are important for your self-esteem and self-image. </a:t>
            </a:r>
          </a:p>
          <a:p>
            <a:pPr marL="342900" indent="-342900">
              <a:buFont typeface="Wingdings" panose="05000000000000000000" pitchFamily="2" charset="2"/>
              <a:buChar char="§"/>
            </a:pPr>
            <a:r>
              <a:rPr lang="en-GB" sz="1200" dirty="0">
                <a:cs typeface="Arial" panose="020B0604020202020204" pitchFamily="34" charset="0"/>
              </a:rPr>
              <a:t>Therefore, maintain a healthy lifestyle by doing what is right for your body.</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13</a:t>
            </a:fld>
            <a:endParaRPr lang="en-GB"/>
          </a:p>
        </p:txBody>
      </p:sp>
    </p:spTree>
    <p:extLst>
      <p:ext uri="{BB962C8B-B14F-4D97-AF65-F5344CB8AC3E}">
        <p14:creationId xmlns:p14="http://schemas.microsoft.com/office/powerpoint/2010/main" val="12622126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What is Health? | Components of Health – YouTube</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https://www.youtube.com/watch?v=AJQ04Af_XxI</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4"/>
              </a:rPr>
              <a:t>What is The Definition of Health? - YouTube</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5"/>
              </a:rPr>
              <a:t>Meanings of Health - YouTube</a:t>
            </a:r>
            <a:endParaRPr lang="en-GB"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17</a:t>
            </a:fld>
            <a:endParaRPr lang="en-GB"/>
          </a:p>
        </p:txBody>
      </p:sp>
    </p:spTree>
    <p:extLst>
      <p:ext uri="{BB962C8B-B14F-4D97-AF65-F5344CB8AC3E}">
        <p14:creationId xmlns:p14="http://schemas.microsoft.com/office/powerpoint/2010/main" val="19903481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itchFamily="2" charset="2"/>
              <a:buChar char="Ø"/>
            </a:pPr>
            <a:r>
              <a:rPr lang="en-GB" dirty="0"/>
              <a:t>“The science and art of preventing disease, prolonging life and promoting health through organised efforts of society</a:t>
            </a:r>
            <a:r>
              <a:rPr lang="en-GB" i="1" dirty="0"/>
              <a:t>”  (The UK Faculty of PH)</a:t>
            </a:r>
          </a:p>
          <a:p>
            <a:pPr>
              <a:buFont typeface="Wingdings" pitchFamily="2" charset="2"/>
              <a:buChar char="Ø"/>
            </a:pPr>
            <a:endParaRPr lang="en-GB" dirty="0"/>
          </a:p>
          <a:p>
            <a:pPr>
              <a:buFont typeface="Wingdings" pitchFamily="2" charset="2"/>
              <a:buChar char="Ø"/>
            </a:pPr>
            <a:r>
              <a:rPr lang="en-GB" dirty="0"/>
              <a:t>“The mission of public health is to fulfil society’s interest in assuring conditions in which people can be healthy” </a:t>
            </a:r>
            <a:r>
              <a:rPr lang="en-GB" i="1" dirty="0"/>
              <a:t>(The Institute of Medicine, USA)</a:t>
            </a:r>
          </a:p>
          <a:p>
            <a:pPr>
              <a:buFont typeface="Wingdings" pitchFamily="2" charset="2"/>
              <a:buChar char="Ø"/>
            </a:pPr>
            <a:endParaRPr lang="en-GB" dirty="0"/>
          </a:p>
          <a:p>
            <a:pPr>
              <a:buFont typeface="Wingdings" pitchFamily="2" charset="2"/>
              <a:buChar char="Ø"/>
            </a:pPr>
            <a:r>
              <a:rPr lang="en-GB" dirty="0"/>
              <a:t>“Public Health is the science of protecting and improving the health of the communities through education, promotion of healthy lifestyles, and research for disease and injury prevention” </a:t>
            </a:r>
            <a:r>
              <a:rPr lang="en-GB" i="1" dirty="0"/>
              <a:t>(Association of PH, USA)</a:t>
            </a:r>
          </a:p>
          <a:p>
            <a:pPr>
              <a:buFont typeface="Wingdings" pitchFamily="2" charset="2"/>
              <a:buChar char="Ø"/>
            </a:pPr>
            <a:endParaRPr lang="en-GB" dirty="0"/>
          </a:p>
          <a:p>
            <a:pPr>
              <a:buFont typeface="Wingdings" pitchFamily="2" charset="2"/>
              <a:buChar char="Ø"/>
            </a:pPr>
            <a:r>
              <a:rPr lang="en-GB" dirty="0"/>
              <a:t>“ An art and science, and also a movement dedicated to the equitable improvement of health and well-being of communities with their full participation” </a:t>
            </a:r>
            <a:r>
              <a:rPr lang="en-GB" i="1" dirty="0"/>
              <a:t>(World Federation of PH Association)</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20</a:t>
            </a:fld>
            <a:endParaRPr lang="en-GB"/>
          </a:p>
        </p:txBody>
      </p:sp>
    </p:spTree>
    <p:extLst>
      <p:ext uri="{BB962C8B-B14F-4D97-AF65-F5344CB8AC3E}">
        <p14:creationId xmlns:p14="http://schemas.microsoft.com/office/powerpoint/2010/main" val="10045017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Centre for Disease Control</a:t>
            </a:r>
          </a:p>
        </p:txBody>
      </p:sp>
      <p:sp>
        <p:nvSpPr>
          <p:cNvPr id="4" name="Slide Number Placeholder 3"/>
          <p:cNvSpPr>
            <a:spLocks noGrp="1"/>
          </p:cNvSpPr>
          <p:nvPr>
            <p:ph type="sldNum" sz="quarter" idx="5"/>
          </p:nvPr>
        </p:nvSpPr>
        <p:spPr/>
        <p:txBody>
          <a:bodyPr/>
          <a:lstStyle/>
          <a:p>
            <a:fld id="{17EA8173-6EA7-483C-A1E0-CFB4950086E9}" type="slidenum">
              <a:rPr lang="en-GB" smtClean="0"/>
              <a:t>21</a:t>
            </a:fld>
            <a:endParaRPr lang="en-GB"/>
          </a:p>
        </p:txBody>
      </p:sp>
    </p:spTree>
    <p:extLst>
      <p:ext uri="{BB962C8B-B14F-4D97-AF65-F5344CB8AC3E}">
        <p14:creationId xmlns:p14="http://schemas.microsoft.com/office/powerpoint/2010/main" val="41851507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Centre for Disease Control and Prevention (CDC)</a:t>
            </a:r>
          </a:p>
        </p:txBody>
      </p:sp>
      <p:sp>
        <p:nvSpPr>
          <p:cNvPr id="4" name="Slide Number Placeholder 3"/>
          <p:cNvSpPr>
            <a:spLocks noGrp="1"/>
          </p:cNvSpPr>
          <p:nvPr>
            <p:ph type="sldNum" sz="quarter" idx="5"/>
          </p:nvPr>
        </p:nvSpPr>
        <p:spPr/>
        <p:txBody>
          <a:bodyPr/>
          <a:lstStyle/>
          <a:p>
            <a:fld id="{17EA8173-6EA7-483C-A1E0-CFB4950086E9}" type="slidenum">
              <a:rPr lang="en-GB" smtClean="0"/>
              <a:t>27</a:t>
            </a:fld>
            <a:endParaRPr lang="en-GB"/>
          </a:p>
        </p:txBody>
      </p:sp>
    </p:spTree>
    <p:extLst>
      <p:ext uri="{BB962C8B-B14F-4D97-AF65-F5344CB8AC3E}">
        <p14:creationId xmlns:p14="http://schemas.microsoft.com/office/powerpoint/2010/main" val="8987386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20000"/>
              </a:spcBef>
              <a:spcAft>
                <a:spcPts val="0"/>
              </a:spcAft>
              <a:buClrTx/>
              <a:buSzTx/>
              <a:buFont typeface="Wingdings" panose="05000000000000000000" pitchFamily="2" charset="2"/>
              <a:buNone/>
              <a:tabLst/>
              <a:defRPr/>
            </a:pPr>
            <a:r>
              <a:rPr kumimoji="0" lang="en-GB" sz="2000" b="0" i="0" u="none" strike="noStrike" kern="1200" cap="none" spc="0" normalizeH="0" baseline="0" noProof="0" dirty="0">
                <a:ln>
                  <a:noFill/>
                </a:ln>
                <a:solidFill>
                  <a:prstClr val="black"/>
                </a:solidFill>
                <a:effectLst/>
                <a:uLnTx/>
                <a:uFillTx/>
                <a:latin typeface="Myriad Pro"/>
                <a:ea typeface="+mn-ea"/>
                <a:cs typeface="+mn-cs"/>
              </a:rPr>
              <a:t>Discussion examples include:</a:t>
            </a:r>
          </a:p>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2000" b="0" i="0" u="none" strike="noStrike" kern="1200" cap="none" spc="0" normalizeH="0" baseline="0" noProof="0" dirty="0">
                <a:ln>
                  <a:noFill/>
                </a:ln>
                <a:solidFill>
                  <a:prstClr val="black"/>
                </a:solidFill>
                <a:effectLst/>
                <a:uLnTx/>
                <a:uFillTx/>
                <a:latin typeface="Myriad Pro"/>
                <a:ea typeface="+mn-ea"/>
                <a:cs typeface="+mn-cs"/>
              </a:rPr>
              <a:t>Instead of prescribing medication for high blood pressure, PHP examine the links among obesity, diabetes and heart disease and they use the data to influence policy aimed at reducing all three conditions. </a:t>
            </a:r>
          </a:p>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2000" b="0" i="0" u="none" strike="noStrike" kern="1200" cap="none" spc="0" normalizeH="0" baseline="0" noProof="0" dirty="0">
                <a:ln>
                  <a:noFill/>
                </a:ln>
                <a:solidFill>
                  <a:prstClr val="black"/>
                </a:solidFill>
                <a:effectLst/>
                <a:uLnTx/>
                <a:uFillTx/>
                <a:latin typeface="Myriad Pro"/>
                <a:ea typeface="+mn-ea"/>
                <a:cs typeface="+mn-cs"/>
              </a:rPr>
              <a:t>In public health, microbiologists work to find a vaccine for malaria, while behavioural scientists research ways to discourage populations from smoking.</a:t>
            </a:r>
          </a:p>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2000" b="0" i="0" u="none" strike="noStrike" kern="1200" cap="none" spc="0" normalizeH="0" baseline="0" noProof="0" dirty="0">
                <a:ln>
                  <a:noFill/>
                </a:ln>
                <a:solidFill>
                  <a:prstClr val="black"/>
                </a:solidFill>
                <a:effectLst/>
                <a:uLnTx/>
                <a:uFillTx/>
                <a:latin typeface="Myriad Pro"/>
                <a:ea typeface="+mn-ea"/>
                <a:cs typeface="+mn-cs"/>
              </a:rPr>
              <a:t>Environmental health scientists work to discover which foods prevent cancer, </a:t>
            </a:r>
          </a:p>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2000" b="0" i="0" u="none" strike="noStrike" kern="1200" cap="none" spc="0" normalizeH="0" baseline="0" noProof="0" dirty="0">
                <a:ln>
                  <a:noFill/>
                </a:ln>
                <a:solidFill>
                  <a:prstClr val="black"/>
                </a:solidFill>
                <a:effectLst/>
                <a:uLnTx/>
                <a:uFillTx/>
                <a:latin typeface="Myriad Pro"/>
                <a:ea typeface="+mn-ea"/>
                <a:cs typeface="+mn-cs"/>
              </a:rPr>
              <a:t>while health policy analysts evaluate health insurance programs and make recommendations. </a:t>
            </a:r>
          </a:p>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2000" b="0" i="0" u="none" strike="noStrike" kern="1200" cap="none" spc="0" normalizeH="0" baseline="0" noProof="0" dirty="0">
                <a:ln>
                  <a:noFill/>
                </a:ln>
                <a:solidFill>
                  <a:prstClr val="black"/>
                </a:solidFill>
                <a:effectLst/>
                <a:uLnTx/>
                <a:uFillTx/>
                <a:latin typeface="Myriad Pro"/>
                <a:ea typeface="+mn-ea"/>
                <a:cs typeface="+mn-cs"/>
              </a:rPr>
              <a:t>And epidemiologists identify trends in health and illness, looking for links, causes and interventions in areas such as HIV/AIDS, tuberculosis and infant mortality. </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29</a:t>
            </a:fld>
            <a:endParaRPr lang="en-GB"/>
          </a:p>
        </p:txBody>
      </p:sp>
    </p:spTree>
    <p:extLst>
      <p:ext uri="{BB962C8B-B14F-4D97-AF65-F5344CB8AC3E}">
        <p14:creationId xmlns:p14="http://schemas.microsoft.com/office/powerpoint/2010/main" val="1015411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arial" panose="020B0604020202020204" pitchFamily="34" charset="0"/>
              </a:rPr>
              <a:t>Upstream factors are thus defined as established conditions related to economic, social, and physical environments that occur outside the health care system, in the communities where people live, and contribute indirectly to the health outcomes for groups of individuals through multiple causal pathways.</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38</a:t>
            </a:fld>
            <a:endParaRPr lang="en-GB"/>
          </a:p>
        </p:txBody>
      </p:sp>
    </p:spTree>
    <p:extLst>
      <p:ext uri="{BB962C8B-B14F-4D97-AF65-F5344CB8AC3E}">
        <p14:creationId xmlns:p14="http://schemas.microsoft.com/office/powerpoint/2010/main" val="32794023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02124"/>
                </a:solidFill>
                <a:effectLst/>
                <a:latin typeface="arial" panose="020B0604020202020204" pitchFamily="34" charset="0"/>
              </a:rPr>
              <a:t>Upstream factors are defined as established conditions related to economic, social, and physical environments that occur outside the health care system, in the communities where people live, and contribute indirectly to the health outcomes for groups of individuals through multiple causal pathways.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Upstream Factors in Population Health: A Concept Analysis to... : Advances in Nursing Science (lww.com)</a:t>
            </a:r>
            <a:endParaRPr lang="en-GB"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39</a:t>
            </a:fld>
            <a:endParaRPr lang="en-GB"/>
          </a:p>
        </p:txBody>
      </p:sp>
    </p:spTree>
    <p:extLst>
      <p:ext uri="{BB962C8B-B14F-4D97-AF65-F5344CB8AC3E}">
        <p14:creationId xmlns:p14="http://schemas.microsoft.com/office/powerpoint/2010/main" val="38093752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What is Public Health? - YouTube</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45</a:t>
            </a:fld>
            <a:endParaRPr lang="en-GB"/>
          </a:p>
        </p:txBody>
      </p:sp>
    </p:spTree>
    <p:extLst>
      <p:ext uri="{BB962C8B-B14F-4D97-AF65-F5344CB8AC3E}">
        <p14:creationId xmlns:p14="http://schemas.microsoft.com/office/powerpoint/2010/main" val="31137799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Denoting</a:t>
            </a:r>
            <a:r>
              <a:rPr lang="en-GB" baseline="0" dirty="0"/>
              <a:t> PH as an ART.</a:t>
            </a:r>
            <a:endParaRPr lang="en-GB" dirty="0"/>
          </a:p>
        </p:txBody>
      </p:sp>
      <p:sp>
        <p:nvSpPr>
          <p:cNvPr id="4" name="Slide Number Placeholder 3"/>
          <p:cNvSpPr>
            <a:spLocks noGrp="1"/>
          </p:cNvSpPr>
          <p:nvPr>
            <p:ph type="sldNum" sz="quarter" idx="10"/>
          </p:nvPr>
        </p:nvSpPr>
        <p:spPr/>
        <p:txBody>
          <a:bodyPr/>
          <a:lstStyle/>
          <a:p>
            <a:fld id="{662CE049-3D9F-4B10-BD7F-C9843F6A126B}" type="slidenum">
              <a:rPr lang="en-GB" smtClean="0"/>
              <a:pPr/>
              <a:t>50</a:t>
            </a:fld>
            <a:endParaRPr lang="en-GB"/>
          </a:p>
        </p:txBody>
      </p:sp>
    </p:spTree>
    <p:extLst>
      <p:ext uri="{BB962C8B-B14F-4D97-AF65-F5344CB8AC3E}">
        <p14:creationId xmlns:p14="http://schemas.microsoft.com/office/powerpoint/2010/main" val="25852916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1" y="4387136"/>
            <a:ext cx="5486400" cy="2212101"/>
          </a:xfrm>
        </p:spPr>
        <p:txBody>
          <a:bodyPr/>
          <a:lstStyle/>
          <a:p>
            <a:pPr>
              <a:spcAft>
                <a:spcPts val="588"/>
              </a:spcAft>
            </a:pPr>
            <a:endParaRPr lang="en-US" dirty="0">
              <a:solidFill>
                <a:srgbClr val="000000"/>
              </a:solidFill>
              <a:latin typeface="Arial" pitchFamily="34" charset="0"/>
              <a:cs typeface="Arial" pitchFamily="34" charset="0"/>
            </a:endParaRPr>
          </a:p>
          <a:p>
            <a:pPr>
              <a:spcAft>
                <a:spcPts val="588"/>
              </a:spcAft>
            </a:pPr>
            <a:r>
              <a:rPr lang="en-US" baseline="0" dirty="0">
                <a:solidFill>
                  <a:srgbClr val="000000"/>
                </a:solidFill>
                <a:latin typeface="Arial" pitchFamily="34" charset="0"/>
                <a:cs typeface="Arial" pitchFamily="34" charset="0"/>
              </a:rPr>
              <a:t>C-authority.</a:t>
            </a:r>
          </a:p>
          <a:p>
            <a:pPr marL="228584" indent="-228584">
              <a:spcAft>
                <a:spcPts val="588"/>
              </a:spcAft>
              <a:buAutoNum type="alphaUcPeriod" startAt="3"/>
            </a:pPr>
            <a:endParaRPr lang="en-US" dirty="0">
              <a:solidFill>
                <a:srgbClr val="000000"/>
              </a:solidFill>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pPr>
              <a:defRPr/>
            </a:pPr>
            <a:fld id="{E56C1B69-6936-4942-9916-14430690B8EB}" type="slidenum">
              <a:rPr lang="en-US" smtClean="0"/>
              <a:pPr>
                <a:defRPr/>
              </a:pPr>
              <a:t>51</a:t>
            </a:fld>
            <a:endParaRPr lang="en-US" dirty="0"/>
          </a:p>
        </p:txBody>
      </p:sp>
    </p:spTree>
    <p:extLst>
      <p:ext uri="{BB962C8B-B14F-4D97-AF65-F5344CB8AC3E}">
        <p14:creationId xmlns:p14="http://schemas.microsoft.com/office/powerpoint/2010/main" val="29550418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1" y="4387136"/>
            <a:ext cx="5486400" cy="2212101"/>
          </a:xfrm>
        </p:spPr>
        <p:txBody>
          <a:bodyPr/>
          <a:lstStyle/>
          <a:p>
            <a:pPr>
              <a:spcAft>
                <a:spcPts val="588"/>
              </a:spcAft>
            </a:pPr>
            <a:endParaRPr lang="en-US" dirty="0">
              <a:solidFill>
                <a:srgbClr val="000000"/>
              </a:solidFill>
              <a:latin typeface="Arial" pitchFamily="34" charset="0"/>
              <a:cs typeface="Arial" pitchFamily="34" charset="0"/>
            </a:endParaRPr>
          </a:p>
          <a:p>
            <a:pPr>
              <a:spcAft>
                <a:spcPts val="588"/>
              </a:spcAft>
            </a:pPr>
            <a:r>
              <a:rPr lang="en-US" baseline="0" dirty="0">
                <a:solidFill>
                  <a:srgbClr val="000000"/>
                </a:solidFill>
                <a:latin typeface="Arial" pitchFamily="34" charset="0"/>
                <a:cs typeface="Arial" pitchFamily="34" charset="0"/>
              </a:rPr>
              <a:t>B-assessment.</a:t>
            </a:r>
            <a:endParaRPr lang="en-US" dirty="0">
              <a:solidFill>
                <a:srgbClr val="000000"/>
              </a:solidFill>
              <a:latin typeface="Arial" pitchFamily="34" charset="0"/>
              <a:cs typeface="Arial" pitchFamily="34" charset="0"/>
            </a:endParaRPr>
          </a:p>
          <a:p>
            <a:pPr>
              <a:spcAft>
                <a:spcPts val="588"/>
              </a:spcAft>
            </a:pPr>
            <a:endParaRPr lang="en-US" dirty="0">
              <a:solidFill>
                <a:srgbClr val="000000"/>
              </a:solidFill>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pPr>
              <a:defRPr/>
            </a:pPr>
            <a:fld id="{E56C1B69-6936-4942-9916-14430690B8EB}" type="slidenum">
              <a:rPr lang="en-US" smtClean="0"/>
              <a:pPr>
                <a:defRPr/>
              </a:pPr>
              <a:t>52</a:t>
            </a:fld>
            <a:endParaRPr lang="en-US" dirty="0"/>
          </a:p>
        </p:txBody>
      </p:sp>
    </p:spTree>
    <p:extLst>
      <p:ext uri="{BB962C8B-B14F-4D97-AF65-F5344CB8AC3E}">
        <p14:creationId xmlns:p14="http://schemas.microsoft.com/office/powerpoint/2010/main" val="29550418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53</a:t>
            </a:fld>
            <a:endParaRPr lang="en-GB"/>
          </a:p>
        </p:txBody>
      </p:sp>
    </p:spTree>
    <p:extLst>
      <p:ext uri="{BB962C8B-B14F-4D97-AF65-F5344CB8AC3E}">
        <p14:creationId xmlns:p14="http://schemas.microsoft.com/office/powerpoint/2010/main" val="302150671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54</a:t>
            </a:fld>
            <a:endParaRPr lang="en-GB"/>
          </a:p>
        </p:txBody>
      </p:sp>
    </p:spTree>
    <p:extLst>
      <p:ext uri="{BB962C8B-B14F-4D97-AF65-F5344CB8AC3E}">
        <p14:creationId xmlns:p14="http://schemas.microsoft.com/office/powerpoint/2010/main" val="64329520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29/12/2025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29/12/2025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29/12/2025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29/12/2025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29/12/2025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29/12/2025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29/12/2025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29/12/2025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29/12/2025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29/12/2025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29/12/2025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Basic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57200" y="274638"/>
            <a:ext cx="8229600" cy="1143000"/>
          </a:xfrm>
          <a:prstGeom prst="rect">
            <a:avLst/>
          </a:prstGeom>
        </p:spPr>
        <p:txBody>
          <a:bodyPr anchor="b" anchorCtr="0"/>
          <a:lstStyle>
            <a:lvl1pPr>
              <a:lnSpc>
                <a:spcPts val="3000"/>
              </a:lnSpc>
              <a:defRPr sz="2800" b="1" baseline="0">
                <a:effectLst/>
              </a:defRPr>
            </a:lvl1pPr>
          </a:lstStyle>
          <a:p>
            <a:r>
              <a:rPr lang="en-US" dirty="0"/>
              <a:t>Headline – Myriad Pro, Bold, Shadow, 28pt</a:t>
            </a:r>
          </a:p>
        </p:txBody>
      </p:sp>
      <p:sp>
        <p:nvSpPr>
          <p:cNvPr id="3" name="Content Placeholder 2"/>
          <p:cNvSpPr>
            <a:spLocks noGrp="1"/>
          </p:cNvSpPr>
          <p:nvPr>
            <p:ph idx="1" hasCustomPrompt="1"/>
          </p:nvPr>
        </p:nvSpPr>
        <p:spPr>
          <a:xfrm>
            <a:off x="457200" y="1600201"/>
            <a:ext cx="8229600" cy="4191000"/>
          </a:xfrm>
          <a:prstGeom prst="rect">
            <a:avLst/>
          </a:prstGeom>
        </p:spPr>
        <p:txBody>
          <a:bodyPr/>
          <a:lstStyle>
            <a:lvl1pPr>
              <a:buClr>
                <a:schemeClr val="tx1"/>
              </a:buClr>
              <a:buSzPct val="70000"/>
              <a:buFont typeface="Wingdings" pitchFamily="2" charset="2"/>
              <a:buChar char="q"/>
              <a:defRPr sz="2400" b="1" baseline="0">
                <a:solidFill>
                  <a:schemeClr val="bg2"/>
                </a:solidFill>
              </a:defRPr>
            </a:lvl1pPr>
            <a:lvl2pPr>
              <a:buClr>
                <a:schemeClr val="tx1"/>
              </a:buClr>
              <a:buSzPct val="100000"/>
              <a:buFont typeface="Wingdings" pitchFamily="2" charset="2"/>
              <a:buChar char="§"/>
              <a:defRPr sz="2000" i="0" u="none">
                <a:solidFill>
                  <a:schemeClr val="bg2"/>
                </a:solidFill>
                <a:latin typeface="+mn-lt"/>
              </a:defRPr>
            </a:lvl2pPr>
            <a:lvl3pPr>
              <a:buClr>
                <a:schemeClr val="tx1"/>
              </a:buClr>
              <a:buSzPct val="100000"/>
              <a:buFont typeface="Arial" pitchFamily="34" charset="0"/>
              <a:buChar char="•"/>
              <a:defRPr sz="1800" i="0">
                <a:solidFill>
                  <a:schemeClr val="bg2"/>
                </a:solidFill>
              </a:defRPr>
            </a:lvl3pPr>
            <a:lvl4pPr>
              <a:buClr>
                <a:schemeClr val="tx1"/>
              </a:buClr>
              <a:buSzPct val="70000"/>
              <a:buFont typeface="Courier New" pitchFamily="49" charset="0"/>
              <a:buChar char="o"/>
              <a:defRPr sz="1800" i="0" baseline="0">
                <a:solidFill>
                  <a:schemeClr val="bg2"/>
                </a:solidFill>
              </a:defRPr>
            </a:lvl4pPr>
            <a:lvl5pPr>
              <a:buClr>
                <a:schemeClr val="tx1"/>
              </a:buClr>
              <a:buSzPct val="70000"/>
              <a:buFont typeface="Arial" pitchFamily="34" charset="0"/>
              <a:buChar char="•"/>
              <a:defRPr sz="1800" i="0">
                <a:solidFill>
                  <a:schemeClr val="bg2"/>
                </a:solidFill>
              </a:defRPr>
            </a:lvl5pPr>
          </a:lstStyle>
          <a:p>
            <a:pPr lvl="0"/>
            <a:r>
              <a:rPr lang="en-US" dirty="0"/>
              <a:t>First level – Myriad Pro, Bold, 24pt</a:t>
            </a:r>
          </a:p>
          <a:p>
            <a:pPr lvl="1"/>
            <a:r>
              <a:rPr lang="en-US" dirty="0"/>
              <a:t>Second level – Myriad Pro, 20pt</a:t>
            </a:r>
          </a:p>
          <a:p>
            <a:pPr lvl="2"/>
            <a:r>
              <a:rPr lang="en-US" dirty="0"/>
              <a:t>Third level – Myriad Pro, 18pt	</a:t>
            </a:r>
          </a:p>
          <a:p>
            <a:pPr lvl="3"/>
            <a:r>
              <a:rPr lang="en-US" dirty="0"/>
              <a:t>Fourth level – Myriad Pro, 18pt</a:t>
            </a:r>
          </a:p>
          <a:p>
            <a:pPr lvl="4"/>
            <a:r>
              <a:rPr lang="en-US" dirty="0"/>
              <a:t>Fifth level – Myriad Pro, 18pt</a:t>
            </a:r>
          </a:p>
        </p:txBody>
      </p:sp>
      <p:sp>
        <p:nvSpPr>
          <p:cNvPr id="6" name="Text Placeholder 5"/>
          <p:cNvSpPr>
            <a:spLocks noGrp="1"/>
          </p:cNvSpPr>
          <p:nvPr>
            <p:ph type="body" sz="quarter" idx="11" hasCustomPrompt="1"/>
          </p:nvPr>
        </p:nvSpPr>
        <p:spPr>
          <a:xfrm>
            <a:off x="457200" y="5791200"/>
            <a:ext cx="8229600" cy="609600"/>
          </a:xfrm>
          <a:prstGeom prst="rect">
            <a:avLst/>
          </a:prstGeom>
        </p:spPr>
        <p:txBody>
          <a:bodyPr anchor="b"/>
          <a:lstStyle>
            <a:lvl1pPr>
              <a:buNone/>
              <a:defRPr sz="1100">
                <a:solidFill>
                  <a:schemeClr val="tx1"/>
                </a:solidFill>
              </a:defRPr>
            </a:lvl1pPr>
          </a:lstStyle>
          <a:p>
            <a:r>
              <a:rPr lang="en-US" dirty="0"/>
              <a:t>* Citations, references, and credits – Myriad Pro, 11pt</a:t>
            </a:r>
          </a:p>
        </p:txBody>
      </p:sp>
    </p:spTree>
    <p:extLst>
      <p:ext uri="{BB962C8B-B14F-4D97-AF65-F5344CB8AC3E}">
        <p14:creationId xmlns:p14="http://schemas.microsoft.com/office/powerpoint/2010/main" val="25663905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29/12/2025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forms.office.com/e/RVkQBk1pHy"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uwtsd.ac.uk/bursaries/undergraduate/"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CDY0EYk1FdQ"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www.youtube.com/watch?v=deBntVAMgFI"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3" Type="http://schemas.openxmlformats.org/officeDocument/2006/relationships/hyperlink" Target="https://www.youtube.com/watch?v=oy1CAMObRzc"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54.xml.rels><?xml version="1.0" encoding="UTF-8" standalone="yes"?>
<Relationships xmlns="http://schemas.openxmlformats.org/package/2006/relationships"><Relationship Id="rId3" Type="http://schemas.openxmlformats.org/officeDocument/2006/relationships/hyperlink" Target="https://www.cdc.gov/csels/dsepd/ss1978/Lesson1/Section4.html#_ref18" TargetMode="External"/><Relationship Id="rId7" Type="http://schemas.openxmlformats.org/officeDocument/2006/relationships/hyperlink" Target="https://www.who.int/about/governance/constitution"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hyperlink" Target="https://www.rcn.org.uk/clinical-topics/Public-health#:~:text=Public%20health%20broadly%20consists%20of,ill%20health%20and%20health%20protection" TargetMode="External"/><Relationship Id="rId5" Type="http://schemas.openxmlformats.org/officeDocument/2006/relationships/hyperlink" Target="https://www.youtube.com/redirect?event=video_description&amp;redir_token=QUFFLUhqbHFFS2RjWjNOUDJwdGxJNy15TVVBTGF2cDNjZ3xBQ3Jtc0tsdXlkUmZnSklqWmJvZjhLbVFmNWdPckFLZDk1MjRQN0tFYlJxcDZWaWlRa0JXSllnLVV5XzVkcUNTdHVNQ21KdWRsb19lUTk1cWI5aFp2UHlxQUxwS2hjNXU1OHBUR0VuOW5IR1otbzhSeVVuS3J6RQ&amp;q=http%3A%2F%2Fwww.who.int%2Fabout%2Fmission%2Fen%2F&amp;v=t_eWESXTnic" TargetMode="External"/><Relationship Id="rId4" Type="http://schemas.openxmlformats.org/officeDocument/2006/relationships/hyperlink" Target="https://www.youtube.com/redirect?event=video_description&amp;redir_token=QUFFLUhqbEdfcjRDU2tMd0dlUmt0MzA3RlZ2Q2xRUnZyQXxBQ3Jtc0tsWEMwMlJrZm9SUEg2d01LM0NaLWVOSXY1X1FPTnYtd1RnT2dFc014ZXQ0YW9QNkRwbHJTMURVN2toeUtRekkwbERjbGE3b1FwZ19QOUZxbzdqQmR6ZWVUR2hUc0xZZGdHSTcyOFBRZXhIeGZ4Xzlqcw&amp;q=https%3A%2F%2Fwww.wfpha.org%2Fwfpha-projects%2F14-projects%2F171-a-global-charter-for-the-public-s-health-3&amp;v=t_eWESXTnic"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14DD2-4A84-4A38-9C18-84E3FDFA6794}"/>
              </a:ext>
            </a:extLst>
          </p:cNvPr>
          <p:cNvSpPr>
            <a:spLocks noGrp="1"/>
          </p:cNvSpPr>
          <p:nvPr>
            <p:ph type="ctrTitle"/>
          </p:nvPr>
        </p:nvSpPr>
        <p:spPr>
          <a:xfrm>
            <a:off x="683568" y="764704"/>
            <a:ext cx="7772400" cy="1470025"/>
          </a:xfrm>
        </p:spPr>
        <p:txBody>
          <a:bodyPr>
            <a:normAutofit/>
          </a:bodyPr>
          <a:lstStyle/>
          <a:p>
            <a:r>
              <a:rPr lang="en-GB" sz="3200" b="1" i="1" dirty="0">
                <a:solidFill>
                  <a:schemeClr val="bg1"/>
                </a:solidFill>
                <a:cs typeface="Arial" panose="020B0604020202020204" pitchFamily="34" charset="0"/>
              </a:rPr>
              <a:t>INTRODUCTION TO PUBLIC HEALTH</a:t>
            </a:r>
            <a:endParaRPr lang="en-GB" sz="3200" i="1" dirty="0">
              <a:solidFill>
                <a:schemeClr val="bg1"/>
              </a:solidFill>
              <a:cs typeface="Arial" panose="020B0604020202020204" pitchFamily="34" charset="0"/>
            </a:endParaRPr>
          </a:p>
        </p:txBody>
      </p:sp>
      <p:sp>
        <p:nvSpPr>
          <p:cNvPr id="3" name="Subtitle 2">
            <a:extLst>
              <a:ext uri="{FF2B5EF4-FFF2-40B4-BE49-F238E27FC236}">
                <a16:creationId xmlns:a16="http://schemas.microsoft.com/office/drawing/2014/main" id="{F0BC8BCD-C032-47DB-8881-416DA81CAE0F}"/>
              </a:ext>
            </a:extLst>
          </p:cNvPr>
          <p:cNvSpPr>
            <a:spLocks noGrp="1"/>
          </p:cNvSpPr>
          <p:nvPr>
            <p:ph type="subTitle" idx="1"/>
          </p:nvPr>
        </p:nvSpPr>
        <p:spPr>
          <a:xfrm>
            <a:off x="1619672" y="1916832"/>
            <a:ext cx="5616624" cy="1800200"/>
          </a:xfrm>
        </p:spPr>
        <p:txBody>
          <a:bodyPr/>
          <a:lstStyle/>
          <a:p>
            <a:r>
              <a:rPr lang="en-GB" b="1" dirty="0">
                <a:solidFill>
                  <a:schemeClr val="bg1"/>
                </a:solidFill>
                <a:cs typeface="Arial" panose="020B0604020202020204" pitchFamily="34" charset="0"/>
              </a:rPr>
              <a:t>LCHS 4008</a:t>
            </a:r>
          </a:p>
          <a:p>
            <a:r>
              <a:rPr lang="en-GB" b="1" dirty="0">
                <a:solidFill>
                  <a:schemeClr val="bg1"/>
                </a:solidFill>
                <a:cs typeface="Arial" panose="020B0604020202020204" pitchFamily="34" charset="0"/>
              </a:rPr>
              <a:t>Week 1</a:t>
            </a:r>
          </a:p>
        </p:txBody>
      </p:sp>
      <p:sp>
        <p:nvSpPr>
          <p:cNvPr id="6" name="TextBox 5">
            <a:extLst>
              <a:ext uri="{FF2B5EF4-FFF2-40B4-BE49-F238E27FC236}">
                <a16:creationId xmlns:a16="http://schemas.microsoft.com/office/drawing/2014/main" id="{8922D766-AD9B-4711-9761-1A7D968B47F2}"/>
              </a:ext>
            </a:extLst>
          </p:cNvPr>
          <p:cNvSpPr txBox="1"/>
          <p:nvPr/>
        </p:nvSpPr>
        <p:spPr>
          <a:xfrm>
            <a:off x="251520" y="3429000"/>
            <a:ext cx="3744416" cy="923330"/>
          </a:xfrm>
          <a:prstGeom prst="rect">
            <a:avLst/>
          </a:prstGeom>
          <a:noFill/>
        </p:spPr>
        <p:txBody>
          <a:bodyPr wrap="square">
            <a:spAutoFit/>
          </a:bodyPr>
          <a:lstStyle/>
          <a:p>
            <a:r>
              <a:rPr lang="en-GB" dirty="0">
                <a:solidFill>
                  <a:schemeClr val="bg1"/>
                </a:solidFill>
                <a:cs typeface="Arial" panose="020B0604020202020204" pitchFamily="34" charset="0"/>
              </a:rPr>
              <a:t>Module Lead</a:t>
            </a:r>
          </a:p>
          <a:p>
            <a:endParaRPr lang="en-GB" dirty="0">
              <a:solidFill>
                <a:schemeClr val="bg1"/>
              </a:solidFill>
              <a:cs typeface="Arial" panose="020B0604020202020204" pitchFamily="34" charset="0"/>
            </a:endParaRPr>
          </a:p>
          <a:p>
            <a:r>
              <a:rPr lang="en-GB" dirty="0">
                <a:solidFill>
                  <a:schemeClr val="bg1"/>
                </a:solidFill>
                <a:cs typeface="Arial" panose="020B0604020202020204" pitchFamily="34" charset="0"/>
              </a:rPr>
              <a:t>Gillian Weaver</a:t>
            </a:r>
          </a:p>
        </p:txBody>
      </p:sp>
    </p:spTree>
    <p:extLst>
      <p:ext uri="{BB962C8B-B14F-4D97-AF65-F5344CB8AC3E}">
        <p14:creationId xmlns:p14="http://schemas.microsoft.com/office/powerpoint/2010/main" val="23188027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BB016-5B69-C96F-2289-33C26476EC5D}"/>
              </a:ext>
            </a:extLst>
          </p:cNvPr>
          <p:cNvSpPr>
            <a:spLocks noGrp="1"/>
          </p:cNvSpPr>
          <p:nvPr>
            <p:ph type="title"/>
          </p:nvPr>
        </p:nvSpPr>
        <p:spPr/>
        <p:txBody>
          <a:bodyPr/>
          <a:lstStyle/>
          <a:p>
            <a:r>
              <a:rPr lang="en-GB" dirty="0"/>
              <a:t>Responsibilities</a:t>
            </a:r>
          </a:p>
        </p:txBody>
      </p:sp>
      <p:sp>
        <p:nvSpPr>
          <p:cNvPr id="3" name="Content Placeholder 2">
            <a:extLst>
              <a:ext uri="{FF2B5EF4-FFF2-40B4-BE49-F238E27FC236}">
                <a16:creationId xmlns:a16="http://schemas.microsoft.com/office/drawing/2014/main" id="{52F57FE1-6882-90EB-3466-17A0D58F6A90}"/>
              </a:ext>
            </a:extLst>
          </p:cNvPr>
          <p:cNvSpPr>
            <a:spLocks noGrp="1"/>
          </p:cNvSpPr>
          <p:nvPr>
            <p:ph idx="1"/>
          </p:nvPr>
        </p:nvSpPr>
        <p:spPr/>
        <p:txBody>
          <a:bodyPr/>
          <a:lstStyle/>
          <a:p>
            <a:r>
              <a:rPr lang="en-GB" dirty="0"/>
              <a:t>Your lecturer is here to teach the whole class</a:t>
            </a:r>
          </a:p>
          <a:p>
            <a:r>
              <a:rPr lang="en-GB" dirty="0"/>
              <a:t>It is </a:t>
            </a:r>
            <a:r>
              <a:rPr lang="en-GB" b="1" dirty="0"/>
              <a:t>your</a:t>
            </a:r>
            <a:r>
              <a:rPr lang="en-GB" dirty="0"/>
              <a:t> responsibility to access the learning through the teaching sessions, reviewing the module slides and completing the activities and assignments.</a:t>
            </a:r>
          </a:p>
          <a:p>
            <a:endParaRPr lang="en-GB" dirty="0"/>
          </a:p>
        </p:txBody>
      </p:sp>
    </p:spTree>
    <p:extLst>
      <p:ext uri="{BB962C8B-B14F-4D97-AF65-F5344CB8AC3E}">
        <p14:creationId xmlns:p14="http://schemas.microsoft.com/office/powerpoint/2010/main" val="22628653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FDA2E-54F8-1495-9895-4753D4A7E3BE}"/>
              </a:ext>
            </a:extLst>
          </p:cNvPr>
          <p:cNvSpPr>
            <a:spLocks noGrp="1"/>
          </p:cNvSpPr>
          <p:nvPr>
            <p:ph type="title"/>
          </p:nvPr>
        </p:nvSpPr>
        <p:spPr/>
        <p:txBody>
          <a:bodyPr/>
          <a:lstStyle/>
          <a:p>
            <a:r>
              <a:rPr lang="en-GB" dirty="0"/>
              <a:t>Support</a:t>
            </a:r>
          </a:p>
        </p:txBody>
      </p:sp>
      <p:sp>
        <p:nvSpPr>
          <p:cNvPr id="3" name="Content Placeholder 2">
            <a:extLst>
              <a:ext uri="{FF2B5EF4-FFF2-40B4-BE49-F238E27FC236}">
                <a16:creationId xmlns:a16="http://schemas.microsoft.com/office/drawing/2014/main" id="{F91547F8-09F4-24B7-0CC1-74EE8AC27157}"/>
              </a:ext>
            </a:extLst>
          </p:cNvPr>
          <p:cNvSpPr>
            <a:spLocks noGrp="1"/>
          </p:cNvSpPr>
          <p:nvPr>
            <p:ph idx="1"/>
          </p:nvPr>
        </p:nvSpPr>
        <p:spPr/>
        <p:txBody>
          <a:bodyPr>
            <a:normAutofit/>
          </a:bodyPr>
          <a:lstStyle/>
          <a:p>
            <a:r>
              <a:rPr lang="en-GB" dirty="0"/>
              <a:t>If you have difficulty accessing the materials because you have a poor/no internet connection, or do not have a suitable device – laptop, desktop, there may be help available for you to buy</a:t>
            </a:r>
          </a:p>
          <a:p>
            <a:pPr marL="0" indent="0">
              <a:buNone/>
            </a:pPr>
            <a:r>
              <a:rPr lang="en-GB" dirty="0"/>
              <a:t>   these. This support is called the </a:t>
            </a:r>
          </a:p>
          <a:p>
            <a:pPr marL="0" indent="0">
              <a:buNone/>
            </a:pPr>
            <a:r>
              <a:rPr lang="en-GB" dirty="0"/>
              <a:t>   Digital Connectivity Bursary.</a:t>
            </a:r>
          </a:p>
        </p:txBody>
      </p:sp>
    </p:spTree>
    <p:extLst>
      <p:ext uri="{BB962C8B-B14F-4D97-AF65-F5344CB8AC3E}">
        <p14:creationId xmlns:p14="http://schemas.microsoft.com/office/powerpoint/2010/main" val="14781178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07E5D-C9DC-1776-2221-966A4B56F0CC}"/>
              </a:ext>
            </a:extLst>
          </p:cNvPr>
          <p:cNvSpPr>
            <a:spLocks noGrp="1"/>
          </p:cNvSpPr>
          <p:nvPr>
            <p:ph type="title"/>
          </p:nvPr>
        </p:nvSpPr>
        <p:spPr/>
        <p:txBody>
          <a:bodyPr>
            <a:normAutofit fontScale="90000"/>
          </a:bodyPr>
          <a:lstStyle/>
          <a:p>
            <a:pPr>
              <a:lnSpc>
                <a:spcPts val="3300"/>
              </a:lnSpc>
              <a:spcAft>
                <a:spcPts val="800"/>
              </a:spcAft>
            </a:pPr>
            <a:br>
              <a:rPr lang="en-GB" sz="3600" b="1" kern="0" dirty="0">
                <a:solidFill>
                  <a:srgbClr val="444444"/>
                </a:solidFill>
                <a:effectLst/>
                <a:latin typeface="Lato" panose="020F0502020204030203" pitchFamily="34" charset="0"/>
                <a:ea typeface="Times New Roman" panose="02020603050405020304" pitchFamily="18" charset="0"/>
                <a:cs typeface="Times New Roman" panose="02020603050405020304" pitchFamily="18" charset="0"/>
              </a:rPr>
            </a:br>
            <a:r>
              <a:rPr lang="en-GB" sz="3600" b="1" kern="0" dirty="0">
                <a:solidFill>
                  <a:srgbClr val="444444"/>
                </a:solidFill>
                <a:effectLst/>
                <a:latin typeface="Lato" panose="020F0502020204030203" pitchFamily="34" charset="0"/>
                <a:ea typeface="Times New Roman" panose="02020603050405020304" pitchFamily="18" charset="0"/>
                <a:cs typeface="Times New Roman" panose="02020603050405020304" pitchFamily="18" charset="0"/>
              </a:rPr>
              <a:t>Digital Connectivity Bursary</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r>
              <a:rPr lang="en-GB" sz="2700" kern="0" dirty="0">
                <a:solidFill>
                  <a:srgbClr val="000000"/>
                </a:solidFill>
                <a:effectLst/>
                <a:latin typeface="Lato" panose="020F0502020204030203" pitchFamily="34" charset="0"/>
                <a:ea typeface="Times New Roman" panose="02020603050405020304" pitchFamily="18" charset="0"/>
                <a:cs typeface="Times New Roman" panose="02020603050405020304" pitchFamily="18" charset="0"/>
              </a:rPr>
              <a:t>for assistance with a device or internet costs</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7FABD17A-EA2F-B3E3-77E8-CFA8B046C07B}"/>
              </a:ext>
            </a:extLst>
          </p:cNvPr>
          <p:cNvSpPr>
            <a:spLocks noGrp="1"/>
          </p:cNvSpPr>
          <p:nvPr>
            <p:ph idx="1"/>
          </p:nvPr>
        </p:nvSpPr>
        <p:spPr/>
        <p:txBody>
          <a:bodyPr>
            <a:normAutofit fontScale="70000" lnSpcReduction="20000"/>
          </a:bodyPr>
          <a:lstStyle/>
          <a:p>
            <a:pPr marL="0" indent="0">
              <a:lnSpc>
                <a:spcPct val="107000"/>
              </a:lnSpc>
              <a:spcAft>
                <a:spcPts val="2250"/>
              </a:spcAft>
              <a:buNone/>
            </a:pPr>
            <a:r>
              <a:rPr lang="en-GB" sz="2400" b="1" kern="0" dirty="0">
                <a:solidFill>
                  <a:srgbClr val="000000"/>
                </a:solidFill>
                <a:effectLst/>
                <a:latin typeface="Lato" panose="020F0502020204030203" pitchFamily="34" charset="0"/>
                <a:ea typeface="Times New Roman" panose="02020603050405020304" pitchFamily="18" charset="0"/>
                <a:cs typeface="Times New Roman" panose="02020603050405020304" pitchFamily="18" charset="0"/>
              </a:rPr>
              <a:t>Eligibility</a:t>
            </a:r>
            <a:r>
              <a:rPr lang="en-GB" sz="2400" kern="0" dirty="0">
                <a:solidFill>
                  <a:srgbClr val="000000"/>
                </a:solidFill>
                <a:effectLst/>
                <a:latin typeface="Lato" panose="020F0502020204030203" pitchFamily="34" charset="0"/>
                <a:ea typeface="Times New Roman" panose="02020603050405020304" pitchFamily="18" charset="0"/>
                <a:cs typeface="Times New Roman" panose="02020603050405020304" pitchFamily="18" charset="0"/>
              </a:rPr>
              <a:t>: </a:t>
            </a:r>
            <a:r>
              <a:rPr lang="en-GB" sz="2600" kern="0" dirty="0">
                <a:solidFill>
                  <a:srgbClr val="000000"/>
                </a:solidFill>
                <a:effectLst/>
                <a:latin typeface="Lato" panose="020F0502020204030203" pitchFamily="34" charset="0"/>
                <a:ea typeface="Times New Roman" panose="02020603050405020304" pitchFamily="18" charset="0"/>
                <a:cs typeface="Times New Roman" panose="02020603050405020304" pitchFamily="18" charset="0"/>
              </a:rPr>
              <a:t>Full-time and part-time students enrolled on a course at UWTSD who are;</a:t>
            </a:r>
          </a:p>
          <a:p>
            <a:pPr>
              <a:lnSpc>
                <a:spcPct val="107000"/>
              </a:lnSpc>
              <a:spcAft>
                <a:spcPts val="2250"/>
              </a:spcAft>
            </a:pPr>
            <a:r>
              <a:rPr lang="en-GB" sz="2600" kern="0" dirty="0">
                <a:solidFill>
                  <a:srgbClr val="000000"/>
                </a:solidFill>
                <a:effectLst/>
                <a:latin typeface="Lato" panose="020F0502020204030203" pitchFamily="34" charset="0"/>
                <a:ea typeface="Times New Roman" panose="02020603050405020304" pitchFamily="18" charset="0"/>
                <a:cs typeface="Times New Roman" panose="02020603050405020304" pitchFamily="18" charset="0"/>
              </a:rPr>
              <a:t>enrolled on a minimum of 40 credits on a UWTSD course</a:t>
            </a:r>
            <a:r>
              <a:rPr lang="en-GB" sz="2600" i="1" kern="0" dirty="0">
                <a:solidFill>
                  <a:srgbClr val="000000"/>
                </a:solidFill>
                <a:effectLst/>
                <a:latin typeface="Lato" panose="020F0502020204030203" pitchFamily="34" charset="0"/>
                <a:ea typeface="Times New Roman" panose="02020603050405020304" pitchFamily="18" charset="0"/>
                <a:cs typeface="Times New Roman" panose="02020603050405020304" pitchFamily="18" charset="0"/>
              </a:rPr>
              <a:t> and</a:t>
            </a:r>
            <a:r>
              <a:rPr lang="en-GB" sz="2600" kern="0" dirty="0">
                <a:solidFill>
                  <a:srgbClr val="000000"/>
                </a:solidFill>
                <a:effectLst/>
                <a:latin typeface="Lato" panose="020F0502020204030203" pitchFamily="34" charset="0"/>
                <a:ea typeface="Times New Roman" panose="02020603050405020304" pitchFamily="18" charset="0"/>
                <a:cs typeface="Times New Roman" panose="02020603050405020304" pitchFamily="18" charset="0"/>
              </a:rPr>
              <a:t> </a:t>
            </a:r>
            <a:endParaRPr lang="en-GB" sz="26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2250"/>
              </a:spcAft>
            </a:pPr>
            <a:r>
              <a:rPr lang="en-GB" sz="2600" kern="0" dirty="0">
                <a:solidFill>
                  <a:srgbClr val="000000"/>
                </a:solidFill>
                <a:effectLst/>
                <a:latin typeface="Lato" panose="020F0502020204030203" pitchFamily="34" charset="0"/>
                <a:ea typeface="Times New Roman" panose="02020603050405020304" pitchFamily="18" charset="0"/>
                <a:cs typeface="Times New Roman" panose="02020603050405020304" pitchFamily="18" charset="0"/>
              </a:rPr>
              <a:t> in receipt of the maximum level of Student Finance support</a:t>
            </a:r>
            <a:endParaRPr lang="en-GB" sz="26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70000"/>
              </a:lnSpc>
              <a:spcAft>
                <a:spcPts val="2250"/>
              </a:spcAft>
            </a:pPr>
            <a:r>
              <a:rPr lang="en-GB" sz="2600" kern="0" dirty="0">
                <a:solidFill>
                  <a:srgbClr val="000000"/>
                </a:solidFill>
                <a:effectLst/>
                <a:latin typeface="Lato" panose="020F0502020204030203" pitchFamily="34" charset="0"/>
                <a:ea typeface="Times New Roman" panose="02020603050405020304" pitchFamily="18" charset="0"/>
                <a:cs typeface="Times New Roman" panose="02020603050405020304" pitchFamily="18" charset="0"/>
              </a:rPr>
              <a:t>The Digital Connectivity Bursary provides support for students who have no access to a device and /or internet provision for their studies and for whom funding is a barrier to purchasing their own device. The bursary is worth up to £100.00 for digital connectivity or £500.00 towards the cost of a device</a:t>
            </a:r>
            <a:endParaRPr lang="en-GB" sz="2600" dirty="0"/>
          </a:p>
        </p:txBody>
      </p:sp>
    </p:spTree>
    <p:extLst>
      <p:ext uri="{BB962C8B-B14F-4D97-AF65-F5344CB8AC3E}">
        <p14:creationId xmlns:p14="http://schemas.microsoft.com/office/powerpoint/2010/main" val="36347190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8189B-C661-7579-FF5D-1935F1C39802}"/>
              </a:ext>
            </a:extLst>
          </p:cNvPr>
          <p:cNvSpPr>
            <a:spLocks noGrp="1"/>
          </p:cNvSpPr>
          <p:nvPr>
            <p:ph type="title"/>
          </p:nvPr>
        </p:nvSpPr>
        <p:spPr/>
        <p:txBody>
          <a:bodyPr/>
          <a:lstStyle/>
          <a:p>
            <a:r>
              <a:rPr lang="en-GB" dirty="0"/>
              <a:t>What you need to do</a:t>
            </a:r>
          </a:p>
        </p:txBody>
      </p:sp>
      <p:sp>
        <p:nvSpPr>
          <p:cNvPr id="3" name="Content Placeholder 2">
            <a:extLst>
              <a:ext uri="{FF2B5EF4-FFF2-40B4-BE49-F238E27FC236}">
                <a16:creationId xmlns:a16="http://schemas.microsoft.com/office/drawing/2014/main" id="{21C5EA5C-380B-47F5-3777-6A51589EC928}"/>
              </a:ext>
            </a:extLst>
          </p:cNvPr>
          <p:cNvSpPr>
            <a:spLocks noGrp="1"/>
          </p:cNvSpPr>
          <p:nvPr>
            <p:ph idx="1"/>
          </p:nvPr>
        </p:nvSpPr>
        <p:spPr/>
        <p:txBody>
          <a:bodyPr>
            <a:normAutofit lnSpcReduction="10000"/>
          </a:bodyPr>
          <a:lstStyle/>
          <a:p>
            <a:pPr>
              <a:lnSpc>
                <a:spcPct val="107000"/>
              </a:lnSpc>
              <a:spcAft>
                <a:spcPts val="800"/>
              </a:spcAft>
              <a:buSzPts val="1000"/>
              <a:buFont typeface="Symbol" panose="05050102010706020507" pitchFamily="18" charset="2"/>
              <a:buChar char=""/>
              <a:tabLst>
                <a:tab pos="457200" algn="l"/>
              </a:tabLst>
            </a:pPr>
            <a:r>
              <a:rPr lang="en-GB" sz="1700" kern="0" dirty="0">
                <a:solidFill>
                  <a:srgbClr val="000000"/>
                </a:solidFill>
                <a:effectLst/>
                <a:latin typeface="Lato" panose="020F0502020204030203" pitchFamily="34" charset="0"/>
                <a:ea typeface="Times New Roman" panose="02020603050405020304" pitchFamily="18" charset="0"/>
                <a:cs typeface="Times New Roman" panose="02020603050405020304" pitchFamily="18" charset="0"/>
              </a:rPr>
              <a:t>Complete the online application form;</a:t>
            </a:r>
            <a:r>
              <a:rPr lang="en-GB" sz="1700" b="1" u="sng" kern="0" dirty="0">
                <a:solidFill>
                  <a:srgbClr val="5652AD"/>
                </a:solidFill>
                <a:effectLst/>
                <a:latin typeface="Lato" panose="020F0502020204030203" pitchFamily="34" charset="0"/>
                <a:ea typeface="Times New Roman" panose="02020603050405020304" pitchFamily="18" charset="0"/>
                <a:cs typeface="Times New Roman" panose="02020603050405020304" pitchFamily="18" charset="0"/>
                <a:hlinkClick r:id="rId3"/>
              </a:rPr>
              <a:t> </a:t>
            </a:r>
            <a:r>
              <a:rPr lang="en-GB" sz="1700" u="sng" kern="0" dirty="0">
                <a:solidFill>
                  <a:srgbClr val="5652AD"/>
                </a:solidFill>
                <a:effectLst/>
                <a:latin typeface="Lato" panose="020F0502020204030203" pitchFamily="34" charset="0"/>
                <a:ea typeface="Times New Roman" panose="02020603050405020304" pitchFamily="18" charset="0"/>
                <a:cs typeface="Times New Roman" panose="02020603050405020304" pitchFamily="18" charset="0"/>
                <a:hlinkClick r:id="rId3"/>
              </a:rPr>
              <a:t>Digital Connectivity Bursary application form</a:t>
            </a:r>
            <a:endParaRPr lang="en-GB" sz="17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700" kern="0" dirty="0">
                <a:solidFill>
                  <a:srgbClr val="000000"/>
                </a:solidFill>
                <a:effectLst/>
                <a:latin typeface="Lato" panose="020F0502020204030203" pitchFamily="34" charset="0"/>
                <a:ea typeface="Times New Roman" panose="02020603050405020304" pitchFamily="18" charset="0"/>
                <a:cs typeface="Times New Roman" panose="02020603050405020304" pitchFamily="18" charset="0"/>
              </a:rPr>
              <a:t>Provide a copy of your Student Finance letter illustrating that you receive the maximum level of financial support.</a:t>
            </a:r>
            <a:endParaRPr lang="en-GB" sz="17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2250"/>
              </a:spcAft>
            </a:pPr>
            <a:r>
              <a:rPr lang="en-GB" sz="1700" kern="0" dirty="0">
                <a:solidFill>
                  <a:srgbClr val="000000"/>
                </a:solidFill>
                <a:effectLst/>
                <a:latin typeface="Lato" panose="020F0502020204030203" pitchFamily="34" charset="0"/>
                <a:ea typeface="Times New Roman" panose="02020603050405020304" pitchFamily="18" charset="0"/>
                <a:cs typeface="Times New Roman" panose="02020603050405020304" pitchFamily="18" charset="0"/>
              </a:rPr>
              <a:t>If you have already purchased a device and/or broadband to support your studies, please also include proof of purchase. The maximum award via this bursary is £500.</a:t>
            </a:r>
          </a:p>
          <a:p>
            <a:pPr>
              <a:lnSpc>
                <a:spcPct val="107000"/>
              </a:lnSpc>
              <a:spcAft>
                <a:spcPts val="2250"/>
              </a:spcAft>
            </a:pPr>
            <a:r>
              <a:rPr lang="en-GB" sz="1800" b="1" kern="0" dirty="0">
                <a:solidFill>
                  <a:srgbClr val="000000"/>
                </a:solidFill>
                <a:effectLst/>
                <a:latin typeface="Lato" panose="020F0502020204030203" pitchFamily="34" charset="0"/>
                <a:ea typeface="Times New Roman" panose="02020603050405020304" pitchFamily="18" charset="0"/>
                <a:cs typeface="Times New Roman" panose="02020603050405020304" pitchFamily="18" charset="0"/>
              </a:rPr>
              <a:t>Please note:</a:t>
            </a:r>
            <a:r>
              <a:rPr lang="en-GB" sz="1800" kern="0" dirty="0">
                <a:solidFill>
                  <a:srgbClr val="000000"/>
                </a:solidFill>
                <a:effectLst/>
                <a:latin typeface="Lato" panose="020F0502020204030203" pitchFamily="34" charset="0"/>
                <a:ea typeface="Times New Roman" panose="02020603050405020304" pitchFamily="18" charset="0"/>
                <a:cs typeface="Times New Roman" panose="02020603050405020304" pitchFamily="18" charset="0"/>
              </a:rPr>
              <a:t>    If you </a:t>
            </a:r>
            <a:r>
              <a:rPr lang="en-GB" sz="1800" b="1" kern="0" dirty="0">
                <a:solidFill>
                  <a:srgbClr val="000000"/>
                </a:solidFill>
                <a:effectLst/>
                <a:latin typeface="Lato" panose="020F0502020204030203" pitchFamily="34" charset="0"/>
                <a:ea typeface="Times New Roman" panose="02020603050405020304" pitchFamily="18" charset="0"/>
                <a:cs typeface="Times New Roman" panose="02020603050405020304" pitchFamily="18" charset="0"/>
              </a:rPr>
              <a:t>do not</a:t>
            </a:r>
            <a:r>
              <a:rPr lang="en-GB" sz="1800" kern="0" dirty="0">
                <a:solidFill>
                  <a:srgbClr val="000000"/>
                </a:solidFill>
                <a:effectLst/>
                <a:latin typeface="Lato" panose="020F0502020204030203" pitchFamily="34" charset="0"/>
                <a:ea typeface="Times New Roman" panose="02020603050405020304" pitchFamily="18" charset="0"/>
                <a:cs typeface="Times New Roman" panose="02020603050405020304" pitchFamily="18" charset="0"/>
              </a:rPr>
              <a:t> receive the maximum financial support from Student Finance you have two alternative routes for support. Check the Student services page or use the links below for more details:   </a:t>
            </a:r>
            <a:r>
              <a:rPr lang="en-GB" sz="1800" u="sng" kern="0" dirty="0">
                <a:solidFill>
                  <a:srgbClr val="000000"/>
                </a:solidFill>
                <a:effectLst/>
                <a:latin typeface="Lato" panose="020F0502020204030203" pitchFamily="34" charset="0"/>
                <a:ea typeface="Times New Roman" panose="02020603050405020304" pitchFamily="18" charset="0"/>
                <a:cs typeface="Times New Roman" panose="02020603050405020304" pitchFamily="18" charset="0"/>
                <a:hlinkClick r:id="rId4"/>
              </a:rPr>
              <a:t>https://www.uwtsd.ac.uk/bursaries/undergraduate/</a:t>
            </a:r>
            <a:r>
              <a:rPr lang="en-GB" sz="1800" kern="0" dirty="0">
                <a:solidFill>
                  <a:srgbClr val="000000"/>
                </a:solidFill>
                <a:effectLst/>
                <a:latin typeface="Lato" panose="020F0502020204030203" pitchFamily="34" charset="0"/>
                <a:ea typeface="Times New Roman" panose="02020603050405020304" pitchFamily="18"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225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4297184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2B339-F5E6-A05F-79E8-7964160C07DA}"/>
              </a:ext>
            </a:extLst>
          </p:cNvPr>
          <p:cNvSpPr>
            <a:spLocks noGrp="1"/>
          </p:cNvSpPr>
          <p:nvPr>
            <p:ph type="title"/>
          </p:nvPr>
        </p:nvSpPr>
        <p:spPr/>
        <p:txBody>
          <a:bodyPr/>
          <a:lstStyle/>
          <a:p>
            <a:r>
              <a:rPr lang="en-GB" dirty="0"/>
              <a:t>Accessing the Recordings</a:t>
            </a:r>
          </a:p>
        </p:txBody>
      </p:sp>
      <p:sp>
        <p:nvSpPr>
          <p:cNvPr id="3" name="Content Placeholder 2">
            <a:extLst>
              <a:ext uri="{FF2B5EF4-FFF2-40B4-BE49-F238E27FC236}">
                <a16:creationId xmlns:a16="http://schemas.microsoft.com/office/drawing/2014/main" id="{EFDD8F8E-2BBB-FC5F-89B9-C42540844F7C}"/>
              </a:ext>
            </a:extLst>
          </p:cNvPr>
          <p:cNvSpPr>
            <a:spLocks noGrp="1"/>
          </p:cNvSpPr>
          <p:nvPr>
            <p:ph idx="1"/>
          </p:nvPr>
        </p:nvSpPr>
        <p:spPr>
          <a:xfrm>
            <a:off x="457200" y="1417638"/>
            <a:ext cx="8229600" cy="4099595"/>
          </a:xfrm>
        </p:spPr>
        <p:txBody>
          <a:bodyPr>
            <a:normAutofit fontScale="85000" lnSpcReduction="10000"/>
          </a:bodyPr>
          <a:lstStyle/>
          <a:p>
            <a:r>
              <a:rPr lang="en-GB" dirty="0"/>
              <a:t>To access the recordings of the sessions:-</a:t>
            </a:r>
          </a:p>
          <a:p>
            <a:endParaRPr lang="en-GB" dirty="0"/>
          </a:p>
          <a:p>
            <a:r>
              <a:rPr lang="en-GB" dirty="0"/>
              <a:t>Go to Moodle</a:t>
            </a:r>
          </a:p>
          <a:p>
            <a:endParaRPr lang="en-GB" dirty="0"/>
          </a:p>
          <a:p>
            <a:r>
              <a:rPr lang="en-GB" dirty="0"/>
              <a:t>Choose the date/time/lecturer for your session</a:t>
            </a:r>
          </a:p>
          <a:p>
            <a:endParaRPr lang="en-GB" dirty="0"/>
          </a:p>
          <a:p>
            <a:r>
              <a:rPr lang="en-GB" i="1" dirty="0"/>
              <a:t>Note: </a:t>
            </a:r>
            <a:r>
              <a:rPr lang="en-GB" dirty="0"/>
              <a:t>Make sure you choose </a:t>
            </a:r>
            <a:r>
              <a:rPr lang="en-GB" b="1" i="1" dirty="0"/>
              <a:t>your group </a:t>
            </a:r>
            <a:r>
              <a:rPr lang="en-GB" dirty="0"/>
              <a:t>and </a:t>
            </a:r>
            <a:r>
              <a:rPr lang="en-GB" b="1" i="1" dirty="0"/>
              <a:t>your lecturer</a:t>
            </a:r>
            <a:r>
              <a:rPr lang="en-GB" b="1" dirty="0"/>
              <a:t> </a:t>
            </a:r>
            <a:r>
              <a:rPr lang="en-GB" dirty="0"/>
              <a:t>– the session is taught many times per week</a:t>
            </a:r>
          </a:p>
        </p:txBody>
      </p:sp>
    </p:spTree>
    <p:extLst>
      <p:ext uri="{BB962C8B-B14F-4D97-AF65-F5344CB8AC3E}">
        <p14:creationId xmlns:p14="http://schemas.microsoft.com/office/powerpoint/2010/main" val="20600852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1E45B-26EB-FA52-0E47-9B1C3DEA39CB}"/>
              </a:ext>
            </a:extLst>
          </p:cNvPr>
          <p:cNvSpPr>
            <a:spLocks noGrp="1"/>
          </p:cNvSpPr>
          <p:nvPr>
            <p:ph type="title"/>
          </p:nvPr>
        </p:nvSpPr>
        <p:spPr/>
        <p:txBody>
          <a:bodyPr/>
          <a:lstStyle/>
          <a:p>
            <a:r>
              <a:rPr lang="en-GB" b="1" dirty="0"/>
              <a:t>Ice Breaker</a:t>
            </a:r>
          </a:p>
        </p:txBody>
      </p:sp>
      <p:sp>
        <p:nvSpPr>
          <p:cNvPr id="3" name="Content Placeholder 2">
            <a:extLst>
              <a:ext uri="{FF2B5EF4-FFF2-40B4-BE49-F238E27FC236}">
                <a16:creationId xmlns:a16="http://schemas.microsoft.com/office/drawing/2014/main" id="{D387358E-A969-A17A-2772-C1C58B49CD89}"/>
              </a:ext>
            </a:extLst>
          </p:cNvPr>
          <p:cNvSpPr>
            <a:spLocks noGrp="1"/>
          </p:cNvSpPr>
          <p:nvPr>
            <p:ph idx="1"/>
          </p:nvPr>
        </p:nvSpPr>
        <p:spPr/>
        <p:txBody>
          <a:bodyPr>
            <a:normAutofit fontScale="85000" lnSpcReduction="20000"/>
          </a:bodyPr>
          <a:lstStyle/>
          <a:p>
            <a:pPr marL="0" indent="0" algn="ctr">
              <a:buNone/>
            </a:pPr>
            <a:r>
              <a:rPr lang="en-GB" dirty="0"/>
              <a:t>Introduce your neighbour</a:t>
            </a:r>
            <a:br>
              <a:rPr lang="en-GB" dirty="0"/>
            </a:br>
            <a:endParaRPr lang="en-GB" dirty="0"/>
          </a:p>
          <a:p>
            <a:pPr marL="0" indent="0" algn="ctr">
              <a:buNone/>
            </a:pPr>
            <a:r>
              <a:rPr lang="en-GB" dirty="0"/>
              <a:t>Speak to one person in the group that you do not know. Find out a little about them.</a:t>
            </a:r>
          </a:p>
          <a:p>
            <a:pPr marL="0" indent="0" algn="ctr">
              <a:buNone/>
            </a:pPr>
            <a:endParaRPr lang="en-GB" dirty="0"/>
          </a:p>
          <a:p>
            <a:pPr marL="0" indent="0" algn="ctr">
              <a:buNone/>
            </a:pPr>
            <a:r>
              <a:rPr lang="en-GB" dirty="0"/>
              <a:t>Introduce the other person to the wider group members. </a:t>
            </a:r>
          </a:p>
          <a:p>
            <a:pPr marL="0" indent="0" algn="ctr">
              <a:buNone/>
            </a:pPr>
            <a:r>
              <a:rPr lang="en-GB" dirty="0"/>
              <a:t>Make sure everyone introduces someone so the whole class has a turn at introducing someone and is introduced by someone. </a:t>
            </a:r>
          </a:p>
        </p:txBody>
      </p:sp>
    </p:spTree>
    <p:extLst>
      <p:ext uri="{BB962C8B-B14F-4D97-AF65-F5344CB8AC3E}">
        <p14:creationId xmlns:p14="http://schemas.microsoft.com/office/powerpoint/2010/main" val="7208670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89B87199-0E1A-49C7-E7BE-FF3EB1BD5A23}"/>
              </a:ext>
            </a:extLst>
          </p:cNvPr>
          <p:cNvSpPr>
            <a:spLocks noGrp="1"/>
          </p:cNvSpPr>
          <p:nvPr>
            <p:ph type="body" sz="half" idx="2"/>
          </p:nvPr>
        </p:nvSpPr>
        <p:spPr/>
        <p:txBody>
          <a:bodyPr>
            <a:normAutofit/>
          </a:bodyPr>
          <a:lstStyle/>
          <a:p>
            <a:pPr algn="ctr"/>
            <a:r>
              <a:rPr lang="en-GB" sz="1800" b="1" dirty="0"/>
              <a:t>Introduction to Public Health</a:t>
            </a:r>
          </a:p>
        </p:txBody>
      </p:sp>
      <p:sp>
        <p:nvSpPr>
          <p:cNvPr id="8" name="Picture Placeholder 7">
            <a:extLst>
              <a:ext uri="{FF2B5EF4-FFF2-40B4-BE49-F238E27FC236}">
                <a16:creationId xmlns:a16="http://schemas.microsoft.com/office/drawing/2014/main" id="{A0E563B6-A391-ED3E-85B7-6AF3C25805D4}"/>
              </a:ext>
            </a:extLst>
          </p:cNvPr>
          <p:cNvSpPr>
            <a:spLocks noGrp="1"/>
          </p:cNvSpPr>
          <p:nvPr>
            <p:ph type="pic" idx="1"/>
          </p:nvPr>
        </p:nvSpPr>
        <p:spPr>
          <a:xfrm>
            <a:off x="1792288" y="612775"/>
            <a:ext cx="5948064" cy="4400401"/>
          </a:xfrm>
        </p:spPr>
        <p:txBody>
          <a:bodyPr/>
          <a:lstStyle/>
          <a:p>
            <a:endParaRPr lang="en-GB" dirty="0"/>
          </a:p>
        </p:txBody>
      </p:sp>
      <p:pic>
        <p:nvPicPr>
          <p:cNvPr id="12" name="Picture 11">
            <a:extLst>
              <a:ext uri="{FF2B5EF4-FFF2-40B4-BE49-F238E27FC236}">
                <a16:creationId xmlns:a16="http://schemas.microsoft.com/office/drawing/2014/main" id="{8C0D86A1-5FCF-2D9B-5A76-68F7E2D84E85}"/>
              </a:ext>
            </a:extLst>
          </p:cNvPr>
          <p:cNvPicPr>
            <a:picLocks noChangeAspect="1"/>
          </p:cNvPicPr>
          <p:nvPr/>
        </p:nvPicPr>
        <p:blipFill>
          <a:blip r:embed="rId2"/>
          <a:stretch>
            <a:fillRect/>
          </a:stretch>
        </p:blipFill>
        <p:spPr>
          <a:xfrm>
            <a:off x="1792288" y="612775"/>
            <a:ext cx="5948064" cy="4112369"/>
          </a:xfrm>
          <a:prstGeom prst="rect">
            <a:avLst/>
          </a:prstGeom>
        </p:spPr>
      </p:pic>
    </p:spTree>
    <p:extLst>
      <p:ext uri="{BB962C8B-B14F-4D97-AF65-F5344CB8AC3E}">
        <p14:creationId xmlns:p14="http://schemas.microsoft.com/office/powerpoint/2010/main" val="37948770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dirty="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p:txBody>
          <a:bodyPr>
            <a:noAutofit/>
          </a:bodyPr>
          <a:lstStyle/>
          <a:p>
            <a:pPr marL="0" indent="0">
              <a:buNone/>
            </a:pPr>
            <a:r>
              <a:rPr lang="en-GB" sz="2000" dirty="0">
                <a:latin typeface="Trebuchet MS" panose="020B0603020202020204" pitchFamily="34" charset="0"/>
                <a:cs typeface="Arial" panose="020B0604020202020204" pitchFamily="34" charset="0"/>
              </a:rPr>
              <a:t>Upon successful completion of this module, you should be able to: </a:t>
            </a:r>
          </a:p>
          <a:p>
            <a:pPr marL="0" indent="0" algn="l">
              <a:buNone/>
            </a:pPr>
            <a:endParaRPr lang="en-GB" sz="2000" dirty="0">
              <a:latin typeface="Trebuchet MS" panose="020B0603020202020204" pitchFamily="34" charset="0"/>
              <a:cs typeface="Arial" panose="020B0604020202020204" pitchFamily="34" charset="0"/>
            </a:endParaRPr>
          </a:p>
          <a:p>
            <a:pPr marL="0" indent="0" algn="l">
              <a:buNone/>
            </a:pPr>
            <a:r>
              <a:rPr lang="en-GB" sz="2000" b="0" i="0" u="none" strike="noStrike" baseline="0" dirty="0">
                <a:latin typeface="Trebuchet MS" panose="020B0603020202020204" pitchFamily="34" charset="0"/>
              </a:rPr>
              <a:t>• Understand different approaches and strategies used to measure,</a:t>
            </a:r>
          </a:p>
          <a:p>
            <a:pPr marL="0" indent="0" algn="l">
              <a:buNone/>
            </a:pPr>
            <a:r>
              <a:rPr lang="en-GB" sz="2000" dirty="0">
                <a:latin typeface="Trebuchet MS" panose="020B0603020202020204" pitchFamily="34" charset="0"/>
              </a:rPr>
              <a:t>  </a:t>
            </a:r>
            <a:r>
              <a:rPr lang="en-GB" sz="2000" b="0" i="0" u="none" strike="noStrike" baseline="0" dirty="0">
                <a:latin typeface="Trebuchet MS" panose="020B0603020202020204" pitchFamily="34" charset="0"/>
              </a:rPr>
              <a:t> monitor and control the incidence of disease in communities</a:t>
            </a:r>
          </a:p>
          <a:p>
            <a:pPr marL="0" indent="0" algn="l">
              <a:buNone/>
            </a:pPr>
            <a:endParaRPr lang="en-GB" sz="2000" b="0" i="0" u="none" strike="noStrike" baseline="0" dirty="0">
              <a:latin typeface="Trebuchet MS" panose="020B0603020202020204" pitchFamily="34" charset="0"/>
            </a:endParaRPr>
          </a:p>
          <a:p>
            <a:pPr marL="0" indent="0" algn="l">
              <a:buNone/>
            </a:pPr>
            <a:r>
              <a:rPr lang="en-GB" sz="2000" b="0" i="0" u="none" strike="noStrike" baseline="0" dirty="0">
                <a:latin typeface="Trebuchet MS" panose="020B0603020202020204" pitchFamily="34" charset="0"/>
              </a:rPr>
              <a:t>• Investigate the implications of illness and disease in communities</a:t>
            </a:r>
          </a:p>
          <a:p>
            <a:pPr marL="0" indent="0" algn="l">
              <a:buNone/>
            </a:pPr>
            <a:r>
              <a:rPr lang="en-GB" sz="2000" dirty="0">
                <a:latin typeface="Trebuchet MS" panose="020B0603020202020204" pitchFamily="34" charset="0"/>
              </a:rPr>
              <a:t>  </a:t>
            </a:r>
            <a:r>
              <a:rPr lang="en-GB" sz="2000" b="0" i="0" u="none" strike="noStrike" baseline="0" dirty="0">
                <a:latin typeface="Trebuchet MS" panose="020B0603020202020204" pitchFamily="34" charset="0"/>
              </a:rPr>
              <a:t> for the provision of health and social care services</a:t>
            </a:r>
          </a:p>
          <a:p>
            <a:pPr marL="0" indent="0" algn="l">
              <a:buNone/>
            </a:pPr>
            <a:endParaRPr lang="en-GB" sz="2000" b="0" i="0" u="none" strike="noStrike" baseline="0" dirty="0">
              <a:latin typeface="Trebuchet MS" panose="020B0603020202020204" pitchFamily="34" charset="0"/>
            </a:endParaRPr>
          </a:p>
          <a:p>
            <a:pPr marL="0" indent="0" algn="l">
              <a:buNone/>
            </a:pPr>
            <a:r>
              <a:rPr lang="en-GB" sz="2000" b="0" i="0" u="none" strike="noStrike" baseline="0" dirty="0">
                <a:latin typeface="Trebuchet MS" panose="020B0603020202020204" pitchFamily="34" charset="0"/>
              </a:rPr>
              <a:t>• Understand the factors influencing the health and wellbeing of</a:t>
            </a:r>
          </a:p>
          <a:p>
            <a:pPr marL="0" indent="0" algn="l">
              <a:buNone/>
            </a:pPr>
            <a:r>
              <a:rPr lang="en-GB" sz="2000" dirty="0">
                <a:latin typeface="Trebuchet MS" panose="020B0603020202020204" pitchFamily="34" charset="0"/>
              </a:rPr>
              <a:t>   </a:t>
            </a:r>
            <a:r>
              <a:rPr lang="en-GB" sz="2000" b="0" i="0" u="none" strike="noStrike" baseline="0" dirty="0">
                <a:latin typeface="Trebuchet MS" panose="020B0603020202020204" pitchFamily="34" charset="0"/>
              </a:rPr>
              <a:t>individuals in health or social care settings.</a:t>
            </a:r>
            <a:endParaRPr lang="en-GB" sz="2000" dirty="0">
              <a:latin typeface="Trebuchet MS" panose="020B0603020202020204" pitchFamily="34" charset="0"/>
              <a:cs typeface="Arial" panose="020B0604020202020204" pitchFamily="34" charset="0"/>
            </a:endParaRPr>
          </a:p>
        </p:txBody>
      </p:sp>
    </p:spTree>
    <p:extLst>
      <p:ext uri="{BB962C8B-B14F-4D97-AF65-F5344CB8AC3E}">
        <p14:creationId xmlns:p14="http://schemas.microsoft.com/office/powerpoint/2010/main" val="3127962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cs typeface="Arial" panose="020B0604020202020204" pitchFamily="34" charset="0"/>
              </a:rPr>
              <a:t>Module Summary</a:t>
            </a:r>
            <a:endParaRPr lang="en-GB" b="1" dirty="0"/>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marL="0" indent="0">
              <a:lnSpc>
                <a:spcPct val="150000"/>
              </a:lnSpc>
              <a:buNone/>
            </a:pPr>
            <a:r>
              <a:rPr lang="en-GB" sz="2800" dirty="0">
                <a:cs typeface="Arial" panose="020B0604020202020204" pitchFamily="34" charset="0"/>
              </a:rPr>
              <a:t>The module aims overall to </a:t>
            </a:r>
            <a:r>
              <a:rPr lang="en-GB" sz="2800" dirty="0"/>
              <a:t>raise students’ awareness and critical evaluation of factors influencing public health and the different approaches taken to reduce incidence of disease and illness in communities.</a:t>
            </a:r>
          </a:p>
        </p:txBody>
      </p:sp>
    </p:spTree>
    <p:extLst>
      <p:ext uri="{BB962C8B-B14F-4D97-AF65-F5344CB8AC3E}">
        <p14:creationId xmlns:p14="http://schemas.microsoft.com/office/powerpoint/2010/main" val="2933632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171FD-6EF8-4F2C-9F4E-5E8D3BF01FE0}"/>
              </a:ext>
            </a:extLst>
          </p:cNvPr>
          <p:cNvSpPr>
            <a:spLocks noGrp="1"/>
          </p:cNvSpPr>
          <p:nvPr>
            <p:ph type="title"/>
          </p:nvPr>
        </p:nvSpPr>
        <p:spPr/>
        <p:txBody>
          <a:bodyPr/>
          <a:lstStyle/>
          <a:p>
            <a:r>
              <a:rPr lang="en-GB" b="1" dirty="0"/>
              <a:t>Aims of the Session</a:t>
            </a:r>
            <a:endParaRPr lang="en-GB" dirty="0"/>
          </a:p>
        </p:txBody>
      </p:sp>
      <p:sp>
        <p:nvSpPr>
          <p:cNvPr id="3" name="Content Placeholder 2">
            <a:extLst>
              <a:ext uri="{FF2B5EF4-FFF2-40B4-BE49-F238E27FC236}">
                <a16:creationId xmlns:a16="http://schemas.microsoft.com/office/drawing/2014/main" id="{DF99822D-0470-4551-AB24-B693EF2E6662}"/>
              </a:ext>
            </a:extLst>
          </p:cNvPr>
          <p:cNvSpPr>
            <a:spLocks noGrp="1"/>
          </p:cNvSpPr>
          <p:nvPr>
            <p:ph idx="1"/>
          </p:nvPr>
        </p:nvSpPr>
        <p:spPr/>
        <p:txBody>
          <a:bodyPr/>
          <a:lstStyle/>
          <a:p>
            <a:pPr marL="0" lvl="0" indent="0">
              <a:buSzPct val="100000"/>
              <a:buNone/>
            </a:pPr>
            <a:r>
              <a:rPr lang="en-GB" sz="2400" dirty="0"/>
              <a:t>To understand : </a:t>
            </a:r>
          </a:p>
          <a:p>
            <a:pPr lvl="0">
              <a:buSzPct val="100000"/>
              <a:buFont typeface="Wingdings" panose="05000000000000000000" pitchFamily="2" charset="2"/>
              <a:buChar char="§"/>
            </a:pPr>
            <a:r>
              <a:rPr lang="en-GB" sz="2400" dirty="0"/>
              <a:t>The meaning of the term health</a:t>
            </a:r>
          </a:p>
          <a:p>
            <a:pPr lvl="0">
              <a:buSzPct val="100000"/>
              <a:buFont typeface="Wingdings" panose="05000000000000000000" pitchFamily="2" charset="2"/>
              <a:buChar char="§"/>
            </a:pPr>
            <a:r>
              <a:rPr lang="en-GB" sz="2400" dirty="0"/>
              <a:t>The meaning of the term public health</a:t>
            </a:r>
          </a:p>
          <a:p>
            <a:pPr lvl="0">
              <a:buSzPct val="100000"/>
              <a:buFont typeface="Wingdings" panose="05000000000000000000" pitchFamily="2" charset="2"/>
              <a:buChar char="§"/>
            </a:pPr>
            <a:r>
              <a:rPr lang="en-GB" sz="2400" dirty="0"/>
              <a:t>How public health is different from clinical medicine</a:t>
            </a:r>
          </a:p>
          <a:p>
            <a:pPr lvl="0">
              <a:buSzPct val="100000"/>
              <a:buFont typeface="Wingdings" panose="05000000000000000000" pitchFamily="2" charset="2"/>
              <a:buChar char="§"/>
            </a:pPr>
            <a:r>
              <a:rPr lang="en-GB" sz="2400" dirty="0"/>
              <a:t>How public health works</a:t>
            </a:r>
          </a:p>
          <a:p>
            <a:pPr lvl="0">
              <a:buSzPct val="100000"/>
              <a:buFont typeface="Wingdings" panose="05000000000000000000" pitchFamily="2" charset="2"/>
              <a:buChar char="§"/>
            </a:pPr>
            <a:r>
              <a:rPr lang="en-GB" sz="2400" dirty="0"/>
              <a:t>How is it done</a:t>
            </a:r>
          </a:p>
          <a:p>
            <a:endParaRPr lang="en-GB" dirty="0"/>
          </a:p>
        </p:txBody>
      </p:sp>
    </p:spTree>
    <p:extLst>
      <p:ext uri="{BB962C8B-B14F-4D97-AF65-F5344CB8AC3E}">
        <p14:creationId xmlns:p14="http://schemas.microsoft.com/office/powerpoint/2010/main" val="996749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9A352-EC7C-42F0-8595-EE27D25FE8AA}"/>
              </a:ext>
            </a:extLst>
          </p:cNvPr>
          <p:cNvSpPr>
            <a:spLocks noGrp="1"/>
          </p:cNvSpPr>
          <p:nvPr>
            <p:ph type="title"/>
          </p:nvPr>
        </p:nvSpPr>
        <p:spPr/>
        <p:txBody>
          <a:bodyPr/>
          <a:lstStyle/>
          <a:p>
            <a:r>
              <a:rPr lang="en-GB" b="1" dirty="0"/>
              <a:t>Public health has made…</a:t>
            </a:r>
            <a:endParaRPr lang="en-GB" dirty="0"/>
          </a:p>
        </p:txBody>
      </p:sp>
      <p:sp>
        <p:nvSpPr>
          <p:cNvPr id="3" name="Content Placeholder 2">
            <a:extLst>
              <a:ext uri="{FF2B5EF4-FFF2-40B4-BE49-F238E27FC236}">
                <a16:creationId xmlns:a16="http://schemas.microsoft.com/office/drawing/2014/main" id="{00162233-3477-4C0F-8040-4C20B52AA83D}"/>
              </a:ext>
            </a:extLst>
          </p:cNvPr>
          <p:cNvSpPr>
            <a:spLocks noGrp="1"/>
          </p:cNvSpPr>
          <p:nvPr>
            <p:ph idx="1"/>
          </p:nvPr>
        </p:nvSpPr>
        <p:spPr/>
        <p:txBody>
          <a:bodyPr/>
          <a:lstStyle/>
          <a:p>
            <a:pPr>
              <a:buFont typeface="Wingdings" panose="05000000000000000000" pitchFamily="2" charset="2"/>
              <a:buChar char="§"/>
            </a:pPr>
            <a:r>
              <a:rPr lang="en-GB" sz="2800" dirty="0"/>
              <a:t>…a significant impact in improving the health of the population by:</a:t>
            </a:r>
          </a:p>
          <a:p>
            <a:pPr marL="0" indent="0">
              <a:buNone/>
            </a:pPr>
            <a:r>
              <a:rPr lang="en-GB" sz="2800" dirty="0"/>
              <a:t>   </a:t>
            </a:r>
          </a:p>
          <a:p>
            <a:pPr marL="0" indent="0">
              <a:buNone/>
            </a:pPr>
            <a:r>
              <a:rPr lang="en-GB" sz="2800" dirty="0"/>
              <a:t>   Making people healthy </a:t>
            </a:r>
          </a:p>
          <a:p>
            <a:pPr marL="0" indent="0">
              <a:buNone/>
            </a:pPr>
            <a:r>
              <a:rPr lang="en-GB" sz="2800" dirty="0"/>
              <a:t>   Saving lives</a:t>
            </a:r>
          </a:p>
          <a:p>
            <a:pPr marL="0" indent="0">
              <a:buNone/>
            </a:pPr>
            <a:r>
              <a:rPr lang="en-GB" sz="2800" dirty="0"/>
              <a:t>   Increasing life expectancy</a:t>
            </a:r>
          </a:p>
          <a:p>
            <a:endParaRPr lang="en-GB" dirty="0"/>
          </a:p>
        </p:txBody>
      </p:sp>
    </p:spTree>
    <p:extLst>
      <p:ext uri="{BB962C8B-B14F-4D97-AF65-F5344CB8AC3E}">
        <p14:creationId xmlns:p14="http://schemas.microsoft.com/office/powerpoint/2010/main" val="15855524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b="1" dirty="0">
                <a:cs typeface="Arial" panose="020B0604020202020204" pitchFamily="34" charset="0"/>
              </a:rPr>
              <a:t>Activity 1</a:t>
            </a:r>
          </a:p>
        </p:txBody>
      </p:sp>
      <p:sp>
        <p:nvSpPr>
          <p:cNvPr id="4" name="TextBox 3">
            <a:extLst>
              <a:ext uri="{FF2B5EF4-FFF2-40B4-BE49-F238E27FC236}">
                <a16:creationId xmlns:a16="http://schemas.microsoft.com/office/drawing/2014/main" id="{25A2FE0C-8188-428C-9DBD-A814733232F6}"/>
              </a:ext>
            </a:extLst>
          </p:cNvPr>
          <p:cNvSpPr txBox="1"/>
          <p:nvPr/>
        </p:nvSpPr>
        <p:spPr>
          <a:xfrm>
            <a:off x="1034607" y="1556792"/>
            <a:ext cx="7074786" cy="3862596"/>
          </a:xfrm>
          <a:prstGeom prst="rect">
            <a:avLst/>
          </a:prstGeom>
          <a:noFill/>
        </p:spPr>
        <p:txBody>
          <a:bodyPr wrap="square">
            <a:spAutoFit/>
          </a:bodyPr>
          <a:lstStyle/>
          <a:p>
            <a:r>
              <a:rPr lang="en-GB" sz="2800" dirty="0"/>
              <a:t>Working in groups, discuss</a:t>
            </a:r>
          </a:p>
          <a:p>
            <a:endParaRPr lang="en-GB" sz="2800" dirty="0"/>
          </a:p>
          <a:p>
            <a:pPr algn="ctr"/>
            <a:r>
              <a:rPr lang="en-GB" sz="2800" dirty="0"/>
              <a:t>What does it means to be healthy?</a:t>
            </a:r>
          </a:p>
          <a:p>
            <a:pPr algn="ctr"/>
            <a:r>
              <a:rPr lang="en-GB" sz="2800" dirty="0"/>
              <a:t>Why is being healthy so important?</a:t>
            </a:r>
          </a:p>
          <a:p>
            <a:endParaRPr lang="en-GB" sz="2800" dirty="0"/>
          </a:p>
          <a:p>
            <a:endParaRPr lang="en-GB" sz="2800" dirty="0"/>
          </a:p>
          <a:p>
            <a:pPr algn="ctr"/>
            <a:r>
              <a:rPr lang="en-GB" sz="2800" b="1" dirty="0"/>
              <a:t>Feedback your findings to the whole class</a:t>
            </a:r>
          </a:p>
          <a:p>
            <a:endParaRPr lang="en-GB" sz="2100" dirty="0">
              <a:solidFill>
                <a:schemeClr val="accent3"/>
              </a:solidFill>
            </a:endParaRPr>
          </a:p>
        </p:txBody>
      </p:sp>
    </p:spTree>
    <p:extLst>
      <p:ext uri="{BB962C8B-B14F-4D97-AF65-F5344CB8AC3E}">
        <p14:creationId xmlns:p14="http://schemas.microsoft.com/office/powerpoint/2010/main" val="17200097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07933" y="2176272"/>
            <a:ext cx="7592459" cy="1252728"/>
          </a:xfrm>
        </p:spPr>
        <p:txBody>
          <a:bodyPr>
            <a:noAutofit/>
            <a:scene3d>
              <a:camera prst="perspectiveHeroicExtremeLeftFacing"/>
              <a:lightRig rig="threePt" dir="t"/>
            </a:scene3d>
          </a:bodyPr>
          <a:lstStyle/>
          <a:p>
            <a:pPr algn="l"/>
            <a:r>
              <a:rPr lang="en-GB" sz="4800" b="1" i="1" dirty="0">
                <a:effectLst>
                  <a:reflection blurRad="6350" stA="55000" endA="300" endPos="45500" dir="5400000" sy="-100000" algn="bl" rotWithShape="0"/>
                </a:effectLst>
              </a:rPr>
              <a:t>So, what is Health..?</a:t>
            </a:r>
          </a:p>
        </p:txBody>
      </p:sp>
      <p:pic>
        <p:nvPicPr>
          <p:cNvPr id="5" name="Picture 4"/>
          <p:cNvPicPr>
            <a:picLocks noChangeAspect="1"/>
          </p:cNvPicPr>
          <p:nvPr/>
        </p:nvPicPr>
        <p:blipFill>
          <a:blip r:embed="rId2">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668343" y="4005064"/>
            <a:ext cx="1425823" cy="1656184"/>
          </a:xfrm>
          <a:prstGeom prst="rect">
            <a:avLst/>
          </a:prstGeom>
        </p:spPr>
      </p:pic>
    </p:spTree>
    <p:extLst>
      <p:ext uri="{BB962C8B-B14F-4D97-AF65-F5344CB8AC3E}">
        <p14:creationId xmlns:p14="http://schemas.microsoft.com/office/powerpoint/2010/main" val="1215014680"/>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E28FF-CCA6-47CE-AF58-001142E9F831}"/>
              </a:ext>
            </a:extLst>
          </p:cNvPr>
          <p:cNvSpPr>
            <a:spLocks noGrp="1"/>
          </p:cNvSpPr>
          <p:nvPr>
            <p:ph type="title"/>
          </p:nvPr>
        </p:nvSpPr>
        <p:spPr/>
        <p:txBody>
          <a:bodyPr/>
          <a:lstStyle/>
          <a:p>
            <a:r>
              <a:rPr lang="en-GB" b="1" dirty="0"/>
              <a:t>World Health Organisation ….</a:t>
            </a:r>
            <a:endParaRPr lang="en-GB" dirty="0"/>
          </a:p>
        </p:txBody>
      </p:sp>
      <p:sp>
        <p:nvSpPr>
          <p:cNvPr id="3" name="Content Placeholder 2">
            <a:extLst>
              <a:ext uri="{FF2B5EF4-FFF2-40B4-BE49-F238E27FC236}">
                <a16:creationId xmlns:a16="http://schemas.microsoft.com/office/drawing/2014/main" id="{E37EB55C-FEB9-421B-940D-D8C17A2D0451}"/>
              </a:ext>
            </a:extLst>
          </p:cNvPr>
          <p:cNvSpPr>
            <a:spLocks noGrp="1"/>
          </p:cNvSpPr>
          <p:nvPr>
            <p:ph idx="1"/>
          </p:nvPr>
        </p:nvSpPr>
        <p:spPr/>
        <p:txBody>
          <a:bodyPr/>
          <a:lstStyle/>
          <a:p>
            <a:pPr>
              <a:buFont typeface="Wingdings" panose="05000000000000000000" pitchFamily="2" charset="2"/>
              <a:buChar char="§"/>
            </a:pPr>
            <a:endParaRPr lang="en-GB" dirty="0"/>
          </a:p>
          <a:p>
            <a:pPr>
              <a:buFont typeface="Wingdings" panose="05000000000000000000" pitchFamily="2" charset="2"/>
              <a:buChar char="§"/>
            </a:pPr>
            <a:r>
              <a:rPr lang="en-GB" dirty="0"/>
              <a:t>….defines health  as “</a:t>
            </a:r>
            <a:r>
              <a:rPr lang="en-GB" i="1" dirty="0"/>
              <a:t>a state of complete physical, mental and social wellbeing rather than the mere absence of disease or infirmity</a:t>
            </a:r>
            <a:r>
              <a:rPr lang="en-GB" dirty="0"/>
              <a:t>” </a:t>
            </a:r>
          </a:p>
          <a:p>
            <a:pPr marL="0" indent="0">
              <a:buNone/>
            </a:pPr>
            <a:r>
              <a:rPr lang="en-GB" dirty="0"/>
              <a:t>                                                </a:t>
            </a:r>
            <a:r>
              <a:rPr lang="en-GB" sz="2800" dirty="0"/>
              <a:t>(WHO, 1948)</a:t>
            </a:r>
          </a:p>
        </p:txBody>
      </p:sp>
    </p:spTree>
    <p:extLst>
      <p:ext uri="{BB962C8B-B14F-4D97-AF65-F5344CB8AC3E}">
        <p14:creationId xmlns:p14="http://schemas.microsoft.com/office/powerpoint/2010/main" val="32922547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sz="3300" b="1" dirty="0">
                <a:cs typeface="Arial" panose="020B0604020202020204" pitchFamily="34" charset="0"/>
              </a:rPr>
              <a:t>Activity 2</a:t>
            </a:r>
          </a:p>
        </p:txBody>
      </p:sp>
      <p:sp>
        <p:nvSpPr>
          <p:cNvPr id="4" name="TextBox 3">
            <a:extLst>
              <a:ext uri="{FF2B5EF4-FFF2-40B4-BE49-F238E27FC236}">
                <a16:creationId xmlns:a16="http://schemas.microsoft.com/office/drawing/2014/main" id="{25A2FE0C-8188-428C-9DBD-A814733232F6}"/>
              </a:ext>
            </a:extLst>
          </p:cNvPr>
          <p:cNvSpPr txBox="1"/>
          <p:nvPr/>
        </p:nvSpPr>
        <p:spPr>
          <a:xfrm>
            <a:off x="1034607" y="1282258"/>
            <a:ext cx="7074786" cy="4293483"/>
          </a:xfrm>
          <a:prstGeom prst="rect">
            <a:avLst/>
          </a:prstGeom>
          <a:noFill/>
        </p:spPr>
        <p:txBody>
          <a:bodyPr wrap="square">
            <a:spAutoFit/>
          </a:bodyPr>
          <a:lstStyle/>
          <a:p>
            <a:r>
              <a:rPr lang="en-GB" sz="2100" b="1" dirty="0"/>
              <a:t>Working in groups, discuss then provide answers to the following </a:t>
            </a:r>
          </a:p>
          <a:p>
            <a:r>
              <a:rPr lang="en-GB" sz="2100" dirty="0">
                <a:cs typeface="Arial" panose="020B0604020202020204" pitchFamily="34" charset="0"/>
              </a:rPr>
              <a:t>I feel healthy….</a:t>
            </a:r>
          </a:p>
          <a:p>
            <a:r>
              <a:rPr lang="en-GB" sz="2100" dirty="0">
                <a:cs typeface="Arial" panose="020B0604020202020204" pitchFamily="34" charset="0"/>
              </a:rPr>
              <a:t>I am healthy because…</a:t>
            </a:r>
          </a:p>
          <a:p>
            <a:r>
              <a:rPr lang="en-GB" sz="2100" dirty="0">
                <a:cs typeface="Arial" panose="020B0604020202020204" pitchFamily="34" charset="0"/>
              </a:rPr>
              <a:t>To stay healthy I need…</a:t>
            </a:r>
          </a:p>
          <a:p>
            <a:r>
              <a:rPr lang="en-GB" sz="2100" dirty="0">
                <a:cs typeface="Arial" panose="020B0604020202020204" pitchFamily="34" charset="0"/>
              </a:rPr>
              <a:t>I become unhealthy when…</a:t>
            </a:r>
          </a:p>
          <a:p>
            <a:r>
              <a:rPr lang="en-GB" sz="2100" dirty="0">
                <a:cs typeface="Arial" panose="020B0604020202020204" pitchFamily="34" charset="0"/>
              </a:rPr>
              <a:t>My health improves when….</a:t>
            </a:r>
          </a:p>
          <a:p>
            <a:r>
              <a:rPr lang="en-GB" sz="2100" dirty="0">
                <a:cs typeface="Arial" panose="020B0604020202020204" pitchFamily="34" charset="0"/>
              </a:rPr>
              <a:t>An event affected my health by…</a:t>
            </a:r>
          </a:p>
          <a:p>
            <a:r>
              <a:rPr lang="en-GB" sz="2100" dirty="0">
                <a:cs typeface="Arial" panose="020B0604020202020204" pitchFamily="34" charset="0"/>
              </a:rPr>
              <a:t>A person affected my health by…</a:t>
            </a:r>
          </a:p>
          <a:p>
            <a:r>
              <a:rPr lang="en-GB" sz="2100" dirty="0">
                <a:cs typeface="Arial" panose="020B0604020202020204" pitchFamily="34" charset="0"/>
              </a:rPr>
              <a:t>A situation affected my health…</a:t>
            </a:r>
            <a:endParaRPr lang="en-GB" sz="2100" dirty="0"/>
          </a:p>
          <a:p>
            <a:endParaRPr lang="en-GB" sz="2100" dirty="0"/>
          </a:p>
          <a:p>
            <a:pPr algn="ctr"/>
            <a:r>
              <a:rPr lang="en-GB" sz="2100" b="1" dirty="0"/>
              <a:t>Feedback your findings to the whole class</a:t>
            </a:r>
          </a:p>
          <a:p>
            <a:endParaRPr lang="en-GB" sz="2100" dirty="0">
              <a:solidFill>
                <a:schemeClr val="accent3"/>
              </a:solidFill>
            </a:endParaRPr>
          </a:p>
        </p:txBody>
      </p:sp>
    </p:spTree>
    <p:extLst>
      <p:ext uri="{BB962C8B-B14F-4D97-AF65-F5344CB8AC3E}">
        <p14:creationId xmlns:p14="http://schemas.microsoft.com/office/powerpoint/2010/main" val="23441983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1EE1EC-4F16-4749-B291-11886C259FE7}"/>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CD9D1452-F03D-4803-B8BE-65C7C80CD238}"/>
              </a:ext>
            </a:extLst>
          </p:cNvPr>
          <p:cNvSpPr>
            <a:spLocks noGrp="1"/>
          </p:cNvSpPr>
          <p:nvPr>
            <p:ph idx="1"/>
          </p:nvPr>
        </p:nvSpPr>
        <p:spPr>
          <a:xfrm>
            <a:off x="678396" y="1556792"/>
            <a:ext cx="7787208" cy="3917032"/>
          </a:xfrm>
        </p:spPr>
        <p:txBody>
          <a:bodyPr>
            <a:normAutofit/>
          </a:bodyPr>
          <a:lstStyle/>
          <a:p>
            <a:pPr marL="0" indent="0">
              <a:buNone/>
            </a:pPr>
            <a:r>
              <a:rPr lang="en-GB" sz="2800" dirty="0">
                <a:solidFill>
                  <a:prstClr val="black"/>
                </a:solidFill>
                <a:ea typeface="+mj-ea"/>
                <a:cs typeface="+mj-cs"/>
              </a:rPr>
              <a:t>Watch the video </a:t>
            </a:r>
          </a:p>
          <a:p>
            <a:pPr marL="0" indent="0">
              <a:buNone/>
            </a:pPr>
            <a:endParaRPr lang="en-GB" sz="2800" dirty="0">
              <a:hlinkClick r:id="rId3"/>
            </a:endParaRPr>
          </a:p>
          <a:p>
            <a:pPr marL="0" indent="0" algn="ctr">
              <a:buNone/>
            </a:pPr>
            <a:r>
              <a:rPr lang="en-GB" sz="2800" dirty="0">
                <a:hlinkClick r:id="rId3"/>
              </a:rPr>
              <a:t>https://www.youtube.com/watch?v=CDY0EYk1FdQ</a:t>
            </a:r>
            <a:endParaRPr lang="en-GB" sz="2800" dirty="0"/>
          </a:p>
          <a:p>
            <a:pPr marL="0" indent="0" algn="ctr">
              <a:buNone/>
            </a:pPr>
            <a:endParaRPr lang="en-GB" sz="2400" dirty="0"/>
          </a:p>
          <a:p>
            <a:pPr marL="0" indent="0" algn="ctr">
              <a:buNone/>
            </a:pPr>
            <a:r>
              <a:rPr lang="en-GB" sz="2400" dirty="0">
                <a:hlinkClick r:id="rId4"/>
              </a:rPr>
              <a:t>https://www.youtube.com/watch?v=deBntVAMgFI</a:t>
            </a:r>
            <a:endParaRPr lang="en-GB" sz="2400" dirty="0"/>
          </a:p>
          <a:p>
            <a:pPr marL="0" indent="0">
              <a:buNone/>
            </a:pPr>
            <a:endParaRPr lang="en-GB" sz="2400" dirty="0"/>
          </a:p>
          <a:p>
            <a:endParaRPr lang="en-GB" sz="2800" dirty="0"/>
          </a:p>
          <a:p>
            <a:endParaRPr lang="en-GB" sz="2800" dirty="0"/>
          </a:p>
          <a:p>
            <a:endParaRPr lang="en-GB" sz="2800" dirty="0"/>
          </a:p>
        </p:txBody>
      </p:sp>
    </p:spTree>
    <p:extLst>
      <p:ext uri="{BB962C8B-B14F-4D97-AF65-F5344CB8AC3E}">
        <p14:creationId xmlns:p14="http://schemas.microsoft.com/office/powerpoint/2010/main" val="30165137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690EEB-A54B-AE62-228E-C37969B57032}"/>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1410F6AE-0A7F-9168-86DF-A6C5AD267095}"/>
              </a:ext>
            </a:extLst>
          </p:cNvPr>
          <p:cNvSpPr>
            <a:spLocks noGrp="1"/>
          </p:cNvSpPr>
          <p:nvPr>
            <p:ph idx="1"/>
          </p:nvPr>
        </p:nvSpPr>
        <p:spPr/>
        <p:txBody>
          <a:bodyPr/>
          <a:lstStyle/>
          <a:p>
            <a:r>
              <a:rPr lang="en-GB" dirty="0"/>
              <a:t>Working in pairs identify the major components of the definition of health</a:t>
            </a:r>
          </a:p>
          <a:p>
            <a:endParaRPr lang="en-GB" dirty="0"/>
          </a:p>
          <a:p>
            <a:endParaRPr lang="en-GB" dirty="0"/>
          </a:p>
          <a:p>
            <a:r>
              <a:rPr lang="en-GB" b="1" dirty="0"/>
              <a:t>Feedback your findings to the whole class</a:t>
            </a:r>
          </a:p>
          <a:p>
            <a:endParaRPr lang="en-GB" dirty="0"/>
          </a:p>
          <a:p>
            <a:endParaRPr lang="en-GB" b="1" dirty="0"/>
          </a:p>
          <a:p>
            <a:endParaRPr lang="en-GB" dirty="0"/>
          </a:p>
          <a:p>
            <a:endParaRPr lang="en-GB" dirty="0"/>
          </a:p>
          <a:p>
            <a:endParaRPr lang="en-GB" dirty="0"/>
          </a:p>
        </p:txBody>
      </p:sp>
    </p:spTree>
    <p:extLst>
      <p:ext uri="{BB962C8B-B14F-4D97-AF65-F5344CB8AC3E}">
        <p14:creationId xmlns:p14="http://schemas.microsoft.com/office/powerpoint/2010/main" val="42842467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52536" y="1628800"/>
            <a:ext cx="8229600" cy="1252728"/>
          </a:xfrm>
        </p:spPr>
        <p:txBody>
          <a:bodyPr>
            <a:noAutofit/>
            <a:scene3d>
              <a:camera prst="perspectiveHeroicExtremeLeftFacing"/>
              <a:lightRig rig="threePt" dir="t"/>
            </a:scene3d>
          </a:bodyPr>
          <a:lstStyle/>
          <a:p>
            <a:pPr algn="l"/>
            <a:r>
              <a:rPr lang="en-GB" sz="4800" b="1" i="1" dirty="0">
                <a:effectLst>
                  <a:reflection blurRad="6350" stA="55000" endA="300" endPos="45500" dir="5400000" sy="-100000" algn="bl" rotWithShape="0"/>
                </a:effectLst>
              </a:rPr>
              <a:t>So, what is Public Health..?</a:t>
            </a:r>
          </a:p>
        </p:txBody>
      </p:sp>
      <p:pic>
        <p:nvPicPr>
          <p:cNvPr id="5" name="Picture 4"/>
          <p:cNvPicPr>
            <a:picLocks noChangeAspect="1"/>
          </p:cNvPicPr>
          <p:nvPr/>
        </p:nvPicPr>
        <p:blipFill>
          <a:blip r:embed="rId2">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356647" y="3645024"/>
            <a:ext cx="1763688" cy="2016224"/>
          </a:xfrm>
          <a:prstGeom prst="rect">
            <a:avLst/>
          </a:prstGeom>
        </p:spPr>
      </p:pic>
    </p:spTree>
    <p:extLst>
      <p:ext uri="{BB962C8B-B14F-4D97-AF65-F5344CB8AC3E}">
        <p14:creationId xmlns:p14="http://schemas.microsoft.com/office/powerpoint/2010/main" val="768283569"/>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611560" y="188640"/>
            <a:ext cx="7560840" cy="1402416"/>
          </a:xfrm>
        </p:spPr>
        <p:txBody>
          <a:bodyPr/>
          <a:lstStyle/>
          <a:p>
            <a:pPr algn="l"/>
            <a:r>
              <a:rPr lang="en-GB" b="1" dirty="0">
                <a:solidFill>
                  <a:schemeClr val="tx1"/>
                </a:solidFill>
              </a:rPr>
              <a:t>Public health is the….</a:t>
            </a:r>
          </a:p>
        </p:txBody>
      </p:sp>
      <p:sp>
        <p:nvSpPr>
          <p:cNvPr id="4" name="Rectangle 3">
            <a:extLst>
              <a:ext uri="{FF2B5EF4-FFF2-40B4-BE49-F238E27FC236}">
                <a16:creationId xmlns:a16="http://schemas.microsoft.com/office/drawing/2014/main" id="{AB892836-BEB5-4B3C-AA49-3ED7A328E44E}"/>
              </a:ext>
            </a:extLst>
          </p:cNvPr>
          <p:cNvSpPr/>
          <p:nvPr/>
        </p:nvSpPr>
        <p:spPr>
          <a:xfrm>
            <a:off x="683568" y="1916832"/>
            <a:ext cx="7560840" cy="3354765"/>
          </a:xfrm>
          <a:prstGeom prst="rect">
            <a:avLst/>
          </a:prstGeom>
        </p:spPr>
        <p:txBody>
          <a:bodyPr wrap="square">
            <a:spAutoFit/>
          </a:bodyPr>
          <a:lstStyle/>
          <a:p>
            <a:pPr marL="457200" indent="-457200">
              <a:buFont typeface="Wingdings" panose="05000000000000000000" pitchFamily="2" charset="2"/>
              <a:buChar char="§"/>
            </a:pPr>
            <a:r>
              <a:rPr lang="en-GB" sz="2800" dirty="0"/>
              <a:t>…“science and act of </a:t>
            </a:r>
            <a:r>
              <a:rPr lang="en-GB" sz="2800" b="1" dirty="0"/>
              <a:t>preventing</a:t>
            </a:r>
            <a:r>
              <a:rPr lang="en-GB" sz="2800" dirty="0"/>
              <a:t> disease, </a:t>
            </a:r>
            <a:r>
              <a:rPr lang="en-GB" sz="2800" b="1" dirty="0"/>
              <a:t>prolonging </a:t>
            </a:r>
            <a:r>
              <a:rPr lang="en-GB" sz="2800" dirty="0"/>
              <a:t>life and </a:t>
            </a:r>
            <a:r>
              <a:rPr lang="en-GB" sz="2800" b="1" dirty="0"/>
              <a:t>promoting</a:t>
            </a:r>
            <a:r>
              <a:rPr lang="en-GB" sz="2800" dirty="0"/>
              <a:t> health through the organised efforts of the society”</a:t>
            </a:r>
          </a:p>
          <a:p>
            <a:pPr marL="457200" indent="-457200">
              <a:buFont typeface="Wingdings" panose="05000000000000000000" pitchFamily="2" charset="2"/>
              <a:buChar char="§"/>
            </a:pPr>
            <a:endParaRPr lang="en-GB" sz="2800" dirty="0"/>
          </a:p>
          <a:p>
            <a:r>
              <a:rPr lang="en-GB" sz="2800" dirty="0"/>
              <a:t>                             </a:t>
            </a:r>
            <a:r>
              <a:rPr lang="en-GB" sz="2400" dirty="0"/>
              <a:t>(Winslow, 1920; WHO, 2021)</a:t>
            </a:r>
          </a:p>
          <a:p>
            <a:endParaRPr lang="en-GB" sz="2400" dirty="0">
              <a:solidFill>
                <a:srgbClr val="FFFF00"/>
              </a:solidFill>
            </a:endParaRPr>
          </a:p>
          <a:p>
            <a:endParaRPr lang="en-GB" sz="2000" dirty="0">
              <a:solidFill>
                <a:srgbClr val="FFFF00"/>
              </a:solidFill>
            </a:endParaRPr>
          </a:p>
        </p:txBody>
      </p:sp>
    </p:spTree>
    <p:extLst>
      <p:ext uri="{BB962C8B-B14F-4D97-AF65-F5344CB8AC3E}">
        <p14:creationId xmlns:p14="http://schemas.microsoft.com/office/powerpoint/2010/main" val="1737994356"/>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611560" y="188640"/>
            <a:ext cx="7560840" cy="1402416"/>
          </a:xfrm>
        </p:spPr>
        <p:txBody>
          <a:bodyPr>
            <a:normAutofit/>
          </a:bodyPr>
          <a:lstStyle/>
          <a:p>
            <a:pPr algn="l"/>
            <a:r>
              <a:rPr lang="en-GB" b="1" dirty="0">
                <a:solidFill>
                  <a:schemeClr val="tx1"/>
                </a:solidFill>
              </a:rPr>
              <a:t>Public  health is …</a:t>
            </a:r>
          </a:p>
        </p:txBody>
      </p:sp>
      <p:sp>
        <p:nvSpPr>
          <p:cNvPr id="3" name="Rectangle 2">
            <a:extLst>
              <a:ext uri="{FF2B5EF4-FFF2-40B4-BE49-F238E27FC236}">
                <a16:creationId xmlns:a16="http://schemas.microsoft.com/office/drawing/2014/main" id="{74BB9B29-D6C4-4137-B645-A441AB07632E}"/>
              </a:ext>
            </a:extLst>
          </p:cNvPr>
          <p:cNvSpPr/>
          <p:nvPr/>
        </p:nvSpPr>
        <p:spPr>
          <a:xfrm>
            <a:off x="719572" y="1844824"/>
            <a:ext cx="7344816" cy="3539430"/>
          </a:xfrm>
          <a:prstGeom prst="rect">
            <a:avLst/>
          </a:prstGeom>
        </p:spPr>
        <p:txBody>
          <a:bodyPr wrap="square">
            <a:spAutoFit/>
          </a:bodyPr>
          <a:lstStyle/>
          <a:p>
            <a:pPr marL="457200" indent="-457200">
              <a:buFont typeface="Wingdings" panose="05000000000000000000" pitchFamily="2" charset="2"/>
              <a:buChar char="§"/>
              <a:defRPr/>
            </a:pPr>
            <a:r>
              <a:rPr lang="en-GB" sz="2800" dirty="0"/>
              <a:t>…..about helping people to stay healthy and protecting them from threats to their health.</a:t>
            </a:r>
          </a:p>
          <a:p>
            <a:pPr>
              <a:defRPr/>
            </a:pPr>
            <a:endParaRPr lang="en-GB" sz="2800" dirty="0"/>
          </a:p>
          <a:p>
            <a:pPr marL="457200" indent="-457200">
              <a:buFont typeface="Wingdings" panose="05000000000000000000" pitchFamily="2" charset="2"/>
              <a:buChar char="§"/>
              <a:defRPr/>
            </a:pPr>
            <a:r>
              <a:rPr lang="en-GB" sz="2800" dirty="0"/>
              <a:t>This influences at the broader, societal and the community level.</a:t>
            </a:r>
          </a:p>
          <a:p>
            <a:pPr marL="457200" indent="-457200">
              <a:buFont typeface="Wingdings" panose="05000000000000000000" pitchFamily="2" charset="2"/>
              <a:buChar char="§"/>
              <a:defRPr/>
            </a:pPr>
            <a:endParaRPr lang="en-GB" sz="2800" dirty="0"/>
          </a:p>
          <a:p>
            <a:pPr>
              <a:defRPr/>
            </a:pPr>
            <a:r>
              <a:rPr lang="en-GB" sz="2800" dirty="0"/>
              <a:t>                                             </a:t>
            </a:r>
            <a:r>
              <a:rPr lang="en-GB" sz="1200" dirty="0"/>
              <a:t>Centre for Disease Control</a:t>
            </a:r>
            <a:r>
              <a:rPr lang="en-GB" sz="2800" dirty="0"/>
              <a:t> </a:t>
            </a:r>
            <a:r>
              <a:rPr lang="en-GB" sz="1100" dirty="0"/>
              <a:t>(CDC), 2021</a:t>
            </a:r>
            <a:endParaRPr lang="en-GB" sz="2800" dirty="0"/>
          </a:p>
        </p:txBody>
      </p:sp>
    </p:spTree>
    <p:extLst>
      <p:ext uri="{BB962C8B-B14F-4D97-AF65-F5344CB8AC3E}">
        <p14:creationId xmlns:p14="http://schemas.microsoft.com/office/powerpoint/2010/main" val="2348212930"/>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7FD1F-D869-0C79-45F4-D702ECC0B354}"/>
              </a:ext>
            </a:extLst>
          </p:cNvPr>
          <p:cNvSpPr>
            <a:spLocks noGrp="1"/>
          </p:cNvSpPr>
          <p:nvPr>
            <p:ph type="title"/>
          </p:nvPr>
        </p:nvSpPr>
        <p:spPr/>
        <p:txBody>
          <a:bodyPr/>
          <a:lstStyle/>
          <a:p>
            <a:r>
              <a:rPr lang="en-GB" b="1" dirty="0">
                <a:solidFill>
                  <a:schemeClr val="tx1"/>
                </a:solidFill>
              </a:rPr>
              <a:t>Public  Health</a:t>
            </a:r>
            <a:endParaRPr lang="en-GB" dirty="0"/>
          </a:p>
        </p:txBody>
      </p:sp>
      <p:sp>
        <p:nvSpPr>
          <p:cNvPr id="3" name="Content Placeholder 2">
            <a:extLst>
              <a:ext uri="{FF2B5EF4-FFF2-40B4-BE49-F238E27FC236}">
                <a16:creationId xmlns:a16="http://schemas.microsoft.com/office/drawing/2014/main" id="{9585A95F-A748-5F90-6674-D3DD70991D8E}"/>
              </a:ext>
            </a:extLst>
          </p:cNvPr>
          <p:cNvSpPr>
            <a:spLocks noGrp="1"/>
          </p:cNvSpPr>
          <p:nvPr>
            <p:ph idx="1"/>
          </p:nvPr>
        </p:nvSpPr>
        <p:spPr/>
        <p:txBody>
          <a:bodyPr>
            <a:normAutofit lnSpcReduction="10000"/>
          </a:bodyPr>
          <a:lstStyle/>
          <a:p>
            <a:pPr>
              <a:buFont typeface="Wingdings" panose="05000000000000000000" pitchFamily="2" charset="2"/>
              <a:buChar char="§"/>
            </a:pPr>
            <a:r>
              <a:rPr lang="en-GB" sz="2800" b="0" i="0" dirty="0">
                <a:solidFill>
                  <a:srgbClr val="030303"/>
                </a:solidFill>
                <a:effectLst/>
              </a:rPr>
              <a:t>Public health focuses on improving the health of a population and preventing health problems before they happen. </a:t>
            </a:r>
          </a:p>
          <a:p>
            <a:pPr marL="0" indent="0">
              <a:buNone/>
            </a:pPr>
            <a:endParaRPr lang="en-GB" sz="2800" b="0" i="0" dirty="0">
              <a:solidFill>
                <a:srgbClr val="030303"/>
              </a:solidFill>
              <a:effectLst/>
            </a:endParaRPr>
          </a:p>
          <a:p>
            <a:pPr>
              <a:buFont typeface="Wingdings" panose="05000000000000000000" pitchFamily="2" charset="2"/>
              <a:buChar char="§"/>
            </a:pPr>
            <a:r>
              <a:rPr lang="en-GB" sz="2800" b="0" i="0" dirty="0">
                <a:solidFill>
                  <a:srgbClr val="030303"/>
                </a:solidFill>
                <a:effectLst/>
              </a:rPr>
              <a:t>It is a broad field and covers a range of topics such as air pollution, epidemiology, communicable disease control, risk assessment and health promotion.</a:t>
            </a:r>
          </a:p>
          <a:p>
            <a:pPr marL="0" indent="0">
              <a:buNone/>
            </a:pPr>
            <a:r>
              <a:rPr lang="en-GB" sz="2800" dirty="0">
                <a:solidFill>
                  <a:srgbClr val="030303"/>
                </a:solidFill>
              </a:rPr>
              <a:t>                                                         (CDC, 2022)</a:t>
            </a:r>
            <a:endParaRPr lang="en-GB" sz="2800" dirty="0"/>
          </a:p>
        </p:txBody>
      </p:sp>
    </p:spTree>
    <p:extLst>
      <p:ext uri="{BB962C8B-B14F-4D97-AF65-F5344CB8AC3E}">
        <p14:creationId xmlns:p14="http://schemas.microsoft.com/office/powerpoint/2010/main" val="22843420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1421" y="2201174"/>
            <a:ext cx="8229600" cy="1252728"/>
          </a:xfrm>
        </p:spPr>
        <p:txBody>
          <a:bodyPr>
            <a:noAutofit/>
            <a:scene3d>
              <a:camera prst="perspectiveHeroicExtremeLeftFacing"/>
              <a:lightRig rig="threePt" dir="t"/>
            </a:scene3d>
          </a:bodyPr>
          <a:lstStyle/>
          <a:p>
            <a:pPr algn="l"/>
            <a:r>
              <a:rPr lang="en-GB" sz="4000" b="1" dirty="0"/>
              <a:t>What is the mission of Public Health</a:t>
            </a:r>
            <a:r>
              <a:rPr lang="en-GB" sz="4000" b="1" i="1" dirty="0">
                <a:effectLst>
                  <a:reflection blurRad="6350" stA="55000" endA="300" endPos="45500" dir="5400000" sy="-100000" algn="bl" rotWithShape="0"/>
                </a:effectLst>
              </a:rPr>
              <a:t>?</a:t>
            </a:r>
          </a:p>
        </p:txBody>
      </p:sp>
      <p:pic>
        <p:nvPicPr>
          <p:cNvPr id="5" name="Picture 4"/>
          <p:cNvPicPr>
            <a:picLocks noChangeAspect="1"/>
          </p:cNvPicPr>
          <p:nvPr/>
        </p:nvPicPr>
        <p:blipFill>
          <a:blip r:embed="rId2">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236296" y="3832456"/>
            <a:ext cx="1903766" cy="1872208"/>
          </a:xfrm>
          <a:prstGeom prst="rect">
            <a:avLst/>
          </a:prstGeom>
        </p:spPr>
      </p:pic>
    </p:spTree>
    <p:extLst>
      <p:ext uri="{BB962C8B-B14F-4D97-AF65-F5344CB8AC3E}">
        <p14:creationId xmlns:p14="http://schemas.microsoft.com/office/powerpoint/2010/main" val="253971116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FDAFE-256D-62D7-B3AC-664CE659CA14}"/>
              </a:ext>
            </a:extLst>
          </p:cNvPr>
          <p:cNvSpPr>
            <a:spLocks noGrp="1"/>
          </p:cNvSpPr>
          <p:nvPr>
            <p:ph type="title"/>
          </p:nvPr>
        </p:nvSpPr>
        <p:spPr/>
        <p:txBody>
          <a:bodyPr>
            <a:normAutofit/>
          </a:bodyPr>
          <a:lstStyle/>
          <a:p>
            <a:r>
              <a:rPr lang="en-GB" b="1" dirty="0"/>
              <a:t>The Mission of Public Health</a:t>
            </a:r>
          </a:p>
        </p:txBody>
      </p:sp>
      <p:sp>
        <p:nvSpPr>
          <p:cNvPr id="3" name="Content Placeholder 2">
            <a:extLst>
              <a:ext uri="{FF2B5EF4-FFF2-40B4-BE49-F238E27FC236}">
                <a16:creationId xmlns:a16="http://schemas.microsoft.com/office/drawing/2014/main" id="{10D71B9A-D054-2D81-ED65-15FD0723868D}"/>
              </a:ext>
            </a:extLst>
          </p:cNvPr>
          <p:cNvSpPr>
            <a:spLocks noGrp="1"/>
          </p:cNvSpPr>
          <p:nvPr>
            <p:ph idx="1"/>
          </p:nvPr>
        </p:nvSpPr>
        <p:spPr/>
        <p:txBody>
          <a:bodyPr>
            <a:normAutofit/>
          </a:bodyPr>
          <a:lstStyle/>
          <a:p>
            <a:pPr>
              <a:buFont typeface="Wingdings" panose="05000000000000000000" pitchFamily="2" charset="2"/>
              <a:buChar char="§"/>
            </a:pPr>
            <a:r>
              <a:rPr lang="en-US" sz="2800" b="0" dirty="0">
                <a:effectLst/>
              </a:rPr>
              <a:t>According to the World Health </a:t>
            </a:r>
            <a:r>
              <a:rPr lang="en-US" sz="2800" b="0" dirty="0" err="1">
                <a:effectLst/>
              </a:rPr>
              <a:t>Organisation</a:t>
            </a:r>
            <a:r>
              <a:rPr lang="en-US" sz="2800" b="0" dirty="0">
                <a:effectLst/>
              </a:rPr>
              <a:t> (2000)“Public health aims to provide maximum benefit for the largest number of people”.</a:t>
            </a:r>
          </a:p>
          <a:p>
            <a:pPr marL="0" indent="0">
              <a:buNone/>
            </a:pPr>
            <a:r>
              <a:rPr lang="en-US" sz="2800" b="0" dirty="0">
                <a:effectLst/>
              </a:rPr>
              <a:t> </a:t>
            </a:r>
          </a:p>
          <a:p>
            <a:pPr>
              <a:buFont typeface="Wingdings" panose="05000000000000000000" pitchFamily="2" charset="2"/>
              <a:buChar char="§"/>
            </a:pPr>
            <a:r>
              <a:rPr lang="en-GB" sz="2800" dirty="0"/>
              <a:t>Similarly, the Institute of Medicine (1988) states that Public health mission involves “fulfilling</a:t>
            </a:r>
            <a:br>
              <a:rPr lang="en-GB" sz="2800" dirty="0"/>
            </a:br>
            <a:r>
              <a:rPr lang="en-GB" sz="2800" dirty="0"/>
              <a:t>society’s interest in assuring conditions in</a:t>
            </a:r>
            <a:br>
              <a:rPr lang="en-GB" sz="2800" dirty="0"/>
            </a:br>
            <a:r>
              <a:rPr lang="en-GB" sz="2800" dirty="0"/>
              <a:t>which people can be healthy”.</a:t>
            </a:r>
          </a:p>
          <a:p>
            <a:pPr>
              <a:buFont typeface="Wingdings" panose="05000000000000000000" pitchFamily="2" charset="2"/>
              <a:buChar char="§"/>
            </a:pPr>
            <a:endParaRPr lang="en-US" sz="2800" b="0" dirty="0">
              <a:effectLst/>
            </a:endParaRPr>
          </a:p>
          <a:p>
            <a:pPr marL="0" indent="0">
              <a:buNone/>
            </a:pPr>
            <a:endParaRPr lang="en-US" sz="3200" b="0" dirty="0">
              <a:effectLst/>
            </a:endParaRPr>
          </a:p>
          <a:p>
            <a:endParaRPr lang="en-GB" dirty="0"/>
          </a:p>
        </p:txBody>
      </p:sp>
    </p:spTree>
    <p:extLst>
      <p:ext uri="{BB962C8B-B14F-4D97-AF65-F5344CB8AC3E}">
        <p14:creationId xmlns:p14="http://schemas.microsoft.com/office/powerpoint/2010/main" val="3354564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5118C-4F96-FC72-B45E-8750B1220139}"/>
              </a:ext>
            </a:extLst>
          </p:cNvPr>
          <p:cNvSpPr>
            <a:spLocks noGrp="1"/>
          </p:cNvSpPr>
          <p:nvPr>
            <p:ph type="title"/>
          </p:nvPr>
        </p:nvSpPr>
        <p:spPr/>
        <p:txBody>
          <a:bodyPr/>
          <a:lstStyle/>
          <a:p>
            <a:r>
              <a:rPr lang="en-GB" b="1" dirty="0"/>
              <a:t>The Mission of Public Health</a:t>
            </a:r>
            <a:endParaRPr lang="en-GB" dirty="0"/>
          </a:p>
        </p:txBody>
      </p:sp>
      <p:sp>
        <p:nvSpPr>
          <p:cNvPr id="3" name="Content Placeholder 2">
            <a:extLst>
              <a:ext uri="{FF2B5EF4-FFF2-40B4-BE49-F238E27FC236}">
                <a16:creationId xmlns:a16="http://schemas.microsoft.com/office/drawing/2014/main" id="{0D96F355-6130-AE46-D76A-09CA4D3BE8C9}"/>
              </a:ext>
            </a:extLst>
          </p:cNvPr>
          <p:cNvSpPr>
            <a:spLocks noGrp="1"/>
          </p:cNvSpPr>
          <p:nvPr>
            <p:ph idx="1"/>
          </p:nvPr>
        </p:nvSpPr>
        <p:spPr/>
        <p:txBody>
          <a:bodyPr/>
          <a:lstStyle/>
          <a:p>
            <a:pPr>
              <a:buFont typeface="Wingdings" panose="05000000000000000000" pitchFamily="2" charset="2"/>
              <a:buChar char="§"/>
            </a:pPr>
            <a:r>
              <a:rPr lang="en-GB" sz="2800" dirty="0"/>
              <a:t>Public health focuses on </a:t>
            </a:r>
            <a:r>
              <a:rPr lang="en-GB" sz="2800" b="1" dirty="0"/>
              <a:t>groups</a:t>
            </a:r>
            <a:r>
              <a:rPr lang="en-GB" sz="2800" dirty="0"/>
              <a:t> of people, rather than just an individual. </a:t>
            </a:r>
          </a:p>
          <a:p>
            <a:pPr>
              <a:buFont typeface="Wingdings" panose="05000000000000000000" pitchFamily="2" charset="2"/>
              <a:buChar char="§"/>
            </a:pPr>
            <a:endParaRPr lang="en-GB" sz="2800" dirty="0"/>
          </a:p>
          <a:p>
            <a:pPr>
              <a:buFont typeface="Wingdings" panose="05000000000000000000" pitchFamily="2" charset="2"/>
              <a:buChar char="§"/>
            </a:pPr>
            <a:r>
              <a:rPr lang="en-GB" sz="2800" dirty="0"/>
              <a:t>At the core of public health lies the principle of social justice, providing people the right to be healthy and to live in conditions that will support their health. </a:t>
            </a:r>
          </a:p>
          <a:p>
            <a:endParaRPr lang="en-GB" dirty="0"/>
          </a:p>
        </p:txBody>
      </p:sp>
    </p:spTree>
    <p:extLst>
      <p:ext uri="{BB962C8B-B14F-4D97-AF65-F5344CB8AC3E}">
        <p14:creationId xmlns:p14="http://schemas.microsoft.com/office/powerpoint/2010/main" val="33940703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1421" y="2201174"/>
            <a:ext cx="8229600" cy="1252728"/>
          </a:xfrm>
        </p:spPr>
        <p:txBody>
          <a:bodyPr>
            <a:noAutofit/>
            <a:scene3d>
              <a:camera prst="perspectiveHeroicExtremeLeftFacing"/>
              <a:lightRig rig="threePt" dir="t"/>
            </a:scene3d>
          </a:bodyPr>
          <a:lstStyle/>
          <a:p>
            <a:pPr algn="l"/>
            <a:r>
              <a:rPr lang="en-GB" sz="4000" b="1" i="1" dirty="0">
                <a:effectLst>
                  <a:reflection blurRad="6350" stA="55000" endA="300" endPos="45500" dir="5400000" sy="-100000" algn="bl" rotWithShape="0"/>
                </a:effectLst>
              </a:rPr>
              <a:t>How is public health different from clinical medicine..?</a:t>
            </a:r>
          </a:p>
        </p:txBody>
      </p:sp>
      <p:pic>
        <p:nvPicPr>
          <p:cNvPr id="5" name="Picture 4"/>
          <p:cNvPicPr>
            <a:picLocks noChangeAspect="1"/>
          </p:cNvPicPr>
          <p:nvPr/>
        </p:nvPicPr>
        <p:blipFill>
          <a:blip r:embed="rId2">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236296" y="3832456"/>
            <a:ext cx="1903766" cy="1872208"/>
          </a:xfrm>
          <a:prstGeom prst="rect">
            <a:avLst/>
          </a:prstGeom>
        </p:spPr>
      </p:pic>
    </p:spTree>
    <p:extLst>
      <p:ext uri="{BB962C8B-B14F-4D97-AF65-F5344CB8AC3E}">
        <p14:creationId xmlns:p14="http://schemas.microsoft.com/office/powerpoint/2010/main" val="3665755461"/>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D09B9-A5BE-145B-E748-0733F5561B65}"/>
              </a:ext>
            </a:extLst>
          </p:cNvPr>
          <p:cNvSpPr>
            <a:spLocks noGrp="1"/>
          </p:cNvSpPr>
          <p:nvPr>
            <p:ph type="title"/>
          </p:nvPr>
        </p:nvSpPr>
        <p:spPr/>
        <p:txBody>
          <a:bodyPr>
            <a:normAutofit/>
          </a:bodyPr>
          <a:lstStyle/>
          <a:p>
            <a:r>
              <a:rPr lang="en-GB" sz="4000" b="1" dirty="0"/>
              <a:t>Difference between PH &amp; CM</a:t>
            </a:r>
            <a:endParaRPr lang="en-GB" sz="4000" dirty="0"/>
          </a:p>
        </p:txBody>
      </p:sp>
      <p:sp>
        <p:nvSpPr>
          <p:cNvPr id="3" name="Content Placeholder 2">
            <a:extLst>
              <a:ext uri="{FF2B5EF4-FFF2-40B4-BE49-F238E27FC236}">
                <a16:creationId xmlns:a16="http://schemas.microsoft.com/office/drawing/2014/main" id="{A3825FFE-AA24-E7EE-4A7B-A9044AB785D0}"/>
              </a:ext>
            </a:extLst>
          </p:cNvPr>
          <p:cNvSpPr>
            <a:spLocks noGrp="1"/>
          </p:cNvSpPr>
          <p:nvPr>
            <p:ph idx="1"/>
          </p:nvPr>
        </p:nvSpPr>
        <p:spPr/>
        <p:txBody>
          <a:bodyPr>
            <a:normAutofit fontScale="85000" lnSpcReduction="10000"/>
          </a:bodyPr>
          <a:lstStyle/>
          <a:p>
            <a:pPr>
              <a:buFont typeface="Wingdings" panose="05000000000000000000" pitchFamily="2" charset="2"/>
              <a:buChar char="§"/>
            </a:pPr>
            <a:r>
              <a:rPr lang="en-GB" dirty="0"/>
              <a:t>Most people are familiar with the role of medical care in our health system.</a:t>
            </a:r>
          </a:p>
          <a:p>
            <a:pPr>
              <a:buFont typeface="Wingdings" panose="05000000000000000000" pitchFamily="2" charset="2"/>
              <a:buChar char="§"/>
            </a:pPr>
            <a:r>
              <a:rPr lang="en-GB" dirty="0"/>
              <a:t>Doctors and other medical professionals help us with our personal healthcare issues by diagnosing and treating our individual health problems. </a:t>
            </a:r>
          </a:p>
          <a:p>
            <a:pPr>
              <a:buFont typeface="Wingdings" panose="05000000000000000000" pitchFamily="2" charset="2"/>
              <a:buChar char="§"/>
            </a:pPr>
            <a:r>
              <a:rPr lang="en-GB" dirty="0"/>
              <a:t>For example, if you have the flu, the doctor will assess your symptoms, make a diagnosis, and prescribe medications to help you feel better.</a:t>
            </a:r>
          </a:p>
          <a:p>
            <a:pPr marL="0" indent="0">
              <a:buNone/>
            </a:pPr>
            <a:r>
              <a:rPr lang="en-GB" dirty="0"/>
              <a:t>                                                          (CDC, 2022)</a:t>
            </a:r>
          </a:p>
        </p:txBody>
      </p:sp>
    </p:spTree>
    <p:extLst>
      <p:ext uri="{BB962C8B-B14F-4D97-AF65-F5344CB8AC3E}">
        <p14:creationId xmlns:p14="http://schemas.microsoft.com/office/powerpoint/2010/main" val="11545848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B4F7E-D748-C650-92BF-817A1A8AB169}"/>
              </a:ext>
            </a:extLst>
          </p:cNvPr>
          <p:cNvSpPr>
            <a:spLocks noGrp="1"/>
          </p:cNvSpPr>
          <p:nvPr>
            <p:ph type="title"/>
          </p:nvPr>
        </p:nvSpPr>
        <p:spPr/>
        <p:txBody>
          <a:bodyPr>
            <a:normAutofit/>
          </a:bodyPr>
          <a:lstStyle/>
          <a:p>
            <a:r>
              <a:rPr lang="en-GB" sz="4000" b="1" dirty="0"/>
              <a:t>Difference between PH &amp; CM</a:t>
            </a:r>
          </a:p>
        </p:txBody>
      </p:sp>
      <p:sp>
        <p:nvSpPr>
          <p:cNvPr id="3" name="Content Placeholder 2">
            <a:extLst>
              <a:ext uri="{FF2B5EF4-FFF2-40B4-BE49-F238E27FC236}">
                <a16:creationId xmlns:a16="http://schemas.microsoft.com/office/drawing/2014/main" id="{C362B29F-3826-8687-B6AC-B9B9157BC970}"/>
              </a:ext>
            </a:extLst>
          </p:cNvPr>
          <p:cNvSpPr>
            <a:spLocks noGrp="1"/>
          </p:cNvSpPr>
          <p:nvPr>
            <p:ph idx="1"/>
          </p:nvPr>
        </p:nvSpPr>
        <p:spPr/>
        <p:txBody>
          <a:bodyPr>
            <a:normAutofit fontScale="85000" lnSpcReduction="10000"/>
          </a:bodyPr>
          <a:lstStyle/>
          <a:p>
            <a:pPr>
              <a:buFont typeface="Wingdings" panose="05000000000000000000" pitchFamily="2" charset="2"/>
              <a:buChar char="§"/>
            </a:pPr>
            <a:r>
              <a:rPr lang="en-GB" dirty="0"/>
              <a:t>Public health is the science of protecting and improving the health of people and their communities. </a:t>
            </a:r>
          </a:p>
          <a:p>
            <a:pPr>
              <a:buFont typeface="Wingdings" panose="05000000000000000000" pitchFamily="2" charset="2"/>
              <a:buChar char="§"/>
            </a:pPr>
            <a:r>
              <a:rPr lang="en-GB" dirty="0"/>
              <a:t>Clinical medicine is the branch of medicine that deals with the diagnosis and treatment of disease in individual patients.</a:t>
            </a:r>
          </a:p>
          <a:p>
            <a:pPr>
              <a:buFont typeface="Wingdings" panose="05000000000000000000" pitchFamily="2" charset="2"/>
              <a:buChar char="§"/>
            </a:pPr>
            <a:r>
              <a:rPr lang="en-GB" dirty="0"/>
              <a:t>Both are concerned with human health. </a:t>
            </a:r>
          </a:p>
          <a:p>
            <a:pPr>
              <a:buFont typeface="Wingdings" panose="05000000000000000000" pitchFamily="2" charset="2"/>
              <a:buChar char="§"/>
            </a:pPr>
            <a:r>
              <a:rPr lang="en-GB" dirty="0"/>
              <a:t>But they approach it from different perspectives.</a:t>
            </a:r>
          </a:p>
          <a:p>
            <a:pPr marL="0" indent="0">
              <a:buNone/>
            </a:pPr>
            <a:r>
              <a:rPr lang="en-GB" dirty="0"/>
              <a:t>                                                                (CDC, 2022)</a:t>
            </a:r>
          </a:p>
        </p:txBody>
      </p:sp>
    </p:spTree>
    <p:extLst>
      <p:ext uri="{BB962C8B-B14F-4D97-AF65-F5344CB8AC3E}">
        <p14:creationId xmlns:p14="http://schemas.microsoft.com/office/powerpoint/2010/main" val="5760684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383E0-293C-B949-BB81-B1BA4FF2B728}"/>
              </a:ext>
            </a:extLst>
          </p:cNvPr>
          <p:cNvSpPr>
            <a:spLocks noGrp="1"/>
          </p:cNvSpPr>
          <p:nvPr>
            <p:ph type="title"/>
          </p:nvPr>
        </p:nvSpPr>
        <p:spPr/>
        <p:txBody>
          <a:bodyPr>
            <a:normAutofit/>
          </a:bodyPr>
          <a:lstStyle/>
          <a:p>
            <a:r>
              <a:rPr lang="en-GB" sz="4000" b="1" dirty="0"/>
              <a:t>Difference between PH &amp; CM</a:t>
            </a:r>
            <a:endParaRPr lang="en-GB" sz="4000" dirty="0"/>
          </a:p>
        </p:txBody>
      </p:sp>
      <p:sp>
        <p:nvSpPr>
          <p:cNvPr id="3" name="Content Placeholder 2">
            <a:extLst>
              <a:ext uri="{FF2B5EF4-FFF2-40B4-BE49-F238E27FC236}">
                <a16:creationId xmlns:a16="http://schemas.microsoft.com/office/drawing/2014/main" id="{246F4277-A85F-1040-CA04-71C79A01B617}"/>
              </a:ext>
            </a:extLst>
          </p:cNvPr>
          <p:cNvSpPr>
            <a:spLocks noGrp="1"/>
          </p:cNvSpPr>
          <p:nvPr>
            <p:ph idx="1"/>
          </p:nvPr>
        </p:nvSpPr>
        <p:spPr>
          <a:xfrm>
            <a:off x="457200" y="1417638"/>
            <a:ext cx="8229600" cy="4099595"/>
          </a:xfrm>
        </p:spPr>
        <p:txBody>
          <a:bodyPr>
            <a:normAutofit fontScale="85000" lnSpcReduction="20000"/>
          </a:bodyPr>
          <a:lstStyle/>
          <a:p>
            <a:pPr>
              <a:buFont typeface="Wingdings" panose="05000000000000000000" pitchFamily="2" charset="2"/>
              <a:buChar char="§"/>
            </a:pPr>
            <a:r>
              <a:rPr lang="en-GB" dirty="0"/>
              <a:t>For example, public health professionals (PHP) try to prevent influenza infections by promoting hand washing and flu vaccines.</a:t>
            </a:r>
          </a:p>
          <a:p>
            <a:pPr>
              <a:buFont typeface="Wingdings" panose="05000000000000000000" pitchFamily="2" charset="2"/>
              <a:buChar char="§"/>
            </a:pPr>
            <a:endParaRPr lang="en-GB" b="0" i="0" dirty="0">
              <a:effectLst/>
            </a:endParaRPr>
          </a:p>
          <a:p>
            <a:pPr>
              <a:buFont typeface="Wingdings" panose="05000000000000000000" pitchFamily="2" charset="2"/>
              <a:buChar char="§"/>
            </a:pPr>
            <a:r>
              <a:rPr lang="en-GB" b="0" i="0" dirty="0">
                <a:effectLst/>
              </a:rPr>
              <a:t>Also, instead of treating a gunshot wound, PHP work to identify the causes of gun violence and develop interventions.</a:t>
            </a:r>
          </a:p>
          <a:p>
            <a:pPr marL="0" indent="0">
              <a:buNone/>
            </a:pPr>
            <a:r>
              <a:rPr lang="en-GB" b="0" i="0" dirty="0">
                <a:effectLst/>
              </a:rPr>
              <a:t> </a:t>
            </a:r>
          </a:p>
          <a:p>
            <a:pPr>
              <a:buFont typeface="Wingdings" panose="05000000000000000000" pitchFamily="2" charset="2"/>
              <a:buChar char="§"/>
            </a:pPr>
            <a:r>
              <a:rPr lang="en-GB" b="0" i="0" dirty="0">
                <a:effectLst/>
              </a:rPr>
              <a:t>Instead of treating premature or low birth-weight babies, PHP investigate the factors </a:t>
            </a:r>
            <a:r>
              <a:rPr lang="en-GB" dirty="0"/>
              <a:t>causing it </a:t>
            </a:r>
            <a:r>
              <a:rPr lang="en-GB" b="0" i="0" dirty="0">
                <a:effectLst/>
              </a:rPr>
              <a:t>and  develop programs to keep babies healthy.</a:t>
            </a:r>
            <a:endParaRPr lang="en-GB" dirty="0"/>
          </a:p>
        </p:txBody>
      </p:sp>
    </p:spTree>
    <p:extLst>
      <p:ext uri="{BB962C8B-B14F-4D97-AF65-F5344CB8AC3E}">
        <p14:creationId xmlns:p14="http://schemas.microsoft.com/office/powerpoint/2010/main" val="21648843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4FAD7-A28D-145D-E601-9E23DE842D80}"/>
              </a:ext>
            </a:extLst>
          </p:cNvPr>
          <p:cNvSpPr>
            <a:spLocks noGrp="1"/>
          </p:cNvSpPr>
          <p:nvPr>
            <p:ph type="title"/>
          </p:nvPr>
        </p:nvSpPr>
        <p:spPr/>
        <p:txBody>
          <a:bodyPr>
            <a:normAutofit/>
          </a:bodyPr>
          <a:lstStyle/>
          <a:p>
            <a:r>
              <a:rPr lang="en-GB" b="1" dirty="0"/>
              <a:t>Summary of Differences</a:t>
            </a:r>
            <a:endParaRPr lang="en-GB" dirty="0"/>
          </a:p>
        </p:txBody>
      </p:sp>
      <p:sp>
        <p:nvSpPr>
          <p:cNvPr id="3" name="Content Placeholder 2">
            <a:extLst>
              <a:ext uri="{FF2B5EF4-FFF2-40B4-BE49-F238E27FC236}">
                <a16:creationId xmlns:a16="http://schemas.microsoft.com/office/drawing/2014/main" id="{32CE0EEF-9EE4-C74A-9352-9BE07EBC9894}"/>
              </a:ext>
            </a:extLst>
          </p:cNvPr>
          <p:cNvSpPr>
            <a:spLocks noGrp="1"/>
          </p:cNvSpPr>
          <p:nvPr>
            <p:ph idx="1"/>
          </p:nvPr>
        </p:nvSpPr>
        <p:spPr>
          <a:xfrm>
            <a:off x="457200" y="1600200"/>
            <a:ext cx="8229600" cy="4061048"/>
          </a:xfrm>
        </p:spPr>
        <p:txBody>
          <a:bodyPr>
            <a:normAutofit fontScale="77500" lnSpcReduction="20000"/>
          </a:bodyPr>
          <a:lstStyle/>
          <a:p>
            <a:pPr>
              <a:buFont typeface="Wingdings" panose="05000000000000000000" pitchFamily="2" charset="2"/>
              <a:buChar char="§"/>
            </a:pPr>
            <a:r>
              <a:rPr lang="en-GB" dirty="0"/>
              <a:t>The biggest difference between public health and medicine is that public health deals with health from the perspective of </a:t>
            </a:r>
            <a:r>
              <a:rPr lang="en-GB" b="1" i="1" dirty="0"/>
              <a:t>populations</a:t>
            </a:r>
            <a:r>
              <a:rPr lang="en-GB" dirty="0"/>
              <a:t>,</a:t>
            </a:r>
          </a:p>
          <a:p>
            <a:pPr marL="0" indent="0">
              <a:buNone/>
            </a:pPr>
            <a:endParaRPr lang="en-GB" dirty="0"/>
          </a:p>
          <a:p>
            <a:pPr>
              <a:buFont typeface="Wingdings" panose="05000000000000000000" pitchFamily="2" charset="2"/>
              <a:buChar char="§"/>
            </a:pPr>
            <a:r>
              <a:rPr lang="en-GB" dirty="0"/>
              <a:t>While medicine deals with health from the perspective of </a:t>
            </a:r>
            <a:r>
              <a:rPr lang="en-GB" b="1" i="1" dirty="0"/>
              <a:t>individuals.</a:t>
            </a:r>
          </a:p>
          <a:p>
            <a:pPr marL="0" indent="0">
              <a:buNone/>
            </a:pPr>
            <a:endParaRPr lang="en-GB" b="1" i="1" dirty="0"/>
          </a:p>
          <a:p>
            <a:pPr>
              <a:buFont typeface="Wingdings" panose="05000000000000000000" pitchFamily="2" charset="2"/>
              <a:buChar char="§"/>
            </a:pPr>
            <a:r>
              <a:rPr lang="en-GB" dirty="0"/>
              <a:t>In medicine, the </a:t>
            </a:r>
            <a:r>
              <a:rPr lang="en-GB" b="1" i="1" dirty="0"/>
              <a:t>patient</a:t>
            </a:r>
            <a:r>
              <a:rPr lang="en-GB" b="1" dirty="0"/>
              <a:t> </a:t>
            </a:r>
            <a:r>
              <a:rPr lang="en-GB" dirty="0"/>
              <a:t>is the </a:t>
            </a:r>
            <a:r>
              <a:rPr lang="en-GB" b="1" i="1" dirty="0"/>
              <a:t>individual</a:t>
            </a:r>
            <a:r>
              <a:rPr lang="en-GB" b="1" dirty="0"/>
              <a:t> </a:t>
            </a:r>
            <a:r>
              <a:rPr lang="en-GB" dirty="0"/>
              <a:t>person.</a:t>
            </a:r>
          </a:p>
          <a:p>
            <a:pPr marL="0" indent="0">
              <a:buNone/>
            </a:pPr>
            <a:endParaRPr lang="en-GB" dirty="0"/>
          </a:p>
          <a:p>
            <a:pPr>
              <a:buFont typeface="Wingdings" panose="05000000000000000000" pitchFamily="2" charset="2"/>
              <a:buChar char="§"/>
            </a:pPr>
            <a:r>
              <a:rPr lang="en-GB" dirty="0"/>
              <a:t>In public health, the </a:t>
            </a:r>
            <a:r>
              <a:rPr lang="en-GB" b="1" i="1" dirty="0"/>
              <a:t>patient</a:t>
            </a:r>
            <a:r>
              <a:rPr lang="en-GB" dirty="0"/>
              <a:t> is the </a:t>
            </a:r>
            <a:r>
              <a:rPr lang="en-GB" b="1" i="1" dirty="0"/>
              <a:t>entire</a:t>
            </a:r>
            <a:r>
              <a:rPr lang="en-GB" b="1" dirty="0"/>
              <a:t> </a:t>
            </a:r>
            <a:r>
              <a:rPr lang="en-GB" b="1" i="1" dirty="0"/>
              <a:t>community</a:t>
            </a:r>
            <a:r>
              <a:rPr lang="en-GB" b="1" dirty="0"/>
              <a:t>.</a:t>
            </a:r>
          </a:p>
        </p:txBody>
      </p:sp>
    </p:spTree>
    <p:extLst>
      <p:ext uri="{BB962C8B-B14F-4D97-AF65-F5344CB8AC3E}">
        <p14:creationId xmlns:p14="http://schemas.microsoft.com/office/powerpoint/2010/main" val="305825560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83DDB-A010-DC76-24E8-2D17E5289FEC}"/>
              </a:ext>
            </a:extLst>
          </p:cNvPr>
          <p:cNvSpPr>
            <a:spLocks noGrp="1"/>
          </p:cNvSpPr>
          <p:nvPr>
            <p:ph type="title"/>
          </p:nvPr>
        </p:nvSpPr>
        <p:spPr>
          <a:xfrm>
            <a:off x="457200" y="260648"/>
            <a:ext cx="8229600" cy="1156990"/>
          </a:xfrm>
        </p:spPr>
        <p:txBody>
          <a:bodyPr>
            <a:normAutofit fontScale="90000"/>
          </a:bodyPr>
          <a:lstStyle/>
          <a:p>
            <a:r>
              <a:rPr lang="en-GB" b="1" dirty="0"/>
              <a:t>Public Health Model vs</a:t>
            </a:r>
            <a:r>
              <a:rPr lang="en-GB" dirty="0"/>
              <a:t> </a:t>
            </a:r>
            <a:r>
              <a:rPr lang="en-GB" b="1" dirty="0">
                <a:solidFill>
                  <a:srgbClr val="3B3835"/>
                </a:solidFill>
                <a:effectLst/>
                <a:latin typeface="+mj-lt"/>
                <a:ea typeface="Times New Roman" panose="02020603050405020304" pitchFamily="18" charset="0"/>
                <a:cs typeface="Times New Roman" panose="02020603050405020304" pitchFamily="18" charset="0"/>
              </a:rPr>
              <a:t>Medical Model</a:t>
            </a:r>
            <a:r>
              <a:rPr lang="en-GB" dirty="0"/>
              <a:t> </a:t>
            </a:r>
          </a:p>
        </p:txBody>
      </p:sp>
      <p:sp>
        <p:nvSpPr>
          <p:cNvPr id="3" name="Content Placeholder 2">
            <a:extLst>
              <a:ext uri="{FF2B5EF4-FFF2-40B4-BE49-F238E27FC236}">
                <a16:creationId xmlns:a16="http://schemas.microsoft.com/office/drawing/2014/main" id="{47C2132F-DBAD-EDA0-954D-89B6F18966BA}"/>
              </a:ext>
            </a:extLst>
          </p:cNvPr>
          <p:cNvSpPr>
            <a:spLocks noGrp="1"/>
          </p:cNvSpPr>
          <p:nvPr>
            <p:ph idx="1"/>
          </p:nvPr>
        </p:nvSpPr>
        <p:spPr>
          <a:xfrm>
            <a:off x="457200" y="1600201"/>
            <a:ext cx="8229600" cy="3917032"/>
          </a:xfrm>
        </p:spPr>
        <p:txBody>
          <a:bodyPr/>
          <a:lstStyle/>
          <a:p>
            <a:pPr marL="0" indent="0">
              <a:buNone/>
            </a:pPr>
            <a:r>
              <a:rPr lang="en-GB" sz="2400" b="1" dirty="0">
                <a:solidFill>
                  <a:srgbClr val="3B3835"/>
                </a:solidFill>
                <a:effectLst/>
                <a:latin typeface="+mj-lt"/>
                <a:ea typeface="Times New Roman" panose="02020603050405020304" pitchFamily="18" charset="0"/>
                <a:cs typeface="Times New Roman" panose="02020603050405020304" pitchFamily="18" charset="0"/>
              </a:rPr>
              <a:t>Public Health Model                                                    </a:t>
            </a:r>
            <a:endParaRPr lang="en-GB" sz="2400" dirty="0">
              <a:solidFill>
                <a:srgbClr val="3B3835"/>
              </a:solidFill>
              <a:latin typeface="+mj-lt"/>
              <a:ea typeface="Times New Roman" panose="02020603050405020304" pitchFamily="18" charset="0"/>
              <a:cs typeface="Times New Roman" panose="02020603050405020304" pitchFamily="18" charset="0"/>
              <a:sym typeface="Symbol" panose="05050102010706020507" pitchFamily="18" charset="2"/>
            </a:endParaRPr>
          </a:p>
          <a:p>
            <a:pPr>
              <a:buFont typeface="Wingdings" panose="05000000000000000000" pitchFamily="2" charset="2"/>
              <a:buChar char="§"/>
            </a:pPr>
            <a:r>
              <a:rPr lang="en-GB" sz="2400" dirty="0">
                <a:effectLst/>
                <a:ea typeface="Times New Roman" panose="02020603050405020304" pitchFamily="18" charset="0"/>
                <a:cs typeface="Times New Roman" panose="02020603050405020304" pitchFamily="18" charset="0"/>
              </a:rPr>
              <a:t>Population </a:t>
            </a:r>
            <a:endParaRPr lang="en-GB" sz="2400" dirty="0">
              <a:ea typeface="Times New Roman" panose="02020603050405020304" pitchFamily="18" charset="0"/>
              <a:cs typeface="Times New Roman" panose="02020603050405020304" pitchFamily="18" charset="0"/>
              <a:sym typeface="Symbol" panose="05050102010706020507" pitchFamily="18" charset="2"/>
            </a:endParaRPr>
          </a:p>
          <a:p>
            <a:pPr>
              <a:buFont typeface="Wingdings" panose="05000000000000000000" pitchFamily="2" charset="2"/>
              <a:buChar char="§"/>
            </a:pPr>
            <a:r>
              <a:rPr lang="en-GB" sz="2400" dirty="0">
                <a:effectLst/>
                <a:ea typeface="Times New Roman" panose="02020603050405020304" pitchFamily="18" charset="0"/>
                <a:cs typeface="Times New Roman" panose="02020603050405020304" pitchFamily="18" charset="0"/>
              </a:rPr>
              <a:t>Disease Prevention </a:t>
            </a:r>
            <a:endParaRPr lang="en-GB" sz="2400" dirty="0">
              <a:ea typeface="Times New Roman" panose="02020603050405020304" pitchFamily="18" charset="0"/>
              <a:cs typeface="Times New Roman" panose="02020603050405020304" pitchFamily="18" charset="0"/>
              <a:sym typeface="Symbol" panose="05050102010706020507" pitchFamily="18" charset="2"/>
            </a:endParaRPr>
          </a:p>
          <a:p>
            <a:pPr>
              <a:buFont typeface="Wingdings" panose="05000000000000000000" pitchFamily="2" charset="2"/>
              <a:buChar char="§"/>
            </a:pPr>
            <a:r>
              <a:rPr lang="en-GB" sz="2400" dirty="0">
                <a:effectLst/>
                <a:ea typeface="Times New Roman" panose="02020603050405020304" pitchFamily="18" charset="0"/>
                <a:cs typeface="Times New Roman" panose="02020603050405020304" pitchFamily="18" charset="0"/>
              </a:rPr>
              <a:t>Health Promotion </a:t>
            </a:r>
            <a:endParaRPr lang="en-GB" sz="2400" dirty="0">
              <a:ea typeface="Times New Roman" panose="02020603050405020304" pitchFamily="18" charset="0"/>
              <a:cs typeface="Times New Roman" panose="02020603050405020304" pitchFamily="18" charset="0"/>
              <a:sym typeface="Symbol" panose="05050102010706020507" pitchFamily="18" charset="2"/>
            </a:endParaRPr>
          </a:p>
          <a:p>
            <a:pPr>
              <a:buFont typeface="Wingdings" panose="05000000000000000000" pitchFamily="2" charset="2"/>
              <a:buChar char="§"/>
            </a:pPr>
            <a:r>
              <a:rPr lang="en-GB" sz="2400" dirty="0">
                <a:effectLst/>
                <a:ea typeface="Times New Roman" panose="02020603050405020304" pitchFamily="18" charset="0"/>
                <a:cs typeface="Times New Roman" panose="02020603050405020304" pitchFamily="18" charset="0"/>
              </a:rPr>
              <a:t>Interventions- </a:t>
            </a:r>
            <a:endParaRPr lang="en-GB" sz="2400" dirty="0">
              <a:ea typeface="Times New Roman" panose="02020603050405020304" pitchFamily="18" charset="0"/>
              <a:cs typeface="Times New Roman" panose="02020603050405020304" pitchFamily="18" charset="0"/>
              <a:sym typeface="Symbol" panose="05050102010706020507" pitchFamily="18" charset="2"/>
            </a:endParaRPr>
          </a:p>
          <a:p>
            <a:r>
              <a:rPr lang="en-GB" sz="2000" dirty="0">
                <a:effectLst/>
                <a:ea typeface="Times New Roman" panose="02020603050405020304" pitchFamily="18" charset="0"/>
                <a:cs typeface="Times New Roman" panose="02020603050405020304" pitchFamily="18" charset="0"/>
              </a:rPr>
              <a:t>Environment </a:t>
            </a:r>
            <a:endParaRPr lang="en-GB" sz="2000" dirty="0">
              <a:ea typeface="Times New Roman" panose="02020603050405020304" pitchFamily="18" charset="0"/>
              <a:cs typeface="Times New Roman" panose="02020603050405020304" pitchFamily="18" charset="0"/>
              <a:sym typeface="Symbol" panose="05050102010706020507" pitchFamily="18" charset="2"/>
            </a:endParaRPr>
          </a:p>
          <a:p>
            <a:r>
              <a:rPr lang="en-GB" sz="2000" dirty="0">
                <a:effectLst/>
                <a:ea typeface="Times New Roman" panose="02020603050405020304" pitchFamily="18" charset="0"/>
                <a:cs typeface="Times New Roman" panose="02020603050405020304" pitchFamily="18" charset="0"/>
              </a:rPr>
              <a:t>Human behaviour </a:t>
            </a:r>
            <a:endParaRPr lang="en-GB" sz="2000" dirty="0">
              <a:ea typeface="Times New Roman" panose="02020603050405020304" pitchFamily="18" charset="0"/>
              <a:cs typeface="Times New Roman" panose="02020603050405020304" pitchFamily="18" charset="0"/>
              <a:sym typeface="Symbol" panose="05050102010706020507" pitchFamily="18" charset="2"/>
            </a:endParaRPr>
          </a:p>
          <a:p>
            <a:pPr>
              <a:buFont typeface="Wingdings" panose="05000000000000000000" pitchFamily="2" charset="2"/>
              <a:buChar char="§"/>
            </a:pPr>
            <a:r>
              <a:rPr lang="en-GB" sz="2400" dirty="0">
                <a:effectLst/>
                <a:ea typeface="Times New Roman" panose="02020603050405020304" pitchFamily="18" charset="0"/>
                <a:cs typeface="Times New Roman" panose="02020603050405020304" pitchFamily="18" charset="0"/>
              </a:rPr>
              <a:t>Public (Some private) </a:t>
            </a:r>
            <a:endParaRPr lang="en-GB" sz="2400" dirty="0"/>
          </a:p>
        </p:txBody>
      </p:sp>
      <p:sp>
        <p:nvSpPr>
          <p:cNvPr id="5" name="TextBox 4">
            <a:extLst>
              <a:ext uri="{FF2B5EF4-FFF2-40B4-BE49-F238E27FC236}">
                <a16:creationId xmlns:a16="http://schemas.microsoft.com/office/drawing/2014/main" id="{E3EB346A-1A8C-387D-31EE-941504BDFB00}"/>
              </a:ext>
            </a:extLst>
          </p:cNvPr>
          <p:cNvSpPr txBox="1"/>
          <p:nvPr/>
        </p:nvSpPr>
        <p:spPr>
          <a:xfrm>
            <a:off x="5364088" y="1995339"/>
            <a:ext cx="3384376" cy="2308324"/>
          </a:xfrm>
          <a:prstGeom prst="rect">
            <a:avLst/>
          </a:prstGeom>
          <a:noFill/>
        </p:spPr>
        <p:txBody>
          <a:bodyPr wrap="square">
            <a:spAutoFit/>
          </a:bodyPr>
          <a:lstStyle/>
          <a:p>
            <a:pPr marL="342900" indent="-342900">
              <a:buFont typeface="Wingdings" panose="05000000000000000000" pitchFamily="2" charset="2"/>
              <a:buChar char="§"/>
            </a:pPr>
            <a:r>
              <a:rPr lang="en-GB" sz="2400" dirty="0">
                <a:effectLst/>
                <a:ea typeface="Times New Roman" panose="02020603050405020304" pitchFamily="18" charset="0"/>
                <a:cs typeface="Times New Roman" panose="02020603050405020304" pitchFamily="18" charset="0"/>
              </a:rPr>
              <a:t>Individual </a:t>
            </a:r>
            <a:endParaRPr lang="en-GB" sz="2400" dirty="0">
              <a:ea typeface="Times New Roman" panose="02020603050405020304" pitchFamily="18" charset="0"/>
              <a:cs typeface="Times New Roman" panose="02020603050405020304" pitchFamily="18" charset="0"/>
              <a:sym typeface="Symbol" panose="05050102010706020507" pitchFamily="18" charset="2"/>
            </a:endParaRPr>
          </a:p>
          <a:p>
            <a:pPr marL="342900" indent="-342900">
              <a:buFont typeface="Wingdings" panose="05000000000000000000" pitchFamily="2" charset="2"/>
              <a:buChar char="§"/>
            </a:pPr>
            <a:r>
              <a:rPr lang="en-GB" sz="2400" dirty="0">
                <a:effectLst/>
                <a:ea typeface="Times New Roman" panose="02020603050405020304" pitchFamily="18" charset="0"/>
                <a:cs typeface="Times New Roman" panose="02020603050405020304" pitchFamily="18" charset="0"/>
              </a:rPr>
              <a:t>Diagnosis </a:t>
            </a:r>
            <a:endParaRPr lang="en-GB" sz="2400" dirty="0">
              <a:ea typeface="Times New Roman" panose="02020603050405020304" pitchFamily="18" charset="0"/>
              <a:cs typeface="Times New Roman" panose="02020603050405020304" pitchFamily="18" charset="0"/>
              <a:sym typeface="Symbol" panose="05050102010706020507" pitchFamily="18" charset="2"/>
            </a:endParaRPr>
          </a:p>
          <a:p>
            <a:pPr marL="342900" indent="-342900">
              <a:buFont typeface="Wingdings" panose="05000000000000000000" pitchFamily="2" charset="2"/>
              <a:buChar char="§"/>
            </a:pPr>
            <a:r>
              <a:rPr lang="en-GB" sz="2400" dirty="0">
                <a:effectLst/>
                <a:ea typeface="Times New Roman" panose="02020603050405020304" pitchFamily="18" charset="0"/>
                <a:cs typeface="Times New Roman" panose="02020603050405020304" pitchFamily="18" charset="0"/>
              </a:rPr>
              <a:t>Treatment </a:t>
            </a:r>
            <a:endParaRPr lang="en-GB" sz="2400" dirty="0">
              <a:ea typeface="Times New Roman" panose="02020603050405020304" pitchFamily="18" charset="0"/>
              <a:cs typeface="Times New Roman" panose="02020603050405020304" pitchFamily="18" charset="0"/>
              <a:sym typeface="Symbol" panose="05050102010706020507" pitchFamily="18" charset="2"/>
            </a:endParaRPr>
          </a:p>
          <a:p>
            <a:pPr marL="342900" indent="-342900">
              <a:buFont typeface="Wingdings" panose="05000000000000000000" pitchFamily="2" charset="2"/>
              <a:buChar char="§"/>
            </a:pPr>
            <a:r>
              <a:rPr lang="en-GB" sz="2400" dirty="0">
                <a:effectLst/>
                <a:ea typeface="Times New Roman" panose="02020603050405020304" pitchFamily="18" charset="0"/>
                <a:cs typeface="Times New Roman" panose="02020603050405020304" pitchFamily="18" charset="0"/>
              </a:rPr>
              <a:t>Intervention-  </a:t>
            </a:r>
          </a:p>
          <a:p>
            <a:pPr marL="342900" indent="-342900">
              <a:buFont typeface="Arial" panose="020B0604020202020204" pitchFamily="34" charset="0"/>
              <a:buChar char="•"/>
            </a:pPr>
            <a:r>
              <a:rPr lang="en-GB" sz="2000" dirty="0">
                <a:effectLst/>
                <a:ea typeface="Times New Roman" panose="02020603050405020304" pitchFamily="18" charset="0"/>
                <a:cs typeface="Times New Roman" panose="02020603050405020304" pitchFamily="18" charset="0"/>
              </a:rPr>
              <a:t>Medical care </a:t>
            </a:r>
            <a:endParaRPr lang="en-GB" sz="2000" dirty="0">
              <a:ea typeface="Times New Roman" panose="02020603050405020304" pitchFamily="18" charset="0"/>
              <a:cs typeface="Times New Roman" panose="02020603050405020304" pitchFamily="18" charset="0"/>
              <a:sym typeface="Symbol" panose="05050102010706020507" pitchFamily="18" charset="2"/>
            </a:endParaRPr>
          </a:p>
          <a:p>
            <a:pPr marL="342900" indent="-342900">
              <a:buFont typeface="Wingdings" panose="05000000000000000000" pitchFamily="2" charset="2"/>
              <a:buChar char="§"/>
            </a:pPr>
            <a:r>
              <a:rPr lang="en-GB" sz="2400" dirty="0">
                <a:effectLst/>
                <a:ea typeface="Times New Roman" panose="02020603050405020304" pitchFamily="18" charset="0"/>
                <a:cs typeface="Times New Roman" panose="02020603050405020304" pitchFamily="18" charset="0"/>
              </a:rPr>
              <a:t>Private (Some public)</a:t>
            </a:r>
            <a:endParaRPr lang="en-GB" sz="2400" dirty="0">
              <a:effectLst/>
              <a:ea typeface="Calibri" panose="020F0502020204030204" pitchFamily="34" charset="0"/>
              <a:cs typeface="Arial" panose="020B0604020202020204" pitchFamily="34" charset="0"/>
            </a:endParaRPr>
          </a:p>
        </p:txBody>
      </p:sp>
      <p:sp>
        <p:nvSpPr>
          <p:cNvPr id="7" name="TextBox 6">
            <a:extLst>
              <a:ext uri="{FF2B5EF4-FFF2-40B4-BE49-F238E27FC236}">
                <a16:creationId xmlns:a16="http://schemas.microsoft.com/office/drawing/2014/main" id="{A1F3A0A7-890E-2005-58FE-45582055C529}"/>
              </a:ext>
            </a:extLst>
          </p:cNvPr>
          <p:cNvSpPr txBox="1"/>
          <p:nvPr/>
        </p:nvSpPr>
        <p:spPr>
          <a:xfrm>
            <a:off x="5364088" y="1591842"/>
            <a:ext cx="2401416" cy="461665"/>
          </a:xfrm>
          <a:prstGeom prst="rect">
            <a:avLst/>
          </a:prstGeom>
          <a:noFill/>
        </p:spPr>
        <p:txBody>
          <a:bodyPr wrap="square">
            <a:spAutoFit/>
          </a:bodyPr>
          <a:lstStyle/>
          <a:p>
            <a:r>
              <a:rPr lang="en-GB" sz="2400" b="1" dirty="0">
                <a:solidFill>
                  <a:srgbClr val="3B3835"/>
                </a:solidFill>
                <a:effectLst/>
                <a:latin typeface="+mj-lt"/>
                <a:ea typeface="Times New Roman" panose="02020603050405020304" pitchFamily="18" charset="0"/>
                <a:cs typeface="Times New Roman" panose="02020603050405020304" pitchFamily="18" charset="0"/>
              </a:rPr>
              <a:t>Medical Model</a:t>
            </a:r>
          </a:p>
        </p:txBody>
      </p:sp>
    </p:spTree>
    <p:extLst>
      <p:ext uri="{BB962C8B-B14F-4D97-AF65-F5344CB8AC3E}">
        <p14:creationId xmlns:p14="http://schemas.microsoft.com/office/powerpoint/2010/main" val="68806600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EC22F-A7C4-6ACB-5A3D-E35FA6491A2E}"/>
              </a:ext>
            </a:extLst>
          </p:cNvPr>
          <p:cNvSpPr>
            <a:spLocks noGrp="1"/>
          </p:cNvSpPr>
          <p:nvPr>
            <p:ph type="title"/>
          </p:nvPr>
        </p:nvSpPr>
        <p:spPr/>
        <p:txBody>
          <a:bodyPr/>
          <a:lstStyle/>
          <a:p>
            <a:r>
              <a:rPr lang="en-GB" b="1" dirty="0"/>
              <a:t>Public Health Approach</a:t>
            </a:r>
          </a:p>
        </p:txBody>
      </p:sp>
      <p:pic>
        <p:nvPicPr>
          <p:cNvPr id="1026" name="Picture 2" descr="South West Faculty Update October to December 2021 - Advanced Practice">
            <a:extLst>
              <a:ext uri="{FF2B5EF4-FFF2-40B4-BE49-F238E27FC236}">
                <a16:creationId xmlns:a16="http://schemas.microsoft.com/office/drawing/2014/main" id="{E1155A9D-7ECA-D6D7-95F4-4C621D477062}"/>
              </a:ext>
            </a:extLst>
          </p:cNvPr>
          <p:cNvPicPr>
            <a:picLocks noGrp="1" noChangeAspect="1" noChangeArrowheads="1"/>
          </p:cNvPicPr>
          <p:nvPr>
            <p:ph idx="1"/>
          </p:nvPr>
        </p:nvPicPr>
        <p:blipFill>
          <a:blip r:embed="rId2">
            <a:biLevel thresh="75000"/>
            <a:extLst>
              <a:ext uri="{28A0092B-C50C-407E-A947-70E740481C1C}">
                <a14:useLocalDpi xmlns:a14="http://schemas.microsoft.com/office/drawing/2010/main" val="0"/>
              </a:ext>
            </a:extLst>
          </a:blip>
          <a:srcRect/>
          <a:stretch>
            <a:fillRect/>
          </a:stretch>
        </p:blipFill>
        <p:spPr bwMode="auto">
          <a:xfrm>
            <a:off x="899592" y="2381250"/>
            <a:ext cx="2057400" cy="20955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238682CF-861E-F6C9-910E-703B6096A3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12160" y="2132856"/>
            <a:ext cx="2076450" cy="22098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1FAA4960-D68D-7812-5EC5-F36DAE1B8CF5}"/>
              </a:ext>
            </a:extLst>
          </p:cNvPr>
          <p:cNvSpPr txBox="1"/>
          <p:nvPr/>
        </p:nvSpPr>
        <p:spPr>
          <a:xfrm>
            <a:off x="755576" y="1758445"/>
            <a:ext cx="2718047" cy="400110"/>
          </a:xfrm>
          <a:prstGeom prst="rect">
            <a:avLst/>
          </a:prstGeom>
          <a:noFill/>
        </p:spPr>
        <p:txBody>
          <a:bodyPr wrap="square">
            <a:spAutoFit/>
          </a:bodyPr>
          <a:lstStyle/>
          <a:p>
            <a:r>
              <a:rPr lang="en-GB" sz="2000" b="1" dirty="0"/>
              <a:t>Public health model </a:t>
            </a:r>
          </a:p>
        </p:txBody>
      </p:sp>
      <p:sp>
        <p:nvSpPr>
          <p:cNvPr id="8" name="TextBox 7">
            <a:extLst>
              <a:ext uri="{FF2B5EF4-FFF2-40B4-BE49-F238E27FC236}">
                <a16:creationId xmlns:a16="http://schemas.microsoft.com/office/drawing/2014/main" id="{F00802D4-4218-B1AC-FA51-33D8DEC438AE}"/>
              </a:ext>
            </a:extLst>
          </p:cNvPr>
          <p:cNvSpPr txBox="1"/>
          <p:nvPr/>
        </p:nvSpPr>
        <p:spPr>
          <a:xfrm>
            <a:off x="6012160" y="1851874"/>
            <a:ext cx="1944216" cy="369332"/>
          </a:xfrm>
          <a:prstGeom prst="rect">
            <a:avLst/>
          </a:prstGeom>
          <a:noFill/>
        </p:spPr>
        <p:txBody>
          <a:bodyPr wrap="square">
            <a:spAutoFit/>
          </a:bodyPr>
          <a:lstStyle/>
          <a:p>
            <a:r>
              <a:rPr lang="en-GB" b="1" dirty="0"/>
              <a:t>Medical model </a:t>
            </a:r>
          </a:p>
        </p:txBody>
      </p:sp>
    </p:spTree>
    <p:extLst>
      <p:ext uri="{BB962C8B-B14F-4D97-AF65-F5344CB8AC3E}">
        <p14:creationId xmlns:p14="http://schemas.microsoft.com/office/powerpoint/2010/main" val="336662101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673FC-3E77-6295-E199-0ED1FA73A18F}"/>
              </a:ext>
            </a:extLst>
          </p:cNvPr>
          <p:cNvSpPr>
            <a:spLocks noGrp="1"/>
          </p:cNvSpPr>
          <p:nvPr>
            <p:ph type="title"/>
          </p:nvPr>
        </p:nvSpPr>
        <p:spPr/>
        <p:txBody>
          <a:bodyPr/>
          <a:lstStyle/>
          <a:p>
            <a:r>
              <a:rPr lang="en-GB" b="1" dirty="0"/>
              <a:t>Difference between PH &amp; CM</a:t>
            </a:r>
            <a:endParaRPr lang="en-GB" dirty="0"/>
          </a:p>
        </p:txBody>
      </p:sp>
      <p:sp>
        <p:nvSpPr>
          <p:cNvPr id="3" name="Content Placeholder 2">
            <a:extLst>
              <a:ext uri="{FF2B5EF4-FFF2-40B4-BE49-F238E27FC236}">
                <a16:creationId xmlns:a16="http://schemas.microsoft.com/office/drawing/2014/main" id="{11123C13-D50C-E859-F1C1-1DCD7454C78F}"/>
              </a:ext>
            </a:extLst>
          </p:cNvPr>
          <p:cNvSpPr>
            <a:spLocks noGrp="1"/>
          </p:cNvSpPr>
          <p:nvPr>
            <p:ph idx="1"/>
          </p:nvPr>
        </p:nvSpPr>
        <p:spPr/>
        <p:txBody>
          <a:bodyPr>
            <a:normAutofit fontScale="92500" lnSpcReduction="10000"/>
          </a:bodyPr>
          <a:lstStyle/>
          <a:p>
            <a:pPr>
              <a:buFont typeface="Wingdings" panose="05000000000000000000" pitchFamily="2" charset="2"/>
              <a:buChar char="§"/>
            </a:pPr>
            <a:r>
              <a:rPr lang="en-GB" b="0" i="0" dirty="0">
                <a:effectLst/>
              </a:rPr>
              <a:t>Another key difference between public health and medicine is that </a:t>
            </a:r>
          </a:p>
          <a:p>
            <a:pPr marL="0" indent="0">
              <a:buNone/>
            </a:pPr>
            <a:endParaRPr lang="en-GB" b="0" i="0" dirty="0">
              <a:effectLst/>
            </a:endParaRPr>
          </a:p>
          <a:p>
            <a:pPr>
              <a:buFont typeface="Wingdings" panose="05000000000000000000" pitchFamily="2" charset="2"/>
              <a:buChar char="§"/>
            </a:pPr>
            <a:r>
              <a:rPr lang="en-GB" dirty="0"/>
              <a:t>M</a:t>
            </a:r>
            <a:r>
              <a:rPr lang="en-GB" b="0" i="0" dirty="0">
                <a:effectLst/>
              </a:rPr>
              <a:t>edicine emphasizes disease </a:t>
            </a:r>
            <a:r>
              <a:rPr lang="en-GB" b="1" i="1" dirty="0">
                <a:effectLst/>
              </a:rPr>
              <a:t>treatment</a:t>
            </a:r>
            <a:r>
              <a:rPr lang="en-GB" b="0" i="0" dirty="0">
                <a:effectLst/>
              </a:rPr>
              <a:t> and </a:t>
            </a:r>
            <a:r>
              <a:rPr lang="en-GB" b="1" i="1" dirty="0">
                <a:effectLst/>
              </a:rPr>
              <a:t>care</a:t>
            </a:r>
            <a:r>
              <a:rPr lang="en-GB" b="0" i="0" dirty="0">
                <a:effectLst/>
              </a:rPr>
              <a:t>,</a:t>
            </a:r>
          </a:p>
          <a:p>
            <a:pPr marL="0" indent="0">
              <a:buNone/>
            </a:pPr>
            <a:endParaRPr lang="en-GB" b="0" i="0" dirty="0">
              <a:effectLst/>
            </a:endParaRPr>
          </a:p>
          <a:p>
            <a:pPr>
              <a:buFont typeface="Wingdings" panose="05000000000000000000" pitchFamily="2" charset="2"/>
              <a:buChar char="§"/>
            </a:pPr>
            <a:r>
              <a:rPr lang="en-GB" dirty="0"/>
              <a:t>W</a:t>
            </a:r>
            <a:r>
              <a:rPr lang="en-GB" b="0" i="0" dirty="0">
                <a:effectLst/>
              </a:rPr>
              <a:t>hile public health emphasizes disease </a:t>
            </a:r>
            <a:r>
              <a:rPr lang="en-GB" b="1" i="1" dirty="0">
                <a:effectLst/>
              </a:rPr>
              <a:t>prevention</a:t>
            </a:r>
            <a:r>
              <a:rPr lang="en-GB" b="1" i="0" dirty="0">
                <a:effectLst/>
              </a:rPr>
              <a:t> </a:t>
            </a:r>
            <a:r>
              <a:rPr lang="en-GB" b="0" i="0" dirty="0">
                <a:effectLst/>
              </a:rPr>
              <a:t>and </a:t>
            </a:r>
            <a:r>
              <a:rPr lang="en-GB" b="1" i="1" dirty="0">
                <a:effectLst/>
              </a:rPr>
              <a:t>health promotion</a:t>
            </a:r>
            <a:r>
              <a:rPr lang="en-GB" b="0" i="0" dirty="0">
                <a:effectLst/>
              </a:rPr>
              <a:t>.</a:t>
            </a:r>
            <a:endParaRPr lang="en-GB" dirty="0"/>
          </a:p>
        </p:txBody>
      </p:sp>
    </p:spTree>
    <p:extLst>
      <p:ext uri="{BB962C8B-B14F-4D97-AF65-F5344CB8AC3E}">
        <p14:creationId xmlns:p14="http://schemas.microsoft.com/office/powerpoint/2010/main" val="12830838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611560" y="188640"/>
            <a:ext cx="7560840" cy="1402416"/>
          </a:xfrm>
        </p:spPr>
        <p:txBody>
          <a:bodyPr>
            <a:normAutofit/>
          </a:bodyPr>
          <a:lstStyle/>
          <a:p>
            <a:pPr algn="l"/>
            <a:r>
              <a:rPr lang="en-GB" b="1" dirty="0">
                <a:solidFill>
                  <a:schemeClr val="tx1"/>
                </a:solidFill>
              </a:rPr>
              <a:t>For example,…</a:t>
            </a:r>
          </a:p>
        </p:txBody>
      </p:sp>
      <p:sp>
        <p:nvSpPr>
          <p:cNvPr id="3" name="Rectangle 2">
            <a:extLst>
              <a:ext uri="{FF2B5EF4-FFF2-40B4-BE49-F238E27FC236}">
                <a16:creationId xmlns:a16="http://schemas.microsoft.com/office/drawing/2014/main" id="{74BB9B29-D6C4-4137-B645-A441AB07632E}"/>
              </a:ext>
            </a:extLst>
          </p:cNvPr>
          <p:cNvSpPr/>
          <p:nvPr/>
        </p:nvSpPr>
        <p:spPr>
          <a:xfrm>
            <a:off x="784663" y="1536174"/>
            <a:ext cx="7740860" cy="3785652"/>
          </a:xfrm>
          <a:prstGeom prst="rect">
            <a:avLst/>
          </a:prstGeom>
        </p:spPr>
        <p:txBody>
          <a:bodyPr wrap="square">
            <a:spAutoFit/>
          </a:bodyPr>
          <a:lstStyle/>
          <a:p>
            <a:pPr marL="342900" indent="-342900">
              <a:buFont typeface="Wingdings" panose="05000000000000000000" pitchFamily="2" charset="2"/>
              <a:buChar char="§"/>
              <a:defRPr/>
            </a:pPr>
            <a:r>
              <a:rPr lang="en-GB" sz="2400" dirty="0"/>
              <a:t>…in an accident case where someone sustain a fracture (broken leg)</a:t>
            </a:r>
          </a:p>
          <a:p>
            <a:pPr marL="342900" indent="-342900">
              <a:buFont typeface="Wingdings" panose="05000000000000000000" pitchFamily="2" charset="2"/>
              <a:buChar char="§"/>
              <a:defRPr/>
            </a:pPr>
            <a:r>
              <a:rPr lang="en-GB" sz="2400" dirty="0"/>
              <a:t>The clinician main focus is the immediate health problem i.e. fixing the fractured leg</a:t>
            </a:r>
          </a:p>
          <a:p>
            <a:pPr marL="342900" indent="-342900">
              <a:buFont typeface="Wingdings" panose="05000000000000000000" pitchFamily="2" charset="2"/>
              <a:buChar char="§"/>
              <a:defRPr/>
            </a:pPr>
            <a:r>
              <a:rPr lang="en-GB" sz="2400" dirty="0"/>
              <a:t>Clinicians focus on the individual</a:t>
            </a:r>
          </a:p>
          <a:p>
            <a:pPr marL="342900" indent="-342900">
              <a:buFont typeface="Wingdings" panose="05000000000000000000" pitchFamily="2" charset="2"/>
              <a:buChar char="§"/>
              <a:defRPr/>
            </a:pPr>
            <a:r>
              <a:rPr lang="en-GB" sz="2400" dirty="0"/>
              <a:t>But the public health approach will be holistic and will focus on figuring out how and why the accident occurred</a:t>
            </a:r>
          </a:p>
          <a:p>
            <a:pPr marL="342900" indent="-342900">
              <a:buFont typeface="Wingdings" panose="05000000000000000000" pitchFamily="2" charset="2"/>
              <a:buChar char="§"/>
              <a:defRPr/>
            </a:pPr>
            <a:r>
              <a:rPr lang="en-GB" sz="2400" dirty="0"/>
              <a:t>This is important so that appropriate action can be taken to prevent its reoccurrence. </a:t>
            </a:r>
          </a:p>
        </p:txBody>
      </p:sp>
    </p:spTree>
    <p:extLst>
      <p:ext uri="{BB962C8B-B14F-4D97-AF65-F5344CB8AC3E}">
        <p14:creationId xmlns:p14="http://schemas.microsoft.com/office/powerpoint/2010/main" val="156735435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683568" y="116632"/>
            <a:ext cx="7560840" cy="1402416"/>
          </a:xfrm>
        </p:spPr>
        <p:txBody>
          <a:bodyPr>
            <a:normAutofit/>
          </a:bodyPr>
          <a:lstStyle/>
          <a:p>
            <a:pPr algn="l"/>
            <a:r>
              <a:rPr lang="en-GB" b="1" dirty="0">
                <a:solidFill>
                  <a:schemeClr val="tx1"/>
                </a:solidFill>
              </a:rPr>
              <a:t>For example…</a:t>
            </a:r>
          </a:p>
        </p:txBody>
      </p:sp>
      <p:sp>
        <p:nvSpPr>
          <p:cNvPr id="3" name="Rectangle 2">
            <a:extLst>
              <a:ext uri="{FF2B5EF4-FFF2-40B4-BE49-F238E27FC236}">
                <a16:creationId xmlns:a16="http://schemas.microsoft.com/office/drawing/2014/main" id="{74BB9B29-D6C4-4137-B645-A441AB07632E}"/>
              </a:ext>
            </a:extLst>
          </p:cNvPr>
          <p:cNvSpPr/>
          <p:nvPr/>
        </p:nvSpPr>
        <p:spPr>
          <a:xfrm>
            <a:off x="827584" y="1412776"/>
            <a:ext cx="7416824" cy="5632311"/>
          </a:xfrm>
          <a:prstGeom prst="rect">
            <a:avLst/>
          </a:prstGeom>
        </p:spPr>
        <p:txBody>
          <a:bodyPr wrap="square">
            <a:spAutoFit/>
          </a:bodyPr>
          <a:lstStyle/>
          <a:p>
            <a:pPr>
              <a:defRPr/>
            </a:pPr>
            <a:r>
              <a:rPr lang="en-GB" sz="2400" dirty="0"/>
              <a:t>PHP enquire about why the accident occur by asking the below questions?</a:t>
            </a:r>
          </a:p>
          <a:p>
            <a:pPr marL="342900" indent="-342900">
              <a:buFont typeface="Wingdings" panose="05000000000000000000" pitchFamily="2" charset="2"/>
              <a:buChar char="§"/>
              <a:defRPr/>
            </a:pPr>
            <a:r>
              <a:rPr lang="en-GB" sz="2400" dirty="0"/>
              <a:t>Was there a problem with the victim vision </a:t>
            </a:r>
          </a:p>
          <a:p>
            <a:pPr marL="342900" indent="-342900">
              <a:buFont typeface="Wingdings" panose="05000000000000000000" pitchFamily="2" charset="2"/>
              <a:buChar char="§"/>
              <a:defRPr/>
            </a:pPr>
            <a:r>
              <a:rPr lang="en-GB" sz="2400" dirty="0"/>
              <a:t>Was it poor knowledge of driving skills or </a:t>
            </a:r>
          </a:p>
          <a:p>
            <a:pPr marL="342900" indent="-342900">
              <a:buFont typeface="Wingdings" panose="05000000000000000000" pitchFamily="2" charset="2"/>
              <a:buChar char="§"/>
              <a:defRPr/>
            </a:pPr>
            <a:r>
              <a:rPr lang="en-GB" sz="2400" dirty="0"/>
              <a:t>Bad attitude towards driving</a:t>
            </a:r>
          </a:p>
          <a:p>
            <a:pPr marL="342900" indent="-342900">
              <a:buFont typeface="Wingdings" panose="05000000000000000000" pitchFamily="2" charset="2"/>
              <a:buChar char="§"/>
              <a:defRPr/>
            </a:pPr>
            <a:r>
              <a:rPr lang="en-GB" sz="2400" dirty="0"/>
              <a:t>Was the victim under the influence of alcohol or drugs while driving</a:t>
            </a:r>
          </a:p>
          <a:p>
            <a:pPr marL="342900" indent="-342900">
              <a:buFont typeface="Wingdings" panose="05000000000000000000" pitchFamily="2" charset="2"/>
              <a:buChar char="§"/>
              <a:defRPr/>
            </a:pPr>
            <a:r>
              <a:rPr lang="en-GB" sz="2400" dirty="0"/>
              <a:t>Are there existing laws (legislation) against this behaviour</a:t>
            </a:r>
          </a:p>
          <a:p>
            <a:pPr marL="342900" indent="-342900">
              <a:buFont typeface="Wingdings" panose="05000000000000000000" pitchFamily="2" charset="2"/>
              <a:buChar char="§"/>
              <a:defRPr/>
            </a:pPr>
            <a:r>
              <a:rPr lang="en-GB" sz="2400" dirty="0"/>
              <a:t>Are there resources to enforce it (law enforcement agency e.g. police)</a:t>
            </a:r>
          </a:p>
          <a:p>
            <a:pPr marL="342900" indent="-342900">
              <a:buFont typeface="Wingdings" panose="05000000000000000000" pitchFamily="2" charset="2"/>
              <a:buChar char="v"/>
              <a:defRPr/>
            </a:pPr>
            <a:endParaRPr lang="en-GB" sz="2400" dirty="0"/>
          </a:p>
          <a:p>
            <a:pPr marL="342900" indent="-342900">
              <a:buFont typeface="Wingdings" panose="05000000000000000000" pitchFamily="2" charset="2"/>
              <a:buChar char="v"/>
              <a:defRPr/>
            </a:pPr>
            <a:endParaRPr lang="en-GB" sz="2400" dirty="0">
              <a:solidFill>
                <a:srgbClr val="FFFF00"/>
              </a:solidFill>
            </a:endParaRPr>
          </a:p>
          <a:p>
            <a:pPr marL="342900" indent="-342900">
              <a:buFont typeface="Wingdings" panose="05000000000000000000" pitchFamily="2" charset="2"/>
              <a:buChar char="v"/>
              <a:defRPr/>
            </a:pPr>
            <a:endParaRPr lang="en-GB" sz="2400" dirty="0">
              <a:solidFill>
                <a:srgbClr val="FFFF00"/>
              </a:solidFill>
            </a:endParaRPr>
          </a:p>
          <a:p>
            <a:pPr>
              <a:defRPr/>
            </a:pPr>
            <a:endParaRPr lang="en-GB" sz="2400" dirty="0">
              <a:solidFill>
                <a:srgbClr val="FFFF00"/>
              </a:solidFill>
            </a:endParaRPr>
          </a:p>
        </p:txBody>
      </p:sp>
    </p:spTree>
    <p:extLst>
      <p:ext uri="{BB962C8B-B14F-4D97-AF65-F5344CB8AC3E}">
        <p14:creationId xmlns:p14="http://schemas.microsoft.com/office/powerpoint/2010/main" val="2806089671"/>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611560" y="188640"/>
            <a:ext cx="7560840" cy="1402416"/>
          </a:xfrm>
        </p:spPr>
        <p:txBody>
          <a:bodyPr>
            <a:normAutofit/>
          </a:bodyPr>
          <a:lstStyle/>
          <a:p>
            <a:pPr algn="l"/>
            <a:r>
              <a:rPr lang="en-GB" b="1" dirty="0">
                <a:solidFill>
                  <a:schemeClr val="tx1"/>
                </a:solidFill>
              </a:rPr>
              <a:t>For example…</a:t>
            </a:r>
          </a:p>
        </p:txBody>
      </p:sp>
      <p:sp>
        <p:nvSpPr>
          <p:cNvPr id="3" name="Rectangle 2">
            <a:extLst>
              <a:ext uri="{FF2B5EF4-FFF2-40B4-BE49-F238E27FC236}">
                <a16:creationId xmlns:a16="http://schemas.microsoft.com/office/drawing/2014/main" id="{74BB9B29-D6C4-4137-B645-A441AB07632E}"/>
              </a:ext>
            </a:extLst>
          </p:cNvPr>
          <p:cNvSpPr/>
          <p:nvPr/>
        </p:nvSpPr>
        <p:spPr>
          <a:xfrm>
            <a:off x="728573" y="1591056"/>
            <a:ext cx="7686854" cy="3785652"/>
          </a:xfrm>
          <a:prstGeom prst="rect">
            <a:avLst/>
          </a:prstGeom>
        </p:spPr>
        <p:txBody>
          <a:bodyPr wrap="square">
            <a:spAutoFit/>
          </a:bodyPr>
          <a:lstStyle/>
          <a:p>
            <a:pPr marL="342900" indent="-342900">
              <a:buFont typeface="Wingdings" panose="05000000000000000000" pitchFamily="2" charset="2"/>
              <a:buChar char="§"/>
              <a:defRPr/>
            </a:pPr>
            <a:r>
              <a:rPr lang="en-GB" sz="2400" dirty="0"/>
              <a:t>What are the community expectations or attitude towards driving</a:t>
            </a:r>
          </a:p>
          <a:p>
            <a:pPr marL="342900" indent="-342900">
              <a:buFont typeface="Wingdings" panose="05000000000000000000" pitchFamily="2" charset="2"/>
              <a:buChar char="§"/>
              <a:defRPr/>
            </a:pPr>
            <a:r>
              <a:rPr lang="en-GB" sz="2400" dirty="0"/>
              <a:t>Is there a good social network available for the accident victim that will help in his recovery or prevent it from happening again</a:t>
            </a:r>
          </a:p>
          <a:p>
            <a:pPr marL="342900" indent="-342900">
              <a:buFont typeface="Wingdings" panose="05000000000000000000" pitchFamily="2" charset="2"/>
              <a:buChar char="§"/>
              <a:defRPr/>
            </a:pPr>
            <a:r>
              <a:rPr lang="en-GB" sz="2400" dirty="0"/>
              <a:t>Was the roads he was driving save</a:t>
            </a:r>
          </a:p>
          <a:p>
            <a:pPr marL="342900" indent="-342900">
              <a:buFont typeface="Wingdings" panose="05000000000000000000" pitchFamily="2" charset="2"/>
              <a:buChar char="§"/>
              <a:defRPr/>
            </a:pPr>
            <a:r>
              <a:rPr lang="en-GB" sz="2400" dirty="0"/>
              <a:t>Was the accident  victim driving  a safe car that was  well maintained</a:t>
            </a:r>
          </a:p>
          <a:p>
            <a:pPr marL="342900" indent="-342900">
              <a:buFont typeface="Wingdings" panose="05000000000000000000" pitchFamily="2" charset="2"/>
              <a:buChar char="§"/>
              <a:defRPr/>
            </a:pPr>
            <a:r>
              <a:rPr lang="en-GB" sz="2400" dirty="0"/>
              <a:t>If not why not</a:t>
            </a:r>
          </a:p>
          <a:p>
            <a:pPr marL="342900" indent="-342900">
              <a:buFont typeface="Wingdings" panose="05000000000000000000" pitchFamily="2" charset="2"/>
              <a:buChar char="§"/>
              <a:defRPr/>
            </a:pPr>
            <a:r>
              <a:rPr lang="en-GB" sz="2400" dirty="0"/>
              <a:t>Could he not afford it</a:t>
            </a:r>
          </a:p>
        </p:txBody>
      </p:sp>
    </p:spTree>
    <p:extLst>
      <p:ext uri="{BB962C8B-B14F-4D97-AF65-F5344CB8AC3E}">
        <p14:creationId xmlns:p14="http://schemas.microsoft.com/office/powerpoint/2010/main" val="2721494516"/>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611560" y="188640"/>
            <a:ext cx="7560840" cy="1402416"/>
          </a:xfrm>
        </p:spPr>
        <p:txBody>
          <a:bodyPr>
            <a:normAutofit/>
          </a:bodyPr>
          <a:lstStyle/>
          <a:p>
            <a:pPr algn="l"/>
            <a:r>
              <a:rPr lang="en-GB" b="1" dirty="0">
                <a:solidFill>
                  <a:schemeClr val="tx1"/>
                </a:solidFill>
              </a:rPr>
              <a:t>For example…</a:t>
            </a:r>
          </a:p>
        </p:txBody>
      </p:sp>
      <p:sp>
        <p:nvSpPr>
          <p:cNvPr id="3" name="Rectangle 2">
            <a:extLst>
              <a:ext uri="{FF2B5EF4-FFF2-40B4-BE49-F238E27FC236}">
                <a16:creationId xmlns:a16="http://schemas.microsoft.com/office/drawing/2014/main" id="{74BB9B29-D6C4-4137-B645-A441AB07632E}"/>
              </a:ext>
            </a:extLst>
          </p:cNvPr>
          <p:cNvSpPr/>
          <p:nvPr/>
        </p:nvSpPr>
        <p:spPr>
          <a:xfrm>
            <a:off x="701570" y="1964353"/>
            <a:ext cx="7740860" cy="4893647"/>
          </a:xfrm>
          <a:prstGeom prst="rect">
            <a:avLst/>
          </a:prstGeom>
        </p:spPr>
        <p:txBody>
          <a:bodyPr wrap="square">
            <a:spAutoFit/>
          </a:bodyPr>
          <a:lstStyle/>
          <a:p>
            <a:pPr marL="342900" indent="-342900">
              <a:buFont typeface="Wingdings" panose="05000000000000000000" pitchFamily="2" charset="2"/>
              <a:buChar char="§"/>
              <a:defRPr/>
            </a:pPr>
            <a:r>
              <a:rPr lang="en-GB" sz="2400" dirty="0"/>
              <a:t>If not, why could he not afford it</a:t>
            </a:r>
          </a:p>
          <a:p>
            <a:pPr marL="342900" indent="-342900">
              <a:buFont typeface="Wingdings" panose="05000000000000000000" pitchFamily="2" charset="2"/>
              <a:buChar char="§"/>
              <a:defRPr/>
            </a:pPr>
            <a:r>
              <a:rPr lang="en-GB" sz="2400" dirty="0"/>
              <a:t>Does he have a job that does not pay well</a:t>
            </a:r>
          </a:p>
          <a:p>
            <a:pPr marL="342900" indent="-342900">
              <a:buFont typeface="Wingdings" panose="05000000000000000000" pitchFamily="2" charset="2"/>
              <a:buChar char="§"/>
              <a:defRPr/>
            </a:pPr>
            <a:r>
              <a:rPr lang="en-GB" sz="2400" dirty="0"/>
              <a:t>Why is that</a:t>
            </a:r>
          </a:p>
          <a:p>
            <a:pPr marL="342900" indent="-342900">
              <a:buFont typeface="Wingdings" panose="05000000000000000000" pitchFamily="2" charset="2"/>
              <a:buChar char="§"/>
              <a:defRPr/>
            </a:pPr>
            <a:r>
              <a:rPr lang="en-GB" sz="2400" dirty="0"/>
              <a:t> Is it because he does not have access to good education</a:t>
            </a:r>
          </a:p>
          <a:p>
            <a:pPr marL="342900" indent="-342900">
              <a:buFont typeface="Wingdings" panose="05000000000000000000" pitchFamily="2" charset="2"/>
              <a:buChar char="§"/>
              <a:defRPr/>
            </a:pPr>
            <a:r>
              <a:rPr lang="en-GB" sz="2400" dirty="0"/>
              <a:t>Was there good access to health service which will determine its treatment and recovery</a:t>
            </a:r>
          </a:p>
          <a:p>
            <a:pPr marL="342900" indent="-342900">
              <a:buFont typeface="Wingdings" panose="05000000000000000000" pitchFamily="2" charset="2"/>
              <a:buChar char="v"/>
              <a:defRPr/>
            </a:pPr>
            <a:endParaRPr lang="en-GB" sz="2400" dirty="0">
              <a:solidFill>
                <a:srgbClr val="FFFF00"/>
              </a:solidFill>
            </a:endParaRPr>
          </a:p>
          <a:p>
            <a:pPr marL="342900" indent="-342900">
              <a:buFont typeface="Wingdings" panose="05000000000000000000" pitchFamily="2" charset="2"/>
              <a:buChar char="v"/>
              <a:defRPr/>
            </a:pPr>
            <a:endParaRPr lang="en-GB" sz="2400" dirty="0">
              <a:solidFill>
                <a:srgbClr val="FFFF00"/>
              </a:solidFill>
            </a:endParaRPr>
          </a:p>
          <a:p>
            <a:pPr marL="342900" indent="-342900">
              <a:buFont typeface="Wingdings" panose="05000000000000000000" pitchFamily="2" charset="2"/>
              <a:buChar char="v"/>
              <a:defRPr/>
            </a:pPr>
            <a:endParaRPr lang="en-GB" sz="2400" dirty="0">
              <a:solidFill>
                <a:srgbClr val="FFFF00"/>
              </a:solidFill>
            </a:endParaRPr>
          </a:p>
          <a:p>
            <a:pPr marL="342900" indent="-342900">
              <a:buFont typeface="Wingdings" panose="05000000000000000000" pitchFamily="2" charset="2"/>
              <a:buChar char="v"/>
              <a:defRPr/>
            </a:pPr>
            <a:endParaRPr lang="en-GB" sz="2400" dirty="0">
              <a:solidFill>
                <a:srgbClr val="FFFF00"/>
              </a:solidFill>
            </a:endParaRPr>
          </a:p>
          <a:p>
            <a:pPr marL="342900" indent="-342900">
              <a:buFont typeface="Wingdings" panose="05000000000000000000" pitchFamily="2" charset="2"/>
              <a:buChar char="v"/>
              <a:defRPr/>
            </a:pPr>
            <a:endParaRPr lang="en-GB" sz="2400" dirty="0">
              <a:solidFill>
                <a:srgbClr val="FFFF00"/>
              </a:solidFill>
            </a:endParaRPr>
          </a:p>
          <a:p>
            <a:pPr>
              <a:defRPr/>
            </a:pPr>
            <a:endParaRPr lang="en-GB" sz="2400" dirty="0">
              <a:solidFill>
                <a:srgbClr val="FFFF00"/>
              </a:solidFill>
            </a:endParaRPr>
          </a:p>
        </p:txBody>
      </p:sp>
    </p:spTree>
    <p:extLst>
      <p:ext uri="{BB962C8B-B14F-4D97-AF65-F5344CB8AC3E}">
        <p14:creationId xmlns:p14="http://schemas.microsoft.com/office/powerpoint/2010/main" val="636568953"/>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611560" y="188640"/>
            <a:ext cx="7920880" cy="1402416"/>
          </a:xfrm>
        </p:spPr>
        <p:txBody>
          <a:bodyPr>
            <a:normAutofit fontScale="90000"/>
          </a:bodyPr>
          <a:lstStyle/>
          <a:p>
            <a:pPr algn="l"/>
            <a:r>
              <a:rPr lang="en-GB" b="1" dirty="0">
                <a:solidFill>
                  <a:schemeClr val="tx1"/>
                </a:solidFill>
              </a:rPr>
              <a:t>In other to make a difference …</a:t>
            </a:r>
          </a:p>
        </p:txBody>
      </p:sp>
      <p:sp>
        <p:nvSpPr>
          <p:cNvPr id="3" name="Rectangle 2">
            <a:extLst>
              <a:ext uri="{FF2B5EF4-FFF2-40B4-BE49-F238E27FC236}">
                <a16:creationId xmlns:a16="http://schemas.microsoft.com/office/drawing/2014/main" id="{74BB9B29-D6C4-4137-B645-A441AB07632E}"/>
              </a:ext>
            </a:extLst>
          </p:cNvPr>
          <p:cNvSpPr/>
          <p:nvPr/>
        </p:nvSpPr>
        <p:spPr>
          <a:xfrm>
            <a:off x="701570" y="1844824"/>
            <a:ext cx="7740860" cy="5693866"/>
          </a:xfrm>
          <a:prstGeom prst="rect">
            <a:avLst/>
          </a:prstGeom>
        </p:spPr>
        <p:txBody>
          <a:bodyPr wrap="square">
            <a:spAutoFit/>
          </a:bodyPr>
          <a:lstStyle/>
          <a:p>
            <a:pPr>
              <a:defRPr/>
            </a:pPr>
            <a:r>
              <a:rPr lang="en-GB" sz="2800" dirty="0"/>
              <a:t>Public health focuses on </a:t>
            </a:r>
          </a:p>
          <a:p>
            <a:pPr>
              <a:defRPr/>
            </a:pPr>
            <a:endParaRPr lang="en-GB" sz="2800" dirty="0"/>
          </a:p>
          <a:p>
            <a:pPr marL="342900" indent="-342900">
              <a:buFont typeface="Wingdings" panose="05000000000000000000" pitchFamily="2" charset="2"/>
              <a:buChar char="§"/>
              <a:defRPr/>
            </a:pPr>
            <a:r>
              <a:rPr lang="en-GB" sz="2800" dirty="0"/>
              <a:t>all the upstream factors to make changes that could benefit the health of the whole population. </a:t>
            </a:r>
          </a:p>
          <a:p>
            <a:pPr>
              <a:defRPr/>
            </a:pPr>
            <a:endParaRPr lang="en-GB" sz="2800" dirty="0"/>
          </a:p>
          <a:p>
            <a:pPr marL="342900" indent="-342900">
              <a:buFont typeface="Wingdings" panose="05000000000000000000" pitchFamily="2" charset="2"/>
              <a:buChar char="§"/>
              <a:defRPr/>
            </a:pPr>
            <a:r>
              <a:rPr lang="en-GB" sz="2800" dirty="0"/>
              <a:t>This looks so broad and is a complex task</a:t>
            </a:r>
          </a:p>
          <a:p>
            <a:pPr marL="342900" indent="-342900">
              <a:buFont typeface="Wingdings" panose="05000000000000000000" pitchFamily="2" charset="2"/>
              <a:buChar char="v"/>
              <a:defRPr/>
            </a:pPr>
            <a:endParaRPr lang="en-GB" sz="2400" dirty="0">
              <a:solidFill>
                <a:srgbClr val="FFFF00"/>
              </a:solidFill>
            </a:endParaRPr>
          </a:p>
          <a:p>
            <a:pPr marL="342900" indent="-342900">
              <a:buFont typeface="Wingdings" panose="05000000000000000000" pitchFamily="2" charset="2"/>
              <a:buChar char="v"/>
              <a:defRPr/>
            </a:pPr>
            <a:endParaRPr lang="en-GB" sz="2400" dirty="0">
              <a:solidFill>
                <a:srgbClr val="FFFF00"/>
              </a:solidFill>
            </a:endParaRPr>
          </a:p>
          <a:p>
            <a:pPr marL="342900" indent="-342900">
              <a:buFont typeface="Wingdings" panose="05000000000000000000" pitchFamily="2" charset="2"/>
              <a:buChar char="v"/>
              <a:defRPr/>
            </a:pPr>
            <a:endParaRPr lang="en-GB" sz="2400" dirty="0">
              <a:solidFill>
                <a:srgbClr val="FFFF00"/>
              </a:solidFill>
            </a:endParaRPr>
          </a:p>
          <a:p>
            <a:pPr marL="342900" indent="-342900">
              <a:buFont typeface="Wingdings" panose="05000000000000000000" pitchFamily="2" charset="2"/>
              <a:buChar char="v"/>
              <a:defRPr/>
            </a:pPr>
            <a:endParaRPr lang="en-GB" sz="2400" dirty="0">
              <a:solidFill>
                <a:srgbClr val="FFFF00"/>
              </a:solidFill>
            </a:endParaRPr>
          </a:p>
          <a:p>
            <a:pPr marL="342900" indent="-342900">
              <a:buFont typeface="Wingdings" panose="05000000000000000000" pitchFamily="2" charset="2"/>
              <a:buChar char="v"/>
              <a:defRPr/>
            </a:pPr>
            <a:endParaRPr lang="en-GB" sz="2400" dirty="0">
              <a:solidFill>
                <a:srgbClr val="FFFF00"/>
              </a:solidFill>
            </a:endParaRPr>
          </a:p>
          <a:p>
            <a:pPr marL="342900" indent="-342900">
              <a:buFont typeface="Wingdings" panose="05000000000000000000" pitchFamily="2" charset="2"/>
              <a:buChar char="v"/>
              <a:defRPr/>
            </a:pPr>
            <a:endParaRPr lang="en-GB" sz="2400" dirty="0">
              <a:solidFill>
                <a:srgbClr val="FFFF00"/>
              </a:solidFill>
            </a:endParaRPr>
          </a:p>
          <a:p>
            <a:pPr>
              <a:defRPr/>
            </a:pPr>
            <a:endParaRPr lang="en-GB" sz="2400" dirty="0">
              <a:solidFill>
                <a:srgbClr val="FFFF00"/>
              </a:solidFill>
            </a:endParaRPr>
          </a:p>
        </p:txBody>
      </p:sp>
    </p:spTree>
    <p:extLst>
      <p:ext uri="{BB962C8B-B14F-4D97-AF65-F5344CB8AC3E}">
        <p14:creationId xmlns:p14="http://schemas.microsoft.com/office/powerpoint/2010/main" val="3359087477"/>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b="1" dirty="0">
                <a:cs typeface="Arial" panose="020B0604020202020204" pitchFamily="34" charset="0"/>
              </a:rPr>
              <a:t>Activity 5</a:t>
            </a:r>
          </a:p>
        </p:txBody>
      </p:sp>
      <p:sp>
        <p:nvSpPr>
          <p:cNvPr id="4" name="TextBox 3">
            <a:extLst>
              <a:ext uri="{FF2B5EF4-FFF2-40B4-BE49-F238E27FC236}">
                <a16:creationId xmlns:a16="http://schemas.microsoft.com/office/drawing/2014/main" id="{25A2FE0C-8188-428C-9DBD-A814733232F6}"/>
              </a:ext>
            </a:extLst>
          </p:cNvPr>
          <p:cNvSpPr txBox="1"/>
          <p:nvPr/>
        </p:nvSpPr>
        <p:spPr>
          <a:xfrm>
            <a:off x="1034607" y="1556792"/>
            <a:ext cx="7074786" cy="2569934"/>
          </a:xfrm>
          <a:prstGeom prst="rect">
            <a:avLst/>
          </a:prstGeom>
          <a:noFill/>
        </p:spPr>
        <p:txBody>
          <a:bodyPr wrap="square">
            <a:spAutoFit/>
          </a:bodyPr>
          <a:lstStyle/>
          <a:p>
            <a:r>
              <a:rPr lang="en-GB" sz="2800" dirty="0"/>
              <a:t>Working independently research the term</a:t>
            </a:r>
          </a:p>
          <a:p>
            <a:r>
              <a:rPr lang="en-GB" sz="2800" b="1" dirty="0"/>
              <a:t>upstream factors</a:t>
            </a:r>
          </a:p>
          <a:p>
            <a:endParaRPr lang="en-GB" sz="2800" dirty="0"/>
          </a:p>
          <a:p>
            <a:pPr algn="ctr"/>
            <a:r>
              <a:rPr lang="en-GB" sz="2800" b="1" dirty="0"/>
              <a:t>Feedback your findings to the whole class</a:t>
            </a:r>
          </a:p>
          <a:p>
            <a:endParaRPr lang="en-GB" sz="2100" dirty="0">
              <a:solidFill>
                <a:schemeClr val="accent3"/>
              </a:solidFill>
            </a:endParaRPr>
          </a:p>
        </p:txBody>
      </p:sp>
    </p:spTree>
    <p:extLst>
      <p:ext uri="{BB962C8B-B14F-4D97-AF65-F5344CB8AC3E}">
        <p14:creationId xmlns:p14="http://schemas.microsoft.com/office/powerpoint/2010/main" val="8462041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40568" y="1628800"/>
            <a:ext cx="8229600" cy="1252728"/>
          </a:xfrm>
        </p:spPr>
        <p:txBody>
          <a:bodyPr>
            <a:noAutofit/>
            <a:scene3d>
              <a:camera prst="perspectiveHeroicExtremeLeftFacing"/>
              <a:lightRig rig="threePt" dir="t"/>
            </a:scene3d>
          </a:bodyPr>
          <a:lstStyle/>
          <a:p>
            <a:pPr algn="l"/>
            <a:r>
              <a:rPr lang="en-GB" sz="5400" i="1" dirty="0">
                <a:solidFill>
                  <a:srgbClr val="FFFF00"/>
                </a:solidFill>
                <a:effectLst>
                  <a:reflection blurRad="6350" stA="55000" endA="300" endPos="45500" dir="5400000" sy="-100000" algn="bl" rotWithShape="0"/>
                </a:effectLst>
              </a:rPr>
              <a:t> </a:t>
            </a:r>
            <a:r>
              <a:rPr lang="en-GB" b="1" i="1" dirty="0">
                <a:effectLst>
                  <a:reflection blurRad="6350" stA="55000" endA="300" endPos="45500" dir="5400000" sy="-100000" algn="bl" rotWithShape="0"/>
                </a:effectLst>
              </a:rPr>
              <a:t>How does public health work?</a:t>
            </a:r>
          </a:p>
        </p:txBody>
      </p:sp>
      <p:pic>
        <p:nvPicPr>
          <p:cNvPr id="4" name="Picture 3">
            <a:extLst>
              <a:ext uri="{FF2B5EF4-FFF2-40B4-BE49-F238E27FC236}">
                <a16:creationId xmlns:a16="http://schemas.microsoft.com/office/drawing/2014/main" id="{D4BA7F1C-6586-4B05-848C-70B95F24E5FB}"/>
              </a:ext>
            </a:extLst>
          </p:cNvPr>
          <p:cNvPicPr>
            <a:picLocks noChangeAspect="1"/>
          </p:cNvPicPr>
          <p:nvPr/>
        </p:nvPicPr>
        <p:blipFill>
          <a:blip r:embed="rId2">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240234" y="3789040"/>
            <a:ext cx="1903766" cy="1872208"/>
          </a:xfrm>
          <a:prstGeom prst="rect">
            <a:avLst/>
          </a:prstGeom>
        </p:spPr>
      </p:pic>
    </p:spTree>
    <p:extLst>
      <p:ext uri="{BB962C8B-B14F-4D97-AF65-F5344CB8AC3E}">
        <p14:creationId xmlns:p14="http://schemas.microsoft.com/office/powerpoint/2010/main" val="2149247622"/>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611560" y="188640"/>
            <a:ext cx="7560840" cy="1402416"/>
          </a:xfrm>
        </p:spPr>
        <p:txBody>
          <a:bodyPr>
            <a:normAutofit fontScale="90000"/>
          </a:bodyPr>
          <a:lstStyle/>
          <a:p>
            <a:pPr algn="l"/>
            <a:r>
              <a:rPr lang="en-GB" b="1" dirty="0">
                <a:solidFill>
                  <a:schemeClr val="tx1"/>
                </a:solidFill>
              </a:rPr>
              <a:t>The three core areas of PH…</a:t>
            </a:r>
          </a:p>
        </p:txBody>
      </p:sp>
      <p:sp>
        <p:nvSpPr>
          <p:cNvPr id="3" name="Rectangle 2">
            <a:extLst>
              <a:ext uri="{FF2B5EF4-FFF2-40B4-BE49-F238E27FC236}">
                <a16:creationId xmlns:a16="http://schemas.microsoft.com/office/drawing/2014/main" id="{74BB9B29-D6C4-4137-B645-A441AB07632E}"/>
              </a:ext>
            </a:extLst>
          </p:cNvPr>
          <p:cNvSpPr/>
          <p:nvPr/>
        </p:nvSpPr>
        <p:spPr>
          <a:xfrm>
            <a:off x="733339" y="1340768"/>
            <a:ext cx="7812868" cy="5693866"/>
          </a:xfrm>
          <a:prstGeom prst="rect">
            <a:avLst/>
          </a:prstGeom>
        </p:spPr>
        <p:txBody>
          <a:bodyPr wrap="square">
            <a:spAutoFit/>
          </a:bodyPr>
          <a:lstStyle/>
          <a:p>
            <a:pPr>
              <a:defRPr/>
            </a:pPr>
            <a:r>
              <a:rPr lang="en-GB" sz="2400" dirty="0"/>
              <a:t>Public health supports individuals, organisations, and society to tackle preventable disease, mortality and disability using </a:t>
            </a:r>
            <a:r>
              <a:rPr lang="en-GB" sz="2800" dirty="0"/>
              <a:t>the </a:t>
            </a:r>
            <a:r>
              <a:rPr lang="en-GB" sz="2800" b="1" dirty="0"/>
              <a:t>3Ps </a:t>
            </a:r>
            <a:r>
              <a:rPr lang="en-GB" sz="2800" dirty="0"/>
              <a:t>:</a:t>
            </a:r>
          </a:p>
          <a:p>
            <a:pPr>
              <a:defRPr/>
            </a:pPr>
            <a:endParaRPr lang="en-GB" sz="2800" dirty="0"/>
          </a:p>
          <a:p>
            <a:pPr marL="342900" indent="-342900">
              <a:buFont typeface="Wingdings" panose="05000000000000000000" pitchFamily="2" charset="2"/>
              <a:buChar char="§"/>
              <a:defRPr/>
            </a:pPr>
            <a:r>
              <a:rPr lang="en-GB" sz="2800" dirty="0"/>
              <a:t>Health Protection</a:t>
            </a:r>
          </a:p>
          <a:p>
            <a:pPr marL="342900" indent="-342900">
              <a:buFont typeface="Wingdings" panose="05000000000000000000" pitchFamily="2" charset="2"/>
              <a:buChar char="§"/>
              <a:defRPr/>
            </a:pPr>
            <a:r>
              <a:rPr lang="en-GB" sz="2800" dirty="0"/>
              <a:t>Health Promotion</a:t>
            </a:r>
          </a:p>
          <a:p>
            <a:pPr marL="342900" indent="-342900">
              <a:buFont typeface="Wingdings" panose="05000000000000000000" pitchFamily="2" charset="2"/>
              <a:buChar char="§"/>
              <a:defRPr/>
            </a:pPr>
            <a:r>
              <a:rPr lang="en-GB" sz="2800" dirty="0"/>
              <a:t>Prevention of ill health</a:t>
            </a:r>
          </a:p>
          <a:p>
            <a:pPr>
              <a:defRPr/>
            </a:pPr>
            <a:r>
              <a:rPr lang="en-GB" sz="2800" dirty="0"/>
              <a:t>                         </a:t>
            </a:r>
          </a:p>
          <a:p>
            <a:pPr>
              <a:defRPr/>
            </a:pPr>
            <a:r>
              <a:rPr lang="en-GB" sz="2800" dirty="0"/>
              <a:t>                          (Royal College of Nursing, 2022)</a:t>
            </a:r>
          </a:p>
          <a:p>
            <a:pPr marL="342900" indent="-342900">
              <a:buFont typeface="Wingdings" panose="05000000000000000000" pitchFamily="2" charset="2"/>
              <a:buChar char="v"/>
              <a:defRPr/>
            </a:pPr>
            <a:endParaRPr lang="en-GB" sz="2400" dirty="0">
              <a:solidFill>
                <a:srgbClr val="FFFF00"/>
              </a:solidFill>
            </a:endParaRPr>
          </a:p>
          <a:p>
            <a:pPr>
              <a:defRPr/>
            </a:pPr>
            <a:r>
              <a:rPr lang="en-GB" sz="2400" dirty="0"/>
              <a:t>                                   </a:t>
            </a:r>
            <a:endParaRPr lang="en-GB" sz="2400" b="1" dirty="0"/>
          </a:p>
          <a:p>
            <a:pPr>
              <a:defRPr/>
            </a:pPr>
            <a:endParaRPr lang="en-GB" sz="2400" dirty="0">
              <a:solidFill>
                <a:srgbClr val="FFFF00"/>
              </a:solidFill>
            </a:endParaRPr>
          </a:p>
          <a:p>
            <a:pPr>
              <a:defRPr/>
            </a:pPr>
            <a:r>
              <a:rPr lang="en-GB" sz="2400" dirty="0">
                <a:solidFill>
                  <a:srgbClr val="FFFF00"/>
                </a:solidFill>
              </a:rPr>
              <a:t> </a:t>
            </a:r>
          </a:p>
          <a:p>
            <a:pPr>
              <a:defRPr/>
            </a:pPr>
            <a:endParaRPr lang="en-GB" sz="2400" dirty="0">
              <a:solidFill>
                <a:srgbClr val="FFFF00"/>
              </a:solidFill>
            </a:endParaRPr>
          </a:p>
        </p:txBody>
      </p:sp>
    </p:spTree>
    <p:extLst>
      <p:ext uri="{BB962C8B-B14F-4D97-AF65-F5344CB8AC3E}">
        <p14:creationId xmlns:p14="http://schemas.microsoft.com/office/powerpoint/2010/main" val="246652885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575556" y="107315"/>
            <a:ext cx="7560840" cy="1402416"/>
          </a:xfrm>
        </p:spPr>
        <p:txBody>
          <a:bodyPr>
            <a:normAutofit/>
          </a:bodyPr>
          <a:lstStyle/>
          <a:p>
            <a:pPr algn="l"/>
            <a:r>
              <a:rPr lang="en-GB" b="1" dirty="0">
                <a:solidFill>
                  <a:schemeClr val="tx1"/>
                </a:solidFill>
              </a:rPr>
              <a:t>Protection involves…</a:t>
            </a:r>
          </a:p>
        </p:txBody>
      </p:sp>
      <p:sp>
        <p:nvSpPr>
          <p:cNvPr id="3" name="Rectangle 2">
            <a:extLst>
              <a:ext uri="{FF2B5EF4-FFF2-40B4-BE49-F238E27FC236}">
                <a16:creationId xmlns:a16="http://schemas.microsoft.com/office/drawing/2014/main" id="{74BB9B29-D6C4-4137-B645-A441AB07632E}"/>
              </a:ext>
            </a:extLst>
          </p:cNvPr>
          <p:cNvSpPr/>
          <p:nvPr/>
        </p:nvSpPr>
        <p:spPr>
          <a:xfrm>
            <a:off x="827584" y="1700808"/>
            <a:ext cx="7812868" cy="5386090"/>
          </a:xfrm>
          <a:prstGeom prst="rect">
            <a:avLst/>
          </a:prstGeom>
        </p:spPr>
        <p:txBody>
          <a:bodyPr wrap="square">
            <a:spAutoFit/>
          </a:bodyPr>
          <a:lstStyle/>
          <a:p>
            <a:pPr>
              <a:defRPr/>
            </a:pPr>
            <a:r>
              <a:rPr lang="en-GB" sz="2800" dirty="0"/>
              <a:t>…Protecting the health of the population</a:t>
            </a:r>
          </a:p>
          <a:p>
            <a:pPr>
              <a:defRPr/>
            </a:pPr>
            <a:r>
              <a:rPr lang="en-GB" sz="2800" dirty="0"/>
              <a:t> </a:t>
            </a:r>
          </a:p>
          <a:p>
            <a:pPr>
              <a:defRPr/>
            </a:pPr>
            <a:r>
              <a:rPr lang="en-GB" sz="2800" dirty="0"/>
              <a:t>These include:</a:t>
            </a:r>
          </a:p>
          <a:p>
            <a:pPr marL="457200" indent="-457200">
              <a:buFont typeface="Wingdings" panose="05000000000000000000" pitchFamily="2" charset="2"/>
              <a:buChar char="§"/>
              <a:defRPr/>
            </a:pPr>
            <a:r>
              <a:rPr lang="en-GB" sz="2800" dirty="0"/>
              <a:t>the control of infectious diseases</a:t>
            </a:r>
          </a:p>
          <a:p>
            <a:pPr marL="457200" indent="-457200">
              <a:buFont typeface="Wingdings" panose="05000000000000000000" pitchFamily="2" charset="2"/>
              <a:buChar char="§"/>
              <a:defRPr/>
            </a:pPr>
            <a:r>
              <a:rPr lang="en-GB" sz="2800" dirty="0"/>
              <a:t>Managing environmental hazards</a:t>
            </a:r>
          </a:p>
          <a:p>
            <a:pPr marL="457200" indent="-457200">
              <a:buFont typeface="Wingdings" panose="05000000000000000000" pitchFamily="2" charset="2"/>
              <a:buChar char="§"/>
              <a:defRPr/>
            </a:pPr>
            <a:r>
              <a:rPr lang="en-GB" sz="2800" dirty="0"/>
              <a:t>Ensuring a health workplace</a:t>
            </a:r>
          </a:p>
          <a:p>
            <a:pPr marL="457200" indent="-457200">
              <a:buFont typeface="Wingdings" panose="05000000000000000000" pitchFamily="2" charset="2"/>
              <a:buChar char="§"/>
              <a:defRPr/>
            </a:pPr>
            <a:r>
              <a:rPr lang="en-GB" sz="2800" dirty="0"/>
              <a:t>Managing health emergencies</a:t>
            </a:r>
          </a:p>
          <a:p>
            <a:pPr>
              <a:defRPr/>
            </a:pPr>
            <a:endParaRPr lang="en-GB" sz="2800" dirty="0"/>
          </a:p>
          <a:p>
            <a:pPr>
              <a:defRPr/>
            </a:pPr>
            <a:r>
              <a:rPr lang="en-GB" sz="2400" dirty="0">
                <a:solidFill>
                  <a:srgbClr val="FFFF00"/>
                </a:solidFill>
              </a:rPr>
              <a:t>                                       </a:t>
            </a:r>
            <a:r>
              <a:rPr lang="en-GB" sz="2400" dirty="0"/>
              <a:t>(Royal College of Nursing, 2022)</a:t>
            </a:r>
            <a:endParaRPr lang="en-GB" sz="2400" dirty="0">
              <a:solidFill>
                <a:srgbClr val="FFFF00"/>
              </a:solidFill>
            </a:endParaRPr>
          </a:p>
          <a:p>
            <a:pPr marL="342900" indent="-342900">
              <a:buFont typeface="Wingdings" panose="05000000000000000000" pitchFamily="2" charset="2"/>
              <a:buChar char="v"/>
              <a:defRPr/>
            </a:pPr>
            <a:endParaRPr lang="en-GB" sz="2400" dirty="0">
              <a:solidFill>
                <a:srgbClr val="FFFF00"/>
              </a:solidFill>
            </a:endParaRPr>
          </a:p>
          <a:p>
            <a:pPr>
              <a:defRPr/>
            </a:pPr>
            <a:endParaRPr lang="en-GB" sz="2400" dirty="0">
              <a:solidFill>
                <a:srgbClr val="FFFF00"/>
              </a:solidFill>
            </a:endParaRPr>
          </a:p>
          <a:p>
            <a:pPr>
              <a:defRPr/>
            </a:pPr>
            <a:r>
              <a:rPr lang="en-GB" sz="2400" dirty="0">
                <a:solidFill>
                  <a:srgbClr val="FFFF00"/>
                </a:solidFill>
              </a:rPr>
              <a:t> </a:t>
            </a:r>
          </a:p>
          <a:p>
            <a:pPr>
              <a:defRPr/>
            </a:pPr>
            <a:endParaRPr lang="en-GB" sz="2400" dirty="0">
              <a:solidFill>
                <a:srgbClr val="FFFF00"/>
              </a:solidFill>
            </a:endParaRPr>
          </a:p>
        </p:txBody>
      </p:sp>
    </p:spTree>
    <p:extLst>
      <p:ext uri="{BB962C8B-B14F-4D97-AF65-F5344CB8AC3E}">
        <p14:creationId xmlns:p14="http://schemas.microsoft.com/office/powerpoint/2010/main" val="336808057"/>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611560" y="188640"/>
            <a:ext cx="7560840" cy="1402416"/>
          </a:xfrm>
        </p:spPr>
        <p:txBody>
          <a:bodyPr>
            <a:normAutofit/>
          </a:bodyPr>
          <a:lstStyle/>
          <a:p>
            <a:pPr algn="l"/>
            <a:r>
              <a:rPr lang="en-GB" b="1">
                <a:solidFill>
                  <a:schemeClr val="tx1"/>
                </a:solidFill>
              </a:rPr>
              <a:t>Promotion is about…</a:t>
            </a:r>
          </a:p>
        </p:txBody>
      </p:sp>
      <p:sp>
        <p:nvSpPr>
          <p:cNvPr id="3" name="Rectangle 2">
            <a:extLst>
              <a:ext uri="{FF2B5EF4-FFF2-40B4-BE49-F238E27FC236}">
                <a16:creationId xmlns:a16="http://schemas.microsoft.com/office/drawing/2014/main" id="{74BB9B29-D6C4-4137-B645-A441AB07632E}"/>
              </a:ext>
            </a:extLst>
          </p:cNvPr>
          <p:cNvSpPr/>
          <p:nvPr/>
        </p:nvSpPr>
        <p:spPr>
          <a:xfrm>
            <a:off x="611560" y="1474619"/>
            <a:ext cx="7812868" cy="3847207"/>
          </a:xfrm>
          <a:prstGeom prst="rect">
            <a:avLst/>
          </a:prstGeom>
        </p:spPr>
        <p:txBody>
          <a:bodyPr wrap="square">
            <a:spAutoFit/>
          </a:bodyPr>
          <a:lstStyle/>
          <a:p>
            <a:pPr>
              <a:defRPr/>
            </a:pPr>
            <a:r>
              <a:rPr lang="en-GB" sz="2800" dirty="0"/>
              <a:t>…</a:t>
            </a:r>
            <a:r>
              <a:rPr lang="en-GB" sz="2400" dirty="0"/>
              <a:t>improving  the health of the population. </a:t>
            </a:r>
          </a:p>
          <a:p>
            <a:pPr>
              <a:defRPr/>
            </a:pPr>
            <a:endParaRPr lang="en-GB" sz="2400" dirty="0"/>
          </a:p>
          <a:p>
            <a:pPr>
              <a:defRPr/>
            </a:pPr>
            <a:r>
              <a:rPr lang="en-GB" sz="2400" dirty="0"/>
              <a:t>It covers activities that focus on the individual, such as:</a:t>
            </a:r>
          </a:p>
          <a:p>
            <a:pPr>
              <a:defRPr/>
            </a:pPr>
            <a:endParaRPr lang="en-GB" sz="2400" dirty="0"/>
          </a:p>
          <a:p>
            <a:pPr marL="457200" indent="-457200">
              <a:buFont typeface="Arial" panose="020B0604020202020204" pitchFamily="34" charset="0"/>
              <a:buChar char="•"/>
              <a:defRPr/>
            </a:pPr>
            <a:r>
              <a:rPr lang="en-GB" sz="2400" dirty="0"/>
              <a:t>promoting health behaviours over a life course</a:t>
            </a:r>
          </a:p>
          <a:p>
            <a:pPr>
              <a:defRPr/>
            </a:pPr>
            <a:endParaRPr lang="en-GB" sz="2400" dirty="0"/>
          </a:p>
          <a:p>
            <a:pPr>
              <a:defRPr/>
            </a:pPr>
            <a:r>
              <a:rPr lang="en-GB" sz="2400" dirty="0"/>
              <a:t>and wider influences, such as:</a:t>
            </a:r>
          </a:p>
          <a:p>
            <a:pPr marL="457200" indent="-457200">
              <a:buFont typeface="Arial" panose="020B0604020202020204" pitchFamily="34" charset="0"/>
              <a:buChar char="•"/>
              <a:defRPr/>
            </a:pPr>
            <a:endParaRPr lang="en-GB" sz="2400" dirty="0"/>
          </a:p>
          <a:p>
            <a:pPr marL="457200" indent="-457200">
              <a:buFont typeface="Arial" panose="020B0604020202020204" pitchFamily="34" charset="0"/>
              <a:buChar char="•"/>
              <a:defRPr/>
            </a:pPr>
            <a:r>
              <a:rPr lang="en-GB" sz="2400" dirty="0"/>
              <a:t>improving factors that influence health.</a:t>
            </a:r>
          </a:p>
          <a:p>
            <a:pPr>
              <a:defRPr/>
            </a:pPr>
            <a:r>
              <a:rPr lang="en-GB" sz="2400" dirty="0"/>
              <a:t>                                                   </a:t>
            </a:r>
            <a:r>
              <a:rPr lang="en-GB" dirty="0"/>
              <a:t> (Royal College of Nursing, 2022)</a:t>
            </a:r>
            <a:endParaRPr lang="en-GB" dirty="0">
              <a:solidFill>
                <a:srgbClr val="FFFF00"/>
              </a:solidFill>
            </a:endParaRPr>
          </a:p>
        </p:txBody>
      </p:sp>
    </p:spTree>
    <p:extLst>
      <p:ext uri="{BB962C8B-B14F-4D97-AF65-F5344CB8AC3E}">
        <p14:creationId xmlns:p14="http://schemas.microsoft.com/office/powerpoint/2010/main" val="2315393589"/>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611560" y="188640"/>
            <a:ext cx="7560840" cy="1402416"/>
          </a:xfrm>
        </p:spPr>
        <p:txBody>
          <a:bodyPr>
            <a:normAutofit/>
          </a:bodyPr>
          <a:lstStyle/>
          <a:p>
            <a:pPr algn="l"/>
            <a:r>
              <a:rPr lang="en-GB" b="1">
                <a:solidFill>
                  <a:schemeClr val="tx1"/>
                </a:solidFill>
              </a:rPr>
              <a:t>Prevention is about…</a:t>
            </a:r>
          </a:p>
        </p:txBody>
      </p:sp>
      <p:sp>
        <p:nvSpPr>
          <p:cNvPr id="3" name="Rectangle 2">
            <a:extLst>
              <a:ext uri="{FF2B5EF4-FFF2-40B4-BE49-F238E27FC236}">
                <a16:creationId xmlns:a16="http://schemas.microsoft.com/office/drawing/2014/main" id="{74BB9B29-D6C4-4137-B645-A441AB07632E}"/>
              </a:ext>
            </a:extLst>
          </p:cNvPr>
          <p:cNvSpPr/>
          <p:nvPr/>
        </p:nvSpPr>
        <p:spPr>
          <a:xfrm>
            <a:off x="719572" y="1621938"/>
            <a:ext cx="7812868" cy="4216539"/>
          </a:xfrm>
          <a:prstGeom prst="rect">
            <a:avLst/>
          </a:prstGeom>
        </p:spPr>
        <p:txBody>
          <a:bodyPr wrap="square">
            <a:spAutoFit/>
          </a:bodyPr>
          <a:lstStyle/>
          <a:p>
            <a:pPr>
              <a:defRPr/>
            </a:pPr>
            <a:r>
              <a:rPr lang="en-GB" sz="2400" dirty="0"/>
              <a:t>…</a:t>
            </a:r>
            <a:r>
              <a:rPr lang="en-GB" sz="2800" dirty="0"/>
              <a:t>preventing health problems before they occur.</a:t>
            </a:r>
          </a:p>
          <a:p>
            <a:pPr>
              <a:defRPr/>
            </a:pPr>
            <a:endParaRPr lang="en-GB" sz="2800" dirty="0"/>
          </a:p>
          <a:p>
            <a:pPr>
              <a:defRPr/>
            </a:pPr>
            <a:r>
              <a:rPr lang="en-GB" sz="2800" dirty="0"/>
              <a:t>It includes activities such as</a:t>
            </a:r>
          </a:p>
          <a:p>
            <a:pPr>
              <a:defRPr/>
            </a:pPr>
            <a:endParaRPr lang="en-GB" sz="2800" dirty="0"/>
          </a:p>
          <a:p>
            <a:pPr marL="342900" indent="-342900">
              <a:buFont typeface="Wingdings" panose="05000000000000000000" pitchFamily="2" charset="2"/>
              <a:buChar char="§"/>
              <a:defRPr/>
            </a:pPr>
            <a:r>
              <a:rPr lang="en-GB" sz="2800" dirty="0"/>
              <a:t>Vaccination</a:t>
            </a:r>
          </a:p>
          <a:p>
            <a:pPr marL="342900" indent="-342900">
              <a:buFont typeface="Wingdings" panose="05000000000000000000" pitchFamily="2" charset="2"/>
              <a:buChar char="§"/>
              <a:defRPr/>
            </a:pPr>
            <a:r>
              <a:rPr lang="en-GB" sz="2800" dirty="0"/>
              <a:t>Screening</a:t>
            </a:r>
          </a:p>
          <a:p>
            <a:pPr>
              <a:defRPr/>
            </a:pPr>
            <a:endParaRPr lang="en-GB" sz="2400" dirty="0">
              <a:solidFill>
                <a:srgbClr val="FFFF00"/>
              </a:solidFill>
            </a:endParaRPr>
          </a:p>
          <a:p>
            <a:pPr>
              <a:defRPr/>
            </a:pPr>
            <a:endParaRPr lang="en-GB" sz="2400" dirty="0">
              <a:solidFill>
                <a:srgbClr val="FFFF00"/>
              </a:solidFill>
            </a:endParaRPr>
          </a:p>
          <a:p>
            <a:pPr>
              <a:defRPr/>
            </a:pPr>
            <a:endParaRPr lang="en-GB" sz="2400" dirty="0">
              <a:solidFill>
                <a:srgbClr val="FFFF00"/>
              </a:solidFill>
            </a:endParaRPr>
          </a:p>
          <a:p>
            <a:pPr>
              <a:defRPr/>
            </a:pPr>
            <a:r>
              <a:rPr lang="en-GB" sz="2400" dirty="0"/>
              <a:t>                                       (Royal College of Nursing, 2022)</a:t>
            </a:r>
            <a:endParaRPr lang="en-GB" sz="2400" dirty="0">
              <a:solidFill>
                <a:srgbClr val="FFFF00"/>
              </a:solidFill>
            </a:endParaRPr>
          </a:p>
        </p:txBody>
      </p:sp>
    </p:spTree>
    <p:extLst>
      <p:ext uri="{BB962C8B-B14F-4D97-AF65-F5344CB8AC3E}">
        <p14:creationId xmlns:p14="http://schemas.microsoft.com/office/powerpoint/2010/main" val="351271734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79860-08D7-4003-9564-80C8955EC6A8}"/>
              </a:ext>
            </a:extLst>
          </p:cNvPr>
          <p:cNvSpPr txBox="1">
            <a:spLocks noGrp="1"/>
          </p:cNvSpPr>
          <p:nvPr>
            <p:ph type="title"/>
          </p:nvPr>
        </p:nvSpPr>
        <p:spPr>
          <a:xfrm>
            <a:off x="457198" y="260648"/>
            <a:ext cx="8229600" cy="1143000"/>
          </a:xfrm>
          <a:solidFill>
            <a:schemeClr val="bg1"/>
          </a:solidFill>
        </p:spPr>
        <p:txBody>
          <a:bodyPr anchorCtr="1"/>
          <a:lstStyle/>
          <a:p>
            <a:pPr lvl="0" algn="ctr"/>
            <a:r>
              <a:rPr lang="en-GB" b="1" dirty="0">
                <a:latin typeface="Arial" panose="020B0604020202020204" pitchFamily="34" charset="0"/>
                <a:cs typeface="Arial" panose="020B0604020202020204" pitchFamily="34" charset="0"/>
              </a:rPr>
              <a:t>Activity 4</a:t>
            </a:r>
          </a:p>
        </p:txBody>
      </p:sp>
      <p:sp>
        <p:nvSpPr>
          <p:cNvPr id="3" name="Content Placeholder 2">
            <a:extLst>
              <a:ext uri="{FF2B5EF4-FFF2-40B4-BE49-F238E27FC236}">
                <a16:creationId xmlns:a16="http://schemas.microsoft.com/office/drawing/2014/main" id="{10C7E2E1-400A-4F39-9886-92B40CFD129B}"/>
              </a:ext>
            </a:extLst>
          </p:cNvPr>
          <p:cNvSpPr txBox="1">
            <a:spLocks noGrp="1"/>
          </p:cNvSpPr>
          <p:nvPr>
            <p:ph idx="1"/>
          </p:nvPr>
        </p:nvSpPr>
        <p:spPr>
          <a:xfrm>
            <a:off x="628648" y="1629966"/>
            <a:ext cx="7886700" cy="3263502"/>
          </a:xfrm>
        </p:spPr>
        <p:txBody>
          <a:bodyPr>
            <a:normAutofit fontScale="92500"/>
          </a:bodyPr>
          <a:lstStyle/>
          <a:p>
            <a:pPr marL="0" indent="0">
              <a:buNone/>
            </a:pPr>
            <a:r>
              <a:rPr lang="en-GB" sz="2800" dirty="0">
                <a:latin typeface="Arial" panose="020B0604020202020204" pitchFamily="34" charset="0"/>
                <a:cs typeface="Arial" panose="020B0604020202020204" pitchFamily="34" charset="0"/>
              </a:rPr>
              <a:t>Watch the video below and</a:t>
            </a:r>
          </a:p>
          <a:p>
            <a:pPr marL="0" indent="0">
              <a:buNone/>
            </a:pPr>
            <a:endParaRPr lang="en-GB" sz="2800" dirty="0">
              <a:latin typeface="Arial" panose="020B0604020202020204" pitchFamily="34" charset="0"/>
              <a:cs typeface="Arial" panose="020B0604020202020204" pitchFamily="34" charset="0"/>
              <a:hlinkClick r:id="" action="ppaction://noaction"/>
            </a:endParaRPr>
          </a:p>
          <a:p>
            <a:pPr marL="0" indent="0">
              <a:buNone/>
            </a:pPr>
            <a:r>
              <a:rPr lang="en-GB" sz="2800" dirty="0">
                <a:latin typeface="Arial" panose="020B0604020202020204" pitchFamily="34" charset="0"/>
                <a:cs typeface="Arial" panose="020B0604020202020204" pitchFamily="34" charset="0"/>
                <a:hlinkClick r:id="rId3"/>
              </a:rPr>
              <a:t>https://www.youtube.com/watch?v=oy1CAMObRzc</a:t>
            </a:r>
            <a:endParaRPr lang="en-GB" sz="2800" dirty="0">
              <a:latin typeface="Arial" panose="020B0604020202020204" pitchFamily="34" charset="0"/>
              <a:cs typeface="Arial" panose="020B0604020202020204" pitchFamily="34" charset="0"/>
            </a:endParaRPr>
          </a:p>
          <a:p>
            <a:pPr marL="0" indent="0">
              <a:buNone/>
            </a:pPr>
            <a:endParaRPr lang="en-GB" sz="2800" dirty="0">
              <a:latin typeface="Arial" panose="020B0604020202020204" pitchFamily="34" charset="0"/>
              <a:cs typeface="Arial" panose="020B0604020202020204" pitchFamily="34" charset="0"/>
            </a:endParaRPr>
          </a:p>
          <a:p>
            <a:pPr marL="0" indent="0">
              <a:buNone/>
            </a:pPr>
            <a:endParaRPr lang="en-GB" sz="2800" dirty="0">
              <a:latin typeface="Arial" panose="020B0604020202020204" pitchFamily="34" charset="0"/>
              <a:cs typeface="Arial" panose="020B0604020202020204" pitchFamily="34" charset="0"/>
            </a:endParaRPr>
          </a:p>
          <a:p>
            <a:pPr marL="0" indent="0" algn="ctr">
              <a:buNone/>
            </a:pPr>
            <a:r>
              <a:rPr lang="en-GB" sz="2800" b="1" dirty="0">
                <a:latin typeface="Arial" panose="020B0604020202020204" pitchFamily="34" charset="0"/>
                <a:cs typeface="Arial" panose="020B0604020202020204" pitchFamily="34" charset="0"/>
              </a:rPr>
              <a:t>Feedback what you have learnt to the whole class</a:t>
            </a: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8029043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23528" y="1988840"/>
            <a:ext cx="8229600" cy="1252728"/>
          </a:xfrm>
        </p:spPr>
        <p:txBody>
          <a:bodyPr>
            <a:noAutofit/>
            <a:scene3d>
              <a:camera prst="perspectiveHeroicExtremeLeftFacing"/>
              <a:lightRig rig="threePt" dir="t"/>
            </a:scene3d>
          </a:bodyPr>
          <a:lstStyle/>
          <a:p>
            <a:pPr algn="l"/>
            <a:r>
              <a:rPr lang="en-GB" sz="4000" b="1" i="1" dirty="0">
                <a:effectLst>
                  <a:reflection blurRad="6350" stA="55000" endA="300" endPos="45500" dir="5400000" sy="-100000" algn="bl" rotWithShape="0"/>
                </a:effectLst>
              </a:rPr>
              <a:t>What are the </a:t>
            </a:r>
            <a:r>
              <a:rPr lang="en-GB" sz="4000" b="1" dirty="0"/>
              <a:t>three core functions of Public Health</a:t>
            </a:r>
            <a:r>
              <a:rPr lang="en-GB" sz="4000" b="1" i="1" dirty="0">
                <a:effectLst>
                  <a:reflection blurRad="6350" stA="55000" endA="300" endPos="45500" dir="5400000" sy="-100000" algn="bl" rotWithShape="0"/>
                </a:effectLst>
              </a:rPr>
              <a:t>?</a:t>
            </a:r>
          </a:p>
        </p:txBody>
      </p:sp>
      <p:pic>
        <p:nvPicPr>
          <p:cNvPr id="5" name="Picture 4"/>
          <p:cNvPicPr>
            <a:picLocks noChangeAspect="1"/>
          </p:cNvPicPr>
          <p:nvPr/>
        </p:nvPicPr>
        <p:blipFill>
          <a:blip r:embed="rId2">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236296" y="3832456"/>
            <a:ext cx="1903766" cy="1872208"/>
          </a:xfrm>
          <a:prstGeom prst="rect">
            <a:avLst/>
          </a:prstGeom>
        </p:spPr>
      </p:pic>
    </p:spTree>
    <p:extLst>
      <p:ext uri="{BB962C8B-B14F-4D97-AF65-F5344CB8AC3E}">
        <p14:creationId xmlns:p14="http://schemas.microsoft.com/office/powerpoint/2010/main" val="536821041"/>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3F68B7-859C-4A34-9180-C492209C6368}"/>
              </a:ext>
            </a:extLst>
          </p:cNvPr>
          <p:cNvSpPr>
            <a:spLocks noGrp="1"/>
          </p:cNvSpPr>
          <p:nvPr>
            <p:ph type="title"/>
          </p:nvPr>
        </p:nvSpPr>
        <p:spPr/>
        <p:txBody>
          <a:bodyPr>
            <a:normAutofit fontScale="90000"/>
          </a:bodyPr>
          <a:lstStyle/>
          <a:p>
            <a:r>
              <a:rPr lang="en-GB" sz="4000" b="1" dirty="0"/>
              <a:t>Three Core Functions of Public Health</a:t>
            </a:r>
            <a:endParaRPr lang="en-GB" dirty="0"/>
          </a:p>
        </p:txBody>
      </p:sp>
      <p:sp>
        <p:nvSpPr>
          <p:cNvPr id="3" name="Content Placeholder 2">
            <a:extLst>
              <a:ext uri="{FF2B5EF4-FFF2-40B4-BE49-F238E27FC236}">
                <a16:creationId xmlns:a16="http://schemas.microsoft.com/office/drawing/2014/main" id="{7FBBE6CE-F771-4F2E-87B6-9B85D59134E4}"/>
              </a:ext>
            </a:extLst>
          </p:cNvPr>
          <p:cNvSpPr>
            <a:spLocks noGrp="1"/>
          </p:cNvSpPr>
          <p:nvPr>
            <p:ph idx="1"/>
          </p:nvPr>
        </p:nvSpPr>
        <p:spPr/>
        <p:txBody>
          <a:bodyPr>
            <a:normAutofit/>
          </a:bodyPr>
          <a:lstStyle/>
          <a:p>
            <a:r>
              <a:rPr lang="en-GB" sz="2400" dirty="0"/>
              <a:t>The Institute of Medicine (1988) defined three core functions of public health agencies that must be carried out at all levels of government for the overall public health system to work effectively. </a:t>
            </a:r>
          </a:p>
          <a:p>
            <a:pPr marL="0" indent="0">
              <a:buNone/>
            </a:pPr>
            <a:r>
              <a:rPr lang="en-GB" sz="2400" dirty="0"/>
              <a:t>The </a:t>
            </a:r>
            <a:r>
              <a:rPr lang="en-GB" sz="2400" b="1" i="1" dirty="0"/>
              <a:t>three core functions </a:t>
            </a:r>
            <a:r>
              <a:rPr lang="en-GB" sz="2400" dirty="0"/>
              <a:t>include</a:t>
            </a:r>
          </a:p>
          <a:p>
            <a:pPr>
              <a:buFont typeface="Wingdings" panose="05000000000000000000" pitchFamily="2" charset="2"/>
              <a:buChar char="§"/>
            </a:pPr>
            <a:r>
              <a:rPr lang="en-GB" sz="2400" dirty="0"/>
              <a:t>Assessment, </a:t>
            </a:r>
          </a:p>
          <a:p>
            <a:pPr>
              <a:buFont typeface="Wingdings" panose="05000000000000000000" pitchFamily="2" charset="2"/>
              <a:buChar char="§"/>
            </a:pPr>
            <a:r>
              <a:rPr lang="en-GB" sz="2400" dirty="0"/>
              <a:t>Policy development, and </a:t>
            </a:r>
          </a:p>
          <a:p>
            <a:pPr>
              <a:buFont typeface="Wingdings" panose="05000000000000000000" pitchFamily="2" charset="2"/>
              <a:buChar char="§"/>
            </a:pPr>
            <a:r>
              <a:rPr lang="en-GB" sz="2400" dirty="0"/>
              <a:t>Assurance.</a:t>
            </a:r>
          </a:p>
          <a:p>
            <a:pPr marL="0" indent="0">
              <a:buNone/>
            </a:pPr>
            <a:r>
              <a:rPr lang="en-GB" sz="2400" dirty="0"/>
              <a:t>                                                              </a:t>
            </a:r>
          </a:p>
          <a:p>
            <a:endParaRPr lang="en-GB" sz="2400" dirty="0"/>
          </a:p>
        </p:txBody>
      </p:sp>
    </p:spTree>
    <p:extLst>
      <p:ext uri="{BB962C8B-B14F-4D97-AF65-F5344CB8AC3E}">
        <p14:creationId xmlns:p14="http://schemas.microsoft.com/office/powerpoint/2010/main" val="83474570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611560" y="188640"/>
            <a:ext cx="7560840" cy="1402416"/>
          </a:xfrm>
        </p:spPr>
        <p:txBody>
          <a:bodyPr>
            <a:normAutofit/>
          </a:bodyPr>
          <a:lstStyle/>
          <a:p>
            <a:pPr algn="l"/>
            <a:r>
              <a:rPr lang="en-GB" b="1">
                <a:solidFill>
                  <a:schemeClr val="tx1"/>
                </a:solidFill>
              </a:rPr>
              <a:t>For all these core areas to …</a:t>
            </a:r>
          </a:p>
        </p:txBody>
      </p:sp>
      <p:sp>
        <p:nvSpPr>
          <p:cNvPr id="3" name="Rectangle 2">
            <a:extLst>
              <a:ext uri="{FF2B5EF4-FFF2-40B4-BE49-F238E27FC236}">
                <a16:creationId xmlns:a16="http://schemas.microsoft.com/office/drawing/2014/main" id="{74BB9B29-D6C4-4137-B645-A441AB07632E}"/>
              </a:ext>
            </a:extLst>
          </p:cNvPr>
          <p:cNvSpPr/>
          <p:nvPr/>
        </p:nvSpPr>
        <p:spPr>
          <a:xfrm>
            <a:off x="665566" y="1536174"/>
            <a:ext cx="7812868" cy="3785652"/>
          </a:xfrm>
          <a:prstGeom prst="rect">
            <a:avLst/>
          </a:prstGeom>
        </p:spPr>
        <p:txBody>
          <a:bodyPr wrap="square">
            <a:spAutoFit/>
          </a:bodyPr>
          <a:lstStyle/>
          <a:p>
            <a:pPr>
              <a:defRPr/>
            </a:pPr>
            <a:r>
              <a:rPr lang="en-GB" sz="2400" dirty="0"/>
              <a:t>…</a:t>
            </a:r>
            <a:r>
              <a:rPr lang="en-GB" sz="2400" b="1" dirty="0"/>
              <a:t>function effectively, there must be</a:t>
            </a:r>
          </a:p>
          <a:p>
            <a:pPr>
              <a:defRPr/>
            </a:pPr>
            <a:r>
              <a:rPr lang="en-GB" sz="2400" dirty="0"/>
              <a:t> </a:t>
            </a:r>
          </a:p>
          <a:p>
            <a:pPr marL="342900" indent="-342900">
              <a:buFont typeface="Wingdings" panose="05000000000000000000" pitchFamily="2" charset="2"/>
              <a:buChar char="§"/>
              <a:defRPr/>
            </a:pPr>
            <a:r>
              <a:rPr lang="en-GB" sz="2400" b="1" dirty="0"/>
              <a:t>good governance</a:t>
            </a:r>
          </a:p>
          <a:p>
            <a:pPr marL="342900" indent="-342900">
              <a:buFont typeface="Wingdings" panose="05000000000000000000" pitchFamily="2" charset="2"/>
              <a:buChar char="§"/>
              <a:defRPr/>
            </a:pPr>
            <a:r>
              <a:rPr lang="en-GB" sz="2400" b="1" dirty="0"/>
              <a:t>Advocacy</a:t>
            </a:r>
            <a:r>
              <a:rPr lang="en-GB" sz="2400" dirty="0"/>
              <a:t>: to influence and obtain support and commitment for action that support the health core</a:t>
            </a:r>
          </a:p>
          <a:p>
            <a:pPr marL="342900" indent="-342900">
              <a:buFont typeface="Wingdings" panose="05000000000000000000" pitchFamily="2" charset="2"/>
              <a:buChar char="§"/>
              <a:defRPr/>
            </a:pPr>
            <a:r>
              <a:rPr lang="en-GB" sz="2400" b="1" dirty="0"/>
              <a:t>Capacity</a:t>
            </a:r>
            <a:r>
              <a:rPr lang="en-GB" sz="2400" dirty="0"/>
              <a:t>: having an adequate well trained and supported public health workforce</a:t>
            </a:r>
          </a:p>
          <a:p>
            <a:pPr marL="342900" indent="-342900">
              <a:buFont typeface="Wingdings" panose="05000000000000000000" pitchFamily="2" charset="2"/>
              <a:buChar char="§"/>
              <a:defRPr/>
            </a:pPr>
            <a:r>
              <a:rPr lang="en-GB" sz="2400" b="1" dirty="0"/>
              <a:t>Information: </a:t>
            </a:r>
            <a:r>
              <a:rPr lang="en-GB" sz="2400" dirty="0"/>
              <a:t>having</a:t>
            </a:r>
            <a:r>
              <a:rPr lang="en-GB" sz="2400" b="1" dirty="0"/>
              <a:t> </a:t>
            </a:r>
            <a:r>
              <a:rPr lang="en-GB" sz="2400" dirty="0"/>
              <a:t>accurate timely information is necessary to support health action such as relevant  research, surveillance, monitoring and evaluation </a:t>
            </a:r>
          </a:p>
        </p:txBody>
      </p:sp>
    </p:spTree>
    <p:extLst>
      <p:ext uri="{BB962C8B-B14F-4D97-AF65-F5344CB8AC3E}">
        <p14:creationId xmlns:p14="http://schemas.microsoft.com/office/powerpoint/2010/main" val="1166436812"/>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0D6BC-19DA-4BC5-A87B-32C0F1DB18DC}"/>
              </a:ext>
            </a:extLst>
          </p:cNvPr>
          <p:cNvSpPr>
            <a:spLocks noGrp="1"/>
          </p:cNvSpPr>
          <p:nvPr>
            <p:ph type="title"/>
          </p:nvPr>
        </p:nvSpPr>
        <p:spPr/>
        <p:txBody>
          <a:bodyPr>
            <a:normAutofit fontScale="90000"/>
          </a:bodyPr>
          <a:lstStyle/>
          <a:p>
            <a:r>
              <a:rPr lang="en-GB" b="1" dirty="0"/>
              <a:t>Three Core Functions of Public Health</a:t>
            </a:r>
            <a:endParaRPr lang="en-GB" dirty="0"/>
          </a:p>
        </p:txBody>
      </p:sp>
      <p:sp>
        <p:nvSpPr>
          <p:cNvPr id="3" name="Content Placeholder 2">
            <a:extLst>
              <a:ext uri="{FF2B5EF4-FFF2-40B4-BE49-F238E27FC236}">
                <a16:creationId xmlns:a16="http://schemas.microsoft.com/office/drawing/2014/main" id="{088E1544-5B77-4CF8-80B3-CF434E3C657B}"/>
              </a:ext>
            </a:extLst>
          </p:cNvPr>
          <p:cNvSpPr>
            <a:spLocks noGrp="1"/>
          </p:cNvSpPr>
          <p:nvPr>
            <p:ph idx="1"/>
          </p:nvPr>
        </p:nvSpPr>
        <p:spPr/>
        <p:txBody>
          <a:bodyPr>
            <a:normAutofit/>
          </a:bodyPr>
          <a:lstStyle/>
          <a:p>
            <a:pPr>
              <a:buFont typeface="Wingdings" panose="05000000000000000000" pitchFamily="2" charset="2"/>
              <a:buChar char="§"/>
            </a:pPr>
            <a:r>
              <a:rPr lang="en-GB" sz="2400" b="1" dirty="0"/>
              <a:t>Assessment</a:t>
            </a:r>
            <a:r>
              <a:rPr lang="en-GB" sz="2400" dirty="0"/>
              <a:t> involves understanding what needs to be done; by thoroughly collecting , analysing, and making available relevant information on healthy communities</a:t>
            </a:r>
          </a:p>
          <a:p>
            <a:pPr>
              <a:buFont typeface="Wingdings" panose="05000000000000000000" pitchFamily="2" charset="2"/>
              <a:buChar char="§"/>
            </a:pPr>
            <a:r>
              <a:rPr lang="en-GB" sz="2400" b="1" dirty="0"/>
              <a:t>Policy development </a:t>
            </a:r>
            <a:r>
              <a:rPr lang="en-GB" sz="2400" dirty="0"/>
              <a:t>involve being part of the solution to get it done. This can be achieved by promoting the use of a scientific knowledge base in policy and decision making</a:t>
            </a:r>
          </a:p>
          <a:p>
            <a:pPr>
              <a:buFont typeface="Wingdings" panose="05000000000000000000" pitchFamily="2" charset="2"/>
              <a:buChar char="§"/>
            </a:pPr>
            <a:r>
              <a:rPr lang="en-GB" sz="2400" b="1" dirty="0"/>
              <a:t>Assurance</a:t>
            </a:r>
            <a:r>
              <a:rPr lang="en-GB" sz="2400" dirty="0"/>
              <a:t> involves making sure the necessary things gets done. This can be achieved  by ensuring provision of services to those in need</a:t>
            </a:r>
          </a:p>
          <a:p>
            <a:endParaRPr lang="en-GB" sz="2400" dirty="0"/>
          </a:p>
          <a:p>
            <a:endParaRPr lang="en-GB" sz="2400" dirty="0"/>
          </a:p>
          <a:p>
            <a:endParaRPr lang="en-GB" dirty="0"/>
          </a:p>
        </p:txBody>
      </p:sp>
    </p:spTree>
    <p:extLst>
      <p:ext uri="{BB962C8B-B14F-4D97-AF65-F5344CB8AC3E}">
        <p14:creationId xmlns:p14="http://schemas.microsoft.com/office/powerpoint/2010/main" val="287003658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a:solidFill>
            <a:schemeClr val="bg1"/>
          </a:solidFill>
        </p:spPr>
        <p:txBody>
          <a:bodyPr>
            <a:noAutofit/>
          </a:bodyPr>
          <a:lstStyle/>
          <a:p>
            <a:r>
              <a:rPr lang="en-GB" b="1" dirty="0"/>
              <a:t>Three core functions of PH</a:t>
            </a:r>
          </a:p>
        </p:txBody>
      </p:sp>
      <p:graphicFrame>
        <p:nvGraphicFramePr>
          <p:cNvPr id="4" name="Diagram 3"/>
          <p:cNvGraphicFramePr/>
          <p:nvPr>
            <p:extLst>
              <p:ext uri="{D42A27DB-BD31-4B8C-83A1-F6EECF244321}">
                <p14:modId xmlns:p14="http://schemas.microsoft.com/office/powerpoint/2010/main" val="3766695131"/>
              </p:ext>
            </p:extLst>
          </p:nvPr>
        </p:nvGraphicFramePr>
        <p:xfrm>
          <a:off x="647564" y="836712"/>
          <a:ext cx="7848872" cy="50405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1257" y="1245860"/>
            <a:ext cx="8229600" cy="1692771"/>
          </a:xfrm>
          <a:prstGeom prst="rect">
            <a:avLst/>
          </a:prstGeom>
          <a:noFill/>
        </p:spPr>
        <p:txBody>
          <a:bodyPr wrap="square" rtlCol="0">
            <a:spAutoFit/>
          </a:bodyPr>
          <a:lstStyle/>
          <a:p>
            <a:pPr algn="ctr"/>
            <a:r>
              <a:rPr lang="en-US" sz="3200" b="1" dirty="0"/>
              <a:t>Think pair share </a:t>
            </a:r>
          </a:p>
          <a:p>
            <a:endParaRPr lang="en-US" sz="2400" dirty="0">
              <a:effectLst/>
            </a:endParaRPr>
          </a:p>
          <a:p>
            <a:r>
              <a:rPr lang="en-US" sz="2400" dirty="0">
                <a:effectLst/>
              </a:rPr>
              <a:t>Which of the following is NOT a core function of public health?</a:t>
            </a:r>
          </a:p>
        </p:txBody>
      </p:sp>
      <p:sp>
        <p:nvSpPr>
          <p:cNvPr id="5" name="TextBox 4"/>
          <p:cNvSpPr txBox="1"/>
          <p:nvPr/>
        </p:nvSpPr>
        <p:spPr>
          <a:xfrm>
            <a:off x="3995936" y="4221088"/>
            <a:ext cx="3581669" cy="461665"/>
          </a:xfrm>
          <a:prstGeom prst="rect">
            <a:avLst/>
          </a:prstGeom>
          <a:noFill/>
        </p:spPr>
        <p:txBody>
          <a:bodyPr wrap="square" rtlCol="0">
            <a:spAutoFit/>
          </a:bodyPr>
          <a:lstStyle/>
          <a:p>
            <a:r>
              <a:rPr lang="en-US" sz="2400" dirty="0">
                <a:effectLst/>
                <a:latin typeface="Century Gothic" panose="020B0502020202020204" pitchFamily="34" charset="0"/>
              </a:rPr>
              <a:t>D. Policy development</a:t>
            </a:r>
          </a:p>
        </p:txBody>
      </p:sp>
      <p:sp>
        <p:nvSpPr>
          <p:cNvPr id="7" name="TextBox 6"/>
          <p:cNvSpPr txBox="1"/>
          <p:nvPr/>
        </p:nvSpPr>
        <p:spPr>
          <a:xfrm>
            <a:off x="4139952" y="3396620"/>
            <a:ext cx="2656115" cy="461665"/>
          </a:xfrm>
          <a:prstGeom prst="rect">
            <a:avLst/>
          </a:prstGeom>
          <a:noFill/>
        </p:spPr>
        <p:txBody>
          <a:bodyPr wrap="square" rtlCol="0">
            <a:spAutoFit/>
          </a:bodyPr>
          <a:lstStyle/>
          <a:p>
            <a:r>
              <a:rPr lang="en-US" sz="2400" dirty="0">
                <a:effectLst/>
                <a:latin typeface="Century Gothic" panose="020B0502020202020204" pitchFamily="34" charset="0"/>
              </a:rPr>
              <a:t>B. Assessment</a:t>
            </a:r>
          </a:p>
        </p:txBody>
      </p:sp>
      <p:sp>
        <p:nvSpPr>
          <p:cNvPr id="8" name="TextBox 7"/>
          <p:cNvSpPr txBox="1"/>
          <p:nvPr/>
        </p:nvSpPr>
        <p:spPr>
          <a:xfrm>
            <a:off x="745800" y="3345698"/>
            <a:ext cx="2514600" cy="461665"/>
          </a:xfrm>
          <a:prstGeom prst="rect">
            <a:avLst/>
          </a:prstGeom>
          <a:noFill/>
        </p:spPr>
        <p:txBody>
          <a:bodyPr wrap="square" rtlCol="0">
            <a:spAutoFit/>
          </a:bodyPr>
          <a:lstStyle/>
          <a:p>
            <a:pPr lvl="0"/>
            <a:r>
              <a:rPr lang="en-US" sz="2400" dirty="0">
                <a:effectLst/>
                <a:latin typeface="Century Gothic" panose="020B0502020202020204" pitchFamily="34" charset="0"/>
              </a:rPr>
              <a:t>A. Assurance</a:t>
            </a:r>
          </a:p>
        </p:txBody>
      </p:sp>
      <p:sp>
        <p:nvSpPr>
          <p:cNvPr id="9" name="TextBox 8"/>
          <p:cNvSpPr txBox="1"/>
          <p:nvPr/>
        </p:nvSpPr>
        <p:spPr>
          <a:xfrm>
            <a:off x="761768" y="4169737"/>
            <a:ext cx="2275115" cy="461665"/>
          </a:xfrm>
          <a:prstGeom prst="rect">
            <a:avLst/>
          </a:prstGeom>
          <a:solidFill>
            <a:schemeClr val="bg1"/>
          </a:solidFill>
        </p:spPr>
        <p:txBody>
          <a:bodyPr wrap="square" rtlCol="0">
            <a:spAutoFit/>
          </a:bodyPr>
          <a:lstStyle/>
          <a:p>
            <a:r>
              <a:rPr lang="en-US" sz="2400" dirty="0">
                <a:effectLst/>
                <a:latin typeface="Century Gothic" panose="020B0502020202020204" pitchFamily="34" charset="0"/>
              </a:rPr>
              <a:t>C. Authority</a:t>
            </a:r>
          </a:p>
        </p:txBody>
      </p:sp>
      <p:sp>
        <p:nvSpPr>
          <p:cNvPr id="15" name="TextBox 14"/>
          <p:cNvSpPr txBox="1"/>
          <p:nvPr/>
        </p:nvSpPr>
        <p:spPr>
          <a:xfrm>
            <a:off x="2365187" y="415783"/>
            <a:ext cx="3888655" cy="707886"/>
          </a:xfrm>
          <a:prstGeom prst="rect">
            <a:avLst/>
          </a:prstGeom>
          <a:noFill/>
          <a:ln w="19050">
            <a:noFill/>
          </a:ln>
        </p:spPr>
        <p:txBody>
          <a:bodyPr wrap="square" rtlCol="0">
            <a:spAutoFit/>
          </a:bodyPr>
          <a:lstStyle/>
          <a:p>
            <a:pPr algn="ctr"/>
            <a:r>
              <a:rPr lang="en-US" sz="4000" b="1" dirty="0">
                <a:effectLst/>
                <a:latin typeface="+mj-lt"/>
              </a:rPr>
              <a:t>Activity</a:t>
            </a:r>
          </a:p>
        </p:txBody>
      </p:sp>
    </p:spTree>
    <p:extLst>
      <p:ext uri="{BB962C8B-B14F-4D97-AF65-F5344CB8AC3E}">
        <p14:creationId xmlns:p14="http://schemas.microsoft.com/office/powerpoint/2010/main" val="123655142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5026719" y="3198167"/>
            <a:ext cx="2209800" cy="461665"/>
          </a:xfrm>
          <a:prstGeom prst="rect">
            <a:avLst/>
          </a:prstGeom>
          <a:noFill/>
        </p:spPr>
        <p:txBody>
          <a:bodyPr wrap="square" rtlCol="0">
            <a:spAutoFit/>
          </a:bodyPr>
          <a:lstStyle/>
          <a:p>
            <a:r>
              <a:rPr lang="en-US" sz="2400" dirty="0">
                <a:effectLst/>
              </a:rPr>
              <a:t>B. Assessment</a:t>
            </a:r>
          </a:p>
        </p:txBody>
      </p:sp>
      <p:sp>
        <p:nvSpPr>
          <p:cNvPr id="8" name="TextBox 7"/>
          <p:cNvSpPr txBox="1"/>
          <p:nvPr/>
        </p:nvSpPr>
        <p:spPr>
          <a:xfrm>
            <a:off x="891092" y="3279183"/>
            <a:ext cx="2438400" cy="461665"/>
          </a:xfrm>
          <a:prstGeom prst="rect">
            <a:avLst/>
          </a:prstGeom>
          <a:noFill/>
        </p:spPr>
        <p:txBody>
          <a:bodyPr wrap="square" rtlCol="0">
            <a:spAutoFit/>
          </a:bodyPr>
          <a:lstStyle/>
          <a:p>
            <a:pPr lvl="0"/>
            <a:r>
              <a:rPr lang="en-US" sz="2400" dirty="0">
                <a:effectLst/>
              </a:rPr>
              <a:t>A. Assurance</a:t>
            </a:r>
          </a:p>
        </p:txBody>
      </p:sp>
      <p:sp>
        <p:nvSpPr>
          <p:cNvPr id="9" name="TextBox 8"/>
          <p:cNvSpPr txBox="1"/>
          <p:nvPr/>
        </p:nvSpPr>
        <p:spPr>
          <a:xfrm>
            <a:off x="2555776" y="4343544"/>
            <a:ext cx="3423051" cy="461665"/>
          </a:xfrm>
          <a:prstGeom prst="rect">
            <a:avLst/>
          </a:prstGeom>
          <a:noFill/>
        </p:spPr>
        <p:txBody>
          <a:bodyPr wrap="square" rtlCol="0">
            <a:spAutoFit/>
          </a:bodyPr>
          <a:lstStyle/>
          <a:p>
            <a:r>
              <a:rPr lang="en-US" sz="2400" dirty="0">
                <a:effectLst/>
              </a:rPr>
              <a:t>C. Policy Development</a:t>
            </a:r>
          </a:p>
        </p:txBody>
      </p:sp>
      <p:sp>
        <p:nvSpPr>
          <p:cNvPr id="10" name="TextBox 9"/>
          <p:cNvSpPr txBox="1"/>
          <p:nvPr/>
        </p:nvSpPr>
        <p:spPr>
          <a:xfrm>
            <a:off x="611560" y="1949169"/>
            <a:ext cx="8229600" cy="1200329"/>
          </a:xfrm>
          <a:prstGeom prst="rect">
            <a:avLst/>
          </a:prstGeom>
          <a:noFill/>
        </p:spPr>
        <p:txBody>
          <a:bodyPr wrap="square" rtlCol="0">
            <a:spAutoFit/>
          </a:bodyPr>
          <a:lstStyle/>
          <a:p>
            <a:r>
              <a:rPr lang="en-US" sz="2400" dirty="0">
                <a:effectLst/>
              </a:rPr>
              <a:t>The essential health services of monitoring health and diagnosing and investigating disease relate to which </a:t>
            </a:r>
            <a:r>
              <a:rPr lang="en-US" sz="2400" b="1" dirty="0">
                <a:effectLst/>
              </a:rPr>
              <a:t>core</a:t>
            </a:r>
            <a:r>
              <a:rPr lang="en-US" sz="2400" dirty="0">
                <a:effectLst/>
              </a:rPr>
              <a:t> public health function?</a:t>
            </a:r>
            <a:endParaRPr lang="en-US" sz="2400" dirty="0">
              <a:solidFill>
                <a:srgbClr val="0039A6"/>
              </a:solidFill>
              <a:effectLst/>
            </a:endParaRPr>
          </a:p>
        </p:txBody>
      </p:sp>
      <p:sp>
        <p:nvSpPr>
          <p:cNvPr id="11" name="TextBox 10"/>
          <p:cNvSpPr txBox="1"/>
          <p:nvPr/>
        </p:nvSpPr>
        <p:spPr>
          <a:xfrm>
            <a:off x="3347864" y="471696"/>
            <a:ext cx="3888655" cy="707886"/>
          </a:xfrm>
          <a:prstGeom prst="rect">
            <a:avLst/>
          </a:prstGeom>
          <a:noFill/>
          <a:ln w="19050">
            <a:noFill/>
          </a:ln>
        </p:spPr>
        <p:txBody>
          <a:bodyPr wrap="square" rtlCol="0">
            <a:spAutoFit/>
          </a:bodyPr>
          <a:lstStyle/>
          <a:p>
            <a:r>
              <a:rPr lang="en-US" sz="4000" b="1" dirty="0">
                <a:effectLst/>
                <a:latin typeface="+mj-lt"/>
              </a:rPr>
              <a:t>Activity</a:t>
            </a:r>
          </a:p>
        </p:txBody>
      </p:sp>
      <p:sp>
        <p:nvSpPr>
          <p:cNvPr id="14" name="Slide Number Placeholder 1"/>
          <p:cNvSpPr txBox="1">
            <a:spLocks/>
          </p:cNvSpPr>
          <p:nvPr/>
        </p:nvSpPr>
        <p:spPr>
          <a:xfrm>
            <a:off x="6553200" y="6245225"/>
            <a:ext cx="2133600" cy="476250"/>
          </a:xfrm>
          <a:prstGeom prst="rect">
            <a:avLst/>
          </a:prstGeom>
        </p:spPr>
        <p:txBody>
          <a:bodyPr/>
          <a:lstStyle>
            <a:defPPr>
              <a:defRPr lang="en-US"/>
            </a:defPPr>
            <a:lvl1pPr algn="l" rtl="0" fontAlgn="base">
              <a:spcBef>
                <a:spcPct val="0"/>
              </a:spcBef>
              <a:spcAft>
                <a:spcPct val="0"/>
              </a:spcAft>
              <a:defRPr sz="2800" kern="1200">
                <a:solidFill>
                  <a:schemeClr val="tx1"/>
                </a:solidFill>
                <a:effectLst>
                  <a:outerShdw blurRad="38100" dist="38100" dir="2700000" algn="tl">
                    <a:srgbClr val="000000">
                      <a:alpha val="43137"/>
                    </a:srgbClr>
                  </a:outerShdw>
                </a:effectLst>
                <a:latin typeface="Times New Roman" pitchFamily="18" charset="0"/>
                <a:ea typeface="+mn-ea"/>
                <a:cs typeface="Times New Roman" pitchFamily="18" charset="0"/>
              </a:defRPr>
            </a:lvl1pPr>
            <a:lvl2pPr marL="457200" algn="l" rtl="0" fontAlgn="base">
              <a:spcBef>
                <a:spcPct val="0"/>
              </a:spcBef>
              <a:spcAft>
                <a:spcPct val="0"/>
              </a:spcAft>
              <a:defRPr sz="2800" kern="1200">
                <a:solidFill>
                  <a:schemeClr val="tx1"/>
                </a:solidFill>
                <a:effectLst>
                  <a:outerShdw blurRad="38100" dist="38100" dir="2700000" algn="tl">
                    <a:srgbClr val="000000">
                      <a:alpha val="43137"/>
                    </a:srgbClr>
                  </a:outerShdw>
                </a:effectLst>
                <a:latin typeface="Times New Roman" pitchFamily="18" charset="0"/>
                <a:ea typeface="+mn-ea"/>
                <a:cs typeface="Times New Roman" pitchFamily="18" charset="0"/>
              </a:defRPr>
            </a:lvl2pPr>
            <a:lvl3pPr marL="914400" algn="l" rtl="0" fontAlgn="base">
              <a:spcBef>
                <a:spcPct val="0"/>
              </a:spcBef>
              <a:spcAft>
                <a:spcPct val="0"/>
              </a:spcAft>
              <a:defRPr sz="2800" kern="1200">
                <a:solidFill>
                  <a:schemeClr val="tx1"/>
                </a:solidFill>
                <a:effectLst>
                  <a:outerShdw blurRad="38100" dist="38100" dir="2700000" algn="tl">
                    <a:srgbClr val="000000">
                      <a:alpha val="43137"/>
                    </a:srgbClr>
                  </a:outerShdw>
                </a:effectLst>
                <a:latin typeface="Times New Roman" pitchFamily="18" charset="0"/>
                <a:ea typeface="+mn-ea"/>
                <a:cs typeface="Times New Roman" pitchFamily="18" charset="0"/>
              </a:defRPr>
            </a:lvl3pPr>
            <a:lvl4pPr marL="1371600" algn="l" rtl="0" fontAlgn="base">
              <a:spcBef>
                <a:spcPct val="0"/>
              </a:spcBef>
              <a:spcAft>
                <a:spcPct val="0"/>
              </a:spcAft>
              <a:defRPr sz="2800" kern="1200">
                <a:solidFill>
                  <a:schemeClr val="tx1"/>
                </a:solidFill>
                <a:effectLst>
                  <a:outerShdw blurRad="38100" dist="38100" dir="2700000" algn="tl">
                    <a:srgbClr val="000000">
                      <a:alpha val="43137"/>
                    </a:srgbClr>
                  </a:outerShdw>
                </a:effectLst>
                <a:latin typeface="Times New Roman" pitchFamily="18" charset="0"/>
                <a:ea typeface="+mn-ea"/>
                <a:cs typeface="Times New Roman" pitchFamily="18" charset="0"/>
              </a:defRPr>
            </a:lvl4pPr>
            <a:lvl5pPr marL="1828800" algn="l" rtl="0" fontAlgn="base">
              <a:spcBef>
                <a:spcPct val="0"/>
              </a:spcBef>
              <a:spcAft>
                <a:spcPct val="0"/>
              </a:spcAft>
              <a:defRPr sz="2800" kern="1200">
                <a:solidFill>
                  <a:schemeClr val="tx1"/>
                </a:solidFill>
                <a:effectLst>
                  <a:outerShdw blurRad="38100" dist="38100" dir="2700000" algn="tl">
                    <a:srgbClr val="000000">
                      <a:alpha val="43137"/>
                    </a:srgbClr>
                  </a:outerShdw>
                </a:effectLst>
                <a:latin typeface="Times New Roman" pitchFamily="18" charset="0"/>
                <a:ea typeface="+mn-ea"/>
                <a:cs typeface="Times New Roman" pitchFamily="18" charset="0"/>
              </a:defRPr>
            </a:lvl5pPr>
            <a:lvl6pPr marL="2286000" algn="l" defTabSz="914400" rtl="0" eaLnBrk="1" latinLnBrk="0" hangingPunct="1">
              <a:defRPr sz="2800" kern="1200">
                <a:solidFill>
                  <a:schemeClr val="tx1"/>
                </a:solidFill>
                <a:effectLst>
                  <a:outerShdw blurRad="38100" dist="38100" dir="2700000" algn="tl">
                    <a:srgbClr val="000000">
                      <a:alpha val="43137"/>
                    </a:srgbClr>
                  </a:outerShdw>
                </a:effectLst>
                <a:latin typeface="Times New Roman" pitchFamily="18" charset="0"/>
                <a:ea typeface="+mn-ea"/>
                <a:cs typeface="Times New Roman" pitchFamily="18" charset="0"/>
              </a:defRPr>
            </a:lvl6pPr>
            <a:lvl7pPr marL="2743200" algn="l" defTabSz="914400" rtl="0" eaLnBrk="1" latinLnBrk="0" hangingPunct="1">
              <a:defRPr sz="2800" kern="1200">
                <a:solidFill>
                  <a:schemeClr val="tx1"/>
                </a:solidFill>
                <a:effectLst>
                  <a:outerShdw blurRad="38100" dist="38100" dir="2700000" algn="tl">
                    <a:srgbClr val="000000">
                      <a:alpha val="43137"/>
                    </a:srgbClr>
                  </a:outerShdw>
                </a:effectLst>
                <a:latin typeface="Times New Roman" pitchFamily="18" charset="0"/>
                <a:ea typeface="+mn-ea"/>
                <a:cs typeface="Times New Roman" pitchFamily="18" charset="0"/>
              </a:defRPr>
            </a:lvl7pPr>
            <a:lvl8pPr marL="3200400" algn="l" defTabSz="914400" rtl="0" eaLnBrk="1" latinLnBrk="0" hangingPunct="1">
              <a:defRPr sz="2800" kern="1200">
                <a:solidFill>
                  <a:schemeClr val="tx1"/>
                </a:solidFill>
                <a:effectLst>
                  <a:outerShdw blurRad="38100" dist="38100" dir="2700000" algn="tl">
                    <a:srgbClr val="000000">
                      <a:alpha val="43137"/>
                    </a:srgbClr>
                  </a:outerShdw>
                </a:effectLst>
                <a:latin typeface="Times New Roman" pitchFamily="18" charset="0"/>
                <a:ea typeface="+mn-ea"/>
                <a:cs typeface="Times New Roman" pitchFamily="18" charset="0"/>
              </a:defRPr>
            </a:lvl8pPr>
            <a:lvl9pPr marL="3657600" algn="l" defTabSz="914400" rtl="0" eaLnBrk="1" latinLnBrk="0" hangingPunct="1">
              <a:defRPr sz="2800" kern="1200">
                <a:solidFill>
                  <a:schemeClr val="tx1"/>
                </a:solidFill>
                <a:effectLst>
                  <a:outerShdw blurRad="38100" dist="38100" dir="2700000" algn="tl">
                    <a:srgbClr val="000000">
                      <a:alpha val="43137"/>
                    </a:srgbClr>
                  </a:outerShdw>
                </a:effectLst>
                <a:latin typeface="Times New Roman" pitchFamily="18" charset="0"/>
                <a:ea typeface="+mn-ea"/>
                <a:cs typeface="Times New Roman" pitchFamily="18" charset="0"/>
              </a:defRPr>
            </a:lvl9pPr>
          </a:lstStyle>
          <a:p>
            <a:pPr algn="r">
              <a:defRPr/>
            </a:pPr>
            <a:fld id="{A420517B-503E-44E1-A5A3-88F773F5D377}" type="slidenum">
              <a:rPr lang="en-US" sz="1400" smtClean="0">
                <a:effectLst/>
                <a:latin typeface="Myriad Web Pro"/>
              </a:rPr>
              <a:pPr algn="r">
                <a:defRPr/>
              </a:pPr>
              <a:t>52</a:t>
            </a:fld>
            <a:endParaRPr lang="en-US" sz="1400" dirty="0">
              <a:effectLst/>
              <a:latin typeface="Myriad Web Pro"/>
            </a:endParaRPr>
          </a:p>
        </p:txBody>
      </p:sp>
      <p:sp>
        <p:nvSpPr>
          <p:cNvPr id="2" name="Rectangle 1">
            <a:extLst>
              <a:ext uri="{FF2B5EF4-FFF2-40B4-BE49-F238E27FC236}">
                <a16:creationId xmlns:a16="http://schemas.microsoft.com/office/drawing/2014/main" id="{B74EA870-4CCD-4328-9963-1A38882A3235}"/>
              </a:ext>
            </a:extLst>
          </p:cNvPr>
          <p:cNvSpPr/>
          <p:nvPr/>
        </p:nvSpPr>
        <p:spPr>
          <a:xfrm>
            <a:off x="2916625" y="1377280"/>
            <a:ext cx="2993000" cy="523220"/>
          </a:xfrm>
          <a:prstGeom prst="rect">
            <a:avLst/>
          </a:prstGeom>
        </p:spPr>
        <p:txBody>
          <a:bodyPr wrap="none">
            <a:spAutoFit/>
          </a:bodyPr>
          <a:lstStyle/>
          <a:p>
            <a:pPr algn="ctr"/>
            <a:r>
              <a:rPr lang="en-US" sz="2800" b="1" dirty="0"/>
              <a:t>Think pair share </a:t>
            </a:r>
          </a:p>
        </p:txBody>
      </p:sp>
    </p:spTree>
    <p:extLst>
      <p:ext uri="{BB962C8B-B14F-4D97-AF65-F5344CB8AC3E}">
        <p14:creationId xmlns:p14="http://schemas.microsoft.com/office/powerpoint/2010/main" val="95391276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D0AD7-3799-2AE4-1A17-460E9D204E79}"/>
              </a:ext>
            </a:extLst>
          </p:cNvPr>
          <p:cNvSpPr>
            <a:spLocks noGrp="1"/>
          </p:cNvSpPr>
          <p:nvPr>
            <p:ph type="title"/>
          </p:nvPr>
        </p:nvSpPr>
        <p:spPr>
          <a:xfrm>
            <a:off x="457200" y="274638"/>
            <a:ext cx="8229600" cy="792161"/>
          </a:xfrm>
        </p:spPr>
        <p:txBody>
          <a:bodyPr/>
          <a:lstStyle/>
          <a:p>
            <a:r>
              <a:rPr lang="en-GB" dirty="0"/>
              <a:t>Group Feedback Activity</a:t>
            </a:r>
          </a:p>
        </p:txBody>
      </p:sp>
      <p:sp>
        <p:nvSpPr>
          <p:cNvPr id="3" name="Content Placeholder 2">
            <a:extLst>
              <a:ext uri="{FF2B5EF4-FFF2-40B4-BE49-F238E27FC236}">
                <a16:creationId xmlns:a16="http://schemas.microsoft.com/office/drawing/2014/main" id="{06414744-2EFC-C586-7355-1BE2809D7B6A}"/>
              </a:ext>
            </a:extLst>
          </p:cNvPr>
          <p:cNvSpPr>
            <a:spLocks noGrp="1"/>
          </p:cNvSpPr>
          <p:nvPr>
            <p:ph idx="1"/>
          </p:nvPr>
        </p:nvSpPr>
        <p:spPr>
          <a:xfrm>
            <a:off x="457200" y="1268760"/>
            <a:ext cx="8229600" cy="4522441"/>
          </a:xfrm>
        </p:spPr>
        <p:txBody>
          <a:bodyPr/>
          <a:lstStyle/>
          <a:p>
            <a:pPr marL="0" indent="0">
              <a:buNone/>
            </a:pPr>
            <a:r>
              <a:rPr lang="en-GB" b="0" dirty="0">
                <a:solidFill>
                  <a:schemeClr val="tx1"/>
                </a:solidFill>
              </a:rPr>
              <a:t>Here are 3 points we have covered today:</a:t>
            </a:r>
          </a:p>
          <a:p>
            <a:pPr marL="0" indent="0">
              <a:buNone/>
            </a:pPr>
            <a:endParaRPr lang="en-GB" b="0" dirty="0">
              <a:solidFill>
                <a:schemeClr val="tx1"/>
              </a:solidFill>
            </a:endParaRPr>
          </a:p>
          <a:p>
            <a:pPr marL="457200" indent="-457200">
              <a:buAutoNum type="arabicParenR"/>
            </a:pPr>
            <a:r>
              <a:rPr lang="en-GB" b="0" dirty="0">
                <a:solidFill>
                  <a:schemeClr val="tx1"/>
                </a:solidFill>
              </a:rPr>
              <a:t>A definition of health</a:t>
            </a:r>
          </a:p>
          <a:p>
            <a:pPr marL="457200" indent="-457200">
              <a:buAutoNum type="arabicParenR"/>
            </a:pPr>
            <a:r>
              <a:rPr lang="en-GB" b="0" dirty="0">
                <a:solidFill>
                  <a:schemeClr val="tx1"/>
                </a:solidFill>
              </a:rPr>
              <a:t>The mission of public health</a:t>
            </a:r>
          </a:p>
          <a:p>
            <a:pPr marL="457200" indent="-457200">
              <a:buAutoNum type="arabicParenR"/>
            </a:pPr>
            <a:r>
              <a:rPr lang="en-GB" b="0" dirty="0">
                <a:solidFill>
                  <a:schemeClr val="tx1"/>
                </a:solidFill>
              </a:rPr>
              <a:t>Upstream factors</a:t>
            </a:r>
          </a:p>
          <a:p>
            <a:pPr marL="457200" indent="-457200">
              <a:buAutoNum type="arabicParenR"/>
            </a:pPr>
            <a:endParaRPr lang="en-GB" b="0" dirty="0">
              <a:solidFill>
                <a:schemeClr val="tx1"/>
              </a:solidFill>
            </a:endParaRPr>
          </a:p>
          <a:p>
            <a:pPr marL="0" indent="0">
              <a:buNone/>
            </a:pPr>
            <a:r>
              <a:rPr lang="en-GB" b="0" dirty="0">
                <a:solidFill>
                  <a:schemeClr val="tx1"/>
                </a:solidFill>
              </a:rPr>
              <a:t>In your small group, write:</a:t>
            </a:r>
          </a:p>
          <a:p>
            <a:pPr marL="0" indent="0">
              <a:buNone/>
            </a:pPr>
            <a:r>
              <a:rPr lang="en-GB" b="0" dirty="0">
                <a:solidFill>
                  <a:schemeClr val="tx1"/>
                </a:solidFill>
              </a:rPr>
              <a:t>1 sentence to summarise each point</a:t>
            </a:r>
          </a:p>
          <a:p>
            <a:pPr marL="0" indent="0">
              <a:buNone/>
            </a:pPr>
            <a:r>
              <a:rPr lang="en-GB" b="0" dirty="0">
                <a:solidFill>
                  <a:schemeClr val="tx1"/>
                </a:solidFill>
              </a:rPr>
              <a:t>1 sentence to summarise your understanding of the point</a:t>
            </a:r>
          </a:p>
          <a:p>
            <a:pPr marL="0" indent="0">
              <a:buNone/>
            </a:pPr>
            <a:r>
              <a:rPr lang="en-GB" b="0" dirty="0">
                <a:solidFill>
                  <a:schemeClr val="tx1"/>
                </a:solidFill>
              </a:rPr>
              <a:t>1 way you can find out more about this </a:t>
            </a:r>
          </a:p>
          <a:p>
            <a:pPr marL="457200" indent="-457200">
              <a:buAutoNum type="arabicParenR"/>
            </a:pPr>
            <a:endParaRPr lang="en-GB" b="0" dirty="0">
              <a:solidFill>
                <a:schemeClr val="tx1"/>
              </a:solidFill>
            </a:endParaRPr>
          </a:p>
          <a:p>
            <a:pPr marL="0" indent="0">
              <a:buNone/>
            </a:pPr>
            <a:endParaRPr lang="en-GB" b="0" dirty="0">
              <a:solidFill>
                <a:schemeClr val="tx1"/>
              </a:solidFill>
            </a:endParaRPr>
          </a:p>
          <a:p>
            <a:pPr marL="457200" indent="-457200">
              <a:buAutoNum type="arabicParenR"/>
            </a:pPr>
            <a:endParaRPr lang="en-GB" b="0" dirty="0">
              <a:solidFill>
                <a:schemeClr val="tx1"/>
              </a:solidFill>
            </a:endParaRPr>
          </a:p>
          <a:p>
            <a:pPr marL="457200" indent="-457200">
              <a:buAutoNum type="arabicParenR"/>
            </a:pPr>
            <a:endParaRPr lang="en-GB" b="0" dirty="0">
              <a:solidFill>
                <a:schemeClr val="tx1"/>
              </a:solidFill>
            </a:endParaRPr>
          </a:p>
        </p:txBody>
      </p:sp>
      <p:sp>
        <p:nvSpPr>
          <p:cNvPr id="4" name="Text Placeholder 3">
            <a:extLst>
              <a:ext uri="{FF2B5EF4-FFF2-40B4-BE49-F238E27FC236}">
                <a16:creationId xmlns:a16="http://schemas.microsoft.com/office/drawing/2014/main" id="{EC99799F-6D1A-4C01-752D-0E972B851335}"/>
              </a:ext>
            </a:extLst>
          </p:cNvPr>
          <p:cNvSpPr>
            <a:spLocks noGrp="1"/>
          </p:cNvSpPr>
          <p:nvPr>
            <p:ph type="body" sz="quarter" idx="11"/>
          </p:nvPr>
        </p:nvSpPr>
        <p:spPr>
          <a:xfrm>
            <a:off x="457200" y="5791200"/>
            <a:ext cx="8229600" cy="792162"/>
          </a:xfrm>
        </p:spPr>
        <p:txBody>
          <a:bodyPr/>
          <a:lstStyle/>
          <a:p>
            <a:endParaRPr lang="en-GB" dirty="0"/>
          </a:p>
        </p:txBody>
      </p:sp>
    </p:spTree>
    <p:extLst>
      <p:ext uri="{BB962C8B-B14F-4D97-AF65-F5344CB8AC3E}">
        <p14:creationId xmlns:p14="http://schemas.microsoft.com/office/powerpoint/2010/main" val="78915863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C9B19-7D4C-48FF-BD24-46DC19949760}"/>
              </a:ext>
            </a:extLst>
          </p:cNvPr>
          <p:cNvSpPr>
            <a:spLocks noGrp="1"/>
          </p:cNvSpPr>
          <p:nvPr>
            <p:ph type="title"/>
          </p:nvPr>
        </p:nvSpPr>
        <p:spPr/>
        <p:txBody>
          <a:bodyPr/>
          <a:lstStyle/>
          <a:p>
            <a:r>
              <a:rPr lang="en-GB" b="1" dirty="0"/>
              <a:t>References</a:t>
            </a:r>
          </a:p>
        </p:txBody>
      </p:sp>
      <p:sp>
        <p:nvSpPr>
          <p:cNvPr id="3" name="Content Placeholder 2">
            <a:extLst>
              <a:ext uri="{FF2B5EF4-FFF2-40B4-BE49-F238E27FC236}">
                <a16:creationId xmlns:a16="http://schemas.microsoft.com/office/drawing/2014/main" id="{322A8594-A857-4C7D-813B-5E3DB31D4C9E}"/>
              </a:ext>
            </a:extLst>
          </p:cNvPr>
          <p:cNvSpPr>
            <a:spLocks noGrp="1"/>
          </p:cNvSpPr>
          <p:nvPr>
            <p:ph idx="1"/>
          </p:nvPr>
        </p:nvSpPr>
        <p:spPr/>
        <p:txBody>
          <a:bodyPr>
            <a:normAutofit fontScale="47500" lnSpcReduction="20000"/>
          </a:bodyPr>
          <a:lstStyle/>
          <a:p>
            <a:pPr>
              <a:buFont typeface="Wingdings" panose="05000000000000000000" pitchFamily="2" charset="2"/>
              <a:buChar char="§"/>
            </a:pPr>
            <a:r>
              <a:rPr lang="en-GB" sz="3200" dirty="0">
                <a:solidFill>
                  <a:srgbClr val="000000"/>
                </a:solidFill>
              </a:rPr>
              <a:t>Centres for Disease Control (2012) </a:t>
            </a:r>
            <a:r>
              <a:rPr lang="en-GB" sz="3200" i="1" dirty="0">
                <a:solidFill>
                  <a:srgbClr val="000000"/>
                </a:solidFill>
              </a:rPr>
              <a:t>Introduction to Epidemiology: Core Epidemiologic Functions</a:t>
            </a:r>
            <a:r>
              <a:rPr lang="en-GB" sz="3200" dirty="0">
                <a:solidFill>
                  <a:srgbClr val="000000"/>
                </a:solidFill>
              </a:rPr>
              <a:t>  Available at: </a:t>
            </a:r>
            <a:r>
              <a:rPr lang="en-GB" sz="3200" dirty="0">
                <a:solidFill>
                  <a:srgbClr val="000000"/>
                </a:solidFill>
                <a:hlinkClick r:id="rId3"/>
              </a:rPr>
              <a:t>https://www.cdc.gov/csels/dsepd/ss1978/Lesson1/Section4.html#_ref18</a:t>
            </a:r>
            <a:r>
              <a:rPr lang="en-GB" sz="3200" dirty="0">
                <a:solidFill>
                  <a:srgbClr val="000000"/>
                </a:solidFill>
              </a:rPr>
              <a:t> (Accessed date 22</a:t>
            </a:r>
            <a:r>
              <a:rPr lang="en-GB" sz="3200" baseline="30000" dirty="0">
                <a:solidFill>
                  <a:srgbClr val="000000"/>
                </a:solidFill>
              </a:rPr>
              <a:t>nd</a:t>
            </a:r>
            <a:r>
              <a:rPr lang="en-GB" sz="3200" dirty="0">
                <a:solidFill>
                  <a:srgbClr val="000000"/>
                </a:solidFill>
              </a:rPr>
              <a:t> August 2022).</a:t>
            </a:r>
            <a:endParaRPr lang="en-GB" b="0" i="0" dirty="0">
              <a:solidFill>
                <a:srgbClr val="030303"/>
              </a:solidFill>
              <a:effectLst/>
            </a:endParaRPr>
          </a:p>
          <a:p>
            <a:pPr>
              <a:buFont typeface="Wingdings" panose="05000000000000000000" pitchFamily="2" charset="2"/>
              <a:buChar char="§"/>
            </a:pPr>
            <a:r>
              <a:rPr lang="en-GB" b="0" i="0" dirty="0">
                <a:solidFill>
                  <a:srgbClr val="030303"/>
                </a:solidFill>
                <a:effectLst/>
              </a:rPr>
              <a:t>Charter for the Public’s Health: Available at: </a:t>
            </a:r>
            <a:r>
              <a:rPr lang="en-GB" b="0" i="0" dirty="0">
                <a:effectLst/>
                <a:hlinkClick r:id="rId4"/>
              </a:rPr>
              <a:t>https://www.wfpha.org/</a:t>
            </a:r>
            <a:r>
              <a:rPr lang="en-GB" b="0" i="0" dirty="0" err="1">
                <a:effectLst/>
                <a:hlinkClick r:id="rId4"/>
              </a:rPr>
              <a:t>wfpha</a:t>
            </a:r>
            <a:r>
              <a:rPr lang="en-GB" b="0" i="0" dirty="0">
                <a:effectLst/>
                <a:hlinkClick r:id="rId4"/>
              </a:rPr>
              <a:t>-projects/...</a:t>
            </a:r>
            <a:r>
              <a:rPr lang="en-GB" b="0" i="0" dirty="0">
                <a:effectLst/>
              </a:rPr>
              <a:t> (Accessed date 21</a:t>
            </a:r>
            <a:r>
              <a:rPr lang="en-GB" b="0" i="0" baseline="30000" dirty="0">
                <a:effectLst/>
              </a:rPr>
              <a:t>st</a:t>
            </a:r>
            <a:r>
              <a:rPr lang="en-GB" b="0" i="0" dirty="0">
                <a:effectLst/>
              </a:rPr>
              <a:t> August 2022).</a:t>
            </a:r>
            <a:endParaRPr lang="en-GB" dirty="0">
              <a:solidFill>
                <a:srgbClr val="030303"/>
              </a:solidFill>
            </a:endParaRPr>
          </a:p>
          <a:p>
            <a:pPr>
              <a:buFont typeface="Wingdings" panose="05000000000000000000" pitchFamily="2" charset="2"/>
              <a:buChar char="§"/>
            </a:pPr>
            <a:r>
              <a:rPr lang="en-GB" b="0" i="0" dirty="0">
                <a:solidFill>
                  <a:srgbClr val="030303"/>
                </a:solidFill>
                <a:effectLst/>
              </a:rPr>
              <a:t>Constitution of WHO: </a:t>
            </a:r>
            <a:r>
              <a:rPr lang="en-GB" b="0" i="0" dirty="0">
                <a:effectLst/>
                <a:hlinkClick r:id="rId5"/>
              </a:rPr>
              <a:t>http://www.who.int/about/mission/en/</a:t>
            </a:r>
            <a:r>
              <a:rPr lang="en-GB" b="0" i="0" dirty="0">
                <a:solidFill>
                  <a:srgbClr val="030303"/>
                </a:solidFill>
                <a:effectLst/>
              </a:rPr>
              <a:t>  Global </a:t>
            </a:r>
          </a:p>
          <a:p>
            <a:pPr>
              <a:buFont typeface="Wingdings" panose="05000000000000000000" pitchFamily="2" charset="2"/>
              <a:buChar char="§"/>
            </a:pPr>
            <a:r>
              <a:rPr lang="en-GB" b="0" i="0" dirty="0">
                <a:effectLst/>
              </a:rPr>
              <a:t>Institute of Medicine (1998) The future of public health. Washington, DC: The National Academies Press. </a:t>
            </a:r>
          </a:p>
          <a:p>
            <a:pPr>
              <a:buFont typeface="Wingdings" panose="05000000000000000000" pitchFamily="2" charset="2"/>
              <a:buChar char="§"/>
            </a:pPr>
            <a:r>
              <a:rPr lang="en-GB" b="0" i="0" dirty="0">
                <a:effectLst/>
              </a:rPr>
              <a:t>Institute of Medicine (2002) The future of the public's health in the 21st century. Washington, DC: The National Academies Press. </a:t>
            </a:r>
          </a:p>
          <a:p>
            <a:pPr>
              <a:buFont typeface="Wingdings" panose="05000000000000000000" pitchFamily="2" charset="2"/>
              <a:buChar char="§"/>
            </a:pPr>
            <a:r>
              <a:rPr lang="en-GB" b="0" i="0" dirty="0">
                <a:solidFill>
                  <a:srgbClr val="030303"/>
                </a:solidFill>
                <a:effectLst/>
              </a:rPr>
              <a:t>Royal College of Nursing (2022) Public health Available at </a:t>
            </a:r>
            <a:r>
              <a:rPr lang="en-GB" b="0" i="0" dirty="0">
                <a:solidFill>
                  <a:srgbClr val="030303"/>
                </a:solidFill>
                <a:effectLst/>
                <a:hlinkClick r:id="rId6"/>
              </a:rPr>
              <a:t>https://www.rcn.org.uk/clinical-topics/Public-health#:~:text=Public%20health%20broadly%20consists%20of,ill%20health%20and%20health%20protection</a:t>
            </a:r>
            <a:r>
              <a:rPr lang="en-GB" b="0" i="0" dirty="0">
                <a:solidFill>
                  <a:srgbClr val="030303"/>
                </a:solidFill>
                <a:effectLst/>
              </a:rPr>
              <a:t> (Accessed date 06 August 2022). </a:t>
            </a:r>
          </a:p>
          <a:p>
            <a:pPr>
              <a:buFont typeface="Wingdings" panose="05000000000000000000" pitchFamily="2" charset="2"/>
              <a:buChar char="§"/>
            </a:pPr>
            <a:r>
              <a:rPr lang="en-GB" b="0" i="0" dirty="0">
                <a:solidFill>
                  <a:srgbClr val="030303"/>
                </a:solidFill>
                <a:effectLst/>
              </a:rPr>
              <a:t>World Health Organisation (1948) Definition of Health. Available at: </a:t>
            </a:r>
            <a:r>
              <a:rPr lang="en-GB" dirty="0">
                <a:hlinkClick r:id="rId7"/>
              </a:rPr>
              <a:t>https://www.who.int/about/governance/constitution</a:t>
            </a:r>
            <a:r>
              <a:rPr lang="en-GB" dirty="0"/>
              <a:t>. (Accessed date 20th August 2022).</a:t>
            </a:r>
          </a:p>
          <a:p>
            <a:pPr>
              <a:buFont typeface="Wingdings" panose="05000000000000000000" pitchFamily="2" charset="2"/>
              <a:buChar char="§"/>
            </a:pPr>
            <a:r>
              <a:rPr lang="en-GB" dirty="0"/>
              <a:t>Winslow C.E.A. (1920) The untilled field of public health. </a:t>
            </a:r>
            <a:r>
              <a:rPr lang="en-GB" i="1" dirty="0"/>
              <a:t>Mod Med, </a:t>
            </a:r>
            <a:r>
              <a:rPr lang="en-GB" dirty="0"/>
              <a:t>2, pp.183–191.</a:t>
            </a:r>
          </a:p>
          <a:p>
            <a:endParaRPr lang="en-GB" dirty="0"/>
          </a:p>
        </p:txBody>
      </p:sp>
    </p:spTree>
    <p:extLst>
      <p:ext uri="{BB962C8B-B14F-4D97-AF65-F5344CB8AC3E}">
        <p14:creationId xmlns:p14="http://schemas.microsoft.com/office/powerpoint/2010/main" val="74975470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6" ma:contentTypeDescription="Create a new document." ma:contentTypeScope="" ma:versionID="b78d05b6eec685a36055f28f576ddb31">
  <xsd:schema xmlns:xsd="http://www.w3.org/2001/XMLSchema" xmlns:xs="http://www.w3.org/2001/XMLSchema" xmlns:p="http://schemas.microsoft.com/office/2006/metadata/properties" xmlns:ns3="f856874f-9946-48cd-ac29-4cb76853c4c1" targetNamespace="http://schemas.microsoft.com/office/2006/metadata/properties" ma:root="true" ma:fieldsID="1be8741af6f076b50e8a116112bcf74e" ns3:_="">
    <xsd:import namespace="f856874f-9946-48cd-ac29-4cb76853c4c1"/>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metadata/properties"/>
    <ds:schemaRef ds:uri="f856874f-9946-48cd-ac29-4cb76853c4c1"/>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www.w3.org/XML/1998/namespace"/>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292D6C58-3861-46FA-A662-9E464B68572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252</TotalTime>
  <Words>3127</Words>
  <Application>Microsoft Office PowerPoint</Application>
  <PresentationFormat>On-screen Show (4:3)</PresentationFormat>
  <Paragraphs>407</Paragraphs>
  <Slides>54</Slides>
  <Notes>16</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54</vt:i4>
      </vt:variant>
    </vt:vector>
  </HeadingPairs>
  <TitlesOfParts>
    <vt:vector size="67" baseType="lpstr">
      <vt:lpstr>Arial</vt:lpstr>
      <vt:lpstr>Arial</vt:lpstr>
      <vt:lpstr>Calibri</vt:lpstr>
      <vt:lpstr>Century Gothic</vt:lpstr>
      <vt:lpstr>Courier New</vt:lpstr>
      <vt:lpstr>Lato</vt:lpstr>
      <vt:lpstr>Myriad Pro</vt:lpstr>
      <vt:lpstr>Myriad Web Pro</vt:lpstr>
      <vt:lpstr>Symbol</vt:lpstr>
      <vt:lpstr>Times New Roman</vt:lpstr>
      <vt:lpstr>Trebuchet MS</vt:lpstr>
      <vt:lpstr>Wingdings</vt:lpstr>
      <vt:lpstr>20140311PresentationUWTSDTemplate</vt:lpstr>
      <vt:lpstr>INTRODUCTION TO PUBLIC HEALTH</vt:lpstr>
      <vt:lpstr>Responsibilities</vt:lpstr>
      <vt:lpstr>Support</vt:lpstr>
      <vt:lpstr> Digital Connectivity Bursary for assistance with a device or internet costs </vt:lpstr>
      <vt:lpstr>What you need to do</vt:lpstr>
      <vt:lpstr>Accessing the Recordings</vt:lpstr>
      <vt:lpstr>Ice Breaker</vt:lpstr>
      <vt:lpstr>PowerPoint Presentation</vt:lpstr>
      <vt:lpstr>Learning outcomes</vt:lpstr>
      <vt:lpstr>Module Summary</vt:lpstr>
      <vt:lpstr>Aims of the Session</vt:lpstr>
      <vt:lpstr>Public health has made…</vt:lpstr>
      <vt:lpstr>Activity 1</vt:lpstr>
      <vt:lpstr>So, what is Health..?</vt:lpstr>
      <vt:lpstr>World Health Organisation ….</vt:lpstr>
      <vt:lpstr>Activity 2</vt:lpstr>
      <vt:lpstr>Activity</vt:lpstr>
      <vt:lpstr>Activity</vt:lpstr>
      <vt:lpstr>So, what is Public Health..?</vt:lpstr>
      <vt:lpstr>Public health is the….</vt:lpstr>
      <vt:lpstr>Public  health is …</vt:lpstr>
      <vt:lpstr>Public  Health</vt:lpstr>
      <vt:lpstr>What is the mission of Public Health?</vt:lpstr>
      <vt:lpstr>The Mission of Public Health</vt:lpstr>
      <vt:lpstr>The Mission of Public Health</vt:lpstr>
      <vt:lpstr>How is public health different from clinical medicine..?</vt:lpstr>
      <vt:lpstr>Difference between PH &amp; CM</vt:lpstr>
      <vt:lpstr>Difference between PH &amp; CM</vt:lpstr>
      <vt:lpstr>Difference between PH &amp; CM</vt:lpstr>
      <vt:lpstr>Summary of Differences</vt:lpstr>
      <vt:lpstr>Public Health Model vs Medical Model </vt:lpstr>
      <vt:lpstr>Public Health Approach</vt:lpstr>
      <vt:lpstr>Difference between PH &amp; CM</vt:lpstr>
      <vt:lpstr>For example,…</vt:lpstr>
      <vt:lpstr>For example…</vt:lpstr>
      <vt:lpstr>For example…</vt:lpstr>
      <vt:lpstr>For example…</vt:lpstr>
      <vt:lpstr>In other to make a difference …</vt:lpstr>
      <vt:lpstr>Activity 5</vt:lpstr>
      <vt:lpstr> How does public health work?</vt:lpstr>
      <vt:lpstr>The three core areas of PH…</vt:lpstr>
      <vt:lpstr>Protection involves…</vt:lpstr>
      <vt:lpstr>Promotion is about…</vt:lpstr>
      <vt:lpstr>Prevention is about…</vt:lpstr>
      <vt:lpstr>Activity 4</vt:lpstr>
      <vt:lpstr>What are the three core functions of Public Health?</vt:lpstr>
      <vt:lpstr>Three Core Functions of Public Health</vt:lpstr>
      <vt:lpstr>For all these core areas to …</vt:lpstr>
      <vt:lpstr>Three Core Functions of Public Health</vt:lpstr>
      <vt:lpstr>Three core functions of PH</vt:lpstr>
      <vt:lpstr>PowerPoint Presentation</vt:lpstr>
      <vt:lpstr>PowerPoint Presentation</vt:lpstr>
      <vt:lpstr>Group Feedback Activity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Gillian Weaver</cp:lastModifiedBy>
  <cp:revision>91</cp:revision>
  <dcterms:created xsi:type="dcterms:W3CDTF">2015-04-14T15:21:28Z</dcterms:created>
  <dcterms:modified xsi:type="dcterms:W3CDTF">2025-12-29T13:14:07Z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