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9"/>
  </p:notesMasterIdLst>
  <p:handoutMasterIdLst>
    <p:handoutMasterId r:id="rId50"/>
  </p:handoutMasterIdLst>
  <p:sldIdLst>
    <p:sldId id="284" r:id="rId2"/>
    <p:sldId id="300" r:id="rId3"/>
    <p:sldId id="301" r:id="rId4"/>
    <p:sldId id="302" r:id="rId5"/>
    <p:sldId id="345" r:id="rId6"/>
    <p:sldId id="344" r:id="rId7"/>
    <p:sldId id="352" r:id="rId8"/>
    <p:sldId id="351" r:id="rId9"/>
    <p:sldId id="350" r:id="rId10"/>
    <p:sldId id="348" r:id="rId11"/>
    <p:sldId id="349" r:id="rId12"/>
    <p:sldId id="347" r:id="rId13"/>
    <p:sldId id="346" r:id="rId14"/>
    <p:sldId id="353" r:id="rId15"/>
    <p:sldId id="303" r:id="rId16"/>
    <p:sldId id="308" r:id="rId17"/>
    <p:sldId id="304" r:id="rId18"/>
    <p:sldId id="312" r:id="rId19"/>
    <p:sldId id="305" r:id="rId20"/>
    <p:sldId id="316" r:id="rId21"/>
    <p:sldId id="314" r:id="rId22"/>
    <p:sldId id="355" r:id="rId23"/>
    <p:sldId id="315" r:id="rId24"/>
    <p:sldId id="320" r:id="rId25"/>
    <p:sldId id="317" r:id="rId26"/>
    <p:sldId id="321" r:id="rId27"/>
    <p:sldId id="296" r:id="rId28"/>
    <p:sldId id="356" r:id="rId29"/>
    <p:sldId id="354" r:id="rId30"/>
    <p:sldId id="327" r:id="rId31"/>
    <p:sldId id="328" r:id="rId32"/>
    <p:sldId id="329" r:id="rId33"/>
    <p:sldId id="330" r:id="rId34"/>
    <p:sldId id="333" r:id="rId35"/>
    <p:sldId id="332" r:id="rId36"/>
    <p:sldId id="331" r:id="rId37"/>
    <p:sldId id="334" r:id="rId38"/>
    <p:sldId id="335" r:id="rId39"/>
    <p:sldId id="336" r:id="rId40"/>
    <p:sldId id="337" r:id="rId41"/>
    <p:sldId id="338" r:id="rId42"/>
    <p:sldId id="339" r:id="rId43"/>
    <p:sldId id="340" r:id="rId44"/>
    <p:sldId id="341" r:id="rId45"/>
    <p:sldId id="342" r:id="rId46"/>
    <p:sldId id="343" r:id="rId47"/>
    <p:sldId id="322" r:id="rId48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32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cOxGmj45A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2020/2021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9 - Binary </a:t>
            </a:r>
            <a:r>
              <a:rPr lang="en-US" b="1" dirty="0" smtClean="0"/>
              <a:t>Trees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Binary Tree Graphic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24078" y="2132856"/>
            <a:ext cx="8711960" cy="3663645"/>
            <a:chOff x="1755915" y="821775"/>
            <a:chExt cx="8955426" cy="3663645"/>
          </a:xfrm>
        </p:grpSpPr>
        <p:sp>
          <p:nvSpPr>
            <p:cNvPr id="6" name="Isosceles Triangle 5"/>
            <p:cNvSpPr/>
            <p:nvPr/>
          </p:nvSpPr>
          <p:spPr>
            <a:xfrm>
              <a:off x="5157870" y="2640341"/>
              <a:ext cx="2971541" cy="1741202"/>
            </a:xfrm>
            <a:prstGeom prst="triangle">
              <a:avLst>
                <a:gd name="adj" fmla="val 50847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5B9BD5">
                  <a:shade val="50000"/>
                </a:srgbClr>
              </a:soli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4353887" y="1912690"/>
              <a:ext cx="578840" cy="50753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3558331" y="285784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</a:t>
              </a:r>
            </a:p>
          </p:txBody>
        </p:sp>
        <p:sp>
          <p:nvSpPr>
            <p:cNvPr id="9" name="Oval 8"/>
            <p:cNvSpPr/>
            <p:nvPr/>
          </p:nvSpPr>
          <p:spPr>
            <a:xfrm>
              <a:off x="5676550" y="3789026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7155810" y="378902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I</a:t>
              </a:r>
            </a:p>
          </p:txBody>
        </p:sp>
        <p:sp>
          <p:nvSpPr>
            <p:cNvPr id="11" name="Oval 10"/>
            <p:cNvSpPr/>
            <p:nvPr/>
          </p:nvSpPr>
          <p:spPr>
            <a:xfrm>
              <a:off x="6361652" y="284945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F</a:t>
              </a:r>
            </a:p>
          </p:txBody>
        </p:sp>
        <p:sp>
          <p:nvSpPr>
            <p:cNvPr id="12" name="Oval 11"/>
            <p:cNvSpPr/>
            <p:nvPr/>
          </p:nvSpPr>
          <p:spPr>
            <a:xfrm>
              <a:off x="8270146" y="285785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G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7155810" y="19084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C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5707310" y="12247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A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5278073" y="287882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</a:t>
              </a:r>
            </a:p>
          </p:txBody>
        </p:sp>
        <p:cxnSp>
          <p:nvCxnSpPr>
            <p:cNvPr id="16" name="Straight Connector 15"/>
            <p:cNvCxnSpPr>
              <a:stCxn id="14" idx="3"/>
              <a:endCxn id="7" idx="7"/>
            </p:cNvCxnSpPr>
            <p:nvPr/>
          </p:nvCxnSpPr>
          <p:spPr>
            <a:xfrm flipH="1">
              <a:off x="4847958" y="1661580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Straight Connector 16"/>
            <p:cNvCxnSpPr>
              <a:stCxn id="14" idx="5"/>
              <a:endCxn id="13" idx="1"/>
            </p:cNvCxnSpPr>
            <p:nvPr/>
          </p:nvCxnSpPr>
          <p:spPr>
            <a:xfrm>
              <a:off x="6201381" y="1661580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8" name="Straight Connector 17"/>
            <p:cNvCxnSpPr>
              <a:stCxn id="7" idx="3"/>
              <a:endCxn id="8" idx="0"/>
            </p:cNvCxnSpPr>
            <p:nvPr/>
          </p:nvCxnSpPr>
          <p:spPr>
            <a:xfrm flipH="1">
              <a:off x="3847751" y="2345896"/>
              <a:ext cx="590905" cy="5119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Straight Connector 18"/>
            <p:cNvCxnSpPr>
              <a:stCxn id="7" idx="5"/>
              <a:endCxn id="15" idx="0"/>
            </p:cNvCxnSpPr>
            <p:nvPr/>
          </p:nvCxnSpPr>
          <p:spPr>
            <a:xfrm>
              <a:off x="4847958" y="2345896"/>
              <a:ext cx="719535" cy="532924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0" name="Straight Connector 19"/>
            <p:cNvCxnSpPr>
              <a:stCxn id="13" idx="3"/>
              <a:endCxn id="11" idx="0"/>
            </p:cNvCxnSpPr>
            <p:nvPr/>
          </p:nvCxnSpPr>
          <p:spPr>
            <a:xfrm flipH="1">
              <a:off x="6651072" y="2345280"/>
              <a:ext cx="589507" cy="5041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Straight Connector 20"/>
            <p:cNvCxnSpPr>
              <a:stCxn id="13" idx="5"/>
              <a:endCxn id="12" idx="1"/>
            </p:cNvCxnSpPr>
            <p:nvPr/>
          </p:nvCxnSpPr>
          <p:spPr>
            <a:xfrm>
              <a:off x="7649881" y="2345280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Straight Connector 21"/>
            <p:cNvCxnSpPr>
              <a:stCxn id="11" idx="3"/>
              <a:endCxn id="9" idx="0"/>
            </p:cNvCxnSpPr>
            <p:nvPr/>
          </p:nvCxnSpPr>
          <p:spPr>
            <a:xfrm flipH="1">
              <a:off x="5965970" y="3286247"/>
              <a:ext cx="480451" cy="5027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Straight Connector 22"/>
            <p:cNvCxnSpPr>
              <a:stCxn id="11" idx="5"/>
              <a:endCxn id="10" idx="0"/>
            </p:cNvCxnSpPr>
            <p:nvPr/>
          </p:nvCxnSpPr>
          <p:spPr>
            <a:xfrm>
              <a:off x="6855723" y="3286247"/>
              <a:ext cx="589507" cy="502778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4" name="TextBox 23"/>
            <p:cNvSpPr txBox="1"/>
            <p:nvPr/>
          </p:nvSpPr>
          <p:spPr>
            <a:xfrm>
              <a:off x="3577905" y="821775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Root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179427" y="1336421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Path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295349" y="1908492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Node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1755915" y="2744218"/>
              <a:ext cx="115576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D is a Child of B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8444399" y="1795024"/>
              <a:ext cx="15133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C is a Parent of F &amp; G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9645939" y="2950018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Leaf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9029831" y="4116088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Subtree</a:t>
              </a:r>
            </a:p>
          </p:txBody>
        </p:sp>
        <p:cxnSp>
          <p:nvCxnSpPr>
            <p:cNvPr id="31" name="Straight Arrow Connector 30"/>
            <p:cNvCxnSpPr/>
            <p:nvPr/>
          </p:nvCxnSpPr>
          <p:spPr>
            <a:xfrm>
              <a:off x="4244829" y="1098958"/>
              <a:ext cx="1431721" cy="218114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2" name="Straight Arrow Connector 31"/>
            <p:cNvCxnSpPr/>
            <p:nvPr/>
          </p:nvCxnSpPr>
          <p:spPr>
            <a:xfrm>
              <a:off x="3776004" y="1578978"/>
              <a:ext cx="1431721" cy="218114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3" name="Straight Arrow Connector 32"/>
            <p:cNvCxnSpPr/>
            <p:nvPr/>
          </p:nvCxnSpPr>
          <p:spPr>
            <a:xfrm flipV="1">
              <a:off x="3003260" y="2093158"/>
              <a:ext cx="1241569" cy="207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4" name="Straight Arrow Connector 33"/>
            <p:cNvCxnSpPr/>
            <p:nvPr/>
          </p:nvCxnSpPr>
          <p:spPr>
            <a:xfrm>
              <a:off x="2627413" y="3040445"/>
              <a:ext cx="84842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5" name="Straight Arrow Connector 34"/>
            <p:cNvCxnSpPr/>
            <p:nvPr/>
          </p:nvCxnSpPr>
          <p:spPr>
            <a:xfrm flipH="1">
              <a:off x="8975777" y="3134684"/>
              <a:ext cx="670162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6" name="Straight Arrow Connector 35"/>
            <p:cNvCxnSpPr/>
            <p:nvPr/>
          </p:nvCxnSpPr>
          <p:spPr>
            <a:xfrm flipH="1">
              <a:off x="7889404" y="2164356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7" name="Straight Arrow Connector 36"/>
            <p:cNvCxnSpPr/>
            <p:nvPr/>
          </p:nvCxnSpPr>
          <p:spPr>
            <a:xfrm flipH="1">
              <a:off x="6700967" y="1317072"/>
              <a:ext cx="878927" cy="354186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38" name="TextBox 37"/>
            <p:cNvSpPr txBox="1"/>
            <p:nvPr/>
          </p:nvSpPr>
          <p:spPr>
            <a:xfrm>
              <a:off x="7498358" y="984741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Path</a:t>
              </a:r>
            </a:p>
          </p:txBody>
        </p:sp>
        <p:cxnSp>
          <p:nvCxnSpPr>
            <p:cNvPr id="39" name="Straight Arrow Connector 38"/>
            <p:cNvCxnSpPr/>
            <p:nvPr/>
          </p:nvCxnSpPr>
          <p:spPr>
            <a:xfrm flipH="1">
              <a:off x="8105601" y="4300754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46410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Binary Tree Graphic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67544" y="2204864"/>
            <a:ext cx="8814911" cy="3075963"/>
            <a:chOff x="1896430" y="1224792"/>
            <a:chExt cx="8814911" cy="3075963"/>
          </a:xfrm>
        </p:grpSpPr>
        <p:sp>
          <p:nvSpPr>
            <p:cNvPr id="5" name="Oval 4"/>
            <p:cNvSpPr/>
            <p:nvPr/>
          </p:nvSpPr>
          <p:spPr>
            <a:xfrm>
              <a:off x="4353887" y="1912690"/>
              <a:ext cx="578840" cy="50753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65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5676550" y="3789026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70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7155810" y="378902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73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6361652" y="284945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72</a:t>
              </a:r>
            </a:p>
          </p:txBody>
        </p:sp>
        <p:sp>
          <p:nvSpPr>
            <p:cNvPr id="9" name="Oval 8"/>
            <p:cNvSpPr/>
            <p:nvPr/>
          </p:nvSpPr>
          <p:spPr>
            <a:xfrm>
              <a:off x="8270146" y="285785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90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7155810" y="19084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85</a:t>
              </a:r>
            </a:p>
          </p:txBody>
        </p:sp>
        <p:sp>
          <p:nvSpPr>
            <p:cNvPr id="11" name="Oval 10"/>
            <p:cNvSpPr/>
            <p:nvPr/>
          </p:nvSpPr>
          <p:spPr>
            <a:xfrm>
              <a:off x="5707310" y="12247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80</a:t>
              </a:r>
            </a:p>
          </p:txBody>
        </p:sp>
        <p:sp>
          <p:nvSpPr>
            <p:cNvPr id="12" name="Oval 11"/>
            <p:cNvSpPr/>
            <p:nvPr/>
          </p:nvSpPr>
          <p:spPr>
            <a:xfrm>
              <a:off x="5278073" y="287882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62</a:t>
              </a:r>
            </a:p>
          </p:txBody>
        </p:sp>
        <p:cxnSp>
          <p:nvCxnSpPr>
            <p:cNvPr id="13" name="Straight Connector 12"/>
            <p:cNvCxnSpPr>
              <a:stCxn id="11" idx="3"/>
              <a:endCxn id="5" idx="7"/>
            </p:cNvCxnSpPr>
            <p:nvPr/>
          </p:nvCxnSpPr>
          <p:spPr>
            <a:xfrm flipH="1">
              <a:off x="4847958" y="1661580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/>
            <p:cNvCxnSpPr>
              <a:stCxn id="11" idx="5"/>
              <a:endCxn id="10" idx="1"/>
            </p:cNvCxnSpPr>
            <p:nvPr/>
          </p:nvCxnSpPr>
          <p:spPr>
            <a:xfrm>
              <a:off x="6201381" y="1661580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/>
            <p:cNvCxnSpPr>
              <a:stCxn id="5" idx="5"/>
              <a:endCxn id="12" idx="0"/>
            </p:cNvCxnSpPr>
            <p:nvPr/>
          </p:nvCxnSpPr>
          <p:spPr>
            <a:xfrm>
              <a:off x="4847958" y="2345896"/>
              <a:ext cx="719535" cy="532924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/>
            <p:cNvCxnSpPr>
              <a:stCxn id="10" idx="3"/>
              <a:endCxn id="8" idx="0"/>
            </p:cNvCxnSpPr>
            <p:nvPr/>
          </p:nvCxnSpPr>
          <p:spPr>
            <a:xfrm flipH="1">
              <a:off x="6651072" y="2345280"/>
              <a:ext cx="589507" cy="5041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Straight Connector 16"/>
            <p:cNvCxnSpPr>
              <a:stCxn id="10" idx="5"/>
              <a:endCxn id="9" idx="1"/>
            </p:cNvCxnSpPr>
            <p:nvPr/>
          </p:nvCxnSpPr>
          <p:spPr>
            <a:xfrm>
              <a:off x="7649881" y="2345280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8" name="Straight Connector 17"/>
            <p:cNvCxnSpPr>
              <a:stCxn id="8" idx="3"/>
              <a:endCxn id="6" idx="0"/>
            </p:cNvCxnSpPr>
            <p:nvPr/>
          </p:nvCxnSpPr>
          <p:spPr>
            <a:xfrm flipH="1">
              <a:off x="5965970" y="3286247"/>
              <a:ext cx="480451" cy="5027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Straight Connector 18"/>
            <p:cNvCxnSpPr>
              <a:stCxn id="8" idx="5"/>
              <a:endCxn id="7" idx="0"/>
            </p:cNvCxnSpPr>
            <p:nvPr/>
          </p:nvCxnSpPr>
          <p:spPr>
            <a:xfrm>
              <a:off x="6855723" y="3286247"/>
              <a:ext cx="589507" cy="502778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0" name="TextBox 19"/>
            <p:cNvSpPr txBox="1"/>
            <p:nvPr/>
          </p:nvSpPr>
          <p:spPr>
            <a:xfrm>
              <a:off x="2295349" y="1908492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Node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447953" y="3860223"/>
              <a:ext cx="11557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Left Child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8498485" y="1796021"/>
              <a:ext cx="15133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Only Has 2 Children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9645939" y="2950018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Leaf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8724550" y="3931422"/>
              <a:ext cx="12382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Right Child</a:t>
              </a:r>
            </a:p>
          </p:txBody>
        </p:sp>
        <p:cxnSp>
          <p:nvCxnSpPr>
            <p:cNvPr id="25" name="Straight Arrow Connector 24"/>
            <p:cNvCxnSpPr/>
            <p:nvPr/>
          </p:nvCxnSpPr>
          <p:spPr>
            <a:xfrm flipV="1">
              <a:off x="3003260" y="2093158"/>
              <a:ext cx="1241569" cy="207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6" name="Straight Arrow Connector 25"/>
            <p:cNvCxnSpPr/>
            <p:nvPr/>
          </p:nvCxnSpPr>
          <p:spPr>
            <a:xfrm>
              <a:off x="4643307" y="4086162"/>
              <a:ext cx="84842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7" name="Straight Arrow Connector 26"/>
            <p:cNvCxnSpPr/>
            <p:nvPr/>
          </p:nvCxnSpPr>
          <p:spPr>
            <a:xfrm flipH="1">
              <a:off x="8975777" y="3134684"/>
              <a:ext cx="670162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8" name="Straight Arrow Connector 27"/>
            <p:cNvCxnSpPr/>
            <p:nvPr/>
          </p:nvCxnSpPr>
          <p:spPr>
            <a:xfrm flipH="1">
              <a:off x="7889404" y="2164356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29" name="Straight Arrow Connector 28"/>
            <p:cNvCxnSpPr/>
            <p:nvPr/>
          </p:nvCxnSpPr>
          <p:spPr>
            <a:xfrm flipH="1">
              <a:off x="7889404" y="4104901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30" name="TextBox 29"/>
            <p:cNvSpPr txBox="1"/>
            <p:nvPr/>
          </p:nvSpPr>
          <p:spPr>
            <a:xfrm>
              <a:off x="1896430" y="2714857"/>
              <a:ext cx="146432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No Need for 2 Children</a:t>
              </a:r>
            </a:p>
          </p:txBody>
        </p:sp>
        <p:cxnSp>
          <p:nvCxnSpPr>
            <p:cNvPr id="31" name="Straight Arrow Connector 30"/>
            <p:cNvCxnSpPr/>
            <p:nvPr/>
          </p:nvCxnSpPr>
          <p:spPr>
            <a:xfrm>
              <a:off x="3023740" y="3096819"/>
              <a:ext cx="84842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58903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224" y="304800"/>
            <a:ext cx="8521814" cy="1143000"/>
          </a:xfrm>
        </p:spPr>
        <p:txBody>
          <a:bodyPr/>
          <a:lstStyle/>
          <a:p>
            <a:pPr algn="ctr"/>
            <a:r>
              <a:rPr lang="en-GB" dirty="0" smtClean="0"/>
              <a:t>Unbalanced Tree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353663" y="1988840"/>
            <a:ext cx="8582375" cy="4072436"/>
            <a:chOff x="266611" y="1224792"/>
            <a:chExt cx="8582375" cy="4072436"/>
          </a:xfrm>
        </p:grpSpPr>
        <p:sp>
          <p:nvSpPr>
            <p:cNvPr id="6" name="Oval 5"/>
            <p:cNvSpPr/>
            <p:nvPr/>
          </p:nvSpPr>
          <p:spPr>
            <a:xfrm>
              <a:off x="4353887" y="1912690"/>
              <a:ext cx="578840" cy="50753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65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5676550" y="3789026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70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7155810" y="378902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73</a:t>
              </a:r>
            </a:p>
          </p:txBody>
        </p:sp>
        <p:sp>
          <p:nvSpPr>
            <p:cNvPr id="9" name="Oval 8"/>
            <p:cNvSpPr/>
            <p:nvPr/>
          </p:nvSpPr>
          <p:spPr>
            <a:xfrm>
              <a:off x="6361652" y="284945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72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8270146" y="285785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90</a:t>
              </a:r>
            </a:p>
          </p:txBody>
        </p:sp>
        <p:sp>
          <p:nvSpPr>
            <p:cNvPr id="11" name="Oval 10"/>
            <p:cNvSpPr/>
            <p:nvPr/>
          </p:nvSpPr>
          <p:spPr>
            <a:xfrm>
              <a:off x="7155810" y="19084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85</a:t>
              </a:r>
            </a:p>
          </p:txBody>
        </p:sp>
        <p:sp>
          <p:nvSpPr>
            <p:cNvPr id="12" name="Oval 11"/>
            <p:cNvSpPr/>
            <p:nvPr/>
          </p:nvSpPr>
          <p:spPr>
            <a:xfrm>
              <a:off x="5707310" y="12247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80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8270146" y="478549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74</a:t>
              </a:r>
            </a:p>
          </p:txBody>
        </p:sp>
        <p:cxnSp>
          <p:nvCxnSpPr>
            <p:cNvPr id="14" name="Straight Connector 13"/>
            <p:cNvCxnSpPr>
              <a:stCxn id="12" idx="3"/>
              <a:endCxn id="6" idx="7"/>
            </p:cNvCxnSpPr>
            <p:nvPr/>
          </p:nvCxnSpPr>
          <p:spPr>
            <a:xfrm flipH="1">
              <a:off x="4847958" y="1661580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/>
            <p:cNvCxnSpPr>
              <a:stCxn id="12" idx="5"/>
              <a:endCxn id="11" idx="1"/>
            </p:cNvCxnSpPr>
            <p:nvPr/>
          </p:nvCxnSpPr>
          <p:spPr>
            <a:xfrm>
              <a:off x="6201381" y="1661580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/>
            <p:cNvCxnSpPr/>
            <p:nvPr/>
          </p:nvCxnSpPr>
          <p:spPr>
            <a:xfrm>
              <a:off x="7635380" y="4252575"/>
              <a:ext cx="719535" cy="532924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Straight Connector 16"/>
            <p:cNvCxnSpPr>
              <a:stCxn id="11" idx="3"/>
              <a:endCxn id="9" idx="0"/>
            </p:cNvCxnSpPr>
            <p:nvPr/>
          </p:nvCxnSpPr>
          <p:spPr>
            <a:xfrm flipH="1">
              <a:off x="6651072" y="2345280"/>
              <a:ext cx="589507" cy="5041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8" name="Straight Connector 17"/>
            <p:cNvCxnSpPr>
              <a:stCxn id="11" idx="5"/>
              <a:endCxn id="10" idx="1"/>
            </p:cNvCxnSpPr>
            <p:nvPr/>
          </p:nvCxnSpPr>
          <p:spPr>
            <a:xfrm>
              <a:off x="7649881" y="2345280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Straight Connector 18"/>
            <p:cNvCxnSpPr>
              <a:stCxn id="9" idx="3"/>
              <a:endCxn id="7" idx="0"/>
            </p:cNvCxnSpPr>
            <p:nvPr/>
          </p:nvCxnSpPr>
          <p:spPr>
            <a:xfrm flipH="1">
              <a:off x="5965970" y="3286247"/>
              <a:ext cx="480451" cy="5027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0" name="Straight Connector 19"/>
            <p:cNvCxnSpPr>
              <a:stCxn id="9" idx="5"/>
              <a:endCxn id="8" idx="0"/>
            </p:cNvCxnSpPr>
            <p:nvPr/>
          </p:nvCxnSpPr>
          <p:spPr>
            <a:xfrm>
              <a:off x="6855723" y="3286247"/>
              <a:ext cx="589507" cy="502778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1" name="TextBox 20"/>
            <p:cNvSpPr txBox="1"/>
            <p:nvPr/>
          </p:nvSpPr>
          <p:spPr>
            <a:xfrm>
              <a:off x="327172" y="2714857"/>
              <a:ext cx="369954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Random data normally isn’t unbalanced.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66611" y="3545854"/>
              <a:ext cx="369954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</a:rPr>
                <a:t>Ordered data tends to create unbalanced trees.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374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dirty="0" smtClean="0"/>
              <a:t>Constructing a Binary Tree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400" dirty="0"/>
              <a:t>Create a Binary Tree and add the following </a:t>
            </a:r>
            <a:r>
              <a:rPr lang="en-GB" sz="2400" dirty="0" smtClean="0"/>
              <a:t>Nodes from an unordered list:</a:t>
            </a:r>
            <a:endParaRPr lang="en-GB" sz="2400" dirty="0"/>
          </a:p>
          <a:p>
            <a:pPr lvl="1"/>
            <a:r>
              <a:rPr lang="en-GB" sz="2000" dirty="0"/>
              <a:t>50, "Vice Chancellor“			</a:t>
            </a:r>
            <a:endParaRPr lang="en-GB" sz="2000" dirty="0" smtClean="0"/>
          </a:p>
          <a:p>
            <a:pPr lvl="1"/>
            <a:r>
              <a:rPr lang="en-GB" sz="2000" dirty="0" smtClean="0"/>
              <a:t>25</a:t>
            </a:r>
            <a:r>
              <a:rPr lang="en-GB" sz="2000" dirty="0"/>
              <a:t>, "Dean of Faculty"</a:t>
            </a:r>
          </a:p>
          <a:p>
            <a:pPr lvl="1"/>
            <a:r>
              <a:rPr lang="en-GB" sz="2000" dirty="0"/>
              <a:t>15, "Faculty Manager”			</a:t>
            </a:r>
            <a:endParaRPr lang="en-GB" sz="2000" dirty="0" smtClean="0"/>
          </a:p>
          <a:p>
            <a:pPr lvl="1"/>
            <a:r>
              <a:rPr lang="en-GB" sz="2000" dirty="0" smtClean="0"/>
              <a:t>30</a:t>
            </a:r>
            <a:r>
              <a:rPr lang="en-GB" sz="2000" dirty="0"/>
              <a:t>, "Faculty Secretary"</a:t>
            </a:r>
          </a:p>
          <a:p>
            <a:pPr lvl="1"/>
            <a:r>
              <a:rPr lang="en-GB" sz="2000" dirty="0"/>
              <a:t>18, "Another Faculty Manager“		</a:t>
            </a:r>
            <a:endParaRPr lang="en-GB" sz="2000" dirty="0" smtClean="0"/>
          </a:p>
          <a:p>
            <a:pPr lvl="1"/>
            <a:r>
              <a:rPr lang="en-GB" sz="2000" dirty="0" smtClean="0"/>
              <a:t>75</a:t>
            </a:r>
            <a:r>
              <a:rPr lang="en-GB" sz="2000" dirty="0"/>
              <a:t>, "Head of School"</a:t>
            </a:r>
          </a:p>
          <a:p>
            <a:pPr lvl="1"/>
            <a:r>
              <a:rPr lang="en-GB" sz="2000" dirty="0"/>
              <a:t>80, "Senior Lecturer“			</a:t>
            </a:r>
            <a:endParaRPr lang="en-GB" sz="2000" dirty="0" smtClean="0"/>
          </a:p>
          <a:p>
            <a:pPr lvl="1"/>
            <a:r>
              <a:rPr lang="en-GB" sz="2000" dirty="0" smtClean="0"/>
              <a:t>2</a:t>
            </a:r>
            <a:r>
              <a:rPr lang="en-GB" sz="2000" dirty="0"/>
              <a:t>, "Building Manager"</a:t>
            </a:r>
          </a:p>
          <a:p>
            <a:pPr lvl="1"/>
            <a:r>
              <a:rPr lang="en-GB" sz="2000" dirty="0"/>
              <a:t>16, "Library Manager“</a:t>
            </a:r>
          </a:p>
        </p:txBody>
      </p:sp>
    </p:spTree>
    <p:extLst>
      <p:ext uri="{BB962C8B-B14F-4D97-AF65-F5344CB8AC3E}">
        <p14:creationId xmlns:p14="http://schemas.microsoft.com/office/powerpoint/2010/main" val="234141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395536" y="114864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sp>
        <p:nvSpPr>
          <p:cNvPr id="32" name="Oval 31"/>
          <p:cNvSpPr/>
          <p:nvPr/>
        </p:nvSpPr>
        <p:spPr>
          <a:xfrm>
            <a:off x="3982163" y="728697"/>
            <a:ext cx="838368" cy="83226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50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783641" y="1988840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50 is the first number in the list and therefore becomes the root node.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3" name="TextBox 2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5" name="Straight Arrow Connector 4"/>
            <p:cNvCxnSpPr>
              <a:stCxn id="3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4" name="TextBox 3"/>
          <p:cNvSpPr txBox="1"/>
          <p:nvPr/>
        </p:nvSpPr>
        <p:spPr>
          <a:xfrm>
            <a:off x="6113953" y="683026"/>
            <a:ext cx="28083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50, 25, 30, 18, 75, 80,2, 16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4656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2452619" y="728696"/>
            <a:ext cx="2367914" cy="2066105"/>
            <a:chOff x="2848610" y="2361970"/>
            <a:chExt cx="1848006" cy="1608252"/>
          </a:xfrm>
        </p:grpSpPr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" name="TextBox 1"/>
          <p:cNvSpPr txBox="1"/>
          <p:nvPr/>
        </p:nvSpPr>
        <p:spPr>
          <a:xfrm>
            <a:off x="1331640" y="3000487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25 is &lt; 50 (root node).</a:t>
            </a:r>
          </a:p>
          <a:p>
            <a:r>
              <a:rPr lang="en-GB" dirty="0" smtClean="0"/>
              <a:t>25 is placed to the left of the root node.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0289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3488892" cy="3515302"/>
            <a:chOff x="1973758" y="2361970"/>
            <a:chExt cx="2722858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" name="TextBox 1"/>
          <p:cNvSpPr txBox="1"/>
          <p:nvPr/>
        </p:nvSpPr>
        <p:spPr>
          <a:xfrm>
            <a:off x="3191769" y="3645024"/>
            <a:ext cx="5556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15 &lt; 50 (root node) move left</a:t>
            </a:r>
          </a:p>
          <a:p>
            <a:r>
              <a:rPr lang="en-GB" dirty="0" smtClean="0"/>
              <a:t>15 &lt; 25 move left</a:t>
            </a:r>
          </a:p>
          <a:p>
            <a:r>
              <a:rPr lang="en-GB" dirty="0" smtClean="0"/>
              <a:t>15 </a:t>
            </a:r>
            <a:r>
              <a:rPr lang="en-GB" dirty="0"/>
              <a:t>is placed to the left of the </a:t>
            </a:r>
            <a:r>
              <a:rPr lang="en-GB" dirty="0" smtClean="0"/>
              <a:t>15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7473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3488892" cy="3515302"/>
            <a:chOff x="1973758" y="2361970"/>
            <a:chExt cx="2722858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4" name="TextBox 23"/>
          <p:cNvSpPr txBox="1"/>
          <p:nvPr/>
        </p:nvSpPr>
        <p:spPr>
          <a:xfrm>
            <a:off x="3059832" y="4643348"/>
            <a:ext cx="5556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30 &lt; 50 (root node) move left</a:t>
            </a:r>
          </a:p>
          <a:p>
            <a:r>
              <a:rPr lang="en-GB" dirty="0" smtClean="0"/>
              <a:t>30 &gt; 25 move right</a:t>
            </a:r>
          </a:p>
          <a:p>
            <a:r>
              <a:rPr lang="en-GB" dirty="0" smtClean="0"/>
              <a:t>30 </a:t>
            </a:r>
            <a:r>
              <a:rPr lang="en-GB" dirty="0"/>
              <a:t>is placed to the </a:t>
            </a:r>
            <a:r>
              <a:rPr lang="en-GB" dirty="0" smtClean="0"/>
              <a:t>right </a:t>
            </a:r>
            <a:r>
              <a:rPr lang="en-GB" dirty="0"/>
              <a:t>of the 2</a:t>
            </a:r>
            <a:r>
              <a:rPr lang="en-GB" dirty="0" smtClean="0"/>
              <a:t>5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3226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3488892" cy="3515302"/>
            <a:chOff x="1973758" y="2361970"/>
            <a:chExt cx="2722858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4" name="TextBox 23"/>
          <p:cNvSpPr txBox="1"/>
          <p:nvPr/>
        </p:nvSpPr>
        <p:spPr>
          <a:xfrm>
            <a:off x="3059832" y="4643348"/>
            <a:ext cx="55566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 &lt; 50 (root node) move left</a:t>
            </a:r>
          </a:p>
          <a:p>
            <a:r>
              <a:rPr lang="en-GB" dirty="0" smtClean="0"/>
              <a:t>18 &lt; 25 move left</a:t>
            </a:r>
          </a:p>
          <a:p>
            <a:r>
              <a:rPr lang="en-GB" dirty="0" smtClean="0"/>
              <a:t>18 &gt; 15 move right</a:t>
            </a:r>
          </a:p>
          <a:p>
            <a:r>
              <a:rPr lang="en-GB" dirty="0" smtClean="0"/>
              <a:t>18 </a:t>
            </a:r>
            <a:r>
              <a:rPr lang="en-GB" dirty="0"/>
              <a:t>is placed to the </a:t>
            </a:r>
            <a:r>
              <a:rPr lang="en-GB" dirty="0" smtClean="0"/>
              <a:t>right </a:t>
            </a:r>
            <a:r>
              <a:rPr lang="en-GB" dirty="0"/>
              <a:t>of the </a:t>
            </a:r>
            <a:r>
              <a:rPr lang="en-GB" dirty="0" smtClean="0"/>
              <a:t>15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157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5586842" cy="3515302"/>
            <a:chOff x="1973758" y="2361970"/>
            <a:chExt cx="4360174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4" name="TextBox 23"/>
          <p:cNvSpPr txBox="1"/>
          <p:nvPr/>
        </p:nvSpPr>
        <p:spPr>
          <a:xfrm>
            <a:off x="3059832" y="4643348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75 &gt; 50 (root node) move right</a:t>
            </a:r>
          </a:p>
          <a:p>
            <a:r>
              <a:rPr lang="en-GB" dirty="0"/>
              <a:t>7</a:t>
            </a:r>
            <a:r>
              <a:rPr lang="en-GB" dirty="0" smtClean="0"/>
              <a:t>5 </a:t>
            </a:r>
            <a:r>
              <a:rPr lang="en-GB" dirty="0"/>
              <a:t>is placed to the </a:t>
            </a:r>
            <a:r>
              <a:rPr lang="en-GB" dirty="0" smtClean="0"/>
              <a:t>right </a:t>
            </a:r>
            <a:r>
              <a:rPr lang="en-GB" dirty="0"/>
              <a:t>of the </a:t>
            </a:r>
            <a:r>
              <a:rPr lang="en-GB" dirty="0" smtClean="0"/>
              <a:t>root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6547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4" name="TextBox 23"/>
          <p:cNvSpPr txBox="1"/>
          <p:nvPr/>
        </p:nvSpPr>
        <p:spPr>
          <a:xfrm>
            <a:off x="3059832" y="4643348"/>
            <a:ext cx="5556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80 &gt; 50 (root node) move right</a:t>
            </a:r>
          </a:p>
          <a:p>
            <a:r>
              <a:rPr lang="en-GB" dirty="0" smtClean="0"/>
              <a:t>80 &gt; 75 move right </a:t>
            </a:r>
          </a:p>
          <a:p>
            <a:r>
              <a:rPr lang="en-GB" dirty="0" smtClean="0"/>
              <a:t>80 </a:t>
            </a:r>
            <a:r>
              <a:rPr lang="en-GB" dirty="0"/>
              <a:t>is placed to the </a:t>
            </a:r>
            <a:r>
              <a:rPr lang="en-GB" dirty="0" smtClean="0"/>
              <a:t>right </a:t>
            </a:r>
            <a:r>
              <a:rPr lang="en-GB" dirty="0"/>
              <a:t>of the 7</a:t>
            </a:r>
            <a:r>
              <a:rPr lang="en-GB" dirty="0" smtClean="0"/>
              <a:t>5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299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grpSp>
        <p:nvGrpSpPr>
          <p:cNvPr id="21" name="Group 20"/>
          <p:cNvGrpSpPr/>
          <p:nvPr/>
        </p:nvGrpSpPr>
        <p:grpSpPr>
          <a:xfrm>
            <a:off x="1619672" y="879685"/>
            <a:ext cx="2232248" cy="461665"/>
            <a:chOff x="1619672" y="879685"/>
            <a:chExt cx="2232248" cy="461665"/>
          </a:xfrm>
        </p:grpSpPr>
        <p:sp>
          <p:nvSpPr>
            <p:cNvPr id="22" name="TextBox 21"/>
            <p:cNvSpPr txBox="1"/>
            <p:nvPr/>
          </p:nvSpPr>
          <p:spPr>
            <a:xfrm>
              <a:off x="1619672" y="879685"/>
              <a:ext cx="15720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Root node</a:t>
              </a:r>
              <a:endParaRPr lang="en-GB" dirty="0"/>
            </a:p>
          </p:txBody>
        </p:sp>
        <p:cxnSp>
          <p:nvCxnSpPr>
            <p:cNvPr id="23" name="Straight Arrow Connector 22"/>
            <p:cNvCxnSpPr>
              <a:stCxn id="22" idx="3"/>
            </p:cNvCxnSpPr>
            <p:nvPr/>
          </p:nvCxnSpPr>
          <p:spPr bwMode="auto">
            <a:xfrm>
              <a:off x="3191769" y="1110518"/>
              <a:ext cx="660151" cy="0"/>
            </a:xfrm>
            <a:prstGeom prst="straightConnector1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triangle"/>
            </a:ln>
            <a:effectLst/>
          </p:spPr>
        </p:cxnSp>
      </p:grpSp>
      <p:sp>
        <p:nvSpPr>
          <p:cNvPr id="24" name="TextBox 23"/>
          <p:cNvSpPr txBox="1"/>
          <p:nvPr/>
        </p:nvSpPr>
        <p:spPr>
          <a:xfrm>
            <a:off x="3059832" y="4643348"/>
            <a:ext cx="55566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  <a:r>
              <a:rPr lang="en-GB" dirty="0" smtClean="0"/>
              <a:t> &lt; 50 (root node) move left</a:t>
            </a:r>
          </a:p>
          <a:p>
            <a:r>
              <a:rPr lang="en-GB" dirty="0"/>
              <a:t>2</a:t>
            </a:r>
            <a:r>
              <a:rPr lang="en-GB" dirty="0" smtClean="0"/>
              <a:t> &lt; 25 move left</a:t>
            </a:r>
          </a:p>
          <a:p>
            <a:r>
              <a:rPr lang="en-GB" dirty="0"/>
              <a:t>2</a:t>
            </a:r>
            <a:r>
              <a:rPr lang="en-GB" dirty="0" smtClean="0"/>
              <a:t> &lt; 15 move left</a:t>
            </a:r>
          </a:p>
          <a:p>
            <a:r>
              <a:rPr lang="en-GB" dirty="0"/>
              <a:t>2</a:t>
            </a:r>
            <a:r>
              <a:rPr lang="en-GB" dirty="0" smtClean="0"/>
              <a:t> </a:t>
            </a:r>
            <a:r>
              <a:rPr lang="en-GB" dirty="0"/>
              <a:t>is placed to the </a:t>
            </a:r>
            <a:r>
              <a:rPr lang="en-GB" dirty="0" smtClean="0"/>
              <a:t>left </a:t>
            </a:r>
            <a:r>
              <a:rPr lang="en-GB" dirty="0"/>
              <a:t>of the </a:t>
            </a:r>
            <a:r>
              <a:rPr lang="en-GB" dirty="0" smtClean="0"/>
              <a:t>15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5719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Binary Tree Steps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16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3059832" y="4643348"/>
            <a:ext cx="555669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16 &lt; 50 (root node) move left</a:t>
            </a:r>
          </a:p>
          <a:p>
            <a:r>
              <a:rPr lang="en-GB" dirty="0" smtClean="0"/>
              <a:t>16 &lt; 25 move left</a:t>
            </a:r>
          </a:p>
          <a:p>
            <a:r>
              <a:rPr lang="en-GB" dirty="0" smtClean="0"/>
              <a:t>16 &gt; 15 move right</a:t>
            </a:r>
          </a:p>
          <a:p>
            <a:r>
              <a:rPr lang="en-GB" dirty="0" smtClean="0"/>
              <a:t>16 &lt; 18 move left</a:t>
            </a:r>
          </a:p>
          <a:p>
            <a:r>
              <a:rPr lang="en-GB" dirty="0" smtClean="0"/>
              <a:t>16 </a:t>
            </a:r>
            <a:r>
              <a:rPr lang="en-GB" dirty="0"/>
              <a:t>is placed to the </a:t>
            </a:r>
            <a:r>
              <a:rPr lang="en-GB" dirty="0" smtClean="0"/>
              <a:t>left </a:t>
            </a:r>
            <a:r>
              <a:rPr lang="en-GB" dirty="0"/>
              <a:t>of the </a:t>
            </a:r>
            <a:r>
              <a:rPr lang="en-GB" dirty="0" smtClean="0"/>
              <a:t>18 </a:t>
            </a:r>
            <a:r>
              <a:rPr lang="en-GB" dirty="0"/>
              <a:t>node.</a:t>
            </a:r>
          </a:p>
          <a:p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634488" y="68302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50, 25, 15, 30, 18, 75, 80, 2, 16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2517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Efficient Tree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/>
              <a:t>Search, insert and delete items quickly in a tree data structure.</a:t>
            </a:r>
          </a:p>
          <a:p>
            <a:r>
              <a:rPr lang="en-GB" sz="2400" dirty="0"/>
              <a:t>Ordered Arrays are less efficient for Insertions and Deletions.</a:t>
            </a:r>
          </a:p>
          <a:p>
            <a:r>
              <a:rPr lang="en-GB" sz="2400" dirty="0"/>
              <a:t>Finding items in a Linked List is slow.</a:t>
            </a:r>
          </a:p>
          <a:p>
            <a:r>
              <a:rPr lang="en-GB" sz="2400" dirty="0"/>
              <a:t>Time required to perform operations on a tree is good:</a:t>
            </a:r>
          </a:p>
          <a:p>
            <a:pPr lvl="1"/>
            <a:r>
              <a:rPr lang="en-GB" sz="2000" dirty="0"/>
              <a:t>Order of O(log N).</a:t>
            </a:r>
          </a:p>
          <a:p>
            <a:r>
              <a:rPr lang="en-GB" sz="2400" dirty="0"/>
              <a:t>Generally a tree is more efficient if you need to carry out many different types of operation.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44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Tree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dirty="0"/>
              <a:t>4</a:t>
            </a:r>
            <a:r>
              <a:rPr lang="en-GB" dirty="0" smtClean="0"/>
              <a:t> Classes required.</a:t>
            </a:r>
          </a:p>
          <a:p>
            <a:pPr lvl="1"/>
            <a:r>
              <a:rPr lang="en-GB" dirty="0" smtClean="0"/>
              <a:t>Node</a:t>
            </a:r>
          </a:p>
          <a:p>
            <a:pPr lvl="1"/>
            <a:r>
              <a:rPr lang="en-GB" dirty="0" err="1" smtClean="0"/>
              <a:t>BinaryTree</a:t>
            </a:r>
            <a:endParaRPr lang="en-GB" dirty="0" smtClean="0"/>
          </a:p>
          <a:p>
            <a:pPr lvl="1"/>
            <a:r>
              <a:rPr lang="en-GB" dirty="0" err="1" smtClean="0"/>
              <a:t>BinaryTreeTest</a:t>
            </a:r>
            <a:endParaRPr lang="en-GB" dirty="0" smtClean="0"/>
          </a:p>
          <a:p>
            <a:pPr lvl="2"/>
            <a:r>
              <a:rPr lang="en-GB" dirty="0"/>
              <a:t>m</a:t>
            </a:r>
            <a:r>
              <a:rPr lang="en-GB" dirty="0" smtClean="0"/>
              <a:t>ain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1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04664"/>
            <a:ext cx="8064896" cy="58742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44208" y="6206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Node Class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66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err="1" smtClean="0"/>
              <a:t>BinaryTree</a:t>
            </a:r>
            <a:r>
              <a:rPr lang="en-GB" dirty="0" smtClean="0"/>
              <a:t> Class Without Methods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3068960"/>
            <a:ext cx="5112568" cy="242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79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023" y="44624"/>
            <a:ext cx="8712968" cy="66143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012160" y="83671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addNode</a:t>
            </a:r>
            <a:r>
              <a:rPr lang="en-GB" dirty="0" smtClean="0">
                <a:solidFill>
                  <a:schemeClr val="bg1"/>
                </a:solidFill>
              </a:rPr>
              <a:t> Method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16016" y="5733256"/>
            <a:ext cx="3287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50, 25, 15, 30, 18, 75, 80, 2, 16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7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/>
          <p:cNvGrpSpPr/>
          <p:nvPr/>
        </p:nvGrpSpPr>
        <p:grpSpPr>
          <a:xfrm>
            <a:off x="1979712" y="2420889"/>
            <a:ext cx="5619766" cy="2736304"/>
            <a:chOff x="5278253" y="1266737"/>
            <a:chExt cx="4971694" cy="2161427"/>
          </a:xfrm>
        </p:grpSpPr>
        <p:sp>
          <p:nvSpPr>
            <p:cNvPr id="27" name="Oval 26"/>
            <p:cNvSpPr/>
            <p:nvPr/>
          </p:nvSpPr>
          <p:spPr>
            <a:xfrm>
              <a:off x="5278253" y="291643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6854415" y="291643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6052217" y="2025378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9671107" y="289979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8556771" y="1950437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7108271" y="1266737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</p:cNvCxnSpPr>
            <p:nvPr/>
          </p:nvCxnSpPr>
          <p:spPr>
            <a:xfrm flipH="1">
              <a:off x="6248919" y="1703525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7602342" y="1703525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stCxn id="31" idx="5"/>
              <a:endCxn id="30" idx="1"/>
            </p:cNvCxnSpPr>
            <p:nvPr/>
          </p:nvCxnSpPr>
          <p:spPr>
            <a:xfrm>
              <a:off x="9050842" y="2387225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5567673" y="2462166"/>
              <a:ext cx="569313" cy="45426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6546288" y="2462166"/>
              <a:ext cx="597547" cy="45426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Straight Arrow Connector 37"/>
            <p:cNvCxnSpPr/>
            <p:nvPr/>
          </p:nvCxnSpPr>
          <p:spPr>
            <a:xfrm flipH="1">
              <a:off x="6360344" y="1586494"/>
              <a:ext cx="657817" cy="284507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9" name="Straight Arrow Connector 38"/>
            <p:cNvCxnSpPr/>
            <p:nvPr/>
          </p:nvCxnSpPr>
          <p:spPr>
            <a:xfrm flipH="1">
              <a:off x="5476060" y="2387225"/>
              <a:ext cx="481621" cy="380702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0" name="Straight Arrow Connector 39"/>
            <p:cNvCxnSpPr/>
            <p:nvPr/>
          </p:nvCxnSpPr>
          <p:spPr>
            <a:xfrm flipV="1">
              <a:off x="5882645" y="2566994"/>
              <a:ext cx="477699" cy="471468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1" name="Straight Arrow Connector 40"/>
            <p:cNvCxnSpPr/>
            <p:nvPr/>
          </p:nvCxnSpPr>
          <p:spPr>
            <a:xfrm flipV="1">
              <a:off x="6687453" y="1825406"/>
              <a:ext cx="612690" cy="250061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>
            <a:xfrm>
              <a:off x="7495239" y="1864451"/>
              <a:ext cx="977642" cy="350803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>
            <a:xfrm>
              <a:off x="8935251" y="2566994"/>
              <a:ext cx="604412" cy="60530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>
            <a:xfrm>
              <a:off x="6451958" y="2612049"/>
              <a:ext cx="451498" cy="311757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5" name="Straight Arrow Connector 44"/>
            <p:cNvCxnSpPr/>
            <p:nvPr/>
          </p:nvCxnSpPr>
          <p:spPr>
            <a:xfrm flipH="1" flipV="1">
              <a:off x="6631058" y="2323652"/>
              <a:ext cx="541918" cy="44427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46" name="TextBox 45"/>
          <p:cNvSpPr txBox="1"/>
          <p:nvPr/>
        </p:nvSpPr>
        <p:spPr>
          <a:xfrm>
            <a:off x="2154342" y="1437420"/>
            <a:ext cx="5371024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Calibri" panose="020F0502020204030204"/>
                <a:ea typeface="+mn-ea"/>
              </a:rPr>
              <a:t>Aim to move down the Left Child path reaching the smallest Key value first (15).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140310" y="5349411"/>
            <a:ext cx="3699544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Calibri" panose="020F0502020204030204"/>
                <a:ea typeface="+mn-ea"/>
              </a:rPr>
              <a:t>When Null is reached (no Left Child) then move up in Key value.</a:t>
            </a:r>
          </a:p>
        </p:txBody>
      </p:sp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In Order Traversal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9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196752"/>
            <a:ext cx="8136903" cy="46805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39952" y="486916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inOrderTraverseTree</a:t>
            </a:r>
            <a:r>
              <a:rPr lang="en-GB" dirty="0" smtClean="0">
                <a:solidFill>
                  <a:schemeClr val="bg1"/>
                </a:solidFill>
              </a:rPr>
              <a:t> Method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56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44624"/>
            <a:ext cx="8735216" cy="66247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26064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BinaryTreeTest</a:t>
            </a:r>
            <a:r>
              <a:rPr lang="en-GB" dirty="0" smtClean="0">
                <a:solidFill>
                  <a:schemeClr val="bg1"/>
                </a:solidFill>
              </a:rPr>
              <a:t> &amp; main Classes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2435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108" y="1844824"/>
            <a:ext cx="8549456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/>
          <p:cNvGrpSpPr/>
          <p:nvPr/>
        </p:nvGrpSpPr>
        <p:grpSpPr>
          <a:xfrm>
            <a:off x="1979712" y="2420889"/>
            <a:ext cx="5619766" cy="2736304"/>
            <a:chOff x="5278253" y="1266737"/>
            <a:chExt cx="4971694" cy="2161427"/>
          </a:xfrm>
        </p:grpSpPr>
        <p:sp>
          <p:nvSpPr>
            <p:cNvPr id="27" name="Oval 26"/>
            <p:cNvSpPr/>
            <p:nvPr/>
          </p:nvSpPr>
          <p:spPr>
            <a:xfrm>
              <a:off x="5278253" y="291643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6854415" y="291643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6052217" y="2025378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9671107" y="289979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8556771" y="1950437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7108271" y="1266737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</p:cNvCxnSpPr>
            <p:nvPr/>
          </p:nvCxnSpPr>
          <p:spPr>
            <a:xfrm flipH="1">
              <a:off x="6248919" y="1703525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7602342" y="1703525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stCxn id="31" idx="5"/>
              <a:endCxn id="30" idx="1"/>
            </p:cNvCxnSpPr>
            <p:nvPr/>
          </p:nvCxnSpPr>
          <p:spPr>
            <a:xfrm>
              <a:off x="9050842" y="2387225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5567673" y="2462166"/>
              <a:ext cx="569313" cy="45426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6546288" y="2462166"/>
              <a:ext cx="597547" cy="45426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Straight Arrow Connector 37"/>
            <p:cNvCxnSpPr/>
            <p:nvPr/>
          </p:nvCxnSpPr>
          <p:spPr>
            <a:xfrm flipH="1">
              <a:off x="6360344" y="1586494"/>
              <a:ext cx="657817" cy="284507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9" name="Straight Arrow Connector 38"/>
            <p:cNvCxnSpPr/>
            <p:nvPr/>
          </p:nvCxnSpPr>
          <p:spPr>
            <a:xfrm flipH="1">
              <a:off x="5476060" y="2387225"/>
              <a:ext cx="481621" cy="380702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0" name="Straight Arrow Connector 39"/>
            <p:cNvCxnSpPr/>
            <p:nvPr/>
          </p:nvCxnSpPr>
          <p:spPr>
            <a:xfrm flipV="1">
              <a:off x="5882645" y="2566994"/>
              <a:ext cx="477699" cy="471468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1" name="Straight Arrow Connector 40"/>
            <p:cNvCxnSpPr/>
            <p:nvPr/>
          </p:nvCxnSpPr>
          <p:spPr>
            <a:xfrm flipV="1">
              <a:off x="6687453" y="2019509"/>
              <a:ext cx="914888" cy="55958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>
            <a:xfrm>
              <a:off x="7585487" y="2040963"/>
              <a:ext cx="887394" cy="174291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>
            <a:xfrm>
              <a:off x="8935251" y="2566994"/>
              <a:ext cx="604412" cy="60530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>
            <a:xfrm>
              <a:off x="6451958" y="2612049"/>
              <a:ext cx="451498" cy="311757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5" name="Straight Arrow Connector 44"/>
            <p:cNvCxnSpPr/>
            <p:nvPr/>
          </p:nvCxnSpPr>
          <p:spPr>
            <a:xfrm flipH="1" flipV="1">
              <a:off x="6631058" y="2323652"/>
              <a:ext cx="541918" cy="44427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46" name="TextBox 45"/>
          <p:cNvSpPr txBox="1"/>
          <p:nvPr/>
        </p:nvSpPr>
        <p:spPr>
          <a:xfrm>
            <a:off x="395536" y="1437420"/>
            <a:ext cx="8424936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Start at the Root Node and move down the Left Child path printing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 the Key &amp; Value at each Node until a Null is reached.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827584" y="5525538"/>
            <a:ext cx="8108454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When Null is reached (no Left Child) then move up in Key value.</a:t>
            </a:r>
          </a:p>
        </p:txBody>
      </p:sp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err="1" smtClean="0"/>
              <a:t>Preorder</a:t>
            </a:r>
            <a:r>
              <a:rPr lang="en-GB" dirty="0" smtClean="0"/>
              <a:t> Traversal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33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980728"/>
            <a:ext cx="8640960" cy="44644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486916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preOrderTraverseTree</a:t>
            </a:r>
            <a:r>
              <a:rPr lang="en-GB" dirty="0" smtClean="0">
                <a:solidFill>
                  <a:schemeClr val="bg1"/>
                </a:solidFill>
              </a:rPr>
              <a:t> Method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68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/>
          <p:cNvSpPr txBox="1"/>
          <p:nvPr/>
        </p:nvSpPr>
        <p:spPr>
          <a:xfrm>
            <a:off x="341272" y="828857"/>
            <a:ext cx="8424936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Start at the Root Node and move down the Left Child until a Null is reached. Then print the Key &amp; Value. Move up to the Parent Node and visit the Right Child Node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 and print </a:t>
            </a:r>
            <a:r>
              <a:rPr kumimoji="0" lang="en-GB" sz="24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etc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.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Post Order Traversal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87624" y="2361970"/>
            <a:ext cx="7200800" cy="3515302"/>
            <a:chOff x="1973758" y="2361970"/>
            <a:chExt cx="5619766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939231" y="4429374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227514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</p:cNvCxnSpPr>
            <p:nvPr/>
          </p:nvCxnSpPr>
          <p:spPr>
            <a:xfrm flipH="1">
              <a:off x="3070953" y="2914931"/>
              <a:ext cx="1067189" cy="41199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407457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stCxn id="31" idx="5"/>
              <a:endCxn id="30" idx="1"/>
            </p:cNvCxnSpPr>
            <p:nvPr/>
          </p:nvCxnSpPr>
          <p:spPr>
            <a:xfrm>
              <a:off x="6238113" y="3780475"/>
              <a:ext cx="796937" cy="743772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Straight Arrow Connector 37"/>
            <p:cNvCxnSpPr/>
            <p:nvPr/>
          </p:nvCxnSpPr>
          <p:spPr>
            <a:xfrm flipH="1">
              <a:off x="2619271" y="2388876"/>
              <a:ext cx="1159596" cy="105638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9" name="Straight Arrow Connector 38"/>
            <p:cNvCxnSpPr/>
            <p:nvPr/>
          </p:nvCxnSpPr>
          <p:spPr>
            <a:xfrm flipH="1">
              <a:off x="2155003" y="3384366"/>
              <a:ext cx="533697" cy="1006841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0" name="Straight Arrow Connector 39"/>
            <p:cNvCxnSpPr/>
            <p:nvPr/>
          </p:nvCxnSpPr>
          <p:spPr>
            <a:xfrm flipV="1">
              <a:off x="2656934" y="4245719"/>
              <a:ext cx="610585" cy="35920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1" name="Straight Arrow Connector 40"/>
            <p:cNvCxnSpPr/>
            <p:nvPr/>
          </p:nvCxnSpPr>
          <p:spPr>
            <a:xfrm flipV="1">
              <a:off x="3566651" y="3314958"/>
              <a:ext cx="1034146" cy="70841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>
            <a:xfrm>
              <a:off x="4581745" y="3350378"/>
              <a:ext cx="986869" cy="50433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>
            <a:xfrm>
              <a:off x="5545955" y="3859852"/>
              <a:ext cx="1330301" cy="82223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4" name="Straight Arrow Connector 43"/>
            <p:cNvCxnSpPr/>
            <p:nvPr/>
          </p:nvCxnSpPr>
          <p:spPr>
            <a:xfrm>
              <a:off x="3256272" y="4263559"/>
              <a:ext cx="510352" cy="394675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5" name="Straight Arrow Connector 44"/>
            <p:cNvCxnSpPr/>
            <p:nvPr/>
          </p:nvCxnSpPr>
          <p:spPr>
            <a:xfrm flipH="1" flipV="1">
              <a:off x="3502904" y="3699994"/>
              <a:ext cx="612558" cy="562439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9" name="Straight Arrow Connector 48"/>
            <p:cNvCxnSpPr/>
            <p:nvPr/>
          </p:nvCxnSpPr>
          <p:spPr>
            <a:xfrm flipH="1" flipV="1">
              <a:off x="6338935" y="3667282"/>
              <a:ext cx="793857" cy="722404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50" name="Straight Arrow Connector 49"/>
            <p:cNvCxnSpPr/>
            <p:nvPr/>
          </p:nvCxnSpPr>
          <p:spPr>
            <a:xfrm flipH="1" flipV="1">
              <a:off x="4783641" y="2802011"/>
              <a:ext cx="1085397" cy="375286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78958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268760"/>
            <a:ext cx="8208912" cy="417646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779912" y="486916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postOrderTraverseTree</a:t>
            </a:r>
            <a:r>
              <a:rPr lang="en-GB" dirty="0" smtClean="0">
                <a:solidFill>
                  <a:schemeClr val="bg1"/>
                </a:solidFill>
              </a:rPr>
              <a:t> Method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1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8712968" cy="65789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23928" y="26064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BinaryTreeTest</a:t>
            </a:r>
            <a:r>
              <a:rPr lang="en-GB" dirty="0" smtClean="0">
                <a:solidFill>
                  <a:schemeClr val="bg1"/>
                </a:solidFill>
              </a:rPr>
              <a:t> &amp; main Classes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2755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16632"/>
            <a:ext cx="8568952" cy="65771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52120" y="76470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Sample Output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0161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Binary Tree Delete Node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000" dirty="0" smtClean="0"/>
              <a:t>Binary tree Node deletion has 3 cases: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If Node has no </a:t>
            </a:r>
            <a:r>
              <a:rPr lang="en-GB" sz="2000" dirty="0" err="1" smtClean="0"/>
              <a:t>leftChild</a:t>
            </a:r>
            <a:r>
              <a:rPr lang="en-GB" sz="2000" dirty="0" smtClean="0"/>
              <a:t> and no </a:t>
            </a:r>
            <a:r>
              <a:rPr lang="en-GB" sz="2000" dirty="0" err="1" smtClean="0"/>
              <a:t>rightChild</a:t>
            </a:r>
            <a:r>
              <a:rPr lang="en-GB" sz="2000" dirty="0"/>
              <a:t>:</a:t>
            </a:r>
            <a:endParaRPr lang="en-GB" sz="2000" dirty="0" smtClean="0"/>
          </a:p>
          <a:p>
            <a:pPr marL="857250" lvl="1" indent="-457200">
              <a:buFont typeface="+mj-lt"/>
              <a:buAutoNum type="arabicPeriod"/>
            </a:pPr>
            <a:r>
              <a:rPr lang="en-GB" sz="1600" dirty="0" smtClean="0"/>
              <a:t>Delete it directly.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If there is only one Child Node: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600" dirty="0" smtClean="0"/>
              <a:t>Child Node replaces the current Node.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600" dirty="0" smtClean="0"/>
              <a:t>Delete the current Node.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If there are two Child Nodes: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600" dirty="0" smtClean="0"/>
              <a:t>Replace the current Node with the smallest Node from the Right subtree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1600" dirty="0" smtClean="0"/>
              <a:t>Smallest Node on the Right is also larger than the value on the Left.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1302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Delete Node 80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 smtClean="0">
                <a:solidFill>
                  <a:prstClr val="white"/>
                </a:solidFill>
                <a:latin typeface="Calibri" panose="020F0502020204030204"/>
              </a:rPr>
              <a:t>16</a:t>
            </a:r>
            <a:endParaRPr kumimoji="0" lang="en-GB" sz="1600" b="0" i="0" u="none" strike="noStrike" kern="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4251758" y="4380443"/>
            <a:ext cx="4222744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Is 80 Root?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80 has no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No Replacement for 80</a:t>
            </a:r>
          </a:p>
          <a:p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Assign 75 </a:t>
            </a:r>
            <a:r>
              <a:rPr lang="en-GB" sz="2000" dirty="0" err="1" smtClean="0"/>
              <a:t>leftChild</a:t>
            </a:r>
            <a:r>
              <a:rPr lang="en-GB" sz="2000" dirty="0" smtClean="0"/>
              <a:t> = null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3139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8640"/>
            <a:ext cx="8496944" cy="64435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1844824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Find Node to Delete (80)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70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16632"/>
            <a:ext cx="8703184" cy="64087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87824" y="5805264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Delete 80 by assigning </a:t>
            </a:r>
            <a:r>
              <a:rPr lang="en-GB" sz="2000" dirty="0" err="1" smtClean="0">
                <a:solidFill>
                  <a:schemeClr val="bg1"/>
                </a:solidFill>
              </a:rPr>
              <a:t>rightChild</a:t>
            </a:r>
            <a:r>
              <a:rPr lang="en-GB" sz="2000" dirty="0" smtClean="0">
                <a:solidFill>
                  <a:schemeClr val="bg1"/>
                </a:solidFill>
              </a:rPr>
              <a:t> = null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60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Delete Node 18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16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3779912" y="4380443"/>
            <a:ext cx="4694590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Is 18 Root?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0000"/>
                </a:solidFill>
              </a:rPr>
              <a:t>18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 has no </a:t>
            </a:r>
            <a:r>
              <a:rPr lang="en-GB" sz="2000" dirty="0" err="1" smtClean="0">
                <a:solidFill>
                  <a:srgbClr val="000000"/>
                </a:solidFill>
              </a:rPr>
              <a:t>rightChild</a:t>
            </a:r>
            <a:r>
              <a:rPr lang="en-GB" sz="2000" dirty="0" smtClean="0">
                <a:solidFill>
                  <a:srgbClr val="000000"/>
                </a:solidFill>
              </a:rPr>
              <a:t>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&amp; </a:t>
            </a: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dirty="0" err="1" smtClean="0">
                <a:solidFill>
                  <a:srgbClr val="000000"/>
                </a:solidFill>
              </a:rPr>
              <a:t>leftChild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Assign 15.rightChild =  18.leftChild </a:t>
            </a:r>
          </a:p>
        </p:txBody>
      </p:sp>
    </p:spTree>
    <p:extLst>
      <p:ext uri="{BB962C8B-B14F-4D97-AF65-F5344CB8AC3E}">
        <p14:creationId xmlns:p14="http://schemas.microsoft.com/office/powerpoint/2010/main" val="154248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7" y="476672"/>
            <a:ext cx="8533207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11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Delete Node 75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16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3779912" y="4380443"/>
            <a:ext cx="4694590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Is 75 Root?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000000"/>
                </a:solidFill>
              </a:rPr>
              <a:t>75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 has no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leftChild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 &amp; a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rightChild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Replacement of 75 by 80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Assign 50.rightChild =  75.rightChild 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75 = null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372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260648"/>
            <a:ext cx="8568952" cy="62646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515719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Deletes Node 75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34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585398" y="107885"/>
            <a:ext cx="8396486" cy="585977"/>
          </a:xfrm>
        </p:spPr>
        <p:txBody>
          <a:bodyPr/>
          <a:lstStyle/>
          <a:p>
            <a:pPr algn="ctr"/>
            <a:r>
              <a:rPr lang="en-GB" dirty="0" smtClean="0"/>
              <a:t>Delete Node 25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16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3969034" y="4714411"/>
            <a:ext cx="4203366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Is 25 &lt; 50?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000000"/>
                </a:solidFill>
              </a:rPr>
              <a:t>25 has a </a:t>
            </a:r>
            <a:r>
              <a:rPr lang="en-GB" sz="2000" dirty="0" err="1" smtClean="0">
                <a:solidFill>
                  <a:srgbClr val="000000"/>
                </a:solidFill>
              </a:rPr>
              <a:t>leftChild</a:t>
            </a:r>
            <a:r>
              <a:rPr lang="en-GB" sz="2000" dirty="0" smtClean="0">
                <a:solidFill>
                  <a:srgbClr val="000000"/>
                </a:solidFill>
              </a:rPr>
              <a:t> &amp; </a:t>
            </a:r>
            <a:r>
              <a:rPr lang="en-GB" sz="2000" dirty="0" err="1" smtClean="0">
                <a:solidFill>
                  <a:srgbClr val="000000"/>
                </a:solidFill>
              </a:rPr>
              <a:t>rightChild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Replacement of 25 by 30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noProof="0" dirty="0" err="1" smtClean="0">
                <a:solidFill>
                  <a:srgbClr val="000000"/>
                </a:solidFill>
              </a:rPr>
              <a:t>Root.leftChild</a:t>
            </a:r>
            <a:r>
              <a:rPr lang="en-GB" sz="2000" noProof="0" dirty="0" smtClean="0">
                <a:solidFill>
                  <a:srgbClr val="000000"/>
                </a:solidFill>
              </a:rPr>
              <a:t> = 30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Assign 30.leftChild =  15</a:t>
            </a:r>
          </a:p>
        </p:txBody>
      </p:sp>
    </p:spTree>
    <p:extLst>
      <p:ext uri="{BB962C8B-B14F-4D97-AF65-F5344CB8AC3E}">
        <p14:creationId xmlns:p14="http://schemas.microsoft.com/office/powerpoint/2010/main" val="362575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60647"/>
            <a:ext cx="8424936" cy="62526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32040" y="620688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Two Child Nodes requires a replacement Node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75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88640"/>
            <a:ext cx="8496944" cy="6206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393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Tree Test Program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559552" cy="4392488"/>
          </a:xfrm>
        </p:spPr>
        <p:txBody>
          <a:bodyPr/>
          <a:lstStyle/>
          <a:p>
            <a:r>
              <a:rPr lang="en-GB" sz="2000" dirty="0" smtClean="0"/>
              <a:t>Create a Binary Tree and add the following Nodes:</a:t>
            </a:r>
          </a:p>
          <a:p>
            <a:pPr lvl="1"/>
            <a:r>
              <a:rPr lang="en-GB" sz="1600" dirty="0" smtClean="0"/>
              <a:t>50</a:t>
            </a:r>
            <a:r>
              <a:rPr lang="en-GB" sz="1600" dirty="0"/>
              <a:t>, "Vice </a:t>
            </a:r>
            <a:r>
              <a:rPr lang="en-GB" sz="1600" dirty="0" smtClean="0"/>
              <a:t>Chancellor“			25</a:t>
            </a:r>
            <a:r>
              <a:rPr lang="en-GB" sz="1600" dirty="0"/>
              <a:t>, "Dean of Faculty</a:t>
            </a:r>
            <a:r>
              <a:rPr lang="en-GB" sz="1600" dirty="0" smtClean="0"/>
              <a:t>"</a:t>
            </a:r>
          </a:p>
          <a:p>
            <a:pPr lvl="1"/>
            <a:r>
              <a:rPr lang="en-GB" sz="1600" dirty="0" smtClean="0"/>
              <a:t>15</a:t>
            </a:r>
            <a:r>
              <a:rPr lang="en-GB" sz="1600" dirty="0"/>
              <a:t>, "Faculty </a:t>
            </a:r>
            <a:r>
              <a:rPr lang="en-GB" sz="1600" dirty="0" smtClean="0"/>
              <a:t>Manager”			30</a:t>
            </a:r>
            <a:r>
              <a:rPr lang="en-GB" sz="1600" dirty="0"/>
              <a:t>, "Faculty Secretary</a:t>
            </a:r>
            <a:r>
              <a:rPr lang="en-GB" sz="1600" dirty="0" smtClean="0"/>
              <a:t>"</a:t>
            </a:r>
            <a:endParaRPr lang="en-GB" sz="1600" dirty="0"/>
          </a:p>
          <a:p>
            <a:pPr lvl="1"/>
            <a:r>
              <a:rPr lang="en-GB" sz="1600" dirty="0" smtClean="0"/>
              <a:t>18</a:t>
            </a:r>
            <a:r>
              <a:rPr lang="en-GB" sz="1600" dirty="0"/>
              <a:t>, "Another Faculty </a:t>
            </a:r>
            <a:r>
              <a:rPr lang="en-GB" sz="1600" dirty="0" smtClean="0"/>
              <a:t>Manager“		75</a:t>
            </a:r>
            <a:r>
              <a:rPr lang="en-GB" sz="1600" dirty="0"/>
              <a:t>, "Head of School</a:t>
            </a:r>
            <a:r>
              <a:rPr lang="en-GB" sz="1600" dirty="0" smtClean="0"/>
              <a:t>"</a:t>
            </a:r>
            <a:endParaRPr lang="en-GB" sz="1600" dirty="0"/>
          </a:p>
          <a:p>
            <a:pPr lvl="1"/>
            <a:r>
              <a:rPr lang="en-GB" sz="1600" dirty="0" smtClean="0"/>
              <a:t>80</a:t>
            </a:r>
            <a:r>
              <a:rPr lang="en-GB" sz="1600" dirty="0"/>
              <a:t>, "Senior </a:t>
            </a:r>
            <a:r>
              <a:rPr lang="en-GB" sz="1600" dirty="0" smtClean="0"/>
              <a:t>Lecturer“			2</a:t>
            </a:r>
            <a:r>
              <a:rPr lang="en-GB" sz="1600" dirty="0"/>
              <a:t>, "Building Manager</a:t>
            </a:r>
            <a:r>
              <a:rPr lang="en-GB" sz="1600" dirty="0" smtClean="0"/>
              <a:t>"</a:t>
            </a:r>
            <a:endParaRPr lang="en-GB" sz="1600" dirty="0"/>
          </a:p>
          <a:p>
            <a:pPr lvl="1"/>
            <a:r>
              <a:rPr lang="en-GB" sz="1600" dirty="0" smtClean="0"/>
              <a:t>16</a:t>
            </a:r>
            <a:r>
              <a:rPr lang="en-GB" sz="1600" dirty="0"/>
              <a:t>, "Library </a:t>
            </a:r>
            <a:r>
              <a:rPr lang="en-GB" sz="1600" dirty="0" smtClean="0"/>
              <a:t>Manager“</a:t>
            </a:r>
          </a:p>
          <a:p>
            <a:r>
              <a:rPr lang="en-GB" sz="2000" dirty="0" smtClean="0"/>
              <a:t>Print Binary Tree:</a:t>
            </a:r>
          </a:p>
          <a:p>
            <a:pPr lvl="1"/>
            <a:r>
              <a:rPr lang="en-GB" sz="1600" dirty="0" smtClean="0"/>
              <a:t>In Order Traversal</a:t>
            </a:r>
          </a:p>
          <a:p>
            <a:pPr lvl="1"/>
            <a:r>
              <a:rPr lang="en-GB" sz="1600" dirty="0" err="1" smtClean="0"/>
              <a:t>Preorder</a:t>
            </a:r>
            <a:r>
              <a:rPr lang="en-GB" sz="1600" dirty="0" smtClean="0"/>
              <a:t> Traversal</a:t>
            </a:r>
          </a:p>
          <a:p>
            <a:pPr lvl="1"/>
            <a:r>
              <a:rPr lang="en-GB" sz="1600" dirty="0" smtClean="0"/>
              <a:t>Post Order Traversal</a:t>
            </a:r>
          </a:p>
          <a:p>
            <a:r>
              <a:rPr lang="en-GB" sz="2000" dirty="0" smtClean="0"/>
              <a:t>Find Node with key 75 and Print the name</a:t>
            </a:r>
          </a:p>
          <a:p>
            <a:r>
              <a:rPr lang="en-GB" sz="2000" dirty="0" smtClean="0"/>
              <a:t>Delete Node(s)</a:t>
            </a:r>
          </a:p>
          <a:p>
            <a:r>
              <a:rPr lang="en-GB" sz="2000" dirty="0" smtClean="0"/>
              <a:t>Print Binary Tree with Deletions</a:t>
            </a:r>
            <a:endParaRPr lang="en-GB" sz="2000" dirty="0"/>
          </a:p>
          <a:p>
            <a:pPr lvl="1"/>
            <a:endParaRPr lang="en-GB" sz="1600" dirty="0" smtClean="0"/>
          </a:p>
          <a:p>
            <a:pPr lvl="1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7490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16632"/>
            <a:ext cx="8568952" cy="6584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48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In Order Tree Traversal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2060847"/>
            <a:ext cx="7920880" cy="3869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8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err="1" smtClean="0"/>
              <a:t>Preorder</a:t>
            </a:r>
            <a:r>
              <a:rPr lang="en-GB" dirty="0" smtClean="0"/>
              <a:t> Tree Traversal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988840"/>
            <a:ext cx="8208912" cy="352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18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Post Order Tree Traversal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916832"/>
            <a:ext cx="8280920" cy="4709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97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 Removing Node 15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2204864"/>
            <a:ext cx="7992888" cy="418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8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dirty="0" smtClean="0"/>
              <a:t>YouTube</a:t>
            </a:r>
          </a:p>
          <a:p>
            <a:pPr lvl="1"/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www.youtube.com/watch?v=UcOxGmj45AA</a:t>
            </a:r>
            <a:endParaRPr lang="en-GB" dirty="0" smtClean="0"/>
          </a:p>
          <a:p>
            <a:r>
              <a:rPr lang="en-GB" dirty="0" smtClean="0"/>
              <a:t>Source Code</a:t>
            </a:r>
            <a:endParaRPr lang="en-GB" dirty="0"/>
          </a:p>
          <a:p>
            <a:pPr lvl="1"/>
            <a:r>
              <a:rPr lang="en-GB" dirty="0" smtClean="0"/>
              <a:t>http</a:t>
            </a:r>
            <a:r>
              <a:rPr lang="en-GB" dirty="0"/>
              <a:t>://www.newthinktank.com/2013/03/binary-trees-in-java-2/</a:t>
            </a:r>
          </a:p>
        </p:txBody>
      </p:sp>
    </p:spTree>
    <p:extLst>
      <p:ext uri="{BB962C8B-B14F-4D97-AF65-F5344CB8AC3E}">
        <p14:creationId xmlns:p14="http://schemas.microsoft.com/office/powerpoint/2010/main" val="2993181162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1472217355</TotalTime>
  <Words>1277</Words>
  <Application>Microsoft Office PowerPoint</Application>
  <PresentationFormat>On-screen Show (4:3)</PresentationFormat>
  <Paragraphs>309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MS PGothic</vt:lpstr>
      <vt:lpstr>MS PGothic</vt:lpstr>
      <vt:lpstr>Arial</vt:lpstr>
      <vt:lpstr>Calibri</vt:lpstr>
      <vt:lpstr>Tahoma</vt:lpstr>
      <vt:lpstr>Wingdings</vt:lpstr>
      <vt:lpstr>Blends</vt:lpstr>
      <vt:lpstr>Topic 9 - Binary Trees</vt:lpstr>
      <vt:lpstr>Binary Tree Graphic</vt:lpstr>
      <vt:lpstr>Binary Tree Graphic</vt:lpstr>
      <vt:lpstr>Unbalanced Tree</vt:lpstr>
      <vt:lpstr>Constructing a Binary Tree</vt:lpstr>
      <vt:lpstr>Binary Tree Steps</vt:lpstr>
      <vt:lpstr>Binary Tree Steps</vt:lpstr>
      <vt:lpstr>Binary Tree Steps</vt:lpstr>
      <vt:lpstr>Binary Tree Steps</vt:lpstr>
      <vt:lpstr>Binary Tree Steps</vt:lpstr>
      <vt:lpstr>Binary Tree Steps</vt:lpstr>
      <vt:lpstr>Binary Tree Steps</vt:lpstr>
      <vt:lpstr>Binary Tree Steps</vt:lpstr>
      <vt:lpstr>Binary Tree Steps</vt:lpstr>
      <vt:lpstr>Efficient Tree Structures</vt:lpstr>
      <vt:lpstr>Creating a Tree Implementation</vt:lpstr>
      <vt:lpstr>PowerPoint Presentation</vt:lpstr>
      <vt:lpstr>BinaryTree Class Without Methods</vt:lpstr>
      <vt:lpstr>PowerPoint Presentation</vt:lpstr>
      <vt:lpstr>In Order Traversal</vt:lpstr>
      <vt:lpstr>PowerPoint Presentation</vt:lpstr>
      <vt:lpstr>PowerPoint Presentation</vt:lpstr>
      <vt:lpstr>Sample Output</vt:lpstr>
      <vt:lpstr>Preorder Traversal</vt:lpstr>
      <vt:lpstr>PowerPoint Presentation</vt:lpstr>
      <vt:lpstr>Post Order Traversal</vt:lpstr>
      <vt:lpstr>PowerPoint Presentation</vt:lpstr>
      <vt:lpstr>PowerPoint Presentation</vt:lpstr>
      <vt:lpstr>PowerPoint Presentation</vt:lpstr>
      <vt:lpstr>Binary Tree Delete Node</vt:lpstr>
      <vt:lpstr>Delete Node 80</vt:lpstr>
      <vt:lpstr>PowerPoint Presentation</vt:lpstr>
      <vt:lpstr>PowerPoint Presentation</vt:lpstr>
      <vt:lpstr>Delete Node 18</vt:lpstr>
      <vt:lpstr>PowerPoint Presentation</vt:lpstr>
      <vt:lpstr>Delete Node 75</vt:lpstr>
      <vt:lpstr>PowerPoint Presentation</vt:lpstr>
      <vt:lpstr>Delete Node 25</vt:lpstr>
      <vt:lpstr>PowerPoint Presentation</vt:lpstr>
      <vt:lpstr>PowerPoint Presentation</vt:lpstr>
      <vt:lpstr>Binary Tree Test Program</vt:lpstr>
      <vt:lpstr>PowerPoint Presentation</vt:lpstr>
      <vt:lpstr>In Order Tree Traversal</vt:lpstr>
      <vt:lpstr>Preorder Tree Traversal</vt:lpstr>
      <vt:lpstr>Post Order Tree Traversal</vt:lpstr>
      <vt:lpstr> Removing Node 15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193</cp:revision>
  <cp:lastPrinted>2018-10-31T08:24:02Z</cp:lastPrinted>
  <dcterms:created xsi:type="dcterms:W3CDTF">1996-12-09T10:09:10Z</dcterms:created>
  <dcterms:modified xsi:type="dcterms:W3CDTF">2021-03-02T08:39:35Z</dcterms:modified>
</cp:coreProperties>
</file>