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7" r:id="rId7"/>
    <p:sldId id="268" r:id="rId8"/>
    <p:sldId id="261" r:id="rId9"/>
    <p:sldId id="269" r:id="rId10"/>
    <p:sldId id="270" r:id="rId11"/>
    <p:sldId id="262" r:id="rId12"/>
    <p:sldId id="271" r:id="rId13"/>
    <p:sldId id="272" r:id="rId14"/>
    <p:sldId id="263" r:id="rId15"/>
    <p:sldId id="264" r:id="rId16"/>
    <p:sldId id="265"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737"/>
  </p:normalViewPr>
  <p:slideViewPr>
    <p:cSldViewPr snapToGrid="0">
      <p:cViewPr varScale="1">
        <p:scale>
          <a:sx n="84" d="100"/>
          <a:sy n="84" d="100"/>
        </p:scale>
        <p:origin x="100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B365EE3-A48E-4E53-B590-47BBCA4F25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455B6BB-8608-4BD5-9F85-D891737469BF}">
      <dgm:prSet/>
      <dgm:spPr/>
      <dgm:t>
        <a:bodyPr/>
        <a:lstStyle/>
        <a:p>
          <a:r>
            <a:rPr lang="en-US"/>
            <a:t>Interest Rate Effect: when prices in the economy rise interest rates increase. Demand for goods reduce – houses, TVs and cars , etc </a:t>
          </a:r>
        </a:p>
      </dgm:t>
    </dgm:pt>
    <dgm:pt modelId="{4098D1C0-5FB8-4D56-BF7A-B49985387151}" type="parTrans" cxnId="{2D1313DE-821D-4E9B-BD7F-BA5E09C5EA5E}">
      <dgm:prSet/>
      <dgm:spPr/>
      <dgm:t>
        <a:bodyPr/>
        <a:lstStyle/>
        <a:p>
          <a:endParaRPr lang="en-US"/>
        </a:p>
      </dgm:t>
    </dgm:pt>
    <dgm:pt modelId="{E42A75FD-980A-4703-80B4-60F014C58EA4}" type="sibTrans" cxnId="{2D1313DE-821D-4E9B-BD7F-BA5E09C5EA5E}">
      <dgm:prSet/>
      <dgm:spPr/>
      <dgm:t>
        <a:bodyPr/>
        <a:lstStyle/>
        <a:p>
          <a:endParaRPr lang="en-US"/>
        </a:p>
      </dgm:t>
    </dgm:pt>
    <dgm:pt modelId="{D2E230A3-9A26-40BC-9E1B-998BBA41CA91}">
      <dgm:prSet/>
      <dgm:spPr/>
      <dgm:t>
        <a:bodyPr/>
        <a:lstStyle/>
        <a:p>
          <a:r>
            <a:rPr lang="en-US"/>
            <a:t>Wealth Effect: Higher prices reduce the purchasing power of cash . Individuals will append less. </a:t>
          </a:r>
        </a:p>
      </dgm:t>
    </dgm:pt>
    <dgm:pt modelId="{DFC45741-DD65-4E11-9D88-33BC371AFA80}" type="parTrans" cxnId="{67FE5E29-DFC5-4B5B-855D-22B59248A530}">
      <dgm:prSet/>
      <dgm:spPr/>
      <dgm:t>
        <a:bodyPr/>
        <a:lstStyle/>
        <a:p>
          <a:endParaRPr lang="en-US"/>
        </a:p>
      </dgm:t>
    </dgm:pt>
    <dgm:pt modelId="{598924E4-D19B-4FCF-BE37-C9A63980BD5B}" type="sibTrans" cxnId="{67FE5E29-DFC5-4B5B-855D-22B59248A530}">
      <dgm:prSet/>
      <dgm:spPr/>
      <dgm:t>
        <a:bodyPr/>
        <a:lstStyle/>
        <a:p>
          <a:endParaRPr lang="en-US"/>
        </a:p>
      </dgm:t>
    </dgm:pt>
    <dgm:pt modelId="{9EF55927-8D50-4312-AE9F-195E69288D2F}">
      <dgm:prSet/>
      <dgm:spPr/>
      <dgm:t>
        <a:bodyPr/>
        <a:lstStyle/>
        <a:p>
          <a:r>
            <a:rPr lang="en-US"/>
            <a:t>Purchase of foreign goods and services- Increase in UK prices cause consumers and firms to switch to Ms. Demand for Xs will also fall. </a:t>
          </a:r>
        </a:p>
      </dgm:t>
    </dgm:pt>
    <dgm:pt modelId="{8A633B26-B420-4E3C-A3E0-EB46F61188B2}" type="parTrans" cxnId="{3CC8D80A-9F67-4AE2-9216-385B7F5BB59F}">
      <dgm:prSet/>
      <dgm:spPr/>
      <dgm:t>
        <a:bodyPr/>
        <a:lstStyle/>
        <a:p>
          <a:endParaRPr lang="en-US"/>
        </a:p>
      </dgm:t>
    </dgm:pt>
    <dgm:pt modelId="{89FD462C-2A63-440A-BEC9-BDEDC475D76E}" type="sibTrans" cxnId="{3CC8D80A-9F67-4AE2-9216-385B7F5BB59F}">
      <dgm:prSet/>
      <dgm:spPr/>
      <dgm:t>
        <a:bodyPr/>
        <a:lstStyle/>
        <a:p>
          <a:endParaRPr lang="en-US"/>
        </a:p>
      </dgm:t>
    </dgm:pt>
    <dgm:pt modelId="{81C7C32D-6B73-4645-A928-067A4836D28D}" type="pres">
      <dgm:prSet presAssocID="{BB365EE3-A48E-4E53-B590-47BBCA4F25B1}" presName="root" presStyleCnt="0">
        <dgm:presLayoutVars>
          <dgm:dir/>
          <dgm:resizeHandles val="exact"/>
        </dgm:presLayoutVars>
      </dgm:prSet>
      <dgm:spPr/>
    </dgm:pt>
    <dgm:pt modelId="{61DED1F1-3600-44F3-AE65-DF843F7A525E}" type="pres">
      <dgm:prSet presAssocID="{F455B6BB-8608-4BD5-9F85-D891737469BF}" presName="compNode" presStyleCnt="0"/>
      <dgm:spPr/>
    </dgm:pt>
    <dgm:pt modelId="{A1BBAC39-AF06-43BF-B2A9-F83A5460F5E8}" type="pres">
      <dgm:prSet presAssocID="{F455B6BB-8608-4BD5-9F85-D891737469BF}" presName="bgRect" presStyleLbl="bgShp" presStyleIdx="0" presStyleCnt="3"/>
      <dgm:spPr/>
    </dgm:pt>
    <dgm:pt modelId="{081336B2-5527-4763-9107-26145BCBF775}" type="pres">
      <dgm:prSet presAssocID="{F455B6BB-8608-4BD5-9F85-D891737469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235738FC-B48B-463F-9D95-8D179AE7CD27}" type="pres">
      <dgm:prSet presAssocID="{F455B6BB-8608-4BD5-9F85-D891737469BF}" presName="spaceRect" presStyleCnt="0"/>
      <dgm:spPr/>
    </dgm:pt>
    <dgm:pt modelId="{DE88B093-069C-4510-83D5-67E9DD0F62C0}" type="pres">
      <dgm:prSet presAssocID="{F455B6BB-8608-4BD5-9F85-D891737469BF}" presName="parTx" presStyleLbl="revTx" presStyleIdx="0" presStyleCnt="3">
        <dgm:presLayoutVars>
          <dgm:chMax val="0"/>
          <dgm:chPref val="0"/>
        </dgm:presLayoutVars>
      </dgm:prSet>
      <dgm:spPr/>
    </dgm:pt>
    <dgm:pt modelId="{C918093C-F8A5-45AA-B693-E3B97F2D36BB}" type="pres">
      <dgm:prSet presAssocID="{E42A75FD-980A-4703-80B4-60F014C58EA4}" presName="sibTrans" presStyleCnt="0"/>
      <dgm:spPr/>
    </dgm:pt>
    <dgm:pt modelId="{43A929B0-0B05-4440-BAB9-21FCA3C80BDB}" type="pres">
      <dgm:prSet presAssocID="{D2E230A3-9A26-40BC-9E1B-998BBA41CA91}" presName="compNode" presStyleCnt="0"/>
      <dgm:spPr/>
    </dgm:pt>
    <dgm:pt modelId="{0945AB83-F9F2-4503-AA1F-1ED29BE51C45}" type="pres">
      <dgm:prSet presAssocID="{D2E230A3-9A26-40BC-9E1B-998BBA41CA91}" presName="bgRect" presStyleLbl="bgShp" presStyleIdx="1" presStyleCnt="3"/>
      <dgm:spPr/>
    </dgm:pt>
    <dgm:pt modelId="{D1BC102C-A9C8-4E58-8934-2A61DBC47528}" type="pres">
      <dgm:prSet presAssocID="{D2E230A3-9A26-40BC-9E1B-998BBA41CA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AB7E617F-6784-43DD-BC0F-3EE24A68C981}" type="pres">
      <dgm:prSet presAssocID="{D2E230A3-9A26-40BC-9E1B-998BBA41CA91}" presName="spaceRect" presStyleCnt="0"/>
      <dgm:spPr/>
    </dgm:pt>
    <dgm:pt modelId="{A09E5904-6607-488B-95EC-87BAD4093E19}" type="pres">
      <dgm:prSet presAssocID="{D2E230A3-9A26-40BC-9E1B-998BBA41CA91}" presName="parTx" presStyleLbl="revTx" presStyleIdx="1" presStyleCnt="3">
        <dgm:presLayoutVars>
          <dgm:chMax val="0"/>
          <dgm:chPref val="0"/>
        </dgm:presLayoutVars>
      </dgm:prSet>
      <dgm:spPr/>
    </dgm:pt>
    <dgm:pt modelId="{946A30C7-EC7D-47B7-A732-E6AC5651E43A}" type="pres">
      <dgm:prSet presAssocID="{598924E4-D19B-4FCF-BE37-C9A63980BD5B}" presName="sibTrans" presStyleCnt="0"/>
      <dgm:spPr/>
    </dgm:pt>
    <dgm:pt modelId="{53804710-05C7-4163-80E3-D5039BD9A364}" type="pres">
      <dgm:prSet presAssocID="{9EF55927-8D50-4312-AE9F-195E69288D2F}" presName="compNode" presStyleCnt="0"/>
      <dgm:spPr/>
    </dgm:pt>
    <dgm:pt modelId="{4BD0626C-BC5F-4821-83E2-9E4A65ACECC8}" type="pres">
      <dgm:prSet presAssocID="{9EF55927-8D50-4312-AE9F-195E69288D2F}" presName="bgRect" presStyleLbl="bgShp" presStyleIdx="2" presStyleCnt="3"/>
      <dgm:spPr/>
    </dgm:pt>
    <dgm:pt modelId="{8050B1CB-C79E-40CC-9DAA-8E7AECFCFAF1}" type="pres">
      <dgm:prSet presAssocID="{9EF55927-8D50-4312-AE9F-195E69288D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43F60C34-9A0B-4189-94D8-9B35661F8F94}" type="pres">
      <dgm:prSet presAssocID="{9EF55927-8D50-4312-AE9F-195E69288D2F}" presName="spaceRect" presStyleCnt="0"/>
      <dgm:spPr/>
    </dgm:pt>
    <dgm:pt modelId="{3FC03F23-CAA4-44C6-A24A-33DB63E1B384}" type="pres">
      <dgm:prSet presAssocID="{9EF55927-8D50-4312-AE9F-195E69288D2F}" presName="parTx" presStyleLbl="revTx" presStyleIdx="2" presStyleCnt="3">
        <dgm:presLayoutVars>
          <dgm:chMax val="0"/>
          <dgm:chPref val="0"/>
        </dgm:presLayoutVars>
      </dgm:prSet>
      <dgm:spPr/>
    </dgm:pt>
  </dgm:ptLst>
  <dgm:cxnLst>
    <dgm:cxn modelId="{3CC8D80A-9F67-4AE2-9216-385B7F5BB59F}" srcId="{BB365EE3-A48E-4E53-B590-47BBCA4F25B1}" destId="{9EF55927-8D50-4312-AE9F-195E69288D2F}" srcOrd="2" destOrd="0" parTransId="{8A633B26-B420-4E3C-A3E0-EB46F61188B2}" sibTransId="{89FD462C-2A63-440A-BEC9-BDEDC475D76E}"/>
    <dgm:cxn modelId="{E1158B22-F837-4052-9936-F32C8B37CCA9}" type="presOf" srcId="{D2E230A3-9A26-40BC-9E1B-998BBA41CA91}" destId="{A09E5904-6607-488B-95EC-87BAD4093E19}" srcOrd="0" destOrd="0" presId="urn:microsoft.com/office/officeart/2018/2/layout/IconVerticalSolidList"/>
    <dgm:cxn modelId="{67FE5E29-DFC5-4B5B-855D-22B59248A530}" srcId="{BB365EE3-A48E-4E53-B590-47BBCA4F25B1}" destId="{D2E230A3-9A26-40BC-9E1B-998BBA41CA91}" srcOrd="1" destOrd="0" parTransId="{DFC45741-DD65-4E11-9D88-33BC371AFA80}" sibTransId="{598924E4-D19B-4FCF-BE37-C9A63980BD5B}"/>
    <dgm:cxn modelId="{123D2531-FDD8-432E-AC99-E91E55A6EBDF}" type="presOf" srcId="{9EF55927-8D50-4312-AE9F-195E69288D2F}" destId="{3FC03F23-CAA4-44C6-A24A-33DB63E1B384}" srcOrd="0" destOrd="0" presId="urn:microsoft.com/office/officeart/2018/2/layout/IconVerticalSolidList"/>
    <dgm:cxn modelId="{4ACE1A5C-8F9E-4CFC-AD08-927688464F03}" type="presOf" srcId="{F455B6BB-8608-4BD5-9F85-D891737469BF}" destId="{DE88B093-069C-4510-83D5-67E9DD0F62C0}" srcOrd="0" destOrd="0" presId="urn:microsoft.com/office/officeart/2018/2/layout/IconVerticalSolidList"/>
    <dgm:cxn modelId="{A58B89A7-8CE2-4954-9A7D-5EB80968B6F0}" type="presOf" srcId="{BB365EE3-A48E-4E53-B590-47BBCA4F25B1}" destId="{81C7C32D-6B73-4645-A928-067A4836D28D}" srcOrd="0" destOrd="0" presId="urn:microsoft.com/office/officeart/2018/2/layout/IconVerticalSolidList"/>
    <dgm:cxn modelId="{2D1313DE-821D-4E9B-BD7F-BA5E09C5EA5E}" srcId="{BB365EE3-A48E-4E53-B590-47BBCA4F25B1}" destId="{F455B6BB-8608-4BD5-9F85-D891737469BF}" srcOrd="0" destOrd="0" parTransId="{4098D1C0-5FB8-4D56-BF7A-B49985387151}" sibTransId="{E42A75FD-980A-4703-80B4-60F014C58EA4}"/>
    <dgm:cxn modelId="{C2F8E555-C237-4291-B0DC-002059F860CF}" type="presParOf" srcId="{81C7C32D-6B73-4645-A928-067A4836D28D}" destId="{61DED1F1-3600-44F3-AE65-DF843F7A525E}" srcOrd="0" destOrd="0" presId="urn:microsoft.com/office/officeart/2018/2/layout/IconVerticalSolidList"/>
    <dgm:cxn modelId="{0F7D22A6-C6A9-437C-8D93-2210216021DD}" type="presParOf" srcId="{61DED1F1-3600-44F3-AE65-DF843F7A525E}" destId="{A1BBAC39-AF06-43BF-B2A9-F83A5460F5E8}" srcOrd="0" destOrd="0" presId="urn:microsoft.com/office/officeart/2018/2/layout/IconVerticalSolidList"/>
    <dgm:cxn modelId="{B9D4FF18-97B1-4EB7-B110-3DDF28603535}" type="presParOf" srcId="{61DED1F1-3600-44F3-AE65-DF843F7A525E}" destId="{081336B2-5527-4763-9107-26145BCBF775}" srcOrd="1" destOrd="0" presId="urn:microsoft.com/office/officeart/2018/2/layout/IconVerticalSolidList"/>
    <dgm:cxn modelId="{38071921-51A2-4948-8662-60C9731CD37E}" type="presParOf" srcId="{61DED1F1-3600-44F3-AE65-DF843F7A525E}" destId="{235738FC-B48B-463F-9D95-8D179AE7CD27}" srcOrd="2" destOrd="0" presId="urn:microsoft.com/office/officeart/2018/2/layout/IconVerticalSolidList"/>
    <dgm:cxn modelId="{E72D234C-5FDE-4866-9E4F-6937AC00D8F1}" type="presParOf" srcId="{61DED1F1-3600-44F3-AE65-DF843F7A525E}" destId="{DE88B093-069C-4510-83D5-67E9DD0F62C0}" srcOrd="3" destOrd="0" presId="urn:microsoft.com/office/officeart/2018/2/layout/IconVerticalSolidList"/>
    <dgm:cxn modelId="{AB7ECE14-855C-42DE-B0F9-F877974322F5}" type="presParOf" srcId="{81C7C32D-6B73-4645-A928-067A4836D28D}" destId="{C918093C-F8A5-45AA-B693-E3B97F2D36BB}" srcOrd="1" destOrd="0" presId="urn:microsoft.com/office/officeart/2018/2/layout/IconVerticalSolidList"/>
    <dgm:cxn modelId="{60895434-0562-4A49-A8C6-96A6E21F88AA}" type="presParOf" srcId="{81C7C32D-6B73-4645-A928-067A4836D28D}" destId="{43A929B0-0B05-4440-BAB9-21FCA3C80BDB}" srcOrd="2" destOrd="0" presId="urn:microsoft.com/office/officeart/2018/2/layout/IconVerticalSolidList"/>
    <dgm:cxn modelId="{A3987F31-2285-4E1E-A3EB-61B293E237B2}" type="presParOf" srcId="{43A929B0-0B05-4440-BAB9-21FCA3C80BDB}" destId="{0945AB83-F9F2-4503-AA1F-1ED29BE51C45}" srcOrd="0" destOrd="0" presId="urn:microsoft.com/office/officeart/2018/2/layout/IconVerticalSolidList"/>
    <dgm:cxn modelId="{ED69F5C4-8246-41D4-9A27-EED3E5E09BD4}" type="presParOf" srcId="{43A929B0-0B05-4440-BAB9-21FCA3C80BDB}" destId="{D1BC102C-A9C8-4E58-8934-2A61DBC47528}" srcOrd="1" destOrd="0" presId="urn:microsoft.com/office/officeart/2018/2/layout/IconVerticalSolidList"/>
    <dgm:cxn modelId="{2F3B485D-3EE5-48AC-81C9-76AE3A8FF57F}" type="presParOf" srcId="{43A929B0-0B05-4440-BAB9-21FCA3C80BDB}" destId="{AB7E617F-6784-43DD-BC0F-3EE24A68C981}" srcOrd="2" destOrd="0" presId="urn:microsoft.com/office/officeart/2018/2/layout/IconVerticalSolidList"/>
    <dgm:cxn modelId="{FF6B3AD6-3F8D-467D-8E99-5E495C24DC35}" type="presParOf" srcId="{43A929B0-0B05-4440-BAB9-21FCA3C80BDB}" destId="{A09E5904-6607-488B-95EC-87BAD4093E19}" srcOrd="3" destOrd="0" presId="urn:microsoft.com/office/officeart/2018/2/layout/IconVerticalSolidList"/>
    <dgm:cxn modelId="{BDC367D4-B3CA-4512-B373-D36B9EB85CFB}" type="presParOf" srcId="{81C7C32D-6B73-4645-A928-067A4836D28D}" destId="{946A30C7-EC7D-47B7-A732-E6AC5651E43A}" srcOrd="3" destOrd="0" presId="urn:microsoft.com/office/officeart/2018/2/layout/IconVerticalSolidList"/>
    <dgm:cxn modelId="{A4DC0291-33D6-41EA-A5C1-9370381E73DB}" type="presParOf" srcId="{81C7C32D-6B73-4645-A928-067A4836D28D}" destId="{53804710-05C7-4163-80E3-D5039BD9A364}" srcOrd="4" destOrd="0" presId="urn:microsoft.com/office/officeart/2018/2/layout/IconVerticalSolidList"/>
    <dgm:cxn modelId="{6D5BB69E-B14B-40D1-805E-E2B81EF5D563}" type="presParOf" srcId="{53804710-05C7-4163-80E3-D5039BD9A364}" destId="{4BD0626C-BC5F-4821-83E2-9E4A65ACECC8}" srcOrd="0" destOrd="0" presId="urn:microsoft.com/office/officeart/2018/2/layout/IconVerticalSolidList"/>
    <dgm:cxn modelId="{0FD94D14-262B-4FD7-B416-53CE25825DB9}" type="presParOf" srcId="{53804710-05C7-4163-80E3-D5039BD9A364}" destId="{8050B1CB-C79E-40CC-9DAA-8E7AECFCFAF1}" srcOrd="1" destOrd="0" presId="urn:microsoft.com/office/officeart/2018/2/layout/IconVerticalSolidList"/>
    <dgm:cxn modelId="{E7785A3E-8A26-45AE-A80D-AFD1A0E419CD}" type="presParOf" srcId="{53804710-05C7-4163-80E3-D5039BD9A364}" destId="{43F60C34-9A0B-4189-94D8-9B35661F8F94}" srcOrd="2" destOrd="0" presId="urn:microsoft.com/office/officeart/2018/2/layout/IconVerticalSolidList"/>
    <dgm:cxn modelId="{CC4EA53A-35BD-4896-B67C-75686B78F590}" type="presParOf" srcId="{53804710-05C7-4163-80E3-D5039BD9A364}" destId="{3FC03F23-CAA4-44C6-A24A-33DB63E1B3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BBAC39-AF06-43BF-B2A9-F83A5460F5E8}">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336B2-5527-4763-9107-26145BCBF77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88B093-069C-4510-83D5-67E9DD0F62C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Interest Rate Effect: when prices in the economy rise interest rates increase. Demand for goods reduce – houses, TVs and cars , etc </a:t>
          </a:r>
        </a:p>
      </dsp:txBody>
      <dsp:txXfrm>
        <a:off x="1437631" y="531"/>
        <a:ext cx="9077968" cy="1244702"/>
      </dsp:txXfrm>
    </dsp:sp>
    <dsp:sp modelId="{0945AB83-F9F2-4503-AA1F-1ED29BE51C45}">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C102C-A9C8-4E58-8934-2A61DBC47528}">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9E5904-6607-488B-95EC-87BAD4093E19}">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Wealth Effect: Higher prices reduce the purchasing power of cash . Individuals will append less. </a:t>
          </a:r>
        </a:p>
      </dsp:txBody>
      <dsp:txXfrm>
        <a:off x="1437631" y="1556410"/>
        <a:ext cx="9077968" cy="1244702"/>
      </dsp:txXfrm>
    </dsp:sp>
    <dsp:sp modelId="{4BD0626C-BC5F-4821-83E2-9E4A65ACECC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0B1CB-C79E-40CC-9DAA-8E7AECFCFAF1}">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03F23-CAA4-44C6-A24A-33DB63E1B38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Purchase of foreign goods and services- Increase in UK prices cause consumers and firms to switch to Ms. Demand for Xs will also fall. </a:t>
          </a:r>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59E03-132C-BD0B-A0FF-9B1E08FEA8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A9A7C85-E021-B53C-AFD2-AC6783C04D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31BBBEE-1E23-A967-EA1B-374801D823E2}"/>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7F9B7F83-9FA2-0011-28AE-988B3C0F68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9ED97-BB12-FF95-11BD-4B707E72F881}"/>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3372798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7E4C-AEB3-5939-E914-1E7310CD5F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9072F7-AAB1-1D60-1CCC-9C94FE1A54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6CC07E-5E4C-C1A7-7080-D46579792F88}"/>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D9E9C96A-D99F-5EFD-CE5B-09CB412422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D1F1F3-22EC-6029-632C-890B5F791938}"/>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4176030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C6032-DA16-C798-F6CB-29BED653FDC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B0FAD05-7717-B0AD-BA27-B71FC28497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BC18F5-0543-D412-0843-57B71FB3CBE4}"/>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0671CC07-36FD-2DD7-E802-20770E5B25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16E3B5-7530-CD1C-3E54-16CEC0DB26F3}"/>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2331990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C683-A317-7BF4-FB43-7DC67094C5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AE6811-C48C-EE07-B368-7BC6F7E48D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196F0F-3378-CE79-FDDE-CCDA593955B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050187C-9612-187E-5140-0423082CD4F5}"/>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6" name="Footer Placeholder 5">
            <a:extLst>
              <a:ext uri="{FF2B5EF4-FFF2-40B4-BE49-F238E27FC236}">
                <a16:creationId xmlns:a16="http://schemas.microsoft.com/office/drawing/2014/main" id="{80541986-A84B-927C-A6E4-0A5C02A856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EB84B-7D3A-F616-149E-5DF99AA451EA}"/>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1044342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BA818-86B3-BD9A-D7EA-B8B3D29F939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C0F9CB-7767-EB3A-2B58-40B6CE1B6A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D37766-40A3-6202-6863-ADCC930E5E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0581F00-B69D-60E1-E285-6587135E77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0443C5-DB70-F2DD-CEAE-6DE21C5A80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38173F2-42C0-FD1E-97B2-6C6CDAF2CCCB}"/>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8" name="Footer Placeholder 7">
            <a:extLst>
              <a:ext uri="{FF2B5EF4-FFF2-40B4-BE49-F238E27FC236}">
                <a16:creationId xmlns:a16="http://schemas.microsoft.com/office/drawing/2014/main" id="{CE1E0834-859D-EB8C-8D81-36A74AAB4D9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279730-9EA7-783F-D93A-2ED2169828EF}"/>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181605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3C3A-2899-6A16-8DFD-B451C9D310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B10AABC-70DE-7715-8BEA-DF694BFAC574}"/>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4" name="Footer Placeholder 3">
            <a:extLst>
              <a:ext uri="{FF2B5EF4-FFF2-40B4-BE49-F238E27FC236}">
                <a16:creationId xmlns:a16="http://schemas.microsoft.com/office/drawing/2014/main" id="{DFE44743-5AC8-8956-4353-161D2F2695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816969-BC94-9174-791E-C219F60925A3}"/>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2060718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944AF2-1BB8-F6BB-EB36-EAC8FDB0F273}"/>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3" name="Footer Placeholder 2">
            <a:extLst>
              <a:ext uri="{FF2B5EF4-FFF2-40B4-BE49-F238E27FC236}">
                <a16:creationId xmlns:a16="http://schemas.microsoft.com/office/drawing/2014/main" id="{1819E26D-187D-2F0F-35D9-5ADFCA5547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A5FCAD5-7534-44C9-0A61-2F9F8F6DE298}"/>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1828296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1812-B0DA-D751-42A4-7BDCFF69371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08B315E-CDD5-FE4B-E497-8D23B3C7A3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82E8FE-5E54-056D-F8A4-4256037356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F4677B-1D16-F664-BF82-2ED4345D0D99}"/>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6" name="Footer Placeholder 5">
            <a:extLst>
              <a:ext uri="{FF2B5EF4-FFF2-40B4-BE49-F238E27FC236}">
                <a16:creationId xmlns:a16="http://schemas.microsoft.com/office/drawing/2014/main" id="{F49D122F-578E-82FF-80D0-6B01F13C8CF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AD0116-848A-E545-90FC-C1B771611CD1}"/>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866454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01C97-39E9-5BB2-84B8-214C1B9C2B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6571CA-DE48-1630-0517-69B212F532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D83B599-2B5C-9CCD-5C60-9A84DB24E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19A52C-8A83-8635-BC34-FBF041DE5E7F}"/>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6" name="Footer Placeholder 5">
            <a:extLst>
              <a:ext uri="{FF2B5EF4-FFF2-40B4-BE49-F238E27FC236}">
                <a16:creationId xmlns:a16="http://schemas.microsoft.com/office/drawing/2014/main" id="{38E45DC5-AF0C-1F57-4D32-29252D55AE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B3970E-0FB7-AF2B-6395-3DEF1E7C1AC9}"/>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3686229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250CC-4508-47AA-A352-DDEC92DCB93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1AE66CF-11B7-F34D-47B2-040E6624669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1E8438-32DE-958F-BD39-ACE7D79B134A}"/>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2D6AD1C4-CDCD-9E2D-4A1C-AB6926CB1F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0728BF-0EED-C838-2621-4836A7D17DDC}"/>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2219872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B16F0A-B9FC-9B32-599E-3ADE4C55F4F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008AF0-BFBF-259B-5E33-8E677EF8E41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F0C7AA-B277-5DED-F81C-1C11F08DC17C}"/>
              </a:ext>
            </a:extLst>
          </p:cNvPr>
          <p:cNvSpPr>
            <a:spLocks noGrp="1"/>
          </p:cNvSpPr>
          <p:nvPr>
            <p:ph type="dt" sz="half" idx="10"/>
          </p:nvPr>
        </p:nvSpPr>
        <p:spPr/>
        <p:txBody>
          <a:body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6782CC3C-DCB6-08DC-C1C1-CB5669E6AC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A6DA9C-2A07-28DA-4C58-BDD2024AE522}"/>
              </a:ext>
            </a:extLst>
          </p:cNvPr>
          <p:cNvSpPr>
            <a:spLocks noGrp="1"/>
          </p:cNvSpPr>
          <p:nvPr>
            <p:ph type="sldNum" sz="quarter" idx="12"/>
          </p:nvPr>
        </p:nvSpPr>
        <p:spPr/>
        <p:txBody>
          <a:bodyPr/>
          <a:lstStyle/>
          <a:p>
            <a:fld id="{7A52BBDF-2E2C-CB4E-8FC8-FEAB4D14F319}" type="slidenum">
              <a:rPr lang="en-US" smtClean="0"/>
              <a:t>‹#›</a:t>
            </a:fld>
            <a:endParaRPr lang="en-US"/>
          </a:p>
        </p:txBody>
      </p:sp>
    </p:spTree>
    <p:extLst>
      <p:ext uri="{BB962C8B-B14F-4D97-AF65-F5344CB8AC3E}">
        <p14:creationId xmlns:p14="http://schemas.microsoft.com/office/powerpoint/2010/main" val="1217493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01A70C-311F-3D58-BEB2-2E7CB08594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CC8946-12D9-5E8B-D6FC-7641133347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BAC3D-09E1-13A3-000D-DFD2AE748D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117B74-C594-B64C-B50C-4346C2EAE774}" type="datetimeFigureOut">
              <a:rPr lang="en-US" smtClean="0"/>
              <a:t>3/25/25</a:t>
            </a:fld>
            <a:endParaRPr lang="en-US"/>
          </a:p>
        </p:txBody>
      </p:sp>
      <p:sp>
        <p:nvSpPr>
          <p:cNvPr id="5" name="Footer Placeholder 4">
            <a:extLst>
              <a:ext uri="{FF2B5EF4-FFF2-40B4-BE49-F238E27FC236}">
                <a16:creationId xmlns:a16="http://schemas.microsoft.com/office/drawing/2014/main" id="{4B3B1422-482A-9CC6-A9B1-998169B8F5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AEC958C-EE43-B4EB-721D-4208ABD244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A52BBDF-2E2C-CB4E-8FC8-FEAB4D14F319}" type="slidenum">
              <a:rPr lang="en-US" smtClean="0"/>
              <a:t>‹#›</a:t>
            </a:fld>
            <a:endParaRPr lang="en-US"/>
          </a:p>
        </p:txBody>
      </p:sp>
    </p:spTree>
    <p:extLst>
      <p:ext uri="{BB962C8B-B14F-4D97-AF65-F5344CB8AC3E}">
        <p14:creationId xmlns:p14="http://schemas.microsoft.com/office/powerpoint/2010/main" val="11002532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Vehicle in snow">
            <a:extLst>
              <a:ext uri="{FF2B5EF4-FFF2-40B4-BE49-F238E27FC236}">
                <a16:creationId xmlns:a16="http://schemas.microsoft.com/office/drawing/2014/main" id="{E93481B1-2BE4-4B82-A277-B5BB84B89D90}"/>
              </a:ext>
            </a:extLst>
          </p:cNvPr>
          <p:cNvPicPr>
            <a:picLocks noChangeAspect="1"/>
          </p:cNvPicPr>
          <p:nvPr/>
        </p:nvPicPr>
        <p:blipFill>
          <a:blip r:embed="rId2"/>
          <a:srcRect t="15356" b="375"/>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B80D9-B6DD-529E-3856-564D26ECAA49}"/>
              </a:ext>
            </a:extLst>
          </p:cNvPr>
          <p:cNvSpPr>
            <a:spLocks noGrp="1"/>
          </p:cNvSpPr>
          <p:nvPr>
            <p:ph type="ctrTitle"/>
          </p:nvPr>
        </p:nvSpPr>
        <p:spPr>
          <a:xfrm>
            <a:off x="2090528" y="2299176"/>
            <a:ext cx="4131368" cy="1571164"/>
          </a:xfrm>
        </p:spPr>
        <p:txBody>
          <a:bodyPr anchor="t">
            <a:normAutofit/>
          </a:bodyPr>
          <a:lstStyle/>
          <a:p>
            <a:pPr algn="l"/>
            <a:r>
              <a:rPr lang="en-US" sz="3300"/>
              <a:t>Aggregate Demand (AD)  and Aggregate Supply (AS) </a:t>
            </a:r>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602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Freeform: Shape 1034">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DB8FB6-9A1F-634F-FA9B-63C584CC1CBB}"/>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AGGREGATE DEMAND </a:t>
            </a:r>
          </a:p>
        </p:txBody>
      </p:sp>
      <p:sp>
        <p:nvSpPr>
          <p:cNvPr id="1039" name="Rectangle 1038">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1" name="Rectangle 104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A7E575-77FD-F92E-6D21-FA05470B38F8}"/>
              </a:ext>
            </a:extLst>
          </p:cNvPr>
          <p:cNvSpPr>
            <a:spLocks noGrp="1"/>
          </p:cNvSpPr>
          <p:nvPr>
            <p:ph sz="half" idx="1"/>
          </p:nvPr>
        </p:nvSpPr>
        <p:spPr>
          <a:xfrm>
            <a:off x="371094" y="2718054"/>
            <a:ext cx="3438906" cy="3207258"/>
          </a:xfrm>
        </p:spPr>
        <p:txBody>
          <a:bodyPr vert="horz" lIns="91440" tIns="45720" rIns="91440" bIns="45720" rtlCol="0" anchor="t">
            <a:normAutofit/>
          </a:bodyPr>
          <a:lstStyle/>
          <a:p>
            <a:r>
              <a:rPr lang="en-US" sz="1700" dirty="0"/>
              <a:t>AD = C + I + G + {X-M) </a:t>
            </a:r>
          </a:p>
          <a:p>
            <a:r>
              <a:rPr lang="en-US" sz="1700" dirty="0"/>
              <a:t>The AD  schedule shows the total level of planned expenditure on final goods and services at different prices, and also for capital resources. </a:t>
            </a:r>
          </a:p>
          <a:p>
            <a:r>
              <a:rPr lang="en-US" sz="1700" dirty="0"/>
              <a:t>That is the AD shows the relationship between price and national output . </a:t>
            </a:r>
          </a:p>
        </p:txBody>
      </p:sp>
      <p:pic>
        <p:nvPicPr>
          <p:cNvPr id="1028" name="Picture 4" descr="PPT - The Aggregate Demand Curve PowerPoint Presentation, free download -  ID:167525">
            <a:extLst>
              <a:ext uri="{FF2B5EF4-FFF2-40B4-BE49-F238E27FC236}">
                <a16:creationId xmlns:a16="http://schemas.microsoft.com/office/drawing/2014/main" id="{90EC521B-5940-443F-8BDC-109B59749DA4}"/>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901184" y="883539"/>
            <a:ext cx="6922008" cy="519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7750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29217-17AA-9F5F-23A7-D3FF6B974FFC}"/>
              </a:ext>
            </a:extLst>
          </p:cNvPr>
          <p:cNvSpPr>
            <a:spLocks noGrp="1"/>
          </p:cNvSpPr>
          <p:nvPr>
            <p:ph type="title"/>
          </p:nvPr>
        </p:nvSpPr>
        <p:spPr/>
        <p:txBody>
          <a:bodyPr/>
          <a:lstStyle/>
          <a:p>
            <a:r>
              <a:rPr lang="en-US" dirty="0"/>
              <a:t>SHIFTS IN AGGREGATE DEMAND </a:t>
            </a:r>
          </a:p>
        </p:txBody>
      </p:sp>
      <p:sp>
        <p:nvSpPr>
          <p:cNvPr id="4" name="Content Placeholder 3">
            <a:extLst>
              <a:ext uri="{FF2B5EF4-FFF2-40B4-BE49-F238E27FC236}">
                <a16:creationId xmlns:a16="http://schemas.microsoft.com/office/drawing/2014/main" id="{EBA3CB40-F0DF-45B4-9F61-8A2DC492F73A}"/>
              </a:ext>
            </a:extLst>
          </p:cNvPr>
          <p:cNvSpPr>
            <a:spLocks noGrp="1"/>
          </p:cNvSpPr>
          <p:nvPr>
            <p:ph sz="half" idx="2"/>
          </p:nvPr>
        </p:nvSpPr>
        <p:spPr/>
        <p:txBody>
          <a:bodyPr>
            <a:normAutofit fontScale="92500"/>
          </a:bodyPr>
          <a:lstStyle/>
          <a:p>
            <a:r>
              <a:rPr lang="en-US" dirty="0"/>
              <a:t>Outward Shift in AD ====</a:t>
            </a:r>
          </a:p>
          <a:p>
            <a:r>
              <a:rPr lang="en-US" dirty="0"/>
              <a:t>An increase in consumer confidence and business confidence </a:t>
            </a:r>
          </a:p>
          <a:p>
            <a:r>
              <a:rPr lang="en-US" dirty="0"/>
              <a:t>Can you explain why? </a:t>
            </a:r>
          </a:p>
          <a:p>
            <a:r>
              <a:rPr lang="en-US" dirty="0"/>
              <a:t>Expansionist fiscal policy- lower taxes /higher government spending /Higher X</a:t>
            </a:r>
          </a:p>
          <a:p>
            <a:r>
              <a:rPr lang="en-US" dirty="0"/>
              <a:t> Expansionist monetary policy –</a:t>
            </a:r>
          </a:p>
          <a:p>
            <a:r>
              <a:rPr lang="en-US" dirty="0"/>
              <a:t>Lower interest rates /lower M  </a:t>
            </a:r>
          </a:p>
        </p:txBody>
      </p:sp>
      <p:pic>
        <p:nvPicPr>
          <p:cNvPr id="2050" name="Picture 2" descr="Lecture Notes -- Aggregate Demand and Aggregate Supply">
            <a:extLst>
              <a:ext uri="{FF2B5EF4-FFF2-40B4-BE49-F238E27FC236}">
                <a16:creationId xmlns:a16="http://schemas.microsoft.com/office/drawing/2014/main" id="{FD3B6718-0F83-19D1-30D9-238DD63019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6968" y="1825625"/>
            <a:ext cx="5332442" cy="4161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24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A23BD65-C20F-A883-BFBB-A889A898534D}"/>
              </a:ext>
            </a:extLst>
          </p:cNvPr>
          <p:cNvSpPr>
            <a:spLocks noGrp="1"/>
          </p:cNvSpPr>
          <p:nvPr>
            <p:ph type="title"/>
          </p:nvPr>
        </p:nvSpPr>
        <p:spPr>
          <a:xfrm>
            <a:off x="841248" y="256032"/>
            <a:ext cx="10506456" cy="1014984"/>
          </a:xfrm>
        </p:spPr>
        <p:txBody>
          <a:bodyPr anchor="b">
            <a:normAutofit/>
          </a:bodyPr>
          <a:lstStyle/>
          <a:p>
            <a:r>
              <a:rPr lang="en-US" dirty="0"/>
              <a:t>REASONS for AD Downwards Slope </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8" name="Content Placeholder 5">
            <a:extLst>
              <a:ext uri="{FF2B5EF4-FFF2-40B4-BE49-F238E27FC236}">
                <a16:creationId xmlns:a16="http://schemas.microsoft.com/office/drawing/2014/main" id="{54EB7B3C-E3EC-7383-954F-0638E7F77121}"/>
              </a:ext>
            </a:extLst>
          </p:cNvPr>
          <p:cNvGraphicFramePr>
            <a:graphicFrameLocks noGrp="1"/>
          </p:cNvGraphicFramePr>
          <p:nvPr>
            <p:ph idx="1"/>
            <p:extLst>
              <p:ext uri="{D42A27DB-BD31-4B8C-83A1-F6EECF244321}">
                <p14:modId xmlns:p14="http://schemas.microsoft.com/office/powerpoint/2010/main" val="260996709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6928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81B93-CD06-E7FE-22A7-471B9A34DCA8}"/>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600" kern="1200" dirty="0">
                <a:solidFill>
                  <a:schemeClr val="tx1"/>
                </a:solidFill>
                <a:latin typeface="+mj-lt"/>
                <a:ea typeface="+mj-ea"/>
                <a:cs typeface="+mj-cs"/>
              </a:rPr>
              <a:t>AGGREGATE SUPPLY  (AS) </a:t>
            </a:r>
          </a:p>
        </p:txBody>
      </p:sp>
      <p:sp>
        <p:nvSpPr>
          <p:cNvPr id="3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7E11CFC8-0379-9BA6-28F4-C4CC0E8783F7}"/>
              </a:ext>
            </a:extLst>
          </p:cNvPr>
          <p:cNvSpPr>
            <a:spLocks noGrp="1"/>
          </p:cNvSpPr>
          <p:nvPr>
            <p:ph sz="half" idx="1"/>
          </p:nvPr>
        </p:nvSpPr>
        <p:spPr>
          <a:xfrm>
            <a:off x="630936" y="2807208"/>
            <a:ext cx="3429000" cy="3410712"/>
          </a:xfrm>
        </p:spPr>
        <p:txBody>
          <a:bodyPr vert="horz" lIns="91440" tIns="45720" rIns="91440" bIns="45720" rtlCol="0" anchor="t">
            <a:normAutofit fontScale="92500" lnSpcReduction="20000"/>
          </a:bodyPr>
          <a:lstStyle/>
          <a:p>
            <a:r>
              <a:rPr lang="en-US" sz="2200" dirty="0"/>
              <a:t>AS reflects the level of real income and output in relation to prices in the economy. AS curve is the sum of all industry supply curves in the economy </a:t>
            </a:r>
          </a:p>
          <a:p>
            <a:r>
              <a:rPr lang="en-US" sz="2200" dirty="0"/>
              <a:t> Between O – A = unused capacity </a:t>
            </a:r>
          </a:p>
          <a:p>
            <a:r>
              <a:rPr lang="en-US" sz="2200" dirty="0"/>
              <a:t>A – B Intermediate range </a:t>
            </a:r>
          </a:p>
          <a:p>
            <a:r>
              <a:rPr lang="en-US" sz="2200" dirty="0"/>
              <a:t>At B = full capacity /full employment. It cannot produce more real  output of goods and services.</a:t>
            </a:r>
          </a:p>
        </p:txBody>
      </p:sp>
      <p:pic>
        <p:nvPicPr>
          <p:cNvPr id="3074" name="Picture 2" descr="The Aggregate Supply Curve Explained">
            <a:extLst>
              <a:ext uri="{FF2B5EF4-FFF2-40B4-BE49-F238E27FC236}">
                <a16:creationId xmlns:a16="http://schemas.microsoft.com/office/drawing/2014/main" id="{1EDDB58E-D2E1-9A9E-D684-EC87869BDEC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654296" y="653705"/>
            <a:ext cx="6903720" cy="5550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719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BCF3203-8859-B2C3-BE11-F0D11E83442C}"/>
              </a:ext>
            </a:extLst>
          </p:cNvPr>
          <p:cNvSpPr>
            <a:spLocks noGrp="1"/>
          </p:cNvSpPr>
          <p:nvPr>
            <p:ph type="title"/>
          </p:nvPr>
        </p:nvSpPr>
        <p:spPr/>
        <p:txBody>
          <a:bodyPr/>
          <a:lstStyle/>
          <a:p>
            <a:r>
              <a:rPr lang="en-US" dirty="0"/>
              <a:t>Aggregate Supply Curves </a:t>
            </a:r>
          </a:p>
        </p:txBody>
      </p:sp>
      <p:sp>
        <p:nvSpPr>
          <p:cNvPr id="6" name="Content Placeholder 5">
            <a:extLst>
              <a:ext uri="{FF2B5EF4-FFF2-40B4-BE49-F238E27FC236}">
                <a16:creationId xmlns:a16="http://schemas.microsoft.com/office/drawing/2014/main" id="{EC83368E-9FA6-23CB-351B-3421C7EF2736}"/>
              </a:ext>
            </a:extLst>
          </p:cNvPr>
          <p:cNvSpPr>
            <a:spLocks noGrp="1"/>
          </p:cNvSpPr>
          <p:nvPr>
            <p:ph idx="1"/>
          </p:nvPr>
        </p:nvSpPr>
        <p:spPr/>
        <p:txBody>
          <a:bodyPr/>
          <a:lstStyle/>
          <a:p>
            <a:r>
              <a:rPr lang="en-US" dirty="0"/>
              <a:t>Note – in the short run the AS curve slopes upward. </a:t>
            </a:r>
          </a:p>
          <a:p>
            <a:r>
              <a:rPr lang="en-US" dirty="0"/>
              <a:t>The short run means that – this is the period when money wage rates and the prices of all other factor inputs are fixed. </a:t>
            </a:r>
          </a:p>
          <a:p>
            <a:r>
              <a:rPr lang="en-US" dirty="0"/>
              <a:t>ILLUSTRATION </a:t>
            </a:r>
          </a:p>
          <a:p>
            <a:r>
              <a:rPr lang="en-US" dirty="0"/>
              <a:t>Companies want to increase supply of goods and services. In the short run they will most probably not employ new workers as this is expensive. They will work their current staff and manage increase in wages through over time.  But still , the overtime does raise the costs of business. And this will be recovered through the business raising prices. </a:t>
            </a:r>
          </a:p>
        </p:txBody>
      </p:sp>
    </p:spTree>
    <p:extLst>
      <p:ext uri="{BB962C8B-B14F-4D97-AF65-F5344CB8AC3E}">
        <p14:creationId xmlns:p14="http://schemas.microsoft.com/office/powerpoint/2010/main" val="912508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6C336-6678-72FE-5CCE-355389203C8A}"/>
              </a:ext>
            </a:extLst>
          </p:cNvPr>
          <p:cNvSpPr>
            <a:spLocks noGrp="1"/>
          </p:cNvSpPr>
          <p:nvPr>
            <p:ph type="title"/>
          </p:nvPr>
        </p:nvSpPr>
        <p:spPr/>
        <p:txBody>
          <a:bodyPr/>
          <a:lstStyle/>
          <a:p>
            <a:r>
              <a:rPr lang="en-US" dirty="0"/>
              <a:t>Continued </a:t>
            </a:r>
          </a:p>
        </p:txBody>
      </p:sp>
      <p:sp>
        <p:nvSpPr>
          <p:cNvPr id="3" name="Content Placeholder 2">
            <a:extLst>
              <a:ext uri="{FF2B5EF4-FFF2-40B4-BE49-F238E27FC236}">
                <a16:creationId xmlns:a16="http://schemas.microsoft.com/office/drawing/2014/main" id="{1C398D03-8175-9EB2-1210-F39556C0EE3F}"/>
              </a:ext>
            </a:extLst>
          </p:cNvPr>
          <p:cNvSpPr>
            <a:spLocks noGrp="1"/>
          </p:cNvSpPr>
          <p:nvPr>
            <p:ph idx="1"/>
          </p:nvPr>
        </p:nvSpPr>
        <p:spPr/>
        <p:txBody>
          <a:bodyPr/>
          <a:lstStyle/>
          <a:p>
            <a:r>
              <a:rPr lang="en-US" dirty="0"/>
              <a:t>However, in the short run the increase in prices effect will be small because basic pay has remained constant.</a:t>
            </a:r>
          </a:p>
          <a:p>
            <a:r>
              <a:rPr lang="en-US" dirty="0"/>
              <a:t>It is also likely that the  increase in overtime costs is also likely to be small. </a:t>
            </a:r>
          </a:p>
          <a:p>
            <a:r>
              <a:rPr lang="en-US" dirty="0"/>
              <a:t>Therefore, in the short term the SRAS is quite elastic. </a:t>
            </a:r>
          </a:p>
          <a:p>
            <a:r>
              <a:rPr lang="en-US" dirty="0"/>
              <a:t>Therefore, an increase in real output from Y to Y1 leads to a small rise in the average price level form P1 to P2. </a:t>
            </a:r>
          </a:p>
          <a:p>
            <a:r>
              <a:rPr lang="en-US" dirty="0"/>
              <a:t>Let’s draw the graph together .</a:t>
            </a:r>
          </a:p>
          <a:p>
            <a:r>
              <a:rPr lang="en-US" dirty="0"/>
              <a:t>Does the reverse make sense? With demand and real output fall ?</a:t>
            </a:r>
          </a:p>
        </p:txBody>
      </p:sp>
    </p:spTree>
    <p:extLst>
      <p:ext uri="{BB962C8B-B14F-4D97-AF65-F5344CB8AC3E}">
        <p14:creationId xmlns:p14="http://schemas.microsoft.com/office/powerpoint/2010/main" val="2136838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62ABC00-ABDB-268F-87E1-AC74CEE9B1C7}"/>
              </a:ext>
            </a:extLst>
          </p:cNvPr>
          <p:cNvSpPr>
            <a:spLocks noGrp="1"/>
          </p:cNvSpPr>
          <p:nvPr>
            <p:ph type="title"/>
          </p:nvPr>
        </p:nvSpPr>
        <p:spPr/>
        <p:txBody>
          <a:bodyPr/>
          <a:lstStyle/>
          <a:p>
            <a:r>
              <a:rPr lang="en-US" dirty="0"/>
              <a:t>Shifts in Aggregate Supply to the Right </a:t>
            </a:r>
          </a:p>
        </p:txBody>
      </p:sp>
      <p:sp>
        <p:nvSpPr>
          <p:cNvPr id="8" name="Content Placeholder 7">
            <a:extLst>
              <a:ext uri="{FF2B5EF4-FFF2-40B4-BE49-F238E27FC236}">
                <a16:creationId xmlns:a16="http://schemas.microsoft.com/office/drawing/2014/main" id="{588F961F-9D33-B850-3D97-760C2F930911}"/>
              </a:ext>
            </a:extLst>
          </p:cNvPr>
          <p:cNvSpPr>
            <a:spLocks noGrp="1"/>
          </p:cNvSpPr>
          <p:nvPr>
            <p:ph sz="half" idx="1"/>
          </p:nvPr>
        </p:nvSpPr>
        <p:spPr/>
        <p:txBody>
          <a:bodyPr/>
          <a:lstStyle/>
          <a:p>
            <a:r>
              <a:rPr lang="en-US" dirty="0"/>
              <a:t>Imported materials used in manufacturing are cheaper </a:t>
            </a:r>
          </a:p>
          <a:p>
            <a:r>
              <a:rPr lang="en-US" dirty="0"/>
              <a:t>Improved technology </a:t>
            </a:r>
          </a:p>
          <a:p>
            <a:r>
              <a:rPr lang="en-US" dirty="0"/>
              <a:t>Lower money wages </a:t>
            </a:r>
          </a:p>
          <a:p>
            <a:r>
              <a:rPr lang="en-US" dirty="0"/>
              <a:t>Lower rates of interest </a:t>
            </a:r>
          </a:p>
          <a:p>
            <a:r>
              <a:rPr lang="en-US" dirty="0"/>
              <a:t>A greater population of working age </a:t>
            </a:r>
          </a:p>
          <a:p>
            <a:r>
              <a:rPr lang="en-US" dirty="0"/>
              <a:t>Lower benefits </a:t>
            </a:r>
          </a:p>
        </p:txBody>
      </p:sp>
      <p:pic>
        <p:nvPicPr>
          <p:cNvPr id="4098" name="Picture 2" descr="Aggregate Supply - Meaning, Long-run, Short-run Curve &amp; Shifts">
            <a:extLst>
              <a:ext uri="{FF2B5EF4-FFF2-40B4-BE49-F238E27FC236}">
                <a16:creationId xmlns:a16="http://schemas.microsoft.com/office/drawing/2014/main" id="{7F9B05B1-05CF-0DE9-F3F7-7561AC135FF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172200" y="1293963"/>
            <a:ext cx="5181600" cy="5198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17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2B9F49-9CE6-F4EA-D4B7-1622198FF8F1}"/>
              </a:ext>
            </a:extLst>
          </p:cNvPr>
          <p:cNvSpPr>
            <a:spLocks noGrp="1"/>
          </p:cNvSpPr>
          <p:nvPr>
            <p:ph type="title"/>
          </p:nvPr>
        </p:nvSpPr>
        <p:spPr>
          <a:xfrm>
            <a:off x="761803" y="350196"/>
            <a:ext cx="4646904" cy="1624520"/>
          </a:xfrm>
        </p:spPr>
        <p:txBody>
          <a:bodyPr anchor="ctr">
            <a:normAutofit/>
          </a:bodyPr>
          <a:lstStyle/>
          <a:p>
            <a:r>
              <a:rPr lang="en-US" sz="4000"/>
              <a:t>Knowledge Application</a:t>
            </a:r>
          </a:p>
        </p:txBody>
      </p:sp>
      <p:sp>
        <p:nvSpPr>
          <p:cNvPr id="3" name="Content Placeholder 2">
            <a:extLst>
              <a:ext uri="{FF2B5EF4-FFF2-40B4-BE49-F238E27FC236}">
                <a16:creationId xmlns:a16="http://schemas.microsoft.com/office/drawing/2014/main" id="{4B8455B6-0D52-12C4-5BC7-E6C9A87AA3B9}"/>
              </a:ext>
            </a:extLst>
          </p:cNvPr>
          <p:cNvSpPr>
            <a:spLocks noGrp="1"/>
          </p:cNvSpPr>
          <p:nvPr>
            <p:ph idx="1"/>
          </p:nvPr>
        </p:nvSpPr>
        <p:spPr>
          <a:xfrm>
            <a:off x="761802" y="2743200"/>
            <a:ext cx="4646905" cy="3613149"/>
          </a:xfrm>
        </p:spPr>
        <p:txBody>
          <a:bodyPr anchor="ctr">
            <a:normAutofit/>
          </a:bodyPr>
          <a:lstStyle/>
          <a:p>
            <a:r>
              <a:rPr lang="en-US" sz="2000"/>
              <a:t>What would be the probable effect on the SRAS for Greece  if the output per worker (labour productivity increased by 2 % between 2020 and 2024?</a:t>
            </a:r>
          </a:p>
        </p:txBody>
      </p:sp>
      <p:pic>
        <p:nvPicPr>
          <p:cNvPr id="5" name="Picture 4" descr="Books on a table">
            <a:extLst>
              <a:ext uri="{FF2B5EF4-FFF2-40B4-BE49-F238E27FC236}">
                <a16:creationId xmlns:a16="http://schemas.microsoft.com/office/drawing/2014/main" id="{FE0F14AE-0072-C65D-A140-A3A8B396BBD6}"/>
              </a:ext>
            </a:extLst>
          </p:cNvPr>
          <p:cNvPicPr>
            <a:picLocks noChangeAspect="1"/>
          </p:cNvPicPr>
          <p:nvPr/>
        </p:nvPicPr>
        <p:blipFill>
          <a:blip r:embed="rId2"/>
          <a:srcRect l="38395" r="2204" b="-2"/>
          <a:stretch/>
        </p:blipFill>
        <p:spPr>
          <a:xfrm>
            <a:off x="6096000" y="1"/>
            <a:ext cx="6102825" cy="6858000"/>
          </a:xfrm>
          <a:prstGeom prst="rect">
            <a:avLst/>
          </a:prstGeom>
        </p:spPr>
      </p:pic>
    </p:spTree>
    <p:extLst>
      <p:ext uri="{BB962C8B-B14F-4D97-AF65-F5344CB8AC3E}">
        <p14:creationId xmlns:p14="http://schemas.microsoft.com/office/powerpoint/2010/main" val="2062868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4E04-4F19-F45B-8624-F54792B5DBBB}"/>
              </a:ext>
            </a:extLst>
          </p:cNvPr>
          <p:cNvSpPr>
            <a:spLocks noGrp="1"/>
          </p:cNvSpPr>
          <p:nvPr>
            <p:ph type="title"/>
          </p:nvPr>
        </p:nvSpPr>
        <p:spPr/>
        <p:txBody>
          <a:bodyPr/>
          <a:lstStyle/>
          <a:p>
            <a:r>
              <a:rPr lang="en-US" dirty="0"/>
              <a:t>THE LONG RUN AGGREGATE SUPPLY CURVE (LRAS) </a:t>
            </a:r>
          </a:p>
        </p:txBody>
      </p:sp>
      <p:sp>
        <p:nvSpPr>
          <p:cNvPr id="3" name="Content Placeholder 2">
            <a:extLst>
              <a:ext uri="{FF2B5EF4-FFF2-40B4-BE49-F238E27FC236}">
                <a16:creationId xmlns:a16="http://schemas.microsoft.com/office/drawing/2014/main" id="{FF0580AF-FB6D-9583-DCD3-6D4BB7D6466A}"/>
              </a:ext>
            </a:extLst>
          </p:cNvPr>
          <p:cNvSpPr>
            <a:spLocks noGrp="1"/>
          </p:cNvSpPr>
          <p:nvPr>
            <p:ph idx="1"/>
          </p:nvPr>
        </p:nvSpPr>
        <p:spPr/>
        <p:txBody>
          <a:bodyPr/>
          <a:lstStyle/>
          <a:p>
            <a:r>
              <a:rPr lang="en-US" dirty="0"/>
              <a:t>In the LR there is an ultimate limit as to how much forms in the economy can increase their supply. </a:t>
            </a:r>
          </a:p>
          <a:p>
            <a:r>
              <a:rPr lang="en-US" dirty="0"/>
              <a:t>This implies that in the long run, the LRAS becomes fixed at a particular real output level. This is regardless of the price level. </a:t>
            </a:r>
          </a:p>
          <a:p>
            <a:r>
              <a:rPr lang="en-US" dirty="0"/>
              <a:t>Therefore, the LRAS is vertical and inelastic reflecting the particular price level and level of real output. </a:t>
            </a:r>
          </a:p>
          <a:p>
            <a:r>
              <a:rPr lang="en-US" dirty="0"/>
              <a:t>Therefore, there is a link between the LRAS and the PPF. </a:t>
            </a:r>
          </a:p>
          <a:p>
            <a:r>
              <a:rPr lang="en-US" dirty="0"/>
              <a:t>Can you tell me what this is ? </a:t>
            </a:r>
          </a:p>
        </p:txBody>
      </p:sp>
    </p:spTree>
    <p:extLst>
      <p:ext uri="{BB962C8B-B14F-4D97-AF65-F5344CB8AC3E}">
        <p14:creationId xmlns:p14="http://schemas.microsoft.com/office/powerpoint/2010/main" val="3437380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F6D68-DA03-C69C-3D8B-8A1221A248C6}"/>
              </a:ext>
            </a:extLst>
          </p:cNvPr>
          <p:cNvSpPr>
            <a:spLocks noGrp="1"/>
          </p:cNvSpPr>
          <p:nvPr>
            <p:ph type="title"/>
          </p:nvPr>
        </p:nvSpPr>
        <p:spPr/>
        <p:txBody>
          <a:bodyPr/>
          <a:lstStyle/>
          <a:p>
            <a:r>
              <a:rPr lang="en-US" dirty="0"/>
              <a:t>SRAS and LRAS </a:t>
            </a:r>
          </a:p>
        </p:txBody>
      </p:sp>
      <p:pic>
        <p:nvPicPr>
          <p:cNvPr id="5122" name="Picture 2" descr="Aggregate Supply Curve | Theory, Graph &amp; Formula - Lesson | Study.com">
            <a:extLst>
              <a:ext uri="{FF2B5EF4-FFF2-40B4-BE49-F238E27FC236}">
                <a16:creationId xmlns:a16="http://schemas.microsoft.com/office/drawing/2014/main" id="{78B74772-5283-C528-BEFE-7D3485BC099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968602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9644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84A77-9069-68E0-396F-60E091DDF061}"/>
              </a:ext>
            </a:extLst>
          </p:cNvPr>
          <p:cNvSpPr>
            <a:spLocks noGrp="1"/>
          </p:cNvSpPr>
          <p:nvPr>
            <p:ph type="title"/>
          </p:nvPr>
        </p:nvSpPr>
        <p:spPr/>
        <p:txBody>
          <a:bodyPr/>
          <a:lstStyle/>
          <a:p>
            <a:r>
              <a:rPr lang="en-US" dirty="0"/>
              <a:t>OUTPUT GAP </a:t>
            </a:r>
          </a:p>
        </p:txBody>
      </p:sp>
      <p:sp>
        <p:nvSpPr>
          <p:cNvPr id="3" name="Content Placeholder 2">
            <a:extLst>
              <a:ext uri="{FF2B5EF4-FFF2-40B4-BE49-F238E27FC236}">
                <a16:creationId xmlns:a16="http://schemas.microsoft.com/office/drawing/2014/main" id="{B4F650D4-629F-EF25-643F-DF584F684A7C}"/>
              </a:ext>
            </a:extLst>
          </p:cNvPr>
          <p:cNvSpPr>
            <a:spLocks noGrp="1"/>
          </p:cNvSpPr>
          <p:nvPr>
            <p:ph idx="1"/>
          </p:nvPr>
        </p:nvSpPr>
        <p:spPr/>
        <p:txBody>
          <a:bodyPr/>
          <a:lstStyle/>
          <a:p>
            <a:r>
              <a:rPr lang="en-US" dirty="0"/>
              <a:t>The LRAS curve also reflects the trend in the economy’s growth rate and output.</a:t>
            </a:r>
          </a:p>
          <a:p>
            <a:r>
              <a:rPr lang="en-US" dirty="0"/>
              <a:t>That is  at any point the level of output show by the LRAS is on the line of the trend rate of output growth. </a:t>
            </a:r>
          </a:p>
          <a:p>
            <a:r>
              <a:rPr lang="en-US" dirty="0"/>
              <a:t>When output is above or below this economic trend shown by the LRAS then we have an output gap. </a:t>
            </a:r>
          </a:p>
          <a:p>
            <a:r>
              <a:rPr lang="en-US" dirty="0"/>
              <a:t>Output gaps are related to the short term. </a:t>
            </a:r>
          </a:p>
          <a:p>
            <a:r>
              <a:rPr lang="en-US" dirty="0"/>
              <a:t>An economy in the short term can operate beyond full capacity creating a positive output gap or the reverse is true also. </a:t>
            </a:r>
          </a:p>
          <a:p>
            <a:endParaRPr lang="en-US" dirty="0"/>
          </a:p>
          <a:p>
            <a:endParaRPr lang="en-US" dirty="0"/>
          </a:p>
        </p:txBody>
      </p:sp>
    </p:spTree>
    <p:extLst>
      <p:ext uri="{BB962C8B-B14F-4D97-AF65-F5344CB8AC3E}">
        <p14:creationId xmlns:p14="http://schemas.microsoft.com/office/powerpoint/2010/main" val="3750469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E36D5-8F1D-92D1-843E-E7E66814EA20}"/>
              </a:ext>
            </a:extLst>
          </p:cNvPr>
          <p:cNvSpPr>
            <a:spLocks noGrp="1"/>
          </p:cNvSpPr>
          <p:nvPr>
            <p:ph type="title"/>
          </p:nvPr>
        </p:nvSpPr>
        <p:spPr>
          <a:xfrm>
            <a:off x="1452656" y="1444741"/>
            <a:ext cx="9357865" cy="1041901"/>
          </a:xfrm>
        </p:spPr>
        <p:txBody>
          <a:bodyPr>
            <a:normAutofit/>
          </a:bodyPr>
          <a:lstStyle/>
          <a:p>
            <a:r>
              <a:rPr lang="en-US" sz="4000"/>
              <a:t>Shifts in the LRAS – Factors </a:t>
            </a:r>
          </a:p>
        </p:txBody>
      </p:sp>
      <p:sp>
        <p:nvSpPr>
          <p:cNvPr id="3" name="Content Placeholder 2">
            <a:extLst>
              <a:ext uri="{FF2B5EF4-FFF2-40B4-BE49-F238E27FC236}">
                <a16:creationId xmlns:a16="http://schemas.microsoft.com/office/drawing/2014/main" id="{F7923BBA-5A57-0703-BFA6-5C2392AEA663}"/>
              </a:ext>
            </a:extLst>
          </p:cNvPr>
          <p:cNvSpPr>
            <a:spLocks noGrp="1"/>
          </p:cNvSpPr>
          <p:nvPr>
            <p:ph sz="half" idx="1"/>
          </p:nvPr>
        </p:nvSpPr>
        <p:spPr>
          <a:xfrm>
            <a:off x="1452656" y="2701427"/>
            <a:ext cx="4483324" cy="2699968"/>
          </a:xfrm>
        </p:spPr>
        <p:txBody>
          <a:bodyPr>
            <a:normAutofit/>
          </a:bodyPr>
          <a:lstStyle/>
          <a:p>
            <a:r>
              <a:rPr lang="en-US" sz="1600"/>
              <a:t>Technology Advance </a:t>
            </a:r>
          </a:p>
          <a:p>
            <a:endParaRPr lang="en-US" sz="1600"/>
          </a:p>
          <a:p>
            <a:r>
              <a:rPr lang="en-US" sz="1600"/>
              <a:t>Changes in relative productivity to competing  economies </a:t>
            </a:r>
          </a:p>
          <a:p>
            <a:endParaRPr lang="en-US" sz="1600"/>
          </a:p>
          <a:p>
            <a:r>
              <a:rPr lang="en-US" sz="1600"/>
              <a:t>Changes in education , skills and training </a:t>
            </a:r>
          </a:p>
          <a:p>
            <a:endParaRPr lang="en-US" sz="1600"/>
          </a:p>
          <a:p>
            <a:r>
              <a:rPr lang="en-US" sz="1600"/>
              <a:t>Changes in government regulations </a:t>
            </a:r>
          </a:p>
          <a:p>
            <a:endParaRPr lang="en-US" sz="1600"/>
          </a:p>
        </p:txBody>
      </p:sp>
      <p:sp>
        <p:nvSpPr>
          <p:cNvPr id="4" name="Content Placeholder 3">
            <a:extLst>
              <a:ext uri="{FF2B5EF4-FFF2-40B4-BE49-F238E27FC236}">
                <a16:creationId xmlns:a16="http://schemas.microsoft.com/office/drawing/2014/main" id="{E8DB068A-BBEA-AC47-3C4A-323C856F777E}"/>
              </a:ext>
            </a:extLst>
          </p:cNvPr>
          <p:cNvSpPr>
            <a:spLocks noGrp="1"/>
          </p:cNvSpPr>
          <p:nvPr>
            <p:ph sz="half" idx="2"/>
          </p:nvPr>
        </p:nvSpPr>
        <p:spPr>
          <a:xfrm>
            <a:off x="6256020" y="2701427"/>
            <a:ext cx="4554501" cy="2699968"/>
          </a:xfrm>
        </p:spPr>
        <p:txBody>
          <a:bodyPr>
            <a:normAutofit/>
          </a:bodyPr>
          <a:lstStyle/>
          <a:p>
            <a:r>
              <a:rPr lang="en-US" sz="1900"/>
              <a:t>Demographic changes and Migration </a:t>
            </a:r>
          </a:p>
          <a:p>
            <a:r>
              <a:rPr lang="en-US" sz="1900"/>
              <a:t>Competition Policy (UK CMA) </a:t>
            </a:r>
          </a:p>
          <a:p>
            <a:r>
              <a:rPr lang="en-US" sz="1900"/>
              <a:t>Economic Incentives </a:t>
            </a:r>
          </a:p>
          <a:p>
            <a:endParaRPr lang="en-US" sz="1900"/>
          </a:p>
          <a:p>
            <a:r>
              <a:rPr lang="en-US" sz="1900"/>
              <a:t>LRAS shifts right – economic growth </a:t>
            </a:r>
          </a:p>
          <a:p>
            <a:endParaRPr lang="en-US" sz="1900"/>
          </a:p>
          <a:p>
            <a:r>
              <a:rPr lang="en-US" sz="1900"/>
              <a:t>LRAS shifts left - ? </a:t>
            </a:r>
          </a:p>
        </p:txBody>
      </p:sp>
    </p:spTree>
    <p:extLst>
      <p:ext uri="{BB962C8B-B14F-4D97-AF65-F5344CB8AC3E}">
        <p14:creationId xmlns:p14="http://schemas.microsoft.com/office/powerpoint/2010/main" val="28757779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krugmanwellsmodulesecon3eupdate_ch12">
            <a:extLst>
              <a:ext uri="{FF2B5EF4-FFF2-40B4-BE49-F238E27FC236}">
                <a16:creationId xmlns:a16="http://schemas.microsoft.com/office/drawing/2014/main" id="{4E0AB00C-98D3-348F-320F-927B47437C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1207092"/>
            <a:ext cx="10905066" cy="4443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4593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081F-85DA-9C8E-B6ED-92B4D810E357}"/>
              </a:ext>
            </a:extLst>
          </p:cNvPr>
          <p:cNvSpPr>
            <a:spLocks noGrp="1"/>
          </p:cNvSpPr>
          <p:nvPr>
            <p:ph type="title"/>
          </p:nvPr>
        </p:nvSpPr>
        <p:spPr/>
        <p:txBody>
          <a:bodyPr/>
          <a:lstStyle/>
          <a:p>
            <a:r>
              <a:rPr lang="en-US" dirty="0"/>
              <a:t>SUPPLY SIDE POLICIES </a:t>
            </a:r>
          </a:p>
        </p:txBody>
      </p:sp>
      <p:sp>
        <p:nvSpPr>
          <p:cNvPr id="3" name="Content Placeholder 2">
            <a:extLst>
              <a:ext uri="{FF2B5EF4-FFF2-40B4-BE49-F238E27FC236}">
                <a16:creationId xmlns:a16="http://schemas.microsoft.com/office/drawing/2014/main" id="{3C3119CF-343B-B57F-45BB-BFD357ADDCA2}"/>
              </a:ext>
            </a:extLst>
          </p:cNvPr>
          <p:cNvSpPr>
            <a:spLocks noGrp="1"/>
          </p:cNvSpPr>
          <p:nvPr>
            <p:ph idx="1"/>
          </p:nvPr>
        </p:nvSpPr>
        <p:spPr/>
        <p:txBody>
          <a:bodyPr>
            <a:normAutofit fontScale="92500" lnSpcReduction="10000"/>
          </a:bodyPr>
          <a:lstStyle/>
          <a:p>
            <a:r>
              <a:rPr lang="en-US" dirty="0"/>
              <a:t>These act to increase aggregate supply (AS) by improving the performance of market, individuals and employees. </a:t>
            </a:r>
          </a:p>
          <a:p>
            <a:r>
              <a:rPr lang="en-US" dirty="0"/>
              <a:t>Reductions in government spending that is – less £ is borrowed by the government . Therefore, more money is available to be borrowed by the private sector. This increase supply of funds and reduces interest rate.</a:t>
            </a:r>
          </a:p>
          <a:p>
            <a:r>
              <a:rPr lang="en-US" dirty="0"/>
              <a:t>Tax reductions increase the incentive to work</a:t>
            </a:r>
          </a:p>
          <a:p>
            <a:r>
              <a:rPr lang="en-US" dirty="0"/>
              <a:t>Reduce trade union power improving worker flexibility </a:t>
            </a:r>
          </a:p>
          <a:p>
            <a:r>
              <a:rPr lang="en-US" dirty="0"/>
              <a:t>Benefits reduction </a:t>
            </a:r>
          </a:p>
          <a:p>
            <a:r>
              <a:rPr lang="en-US" dirty="0"/>
              <a:t>Deregulation and privatization reduce inefficiencies and improve competition </a:t>
            </a:r>
          </a:p>
          <a:p>
            <a:r>
              <a:rPr lang="en-US" dirty="0"/>
              <a:t>Encourage start-ups and entrepreneurship  </a:t>
            </a:r>
          </a:p>
          <a:p>
            <a:endParaRPr lang="en-US" dirty="0"/>
          </a:p>
        </p:txBody>
      </p:sp>
    </p:spTree>
    <p:extLst>
      <p:ext uri="{BB962C8B-B14F-4D97-AF65-F5344CB8AC3E}">
        <p14:creationId xmlns:p14="http://schemas.microsoft.com/office/powerpoint/2010/main" val="76738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C39E8-F62B-8411-2B2D-89A1BEF1AC20}"/>
              </a:ext>
            </a:extLst>
          </p:cNvPr>
          <p:cNvSpPr>
            <a:spLocks noGrp="1"/>
          </p:cNvSpPr>
          <p:nvPr>
            <p:ph type="title"/>
          </p:nvPr>
        </p:nvSpPr>
        <p:spPr/>
        <p:txBody>
          <a:bodyPr/>
          <a:lstStyle/>
          <a:p>
            <a:r>
              <a:rPr lang="en-US" dirty="0"/>
              <a:t>So  Supply Side policies that cause a shift to the left ? Please list these </a:t>
            </a:r>
          </a:p>
        </p:txBody>
      </p:sp>
      <p:sp>
        <p:nvSpPr>
          <p:cNvPr id="3" name="Content Placeholder 2">
            <a:extLst>
              <a:ext uri="{FF2B5EF4-FFF2-40B4-BE49-F238E27FC236}">
                <a16:creationId xmlns:a16="http://schemas.microsoft.com/office/drawing/2014/main" id="{BE440E5A-BA1B-8E95-196E-E1A88297629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450166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1581-63EF-7D30-A954-EA5F7081D28D}"/>
              </a:ext>
            </a:extLst>
          </p:cNvPr>
          <p:cNvSpPr>
            <a:spLocks noGrp="1"/>
          </p:cNvSpPr>
          <p:nvPr>
            <p:ph type="title"/>
          </p:nvPr>
        </p:nvSpPr>
        <p:spPr/>
        <p:txBody>
          <a:bodyPr/>
          <a:lstStyle/>
          <a:p>
            <a:r>
              <a:rPr lang="en-US" dirty="0"/>
              <a:t>The SRAS to the LRAS Curve : A Decrease in AD </a:t>
            </a:r>
          </a:p>
        </p:txBody>
      </p:sp>
      <p:sp>
        <p:nvSpPr>
          <p:cNvPr id="5" name="Content Placeholder 4">
            <a:extLst>
              <a:ext uri="{FF2B5EF4-FFF2-40B4-BE49-F238E27FC236}">
                <a16:creationId xmlns:a16="http://schemas.microsoft.com/office/drawing/2014/main" id="{3DB92E78-9942-FBEB-F364-F16C0B57549F}"/>
              </a:ext>
            </a:extLst>
          </p:cNvPr>
          <p:cNvSpPr>
            <a:spLocks noGrp="1"/>
          </p:cNvSpPr>
          <p:nvPr>
            <p:ph sz="half" idx="2"/>
          </p:nvPr>
        </p:nvSpPr>
        <p:spPr/>
        <p:txBody>
          <a:bodyPr>
            <a:normAutofit fontScale="70000" lnSpcReduction="20000"/>
          </a:bodyPr>
          <a:lstStyle/>
          <a:p>
            <a:r>
              <a:rPr lang="en-US" dirty="0"/>
              <a:t>Long run equilibrium is at E. Here the economy is at full employment. The fall in AD to AD2 leads to a fall in price and a new equilibrium at E2. </a:t>
            </a:r>
          </a:p>
          <a:p>
            <a:r>
              <a:rPr lang="en-US" dirty="0"/>
              <a:t>At E2 the purchasing power of wages increases , because the old money wages and the lower prices real wages increase. Less is produced and labour is in excess supply. The economy is below full employment.</a:t>
            </a:r>
          </a:p>
          <a:p>
            <a:r>
              <a:rPr lang="en-US" dirty="0"/>
              <a:t>In the long run wages will fall and this will and shift AS downwards. That is, lower money wages and lower prices cause the real wage returns to the long run equilibrium. </a:t>
            </a:r>
          </a:p>
          <a:p>
            <a:r>
              <a:rPr lang="en-US" dirty="0"/>
              <a:t>The economy returns to full employment. </a:t>
            </a:r>
            <a:r>
              <a:rPr lang="en-US"/>
              <a:t>at E3.</a:t>
            </a:r>
            <a:endParaRPr lang="en-US" dirty="0"/>
          </a:p>
        </p:txBody>
      </p:sp>
      <p:pic>
        <p:nvPicPr>
          <p:cNvPr id="7170" name="Picture 2" descr="Shifts in Aggregate Supply | Macroeconomics">
            <a:extLst>
              <a:ext uri="{FF2B5EF4-FFF2-40B4-BE49-F238E27FC236}">
                <a16:creationId xmlns:a16="http://schemas.microsoft.com/office/drawing/2014/main" id="{0EAF2120-7217-3385-8EFB-02C8FB8B2F5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83079" y="1556179"/>
            <a:ext cx="4850921" cy="5569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5658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223</TotalTime>
  <Words>989</Words>
  <Application>Microsoft Macintosh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Calibri</vt:lpstr>
      <vt:lpstr>Office Theme</vt:lpstr>
      <vt:lpstr>Aggregate Demand (AD)  and Aggregate Supply (AS) </vt:lpstr>
      <vt:lpstr>AGGREGATE DEMAND </vt:lpstr>
      <vt:lpstr>SHIFTS IN AGGREGATE DEMAND </vt:lpstr>
      <vt:lpstr>REASONS for AD Downwards Slope </vt:lpstr>
      <vt:lpstr>AGGREGATE SUPPLY  (AS) </vt:lpstr>
      <vt:lpstr>Aggregate Supply Curves </vt:lpstr>
      <vt:lpstr>Continued </vt:lpstr>
      <vt:lpstr>Shifts in Aggregate Supply to the Right </vt:lpstr>
      <vt:lpstr>Knowledge Application</vt:lpstr>
      <vt:lpstr>THE LONG RUN AGGREGATE SUPPLY CURVE (LRAS) </vt:lpstr>
      <vt:lpstr>SRAS and LRAS </vt:lpstr>
      <vt:lpstr>OUTPUT GAP </vt:lpstr>
      <vt:lpstr>Shifts in the LRAS – Factors </vt:lpstr>
      <vt:lpstr>PowerPoint Presentation</vt:lpstr>
      <vt:lpstr>SUPPLY SIDE POLICIES </vt:lpstr>
      <vt:lpstr>So  Supply Side policies that cause a shift to the left ? Please list these </vt:lpstr>
      <vt:lpstr>The SRAS to the LRAS Curve : A Decrease in 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Xena Ibrahim Atta</cp:lastModifiedBy>
  <cp:revision>6</cp:revision>
  <dcterms:created xsi:type="dcterms:W3CDTF">2024-11-14T21:53:08Z</dcterms:created>
  <dcterms:modified xsi:type="dcterms:W3CDTF">2025-03-25T13:22:01Z</dcterms:modified>
</cp:coreProperties>
</file>