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0" autoAdjust="0"/>
    <p:restoredTop sz="94660"/>
  </p:normalViewPr>
  <p:slideViewPr>
    <p:cSldViewPr snapToGrid="0">
      <p:cViewPr varScale="1">
        <p:scale>
          <a:sx n="103" d="100"/>
          <a:sy n="103" d="100"/>
        </p:scale>
        <p:origin x="72"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C835A680-86C8-408D-8718-8339F504108C}" type="datetimeFigureOut">
              <a:rPr lang="en-GB" smtClean="0"/>
              <a:t>22/04/2026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38AE415-DF6B-4AA8-9E93-571D5477597C}"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21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35A680-86C8-408D-8718-8339F504108C}"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4024999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35A680-86C8-408D-8718-8339F504108C}"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AE415-DF6B-4AA8-9E93-571D5477597C}"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4884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35A680-86C8-408D-8718-8339F504108C}"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827360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35A680-86C8-408D-8718-8339F504108C}" type="datetimeFigureOut">
              <a:rPr lang="en-GB" smtClean="0"/>
              <a:t>22/04/2026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819296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35A680-86C8-408D-8718-8339F504108C}" type="datetimeFigureOut">
              <a:rPr lang="en-GB" smtClean="0"/>
              <a:t>22/04/2026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103099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35A680-86C8-408D-8718-8339F504108C}" type="datetimeFigureOut">
              <a:rPr lang="en-GB" smtClean="0"/>
              <a:t>22/04/2026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3686213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35A680-86C8-408D-8718-8339F504108C}"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3462149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35A680-86C8-408D-8718-8339F504108C}"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69582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35A680-86C8-408D-8718-8339F504108C}"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278282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35A680-86C8-408D-8718-8339F504108C}"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AE415-DF6B-4AA8-9E93-571D5477597C}" type="slidenum">
              <a:rPr lang="en-GB" smtClean="0"/>
              <a:t>‹#›</a:t>
            </a:fld>
            <a:endParaRPr lang="en-GB"/>
          </a:p>
        </p:txBody>
      </p:sp>
    </p:spTree>
    <p:extLst>
      <p:ext uri="{BB962C8B-B14F-4D97-AF65-F5344CB8AC3E}">
        <p14:creationId xmlns:p14="http://schemas.microsoft.com/office/powerpoint/2010/main" val="3674239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C835A680-86C8-408D-8718-8339F504108C}" type="datetimeFigureOut">
              <a:rPr lang="en-GB" smtClean="0"/>
              <a:t>22/04/2026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A38AE415-DF6B-4AA8-9E93-571D5477597C}" type="slidenum">
              <a:rPr lang="en-GB" smtClean="0"/>
              <a:t>‹#›</a:t>
            </a:fld>
            <a:endParaRPr lang="en-GB"/>
          </a:p>
        </p:txBody>
      </p:sp>
    </p:spTree>
    <p:extLst>
      <p:ext uri="{BB962C8B-B14F-4D97-AF65-F5344CB8AC3E}">
        <p14:creationId xmlns:p14="http://schemas.microsoft.com/office/powerpoint/2010/main" val="2701832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4C334-FC94-4CAC-6E90-A050A8DC20D4}"/>
              </a:ext>
            </a:extLst>
          </p:cNvPr>
          <p:cNvSpPr>
            <a:spLocks noGrp="1"/>
          </p:cNvSpPr>
          <p:nvPr>
            <p:ph type="title"/>
          </p:nvPr>
        </p:nvSpPr>
        <p:spPr>
          <a:xfrm>
            <a:off x="1143001" y="893287"/>
            <a:ext cx="4466566" cy="1620318"/>
          </a:xfrm>
        </p:spPr>
        <p:txBody>
          <a:bodyPr>
            <a:normAutofit/>
          </a:bodyPr>
          <a:lstStyle/>
          <a:p>
            <a:r>
              <a:rPr lang="en-GB" sz="4000" dirty="0">
                <a:latin typeface="Arial Black" panose="020B0A04020102020204" pitchFamily="34" charset="0"/>
              </a:rPr>
              <a:t>Introduction to Ana’s Lashes</a:t>
            </a:r>
          </a:p>
        </p:txBody>
      </p:sp>
      <p:sp>
        <p:nvSpPr>
          <p:cNvPr id="3" name="Content Placeholder 2">
            <a:extLst>
              <a:ext uri="{FF2B5EF4-FFF2-40B4-BE49-F238E27FC236}">
                <a16:creationId xmlns:a16="http://schemas.microsoft.com/office/drawing/2014/main" id="{650E2724-D66C-23E8-D12C-B32B2719802D}"/>
              </a:ext>
            </a:extLst>
          </p:cNvPr>
          <p:cNvSpPr>
            <a:spLocks noGrp="1"/>
          </p:cNvSpPr>
          <p:nvPr>
            <p:ph idx="1"/>
          </p:nvPr>
        </p:nvSpPr>
        <p:spPr>
          <a:xfrm>
            <a:off x="1143002" y="2546430"/>
            <a:ext cx="4466565" cy="3549570"/>
          </a:xfrm>
        </p:spPr>
        <p:txBody>
          <a:bodyPr>
            <a:normAutofit fontScale="92500"/>
          </a:bodyPr>
          <a:lstStyle/>
          <a:p>
            <a:r>
              <a:rPr lang="en-US" sz="1500" dirty="0">
                <a:latin typeface="Arial" panose="020B0604020202020204" pitchFamily="34" charset="0"/>
                <a:cs typeface="Arial" panose="020B0604020202020204" pitchFamily="34" charset="0"/>
              </a:rPr>
              <a:t>A premium lash salon provides eyelash extensions, lash lifts, and aftercare items that are made from eco-friendly and cruelty-free materials to meet the increasing demand for sustainable beauty service options (Tegethoff et al., 2025). </a:t>
            </a:r>
          </a:p>
          <a:p>
            <a:r>
              <a:rPr lang="en-US" sz="1500" dirty="0">
                <a:latin typeface="Arial" panose="020B0604020202020204" pitchFamily="34" charset="0"/>
                <a:cs typeface="Arial" panose="020B0604020202020204" pitchFamily="34" charset="0"/>
              </a:rPr>
              <a:t>The salon targets young professionals and students who care about receiving high-quality services along with ethical and environmentally responsible business practices (Mazzoni &amp; Sedita, 2025). </a:t>
            </a:r>
          </a:p>
          <a:p>
            <a:r>
              <a:rPr lang="en-US" sz="1500" dirty="0">
                <a:latin typeface="Arial" panose="020B0604020202020204" pitchFamily="34" charset="0"/>
                <a:cs typeface="Arial" panose="020B0604020202020204" pitchFamily="34" charset="0"/>
              </a:rPr>
              <a:t>A strong business model will ensure long-term success and sustainability through an emphasis on creating a positive customer experience, establishing a unique brand identity, and building repeat client loyalty (Christodoulou et al., 2025).</a:t>
            </a:r>
            <a:endParaRPr lang="en-GB" sz="15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CFBA0F70-CA6A-4DE1-8930-3FA0033C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65370"/>
            <a:ext cx="5870713" cy="6464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1B5C47-1CA0-4762-BBEF-AC6A4DB78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733110"/>
            <a:ext cx="2452823"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D1524CD-E2E0-E358-8D95-3E3B220B9A06}"/>
              </a:ext>
            </a:extLst>
          </p:cNvPr>
          <p:cNvPicPr>
            <a:picLocks noChangeAspect="1"/>
          </p:cNvPicPr>
          <p:nvPr/>
        </p:nvPicPr>
        <p:blipFill>
          <a:blip r:embed="rId4"/>
          <a:stretch>
            <a:fillRect/>
          </a:stretch>
        </p:blipFill>
        <p:spPr>
          <a:xfrm>
            <a:off x="6576434" y="1296438"/>
            <a:ext cx="2129821" cy="1432304"/>
          </a:xfrm>
          <a:prstGeom prst="rect">
            <a:avLst/>
          </a:prstGeom>
        </p:spPr>
      </p:pic>
      <p:sp>
        <p:nvSpPr>
          <p:cNvPr id="18" name="Rectangle 17">
            <a:extLst>
              <a:ext uri="{FF2B5EF4-FFF2-40B4-BE49-F238E27FC236}">
                <a16:creationId xmlns:a16="http://schemas.microsoft.com/office/drawing/2014/main" id="{A81EFB5C-E32B-40C4-AD06-8C34EB093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4536" y="733110"/>
            <a:ext cx="2457545"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CCD1BDA-6B6E-8066-0368-799E4E13C234}"/>
              </a:ext>
            </a:extLst>
          </p:cNvPr>
          <p:cNvPicPr>
            <a:picLocks noChangeAspect="1"/>
          </p:cNvPicPr>
          <p:nvPr/>
        </p:nvPicPr>
        <p:blipFill>
          <a:blip r:embed="rId5"/>
          <a:stretch>
            <a:fillRect/>
          </a:stretch>
        </p:blipFill>
        <p:spPr>
          <a:xfrm>
            <a:off x="9187961" y="1304921"/>
            <a:ext cx="2127573" cy="1420154"/>
          </a:xfrm>
          <a:prstGeom prst="rect">
            <a:avLst/>
          </a:prstGeom>
        </p:spPr>
      </p:pic>
      <p:sp>
        <p:nvSpPr>
          <p:cNvPr id="20" name="Rectangle 19">
            <a:extLst>
              <a:ext uri="{FF2B5EF4-FFF2-40B4-BE49-F238E27FC236}">
                <a16:creationId xmlns:a16="http://schemas.microsoft.com/office/drawing/2014/main" id="{82D12DA2-A8FA-48DC-9A62-7942F2FB0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3477127"/>
            <a:ext cx="5066512" cy="26676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52744E6-620F-3AB6-FA0A-8AE933AEC9A1}"/>
              </a:ext>
            </a:extLst>
          </p:cNvPr>
          <p:cNvPicPr>
            <a:picLocks noChangeAspect="1"/>
          </p:cNvPicPr>
          <p:nvPr/>
        </p:nvPicPr>
        <p:blipFill>
          <a:blip r:embed="rId6"/>
          <a:stretch>
            <a:fillRect/>
          </a:stretch>
        </p:blipFill>
        <p:spPr>
          <a:xfrm>
            <a:off x="6860734" y="3637995"/>
            <a:ext cx="4170499" cy="2345906"/>
          </a:xfrm>
          <a:prstGeom prst="rect">
            <a:avLst/>
          </a:prstGeom>
        </p:spPr>
      </p:pic>
      <p:pic>
        <p:nvPicPr>
          <p:cNvPr id="4" name="Wednesday at 12_22 AM. ana">
            <a:hlinkClick r:id="" action="ppaction://media"/>
            <a:extLst>
              <a:ext uri="{FF2B5EF4-FFF2-40B4-BE49-F238E27FC236}">
                <a16:creationId xmlns:a16="http://schemas.microsoft.com/office/drawing/2014/main" id="{2521723D-0741-2394-9BE2-5E01DB7ABA1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373234" y="6262116"/>
            <a:ext cx="406400" cy="406400"/>
          </a:xfrm>
          <a:prstGeom prst="rect">
            <a:avLst/>
          </a:prstGeom>
        </p:spPr>
      </p:pic>
    </p:spTree>
    <p:extLst>
      <p:ext uri="{BB962C8B-B14F-4D97-AF65-F5344CB8AC3E}">
        <p14:creationId xmlns:p14="http://schemas.microsoft.com/office/powerpoint/2010/main" val="237427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3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6BD5-19A4-5999-CEDD-DE5D44D5B775}"/>
              </a:ext>
            </a:extLst>
          </p:cNvPr>
          <p:cNvSpPr>
            <a:spLocks noGrp="1"/>
          </p:cNvSpPr>
          <p:nvPr>
            <p:ph type="title"/>
          </p:nvPr>
        </p:nvSpPr>
        <p:spPr>
          <a:xfrm>
            <a:off x="6589434" y="609600"/>
            <a:ext cx="4883424" cy="1256270"/>
          </a:xfrm>
        </p:spPr>
        <p:txBody>
          <a:bodyPr>
            <a:noAutofit/>
          </a:bodyPr>
          <a:lstStyle/>
          <a:p>
            <a:r>
              <a:rPr lang="en-GB" sz="4000" dirty="0">
                <a:latin typeface="Arial Black" panose="020B0A04020102020204" pitchFamily="34" charset="0"/>
              </a:rPr>
              <a:t>Sustainability &amp; Key Features</a:t>
            </a:r>
          </a:p>
        </p:txBody>
      </p:sp>
      <p:sp>
        <p:nvSpPr>
          <p:cNvPr id="16" name="Rectangle 15">
            <a:extLst>
              <a:ext uri="{FF2B5EF4-FFF2-40B4-BE49-F238E27FC236}">
                <a16:creationId xmlns:a16="http://schemas.microsoft.com/office/drawing/2014/main" id="{DFCE0942-71BB-4D6D-9497-B4912A79B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142" y="702963"/>
            <a:ext cx="2891584" cy="3207504"/>
          </a:xfrm>
          <a:prstGeom prst="rect">
            <a:avLst/>
          </a:prstGeom>
          <a:noFill/>
          <a:ln w="317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3EFD27A-1EE0-755A-7A4A-DD66519D62F9}"/>
              </a:ext>
            </a:extLst>
          </p:cNvPr>
          <p:cNvPicPr>
            <a:picLocks noChangeAspect="1"/>
          </p:cNvPicPr>
          <p:nvPr/>
        </p:nvPicPr>
        <p:blipFill>
          <a:blip r:embed="rId4"/>
          <a:stretch>
            <a:fillRect/>
          </a:stretch>
        </p:blipFill>
        <p:spPr>
          <a:xfrm>
            <a:off x="860554" y="1002334"/>
            <a:ext cx="2608760" cy="2608760"/>
          </a:xfrm>
          <a:prstGeom prst="rect">
            <a:avLst/>
          </a:prstGeom>
        </p:spPr>
      </p:pic>
      <p:pic>
        <p:nvPicPr>
          <p:cNvPr id="9" name="Picture 8">
            <a:extLst>
              <a:ext uri="{FF2B5EF4-FFF2-40B4-BE49-F238E27FC236}">
                <a16:creationId xmlns:a16="http://schemas.microsoft.com/office/drawing/2014/main" id="{B432DB88-43A7-71B4-D7D6-F3EA544C7909}"/>
              </a:ext>
            </a:extLst>
          </p:cNvPr>
          <p:cNvPicPr>
            <a:picLocks noChangeAspect="1"/>
          </p:cNvPicPr>
          <p:nvPr/>
        </p:nvPicPr>
        <p:blipFill>
          <a:blip r:embed="rId5"/>
          <a:stretch>
            <a:fillRect/>
          </a:stretch>
        </p:blipFill>
        <p:spPr>
          <a:xfrm>
            <a:off x="3873455" y="980264"/>
            <a:ext cx="2076883" cy="1557662"/>
          </a:xfrm>
          <a:prstGeom prst="rect">
            <a:avLst/>
          </a:prstGeom>
        </p:spPr>
      </p:pic>
      <p:sp>
        <p:nvSpPr>
          <p:cNvPr id="18" name="Rectangle 17">
            <a:extLst>
              <a:ext uri="{FF2B5EF4-FFF2-40B4-BE49-F238E27FC236}">
                <a16:creationId xmlns:a16="http://schemas.microsoft.com/office/drawing/2014/main" id="{D9D1F59C-E481-40FB-826B-0E737C54E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7794" y="710540"/>
            <a:ext cx="2368205" cy="2106552"/>
          </a:xfrm>
          <a:prstGeom prst="rect">
            <a:avLst/>
          </a:prstGeom>
          <a:noFill/>
          <a:ln w="317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6918212-C7CA-4979-8E7C-D90EC5402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142" y="4049944"/>
            <a:ext cx="2891584" cy="2114130"/>
          </a:xfrm>
          <a:prstGeom prst="rect">
            <a:avLst/>
          </a:prstGeom>
          <a:noFill/>
          <a:ln w="317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BB3321FF-5D54-EDD7-377B-5A2DD953AFDD}"/>
              </a:ext>
            </a:extLst>
          </p:cNvPr>
          <p:cNvPicPr>
            <a:picLocks noChangeAspect="1"/>
          </p:cNvPicPr>
          <p:nvPr/>
        </p:nvPicPr>
        <p:blipFill>
          <a:blip r:embed="rId6"/>
          <a:stretch>
            <a:fillRect/>
          </a:stretch>
        </p:blipFill>
        <p:spPr>
          <a:xfrm>
            <a:off x="878847" y="4203941"/>
            <a:ext cx="2572173" cy="1714782"/>
          </a:xfrm>
          <a:prstGeom prst="rect">
            <a:avLst/>
          </a:prstGeom>
        </p:spPr>
      </p:pic>
      <p:sp>
        <p:nvSpPr>
          <p:cNvPr id="22" name="Rectangle 21">
            <a:extLst>
              <a:ext uri="{FF2B5EF4-FFF2-40B4-BE49-F238E27FC236}">
                <a16:creationId xmlns:a16="http://schemas.microsoft.com/office/drawing/2014/main" id="{FC7A6278-9A31-40C7-A67B-44B5B5D3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7794" y="2956570"/>
            <a:ext cx="2368205" cy="3207504"/>
          </a:xfrm>
          <a:prstGeom prst="rect">
            <a:avLst/>
          </a:prstGeom>
          <a:noFill/>
          <a:ln w="317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914FC7-5322-4B7D-E320-FEEE1569F5DA}"/>
              </a:ext>
            </a:extLst>
          </p:cNvPr>
          <p:cNvPicPr>
            <a:picLocks noChangeAspect="1"/>
          </p:cNvPicPr>
          <p:nvPr/>
        </p:nvPicPr>
        <p:blipFill>
          <a:blip r:embed="rId7"/>
          <a:stretch>
            <a:fillRect/>
          </a:stretch>
        </p:blipFill>
        <p:spPr>
          <a:xfrm>
            <a:off x="3873455" y="3175733"/>
            <a:ext cx="2076883" cy="2769177"/>
          </a:xfrm>
          <a:prstGeom prst="rect">
            <a:avLst/>
          </a:prstGeom>
        </p:spPr>
      </p:pic>
      <p:sp>
        <p:nvSpPr>
          <p:cNvPr id="3" name="Content Placeholder 2">
            <a:extLst>
              <a:ext uri="{FF2B5EF4-FFF2-40B4-BE49-F238E27FC236}">
                <a16:creationId xmlns:a16="http://schemas.microsoft.com/office/drawing/2014/main" id="{E1F1853A-189C-D93D-39B6-5E026E12192F}"/>
              </a:ext>
            </a:extLst>
          </p:cNvPr>
          <p:cNvSpPr>
            <a:spLocks noGrp="1"/>
          </p:cNvSpPr>
          <p:nvPr>
            <p:ph idx="1"/>
          </p:nvPr>
        </p:nvSpPr>
        <p:spPr>
          <a:xfrm>
            <a:off x="6589433" y="2434280"/>
            <a:ext cx="4469863" cy="3661719"/>
          </a:xfrm>
        </p:spPr>
        <p:txBody>
          <a:bodyPr>
            <a:normAutofit/>
          </a:bodyPr>
          <a:lstStyle/>
          <a:p>
            <a:r>
              <a:rPr lang="en-US" sz="1400" dirty="0">
                <a:latin typeface="Arial" panose="020B0604020202020204" pitchFamily="34" charset="0"/>
                <a:cs typeface="Arial" panose="020B0604020202020204" pitchFamily="34" charset="0"/>
              </a:rPr>
              <a:t>By implementing environmentally friendly products, tools, and systems, we provide high-quality service while reducing our environmental impact (Tegethoff et al., 2025).</a:t>
            </a:r>
          </a:p>
          <a:p>
            <a:r>
              <a:rPr lang="en-US" sz="1400" dirty="0">
                <a:latin typeface="Arial" panose="020B0604020202020204" pitchFamily="34" charset="0"/>
                <a:cs typeface="Arial" panose="020B0604020202020204" pitchFamily="34" charset="0"/>
              </a:rPr>
              <a:t>By </a:t>
            </a:r>
            <a:r>
              <a:rPr lang="en-US" sz="1400" dirty="0" err="1">
                <a:latin typeface="Arial" panose="020B0604020202020204" pitchFamily="34" charset="0"/>
                <a:cs typeface="Arial" panose="020B0604020202020204" pitchFamily="34" charset="0"/>
              </a:rPr>
              <a:t>utilising</a:t>
            </a:r>
            <a:r>
              <a:rPr lang="en-US" sz="1400" dirty="0">
                <a:latin typeface="Arial" panose="020B0604020202020204" pitchFamily="34" charset="0"/>
                <a:cs typeface="Arial" panose="020B0604020202020204" pitchFamily="34" charset="0"/>
              </a:rPr>
              <a:t> digital booking and accounting systems and electronically tracking customer information, we can streamline our business operations and reduce our reliance on paper (Huy &amp; Phuc, 2025).</a:t>
            </a:r>
          </a:p>
          <a:p>
            <a:r>
              <a:rPr lang="en-US" sz="1400" dirty="0">
                <a:latin typeface="Arial" panose="020B0604020202020204" pitchFamily="34" charset="0"/>
                <a:cs typeface="Arial" panose="020B0604020202020204" pitchFamily="34" charset="0"/>
              </a:rPr>
              <a:t>By hiring an additional lash artist, we have increased the number of appointments available to clients and improved our ability to grow the business and the quality of our service (Estrin et al., 2025).</a:t>
            </a:r>
            <a:endParaRPr lang="en-GB" sz="1400" dirty="0">
              <a:latin typeface="Arial" panose="020B0604020202020204" pitchFamily="34" charset="0"/>
              <a:cs typeface="Arial" panose="020B0604020202020204" pitchFamily="34" charset="0"/>
            </a:endParaRPr>
          </a:p>
        </p:txBody>
      </p:sp>
      <p:pic>
        <p:nvPicPr>
          <p:cNvPr id="4" name="Wednesday at 12_28 AM ana">
            <a:hlinkClick r:id="" action="ppaction://media"/>
            <a:extLst>
              <a:ext uri="{FF2B5EF4-FFF2-40B4-BE49-F238E27FC236}">
                <a16:creationId xmlns:a16="http://schemas.microsoft.com/office/drawing/2014/main" id="{924F8E0B-9B26-A958-37E0-B1D4F584B58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542088" y="5954713"/>
            <a:ext cx="406400" cy="406400"/>
          </a:xfrm>
          <a:prstGeom prst="rect">
            <a:avLst/>
          </a:prstGeom>
        </p:spPr>
      </p:pic>
    </p:spTree>
    <p:extLst>
      <p:ext uri="{BB962C8B-B14F-4D97-AF65-F5344CB8AC3E}">
        <p14:creationId xmlns:p14="http://schemas.microsoft.com/office/powerpoint/2010/main" val="261251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1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5C92E-1CEF-7F6A-8F0D-976FF2CAE542}"/>
              </a:ext>
            </a:extLst>
          </p:cNvPr>
          <p:cNvSpPr>
            <a:spLocks noGrp="1"/>
          </p:cNvSpPr>
          <p:nvPr>
            <p:ph type="title"/>
          </p:nvPr>
        </p:nvSpPr>
        <p:spPr>
          <a:xfrm>
            <a:off x="1143001" y="893286"/>
            <a:ext cx="4880918" cy="1653143"/>
          </a:xfrm>
        </p:spPr>
        <p:txBody>
          <a:bodyPr>
            <a:normAutofit fontScale="90000"/>
          </a:bodyPr>
          <a:lstStyle/>
          <a:p>
            <a:r>
              <a:rPr lang="en-US" sz="4000" dirty="0">
                <a:latin typeface="Arial Black" panose="020B0A04020102020204" pitchFamily="34" charset="0"/>
              </a:rPr>
              <a:t>Financials &amp; Why It Will Succeed</a:t>
            </a:r>
            <a:endParaRPr lang="en-GB" sz="40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A92294DD-E0D2-A7E8-C0C0-9F0FB8F89943}"/>
              </a:ext>
            </a:extLst>
          </p:cNvPr>
          <p:cNvSpPr>
            <a:spLocks noGrp="1"/>
          </p:cNvSpPr>
          <p:nvPr>
            <p:ph idx="1"/>
          </p:nvPr>
        </p:nvSpPr>
        <p:spPr>
          <a:xfrm>
            <a:off x="1143002" y="2546430"/>
            <a:ext cx="4466565" cy="3549570"/>
          </a:xfrm>
        </p:spPr>
        <p:txBody>
          <a:bodyPr>
            <a:normAutofit/>
          </a:bodyPr>
          <a:lstStyle/>
          <a:p>
            <a:r>
              <a:rPr lang="en-US" sz="1400" dirty="0">
                <a:latin typeface="Arial" panose="020B0604020202020204" pitchFamily="34" charset="0"/>
                <a:cs typeface="Arial" panose="020B0604020202020204" pitchFamily="34" charset="0"/>
              </a:rPr>
              <a:t>If generating £10,000 per month in income with £7,000 in monthly expenses (Projected profit: £3,000) is found to be achievable through careful strategic planning, then we believe there will be a substantial opportunity for financial sustainability (Estrin et. al. 2025).</a:t>
            </a:r>
          </a:p>
          <a:p>
            <a:r>
              <a:rPr lang="en-US" sz="1400" dirty="0">
                <a:latin typeface="Arial" panose="020B0604020202020204" pitchFamily="34" charset="0"/>
                <a:cs typeface="Arial" panose="020B0604020202020204" pitchFamily="34" charset="0"/>
              </a:rPr>
              <a:t>Utilises a combination of targeted marketing strategies such as social media promotion, referral programs and growth experimentation to build brand loyalty among customers and generate sales over time. (Sanasi 2025).</a:t>
            </a:r>
          </a:p>
          <a:p>
            <a:r>
              <a:rPr lang="en-US" sz="1400" dirty="0">
                <a:latin typeface="Arial" panose="020B0604020202020204" pitchFamily="34" charset="0"/>
                <a:cs typeface="Arial" panose="020B0604020202020204" pitchFamily="34" charset="0"/>
              </a:rPr>
              <a:t>Utilises a combination of sustainable development, innovation and strong brand identity to build a competitive advantage and success in the beauty industry for the long term. (Wilson &amp; Erica, 2025).</a:t>
            </a:r>
            <a:endParaRPr lang="en-GB" sz="14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CFBA0F70-CA6A-4DE1-8930-3FA0033C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65370"/>
            <a:ext cx="5870713" cy="6464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1B5C47-1CA0-4762-BBEF-AC6A4DB78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733110"/>
            <a:ext cx="2452823"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1A4C53B-66D9-B7D3-2093-1DB65702B573}"/>
              </a:ext>
            </a:extLst>
          </p:cNvPr>
          <p:cNvPicPr>
            <a:picLocks noChangeAspect="1"/>
          </p:cNvPicPr>
          <p:nvPr/>
        </p:nvPicPr>
        <p:blipFill>
          <a:blip r:embed="rId4"/>
          <a:stretch>
            <a:fillRect/>
          </a:stretch>
        </p:blipFill>
        <p:spPr>
          <a:xfrm>
            <a:off x="6576434" y="1301762"/>
            <a:ext cx="2129821" cy="1421655"/>
          </a:xfrm>
          <a:prstGeom prst="rect">
            <a:avLst/>
          </a:prstGeom>
        </p:spPr>
      </p:pic>
      <p:sp>
        <p:nvSpPr>
          <p:cNvPr id="18" name="Rectangle 17">
            <a:extLst>
              <a:ext uri="{FF2B5EF4-FFF2-40B4-BE49-F238E27FC236}">
                <a16:creationId xmlns:a16="http://schemas.microsoft.com/office/drawing/2014/main" id="{A81EFB5C-E32B-40C4-AD06-8C34EB093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4536" y="733110"/>
            <a:ext cx="2457545"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837A963-61E3-A162-6FC7-33DBB5A754F2}"/>
              </a:ext>
            </a:extLst>
          </p:cNvPr>
          <p:cNvPicPr>
            <a:picLocks noChangeAspect="1"/>
          </p:cNvPicPr>
          <p:nvPr/>
        </p:nvPicPr>
        <p:blipFill>
          <a:blip r:embed="rId5"/>
          <a:stretch>
            <a:fillRect/>
          </a:stretch>
        </p:blipFill>
        <p:spPr>
          <a:xfrm>
            <a:off x="9187961" y="1304921"/>
            <a:ext cx="2127573" cy="1420154"/>
          </a:xfrm>
          <a:prstGeom prst="rect">
            <a:avLst/>
          </a:prstGeom>
        </p:spPr>
      </p:pic>
      <p:sp>
        <p:nvSpPr>
          <p:cNvPr id="20" name="Rectangle 19">
            <a:extLst>
              <a:ext uri="{FF2B5EF4-FFF2-40B4-BE49-F238E27FC236}">
                <a16:creationId xmlns:a16="http://schemas.microsoft.com/office/drawing/2014/main" id="{82D12DA2-A8FA-48DC-9A62-7942F2FB0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3477127"/>
            <a:ext cx="5066512" cy="26676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04B3EFC-1419-075F-8092-F3D7CC32E22C}"/>
              </a:ext>
            </a:extLst>
          </p:cNvPr>
          <p:cNvPicPr>
            <a:picLocks noChangeAspect="1"/>
          </p:cNvPicPr>
          <p:nvPr/>
        </p:nvPicPr>
        <p:blipFill>
          <a:blip r:embed="rId6"/>
          <a:stretch>
            <a:fillRect/>
          </a:stretch>
        </p:blipFill>
        <p:spPr>
          <a:xfrm>
            <a:off x="7069259" y="3637995"/>
            <a:ext cx="3753449" cy="2345906"/>
          </a:xfrm>
          <a:prstGeom prst="rect">
            <a:avLst/>
          </a:prstGeom>
        </p:spPr>
      </p:pic>
      <p:pic>
        <p:nvPicPr>
          <p:cNvPr id="4" name="Tuesday at 11_05 PM">
            <a:hlinkClick r:id="" action="ppaction://media"/>
            <a:extLst>
              <a:ext uri="{FF2B5EF4-FFF2-40B4-BE49-F238E27FC236}">
                <a16:creationId xmlns:a16="http://schemas.microsoft.com/office/drawing/2014/main" id="{0B86B326-C6C2-E62A-024A-D817E90861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415569" y="6262116"/>
            <a:ext cx="406400" cy="406400"/>
          </a:xfrm>
          <a:prstGeom prst="rect">
            <a:avLst/>
          </a:prstGeom>
        </p:spPr>
      </p:pic>
    </p:spTree>
    <p:extLst>
      <p:ext uri="{BB962C8B-B14F-4D97-AF65-F5344CB8AC3E}">
        <p14:creationId xmlns:p14="http://schemas.microsoft.com/office/powerpoint/2010/main" val="392481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1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3DB28-6FD5-C5E2-2BA3-CF4ECBC96344}"/>
              </a:ext>
            </a:extLst>
          </p:cNvPr>
          <p:cNvSpPr>
            <a:spLocks noGrp="1"/>
          </p:cNvSpPr>
          <p:nvPr>
            <p:ph type="title"/>
          </p:nvPr>
        </p:nvSpPr>
        <p:spPr/>
        <p:txBody>
          <a:bodyPr/>
          <a:lstStyle/>
          <a:p>
            <a:r>
              <a:rPr lang="en-GB" dirty="0">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E641E6A8-7622-6794-9201-4806680067ED}"/>
              </a:ext>
            </a:extLst>
          </p:cNvPr>
          <p:cNvSpPr>
            <a:spLocks noGrp="1"/>
          </p:cNvSpPr>
          <p:nvPr>
            <p:ph idx="1"/>
          </p:nvPr>
        </p:nvSpPr>
        <p:spPr/>
        <p:txBody>
          <a:bodyPr>
            <a:normAutofit fontScale="77500" lnSpcReduction="20000"/>
          </a:bodyPr>
          <a:lstStyle/>
          <a:p>
            <a:r>
              <a:rPr lang="en-GB" dirty="0"/>
              <a:t>Estrin, S., Herrmann, A., Lévesque, M., Mickiewicz, T., &amp; Sanders, M. (2025). New venture creation: Innovativeness, speed-to-breakeven, and revenue trade-offs. </a:t>
            </a:r>
            <a:r>
              <a:rPr lang="en-GB" i="1" dirty="0"/>
              <a:t>Small Business Economics, 65(4</a:t>
            </a:r>
            <a:r>
              <a:rPr lang="en-GB" dirty="0"/>
              <a:t>), 2439–2464.</a:t>
            </a:r>
          </a:p>
          <a:p>
            <a:r>
              <a:rPr lang="en-GB" dirty="0"/>
              <a:t>Huy, P. Q., &amp; Phuc, V. K. (2025). Does the effectiveness of a digital accounting system intensify sustainable business model innovation with the mediating role of the digital business ecosystem? </a:t>
            </a:r>
            <a:r>
              <a:rPr lang="en-GB" i="1" dirty="0"/>
              <a:t>Journal of Innovation and Entrepreneurship, 14(</a:t>
            </a:r>
            <a:r>
              <a:rPr lang="en-GB" dirty="0"/>
              <a:t>1), 3.</a:t>
            </a:r>
          </a:p>
          <a:p>
            <a:r>
              <a:rPr lang="en-GB" dirty="0"/>
              <a:t>Mazzoni, L., &amp; Sedita, S. R. (2025). Unpacking the drivers of the socio-environmental sustainability of new ventures: Insights from innovative digital start-ups in Italy. </a:t>
            </a:r>
            <a:r>
              <a:rPr lang="en-GB" i="1" dirty="0"/>
              <a:t>International Entrepreneurship and Management Journal, 21(1)</a:t>
            </a:r>
            <a:r>
              <a:rPr lang="en-GB" dirty="0"/>
              <a:t>, 16.</a:t>
            </a:r>
          </a:p>
          <a:p>
            <a:r>
              <a:rPr lang="en-GB" dirty="0"/>
              <a:t>Sanasi, S. (2025). Structuring experimentation: Implementing growth hacking in new ventures. </a:t>
            </a:r>
            <a:r>
              <a:rPr lang="en-GB" i="1" dirty="0"/>
              <a:t>Journal of Business Research, 188</a:t>
            </a:r>
            <a:r>
              <a:rPr lang="en-GB" dirty="0"/>
              <a:t>, 115084.</a:t>
            </a:r>
          </a:p>
          <a:p>
            <a:r>
              <a:rPr lang="en-GB" dirty="0"/>
              <a:t>Tegethoff, T., Santa, R., Bucheli, J. M., Cabrera, B., &amp; Scavarda, A. (2025). Sustainable development through eco-innovation: A focus on small and medium enterprises in Colombia. </a:t>
            </a:r>
            <a:r>
              <a:rPr lang="en-GB" i="1" dirty="0"/>
              <a:t>PLOS ONE, 20(1</a:t>
            </a:r>
            <a:r>
              <a:rPr lang="en-GB" dirty="0"/>
              <a:t>), e0316620.</a:t>
            </a:r>
          </a:p>
          <a:p>
            <a:r>
              <a:rPr lang="en-GB" dirty="0"/>
              <a:t>Wilson, J., &amp; Erika, E. (2025). Empowering eco-innovation through digitalisation in startup enterprises. </a:t>
            </a:r>
            <a:r>
              <a:rPr lang="en-GB" i="1" dirty="0" err="1"/>
              <a:t>Startupreneur</a:t>
            </a:r>
            <a:r>
              <a:rPr lang="en-GB" i="1" dirty="0"/>
              <a:t> Business Digital (SABDA Journal), 4(2</a:t>
            </a:r>
            <a:r>
              <a:rPr lang="en-GB" dirty="0"/>
              <a:t>), 146–154.</a:t>
            </a:r>
          </a:p>
        </p:txBody>
      </p:sp>
    </p:spTree>
    <p:extLst>
      <p:ext uri="{BB962C8B-B14F-4D97-AF65-F5344CB8AC3E}">
        <p14:creationId xmlns:p14="http://schemas.microsoft.com/office/powerpoint/2010/main" val="3950722860"/>
      </p:ext>
    </p:extLst>
  </p:cSld>
  <p:clrMapOvr>
    <a:masterClrMapping/>
  </p:clrMapOvr>
</p:sld>
</file>

<file path=ppt/theme/theme1.xml><?xml version="1.0" encoding="utf-8"?>
<a:theme xmlns:a="http://schemas.openxmlformats.org/drawingml/2006/main" name="Basi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142</TotalTime>
  <Words>578</Words>
  <PresentationFormat>Widescreen</PresentationFormat>
  <Paragraphs>19</Paragraphs>
  <Slides>4</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Arial Black</vt:lpstr>
      <vt:lpstr>Corbel</vt:lpstr>
      <vt:lpstr>Basis</vt:lpstr>
      <vt:lpstr>Introduction to Ana’s Lashes</vt:lpstr>
      <vt:lpstr>Sustainability &amp; Key Features</vt:lpstr>
      <vt:lpstr>Financials &amp; Why It Will Succeed</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2026-04-14T14:43:43Z</dcterms:created>
  <dcterms:modified xsi:type="dcterms:W3CDTF">2026-04-22T18:18:06Z</dcterms:modified>
</cp:coreProperties>
</file>