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1/15/2018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1/15/2018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1/15/2018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1/15/2018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1/15/2018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1/15/2018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7698" y="2266681"/>
            <a:ext cx="10472671" cy="1664953"/>
          </a:xfrm>
        </p:spPr>
        <p:txBody>
          <a:bodyPr>
            <a:noAutofit/>
          </a:bodyPr>
          <a:lstStyle/>
          <a:p>
            <a:r>
              <a:rPr lang="en-GB" sz="4800" b="1" dirty="0" smtClean="0"/>
              <a:t>Dietrich von Bern and Der Rosengarten </a:t>
            </a:r>
            <a:r>
              <a:rPr lang="en-GB" sz="4800" b="1" dirty="0" err="1" smtClean="0"/>
              <a:t>Zu</a:t>
            </a:r>
            <a:r>
              <a:rPr lang="en-GB" sz="4800" b="1" dirty="0" smtClean="0"/>
              <a:t> Worms</a:t>
            </a:r>
            <a:r>
              <a:rPr lang="en-GB" sz="4800" dirty="0" smtClean="0"/>
              <a:t>: A Codicological Examination of Cod. Pal. Germ. 359.</a:t>
            </a:r>
            <a:endParaRPr lang="en-GB" sz="4800" dirty="0"/>
          </a:p>
        </p:txBody>
      </p:sp>
      <p:sp>
        <p:nvSpPr>
          <p:cNvPr id="3" name="Subtitle 2"/>
          <p:cNvSpPr>
            <a:spLocks noGrp="1"/>
          </p:cNvSpPr>
          <p:nvPr>
            <p:ph type="subTitle" idx="1"/>
          </p:nvPr>
        </p:nvSpPr>
        <p:spPr>
          <a:xfrm>
            <a:off x="1387698" y="3931634"/>
            <a:ext cx="9448800" cy="1145539"/>
          </a:xfrm>
        </p:spPr>
        <p:txBody>
          <a:bodyPr>
            <a:normAutofit lnSpcReduction="10000"/>
          </a:bodyPr>
          <a:lstStyle/>
          <a:p>
            <a:pPr algn="ctr"/>
            <a:r>
              <a:rPr lang="en-GB" dirty="0" smtClean="0"/>
              <a:t>Eleanor Watson</a:t>
            </a:r>
          </a:p>
          <a:p>
            <a:pPr algn="ctr"/>
            <a:r>
              <a:rPr lang="en-GB" dirty="0" smtClean="0"/>
              <a:t>1500082</a:t>
            </a:r>
          </a:p>
          <a:p>
            <a:pPr algn="ctr"/>
            <a:r>
              <a:rPr lang="en-GB" dirty="0" smtClean="0"/>
              <a:t>BA Medieval Studies</a:t>
            </a:r>
            <a:endParaRPr lang="en-GB" dirty="0"/>
          </a:p>
        </p:txBody>
      </p:sp>
    </p:spTree>
    <p:extLst>
      <p:ext uri="{BB962C8B-B14F-4D97-AF65-F5344CB8AC3E}">
        <p14:creationId xmlns:p14="http://schemas.microsoft.com/office/powerpoint/2010/main" val="2497793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a:xfrm>
            <a:off x="685800" y="2194560"/>
            <a:ext cx="5444544" cy="4024125"/>
          </a:xfrm>
        </p:spPr>
        <p:txBody>
          <a:bodyPr>
            <a:normAutofit lnSpcReduction="10000"/>
          </a:bodyPr>
          <a:lstStyle/>
          <a:p>
            <a:r>
              <a:rPr lang="en-GB" dirty="0" smtClean="0"/>
              <a:t>To highlight and examine the wavering medieval importance of the infrequently </a:t>
            </a:r>
            <a:r>
              <a:rPr lang="en-GB" dirty="0" smtClean="0"/>
              <a:t>studied </a:t>
            </a:r>
            <a:r>
              <a:rPr lang="en-GB" dirty="0" smtClean="0"/>
              <a:t>medieval Germanic Hero, Dietrich von Bern.</a:t>
            </a:r>
          </a:p>
          <a:p>
            <a:r>
              <a:rPr lang="en-GB" dirty="0" smtClean="0"/>
              <a:t>To produce a thorough </a:t>
            </a:r>
            <a:r>
              <a:rPr lang="en-GB" dirty="0" smtClean="0"/>
              <a:t>examination of </a:t>
            </a:r>
            <a:r>
              <a:rPr lang="en-GB" dirty="0"/>
              <a:t>Cod. Pal. Germ. </a:t>
            </a:r>
            <a:r>
              <a:rPr lang="en-GB" dirty="0" smtClean="0"/>
              <a:t>359 </a:t>
            </a:r>
            <a:r>
              <a:rPr lang="en-GB" dirty="0" smtClean="0"/>
              <a:t>one </a:t>
            </a:r>
            <a:r>
              <a:rPr lang="en-GB" dirty="0" smtClean="0"/>
              <a:t>of </a:t>
            </a:r>
            <a:r>
              <a:rPr lang="en-GB" dirty="0" smtClean="0"/>
              <a:t>Dietrich’s greatest adventures, </a:t>
            </a:r>
            <a:r>
              <a:rPr lang="en-GB" dirty="0" smtClean="0"/>
              <a:t>its </a:t>
            </a:r>
            <a:r>
              <a:rPr lang="en-GB" dirty="0"/>
              <a:t>artwork, penmanship, and hidden </a:t>
            </a:r>
            <a:r>
              <a:rPr lang="en-GB" dirty="0" smtClean="0"/>
              <a:t>marks, </a:t>
            </a:r>
            <a:r>
              <a:rPr lang="en-GB" dirty="0" smtClean="0"/>
              <a:t>with supporting evidence from other variations.</a:t>
            </a:r>
          </a:p>
          <a:p>
            <a:r>
              <a:rPr lang="en-GB" dirty="0" smtClean="0"/>
              <a:t>To understand the cultural importance and implications of a tale such as this.</a:t>
            </a:r>
            <a:endParaRPr lang="en-GB" dirty="0" smtClean="0"/>
          </a:p>
          <a:p>
            <a:endParaRPr lang="en-GB" dirty="0" smtClean="0"/>
          </a:p>
          <a:p>
            <a:endParaRPr lang="en-GB" dirty="0"/>
          </a:p>
        </p:txBody>
      </p:sp>
      <p:pic>
        <p:nvPicPr>
          <p:cNvPr id="4" name="Picture 3"/>
          <p:cNvPicPr>
            <a:picLocks noChangeAspect="1"/>
          </p:cNvPicPr>
          <p:nvPr/>
        </p:nvPicPr>
        <p:blipFill rotWithShape="1">
          <a:blip r:embed="rId2"/>
          <a:srcRect l="37606" t="24401" r="36430" b="30408"/>
          <a:stretch/>
        </p:blipFill>
        <p:spPr>
          <a:xfrm>
            <a:off x="8948974" y="3670644"/>
            <a:ext cx="3165590" cy="3097695"/>
          </a:xfrm>
          <a:prstGeom prst="rect">
            <a:avLst/>
          </a:prstGeom>
        </p:spPr>
      </p:pic>
      <p:pic>
        <p:nvPicPr>
          <p:cNvPr id="5" name="Picture 4"/>
          <p:cNvPicPr>
            <a:picLocks noChangeAspect="1"/>
          </p:cNvPicPr>
          <p:nvPr/>
        </p:nvPicPr>
        <p:blipFill rotWithShape="1">
          <a:blip r:embed="rId3"/>
          <a:srcRect l="39084" t="25152" r="35986" b="17167"/>
          <a:stretch/>
        </p:blipFill>
        <p:spPr>
          <a:xfrm>
            <a:off x="6537227" y="3670643"/>
            <a:ext cx="2381290" cy="3097695"/>
          </a:xfrm>
          <a:prstGeom prst="rect">
            <a:avLst/>
          </a:prstGeom>
        </p:spPr>
      </p:pic>
      <p:pic>
        <p:nvPicPr>
          <p:cNvPr id="6" name="Picture 5"/>
          <p:cNvPicPr>
            <a:picLocks noChangeAspect="1"/>
          </p:cNvPicPr>
          <p:nvPr/>
        </p:nvPicPr>
        <p:blipFill rotWithShape="1">
          <a:blip r:embed="rId4"/>
          <a:srcRect l="37922" t="48567" r="37148" b="17543"/>
          <a:stretch/>
        </p:blipFill>
        <p:spPr>
          <a:xfrm>
            <a:off x="6537227" y="1321858"/>
            <a:ext cx="3039415" cy="2323027"/>
          </a:xfrm>
          <a:prstGeom prst="rect">
            <a:avLst/>
          </a:prstGeom>
        </p:spPr>
      </p:pic>
    </p:spTree>
    <p:extLst>
      <p:ext uri="{BB962C8B-B14F-4D97-AF65-F5344CB8AC3E}">
        <p14:creationId xmlns:p14="http://schemas.microsoft.com/office/powerpoint/2010/main" val="3482177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Questions</a:t>
            </a:r>
            <a:endParaRPr lang="en-GB" dirty="0"/>
          </a:p>
        </p:txBody>
      </p:sp>
      <p:sp>
        <p:nvSpPr>
          <p:cNvPr id="3" name="Content Placeholder 2"/>
          <p:cNvSpPr>
            <a:spLocks noGrp="1"/>
          </p:cNvSpPr>
          <p:nvPr>
            <p:ph idx="1"/>
          </p:nvPr>
        </p:nvSpPr>
        <p:spPr>
          <a:xfrm>
            <a:off x="685800" y="2194560"/>
            <a:ext cx="10820400" cy="4386544"/>
          </a:xfrm>
        </p:spPr>
        <p:txBody>
          <a:bodyPr>
            <a:normAutofit fontScale="92500" lnSpcReduction="20000"/>
          </a:bodyPr>
          <a:lstStyle/>
          <a:p>
            <a:r>
              <a:rPr lang="en-GB" dirty="0" smtClean="0"/>
              <a:t>Artwork: Why does this manuscript standout when compared to other, similar, manuscript versions of the tale?</a:t>
            </a:r>
          </a:p>
          <a:p>
            <a:endParaRPr lang="en-GB" dirty="0" smtClean="0"/>
          </a:p>
          <a:p>
            <a:r>
              <a:rPr lang="en-GB" dirty="0" smtClean="0"/>
              <a:t>Watermarks: What is the importance of the watermarks?</a:t>
            </a:r>
            <a:r>
              <a:rPr lang="en-GB" dirty="0"/>
              <a:t> </a:t>
            </a:r>
            <a:r>
              <a:rPr lang="en-GB" dirty="0" smtClean="0"/>
              <a:t>And why have they not yet been examine?</a:t>
            </a:r>
          </a:p>
          <a:p>
            <a:endParaRPr lang="en-GB" dirty="0"/>
          </a:p>
          <a:p>
            <a:r>
              <a:rPr lang="en-GB" dirty="0" smtClean="0"/>
              <a:t>Characters: Why are such famous characters found in such a seemingly forgotten work?</a:t>
            </a:r>
          </a:p>
          <a:p>
            <a:endParaRPr lang="en-GB" dirty="0"/>
          </a:p>
          <a:p>
            <a:r>
              <a:rPr lang="en-GB" dirty="0" smtClean="0"/>
              <a:t>Research: Why has little to no research been conducted upon the manuscripts codicological make-up, in favour of the text?</a:t>
            </a:r>
          </a:p>
          <a:p>
            <a:endParaRPr lang="en-GB" dirty="0" smtClean="0"/>
          </a:p>
          <a:p>
            <a:r>
              <a:rPr lang="en-GB" dirty="0" smtClean="0"/>
              <a:t>Context: Is </a:t>
            </a:r>
            <a:r>
              <a:rPr lang="en-GB" i="1" dirty="0" smtClean="0"/>
              <a:t>Der Rosengarten </a:t>
            </a:r>
            <a:r>
              <a:rPr lang="en-GB" i="1" dirty="0" err="1" smtClean="0"/>
              <a:t>zu</a:t>
            </a:r>
            <a:r>
              <a:rPr lang="en-GB" i="1" dirty="0" smtClean="0"/>
              <a:t> Worms</a:t>
            </a:r>
            <a:r>
              <a:rPr lang="en-GB" dirty="0" smtClean="0"/>
              <a:t> a ‘spin-off’ of the </a:t>
            </a:r>
            <a:r>
              <a:rPr lang="en-GB" i="1" dirty="0" err="1" smtClean="0"/>
              <a:t>Nibelungenlied</a:t>
            </a:r>
            <a:r>
              <a:rPr lang="en-GB" i="1" dirty="0" smtClean="0"/>
              <a:t> </a:t>
            </a:r>
            <a:r>
              <a:rPr lang="en-GB" dirty="0" smtClean="0"/>
              <a:t>combined with an attempt to revive the Germanic heroic literary past found here?</a:t>
            </a:r>
          </a:p>
          <a:p>
            <a:endParaRPr lang="en-GB" dirty="0" smtClean="0"/>
          </a:p>
          <a:p>
            <a:endParaRPr lang="en-GB" dirty="0"/>
          </a:p>
          <a:p>
            <a:pPr marL="0" indent="0">
              <a:buNone/>
            </a:pPr>
            <a:endParaRPr lang="en-GB" dirty="0"/>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41005984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reasoning</a:t>
            </a:r>
            <a:endParaRPr lang="en-GB" dirty="0"/>
          </a:p>
        </p:txBody>
      </p:sp>
      <p:sp>
        <p:nvSpPr>
          <p:cNvPr id="3" name="Content Placeholder 2"/>
          <p:cNvSpPr>
            <a:spLocks noGrp="1"/>
          </p:cNvSpPr>
          <p:nvPr>
            <p:ph idx="1"/>
          </p:nvPr>
        </p:nvSpPr>
        <p:spPr/>
        <p:txBody>
          <a:bodyPr/>
          <a:lstStyle/>
          <a:p>
            <a:pPr marL="0" indent="0">
              <a:buNone/>
            </a:pPr>
            <a:r>
              <a:rPr lang="en-GB" dirty="0" smtClean="0"/>
              <a:t>Many sources, such as </a:t>
            </a:r>
            <a:r>
              <a:rPr lang="en-GB" dirty="0" err="1" smtClean="0"/>
              <a:t>Heinzel</a:t>
            </a:r>
            <a:r>
              <a:rPr lang="en-GB" dirty="0" smtClean="0"/>
              <a:t>, have hinted to the similar popularity between Dietrich von Bern and Siegfried, the more commonly known Germanic hero, however, this then leads onto the mystery of Dietrich von Bern’s fall in popularity after the late 15</a:t>
            </a:r>
            <a:r>
              <a:rPr lang="en-GB" baseline="30000" dirty="0" smtClean="0"/>
              <a:t>th</a:t>
            </a:r>
            <a:r>
              <a:rPr lang="en-GB" dirty="0" smtClean="0"/>
              <a:t> century. </a:t>
            </a:r>
          </a:p>
          <a:p>
            <a:pPr marL="0" indent="0">
              <a:buNone/>
            </a:pPr>
            <a:endParaRPr lang="en-GB" dirty="0"/>
          </a:p>
          <a:p>
            <a:pPr marL="0" indent="0">
              <a:buNone/>
            </a:pPr>
            <a:r>
              <a:rPr lang="en-GB" dirty="0" smtClean="0"/>
              <a:t>The tale of </a:t>
            </a:r>
            <a:r>
              <a:rPr lang="en-GB" i="1" dirty="0" smtClean="0"/>
              <a:t>Der Rosengarten </a:t>
            </a:r>
            <a:r>
              <a:rPr lang="en-GB" i="1" dirty="0" err="1" smtClean="0"/>
              <a:t>zu</a:t>
            </a:r>
            <a:r>
              <a:rPr lang="en-GB" i="1" dirty="0" smtClean="0"/>
              <a:t> Worms</a:t>
            </a:r>
            <a:r>
              <a:rPr lang="en-GB" dirty="0" smtClean="0"/>
              <a:t> has been evaluated by many great scholars and linguists, such as Wilhelm Grimm and Georg </a:t>
            </a:r>
            <a:r>
              <a:rPr lang="en-GB" dirty="0" err="1" smtClean="0"/>
              <a:t>Holz</a:t>
            </a:r>
            <a:r>
              <a:rPr lang="en-GB" dirty="0" smtClean="0"/>
              <a:t>. However,</a:t>
            </a:r>
            <a:r>
              <a:rPr lang="en-GB" dirty="0" smtClean="0"/>
              <a:t> </a:t>
            </a:r>
            <a:r>
              <a:rPr lang="en-GB" dirty="0" smtClean="0"/>
              <a:t>none seem to have assessed the manuscripts as works of art, favouring </a:t>
            </a:r>
            <a:r>
              <a:rPr lang="en-GB" dirty="0" smtClean="0"/>
              <a:t>a more</a:t>
            </a:r>
            <a:r>
              <a:rPr lang="en-GB" dirty="0" smtClean="0"/>
              <a:t> </a:t>
            </a:r>
            <a:r>
              <a:rPr lang="en-GB" dirty="0" smtClean="0"/>
              <a:t>literary </a:t>
            </a:r>
            <a:r>
              <a:rPr lang="en-GB" dirty="0" smtClean="0"/>
              <a:t>evaluation, making this original research. </a:t>
            </a:r>
            <a:endParaRPr lang="en-GB" i="1" dirty="0" smtClean="0"/>
          </a:p>
        </p:txBody>
      </p:sp>
    </p:spTree>
    <p:extLst>
      <p:ext uri="{BB962C8B-B14F-4D97-AF65-F5344CB8AC3E}">
        <p14:creationId xmlns:p14="http://schemas.microsoft.com/office/powerpoint/2010/main" val="12791980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research</a:t>
            </a:r>
            <a:endParaRPr lang="en-GB" dirty="0"/>
          </a:p>
        </p:txBody>
      </p:sp>
      <p:sp>
        <p:nvSpPr>
          <p:cNvPr id="3" name="Content Placeholder 2"/>
          <p:cNvSpPr>
            <a:spLocks noGrp="1"/>
          </p:cNvSpPr>
          <p:nvPr>
            <p:ph idx="1"/>
          </p:nvPr>
        </p:nvSpPr>
        <p:spPr>
          <a:xfrm>
            <a:off x="685800" y="2194560"/>
            <a:ext cx="4738255" cy="4024125"/>
          </a:xfrm>
        </p:spPr>
        <p:txBody>
          <a:bodyPr>
            <a:normAutofit fontScale="92500"/>
          </a:bodyPr>
          <a:lstStyle/>
          <a:p>
            <a:r>
              <a:rPr lang="en-GB" u="sng" dirty="0" smtClean="0"/>
              <a:t>Cod. Pal. Germ. 359. </a:t>
            </a:r>
            <a:r>
              <a:rPr lang="en-GB" b="1" u="sng" dirty="0" smtClean="0"/>
              <a:t>Heidelberg</a:t>
            </a:r>
            <a:endParaRPr lang="en-GB" u="sng" dirty="0" smtClean="0"/>
          </a:p>
          <a:p>
            <a:pPr lvl="1"/>
            <a:r>
              <a:rPr lang="en-GB" dirty="0" smtClean="0"/>
              <a:t>Paper</a:t>
            </a:r>
            <a:endParaRPr lang="en-GB" dirty="0"/>
          </a:p>
          <a:p>
            <a:pPr lvl="1"/>
            <a:r>
              <a:rPr lang="en-GB" dirty="0" smtClean="0"/>
              <a:t>Watermarks – Bull and Scales</a:t>
            </a:r>
          </a:p>
          <a:p>
            <a:pPr lvl="1"/>
            <a:r>
              <a:rPr lang="en-GB" dirty="0" smtClean="0"/>
              <a:t>Illuminations</a:t>
            </a:r>
          </a:p>
          <a:p>
            <a:pPr lvl="1"/>
            <a:r>
              <a:rPr lang="en-GB" dirty="0" smtClean="0"/>
              <a:t>Plane initial</a:t>
            </a:r>
          </a:p>
          <a:p>
            <a:pPr lvl="1"/>
            <a:r>
              <a:rPr lang="en-GB" dirty="0" smtClean="0"/>
              <a:t>Very detailed</a:t>
            </a:r>
          </a:p>
          <a:p>
            <a:r>
              <a:rPr lang="en-GB" u="sng" dirty="0" smtClean="0"/>
              <a:t>Ms. Theol. Lat. Fol. 82. </a:t>
            </a:r>
            <a:r>
              <a:rPr lang="en-GB" b="1" u="sng" dirty="0" smtClean="0"/>
              <a:t>Berlin</a:t>
            </a:r>
            <a:endParaRPr lang="en-GB" u="sng" dirty="0" smtClean="0"/>
          </a:p>
          <a:p>
            <a:pPr lvl="1"/>
            <a:r>
              <a:rPr lang="en-GB" dirty="0" smtClean="0"/>
              <a:t>Vellum and Paper</a:t>
            </a:r>
          </a:p>
          <a:p>
            <a:pPr lvl="1"/>
            <a:r>
              <a:rPr lang="en-GB" dirty="0" smtClean="0"/>
              <a:t>Initials </a:t>
            </a:r>
          </a:p>
          <a:p>
            <a:pPr lvl="1"/>
            <a:r>
              <a:rPr lang="en-GB" dirty="0" smtClean="0"/>
              <a:t>Celtic style Knot work </a:t>
            </a:r>
          </a:p>
          <a:p>
            <a:pPr lvl="1"/>
            <a:r>
              <a:rPr lang="en-GB" dirty="0" smtClean="0"/>
              <a:t>Watermarks – Bull and Anchor</a:t>
            </a:r>
          </a:p>
          <a:p>
            <a:pPr lvl="1"/>
            <a:r>
              <a:rPr lang="en-GB" dirty="0" smtClean="0"/>
              <a:t>Artists inclusion</a:t>
            </a:r>
          </a:p>
          <a:p>
            <a:pPr lvl="1"/>
            <a:endParaRPr lang="en-GB" dirty="0" smtClean="0"/>
          </a:p>
          <a:p>
            <a:endParaRPr lang="en-GB" dirty="0" smtClean="0"/>
          </a:p>
          <a:p>
            <a:endParaRPr lang="en-GB" dirty="0" smtClean="0"/>
          </a:p>
        </p:txBody>
      </p:sp>
      <p:sp>
        <p:nvSpPr>
          <p:cNvPr id="4" name="TextBox 3"/>
          <p:cNvSpPr txBox="1"/>
          <p:nvPr/>
        </p:nvSpPr>
        <p:spPr>
          <a:xfrm>
            <a:off x="5692462" y="2194560"/>
            <a:ext cx="5950039" cy="5324535"/>
          </a:xfrm>
          <a:prstGeom prst="rect">
            <a:avLst/>
          </a:prstGeom>
          <a:noFill/>
        </p:spPr>
        <p:txBody>
          <a:bodyPr wrap="square" rtlCol="0">
            <a:spAutoFit/>
          </a:bodyPr>
          <a:lstStyle/>
          <a:p>
            <a:pPr marL="285750" indent="-285750">
              <a:buFont typeface="Arial" panose="020B0604020202020204" pitchFamily="34" charset="0"/>
              <a:buChar char="•"/>
            </a:pPr>
            <a:r>
              <a:rPr lang="en-GB" sz="2400" u="sng" dirty="0"/>
              <a:t>Ms. Germ. Quart. 744</a:t>
            </a:r>
            <a:r>
              <a:rPr lang="en-GB" sz="2400" u="sng" dirty="0" smtClean="0"/>
              <a:t>. </a:t>
            </a:r>
            <a:r>
              <a:rPr lang="en-GB" sz="2400" b="1" u="sng" dirty="0" smtClean="0"/>
              <a:t>Berlin</a:t>
            </a:r>
            <a:endParaRPr lang="en-GB" sz="2400" u="sng" dirty="0" smtClean="0"/>
          </a:p>
          <a:p>
            <a:pPr marL="742950" lvl="1" indent="-285750">
              <a:buFont typeface="Arial" panose="020B0604020202020204" pitchFamily="34" charset="0"/>
              <a:buChar char="•"/>
            </a:pPr>
            <a:r>
              <a:rPr lang="en-GB" sz="2000" dirty="0" smtClean="0"/>
              <a:t>Paper</a:t>
            </a:r>
            <a:endParaRPr lang="en-GB" sz="2000" dirty="0"/>
          </a:p>
          <a:p>
            <a:pPr marL="742950" lvl="1" indent="-285750">
              <a:buFont typeface="Arial" panose="020B0604020202020204" pitchFamily="34" charset="0"/>
              <a:buChar char="•"/>
            </a:pPr>
            <a:r>
              <a:rPr lang="en-GB" sz="2000" dirty="0"/>
              <a:t>Possible </a:t>
            </a:r>
            <a:r>
              <a:rPr lang="en-GB" sz="2000" dirty="0" smtClean="0"/>
              <a:t>signature</a:t>
            </a:r>
          </a:p>
          <a:p>
            <a:pPr marL="742950" lvl="1" indent="-285750">
              <a:buFont typeface="Arial" panose="020B0604020202020204" pitchFamily="34" charset="0"/>
              <a:buChar char="•"/>
            </a:pPr>
            <a:r>
              <a:rPr lang="en-GB" sz="2000" dirty="0"/>
              <a:t>Watermark – </a:t>
            </a:r>
            <a:r>
              <a:rPr lang="en-GB" sz="2000" dirty="0" smtClean="0"/>
              <a:t>Grapes</a:t>
            </a:r>
          </a:p>
          <a:p>
            <a:pPr marL="742950" lvl="1" indent="-285750">
              <a:buFont typeface="Arial" panose="020B0604020202020204" pitchFamily="34" charset="0"/>
              <a:buChar char="•"/>
            </a:pPr>
            <a:r>
              <a:rPr lang="en-GB" sz="2000" dirty="0" smtClean="0"/>
              <a:t>Later </a:t>
            </a:r>
            <a:r>
              <a:rPr lang="en-GB" sz="2000" dirty="0"/>
              <a:t>additions – red ink </a:t>
            </a:r>
            <a:r>
              <a:rPr lang="en-GB" sz="2000" dirty="0" smtClean="0"/>
              <a:t>alterations</a:t>
            </a:r>
          </a:p>
          <a:p>
            <a:pPr marL="742950" lvl="1" indent="-285750">
              <a:buFont typeface="Arial" panose="020B0604020202020204" pitchFamily="34" charset="0"/>
              <a:buChar char="•"/>
            </a:pPr>
            <a:r>
              <a:rPr lang="en-GB" sz="2000" dirty="0" smtClean="0"/>
              <a:t>Small initials</a:t>
            </a:r>
          </a:p>
          <a:p>
            <a:pPr marL="285750" indent="-285750">
              <a:buFont typeface="Arial" panose="020B0604020202020204" pitchFamily="34" charset="0"/>
              <a:buChar char="•"/>
            </a:pPr>
            <a:r>
              <a:rPr lang="en-GB" sz="2400" u="sng" dirty="0" smtClean="0"/>
              <a:t>Ms. Germ. Quart. 577. </a:t>
            </a:r>
            <a:r>
              <a:rPr lang="en-GB" sz="2400" b="1" u="sng" dirty="0" smtClean="0"/>
              <a:t>Berlin</a:t>
            </a:r>
            <a:endParaRPr lang="en-GB" sz="2400" u="sng" dirty="0" smtClean="0"/>
          </a:p>
          <a:p>
            <a:pPr marL="742950" lvl="1" indent="-285750">
              <a:buFont typeface="Arial" panose="020B0604020202020204" pitchFamily="34" charset="0"/>
              <a:buChar char="•"/>
            </a:pPr>
            <a:r>
              <a:rPr lang="en-GB" sz="2000" dirty="0" smtClean="0"/>
              <a:t>Paper</a:t>
            </a:r>
          </a:p>
          <a:p>
            <a:pPr marL="742950" lvl="1" indent="-285750">
              <a:buFont typeface="Arial" panose="020B0604020202020204" pitchFamily="34" charset="0"/>
              <a:buChar char="•"/>
            </a:pPr>
            <a:r>
              <a:rPr lang="en-GB" sz="2000" dirty="0" smtClean="0"/>
              <a:t>Initials</a:t>
            </a:r>
          </a:p>
          <a:p>
            <a:pPr marL="742950" lvl="1" indent="-285750">
              <a:buFont typeface="Arial" panose="020B0604020202020204" pitchFamily="34" charset="0"/>
              <a:buChar char="•"/>
            </a:pPr>
            <a:r>
              <a:rPr lang="en-GB" sz="2000" dirty="0" smtClean="0"/>
              <a:t>Some decoration</a:t>
            </a:r>
          </a:p>
          <a:p>
            <a:pPr marL="742950" lvl="1" indent="-285750">
              <a:buFont typeface="Arial" panose="020B0604020202020204" pitchFamily="34" charset="0"/>
              <a:buChar char="•"/>
            </a:pPr>
            <a:r>
              <a:rPr lang="en-GB" sz="2000" dirty="0" smtClean="0"/>
              <a:t>Very damaged – by water, fire and animals</a:t>
            </a:r>
          </a:p>
          <a:p>
            <a:pPr marL="742950" lvl="1" indent="-285750">
              <a:buFont typeface="Arial" panose="020B0604020202020204" pitchFamily="34" charset="0"/>
              <a:buChar char="•"/>
            </a:pPr>
            <a:r>
              <a:rPr lang="en-GB" sz="2000" dirty="0" smtClean="0"/>
              <a:t>Watermark - Bull</a:t>
            </a:r>
          </a:p>
          <a:p>
            <a:pPr marL="742950" lvl="1"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13411966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a:t>
            </a:r>
            <a:endParaRPr lang="en-GB" dirty="0"/>
          </a:p>
        </p:txBody>
      </p:sp>
      <p:sp>
        <p:nvSpPr>
          <p:cNvPr id="3" name="Content Placeholder 2"/>
          <p:cNvSpPr>
            <a:spLocks noGrp="1"/>
          </p:cNvSpPr>
          <p:nvPr>
            <p:ph idx="1"/>
          </p:nvPr>
        </p:nvSpPr>
        <p:spPr>
          <a:xfrm>
            <a:off x="334850" y="2207439"/>
            <a:ext cx="6534955" cy="4024125"/>
          </a:xfrm>
        </p:spPr>
        <p:txBody>
          <a:bodyPr/>
          <a:lstStyle/>
          <a:p>
            <a:r>
              <a:rPr lang="en-GB" dirty="0" smtClean="0"/>
              <a:t>Firstly, began with a large spider diagram displaying everything I could find on Dietrich von Bern and his world.</a:t>
            </a:r>
          </a:p>
          <a:p>
            <a:r>
              <a:rPr lang="en-GB" dirty="0" smtClean="0"/>
              <a:t>Secondly, realised that the topic had to be narrowed significantly, as the topic was too broad.</a:t>
            </a:r>
          </a:p>
          <a:p>
            <a:r>
              <a:rPr lang="en-GB" dirty="0" smtClean="0"/>
              <a:t>Thirdly, traced other, clearer variations of </a:t>
            </a:r>
            <a:r>
              <a:rPr lang="en-GB" i="1" dirty="0" smtClean="0"/>
              <a:t>Der Rosengarten </a:t>
            </a:r>
            <a:r>
              <a:rPr lang="en-GB" i="1" dirty="0" err="1" smtClean="0"/>
              <a:t>zu</a:t>
            </a:r>
            <a:r>
              <a:rPr lang="en-GB" i="1" dirty="0" smtClean="0"/>
              <a:t> Worms</a:t>
            </a:r>
            <a:r>
              <a:rPr lang="en-GB" dirty="0" smtClean="0"/>
              <a:t>, finding examples in the Czech Republic and Germany. </a:t>
            </a:r>
            <a:endParaRPr lang="en-GB" dirty="0" smtClean="0"/>
          </a:p>
          <a:p>
            <a:r>
              <a:rPr lang="en-GB" dirty="0" smtClean="0"/>
              <a:t>Fourthly, assessed the cultural importance of a tale such as this. </a:t>
            </a: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900" y="2413515"/>
            <a:ext cx="2313927" cy="304712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4827" y="2413515"/>
            <a:ext cx="2356727" cy="3047127"/>
          </a:xfrm>
          <a:prstGeom prst="rect">
            <a:avLst/>
          </a:prstGeom>
        </p:spPr>
      </p:pic>
    </p:spTree>
    <p:extLst>
      <p:ext uri="{BB962C8B-B14F-4D97-AF65-F5344CB8AC3E}">
        <p14:creationId xmlns:p14="http://schemas.microsoft.com/office/powerpoint/2010/main" val="42526295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Difficulties</a:t>
            </a:r>
            <a:endParaRPr lang="en-GB" dirty="0"/>
          </a:p>
        </p:txBody>
      </p:sp>
      <p:sp>
        <p:nvSpPr>
          <p:cNvPr id="3" name="Content Placeholder 2"/>
          <p:cNvSpPr>
            <a:spLocks noGrp="1"/>
          </p:cNvSpPr>
          <p:nvPr>
            <p:ph idx="1"/>
          </p:nvPr>
        </p:nvSpPr>
        <p:spPr>
          <a:xfrm>
            <a:off x="685800" y="1775550"/>
            <a:ext cx="4774842" cy="4443136"/>
          </a:xfrm>
        </p:spPr>
        <p:txBody>
          <a:bodyPr>
            <a:normAutofit lnSpcReduction="10000"/>
          </a:bodyPr>
          <a:lstStyle/>
          <a:p>
            <a:r>
              <a:rPr lang="en-GB" dirty="0" smtClean="0"/>
              <a:t>Damaged manuscripts</a:t>
            </a:r>
          </a:p>
          <a:p>
            <a:pPr lvl="1"/>
            <a:r>
              <a:rPr lang="en-GB" dirty="0" smtClean="0"/>
              <a:t>Poorly preserved </a:t>
            </a:r>
          </a:p>
          <a:p>
            <a:r>
              <a:rPr lang="en-GB" dirty="0" smtClean="0"/>
              <a:t>Limited resources</a:t>
            </a:r>
          </a:p>
          <a:p>
            <a:pPr lvl="1"/>
            <a:r>
              <a:rPr lang="en-GB" dirty="0" smtClean="0"/>
              <a:t>Niche subject </a:t>
            </a:r>
          </a:p>
          <a:p>
            <a:r>
              <a:rPr lang="en-GB" dirty="0" smtClean="0"/>
              <a:t>Watermark mystery</a:t>
            </a:r>
          </a:p>
          <a:p>
            <a:pPr lvl="1"/>
            <a:r>
              <a:rPr lang="en-GB" dirty="0" smtClean="0"/>
              <a:t>Cow?</a:t>
            </a:r>
          </a:p>
          <a:p>
            <a:r>
              <a:rPr lang="en-GB" dirty="0" smtClean="0"/>
              <a:t>Time restraints</a:t>
            </a:r>
          </a:p>
          <a:p>
            <a:pPr lvl="1"/>
            <a:r>
              <a:rPr lang="en-GB" dirty="0" smtClean="0"/>
              <a:t>Research trips</a:t>
            </a:r>
          </a:p>
          <a:p>
            <a:r>
              <a:rPr lang="en-GB" dirty="0" smtClean="0"/>
              <a:t>Language</a:t>
            </a:r>
          </a:p>
          <a:p>
            <a:pPr lvl="1"/>
            <a:r>
              <a:rPr lang="en-GB" dirty="0" smtClean="0"/>
              <a:t>Middle High </a:t>
            </a:r>
            <a:r>
              <a:rPr lang="en-GB" dirty="0" smtClean="0"/>
              <a:t>German</a:t>
            </a:r>
          </a:p>
          <a:p>
            <a:r>
              <a:rPr lang="en-GB" dirty="0" smtClean="0"/>
              <a:t>Scholarship</a:t>
            </a:r>
          </a:p>
          <a:p>
            <a:pPr lvl="1"/>
            <a:r>
              <a:rPr lang="en-GB" dirty="0" smtClean="0"/>
              <a:t>Little supporting evidence</a:t>
            </a:r>
            <a:endParaRPr lang="en-GB" dirty="0" smtClean="0"/>
          </a:p>
          <a:p>
            <a:pPr lvl="1"/>
            <a:endParaRPr lang="en-GB" dirty="0" smtClean="0"/>
          </a:p>
          <a:p>
            <a:pPr marL="0" indent="0">
              <a:buNone/>
            </a:pPr>
            <a:endParaRPr lang="en-GB" dirty="0"/>
          </a:p>
        </p:txBody>
      </p:sp>
      <p:pic>
        <p:nvPicPr>
          <p:cNvPr id="1026" name="Picture 2" descr="https://scontent-lhr3-1.xx.fbcdn.net/v/t34.0-0/p280x280/26803181_1790505144314815_211084384_n.jpg?oh=c8988f7e8c93c8cabc4a1055fd0be571&amp;oe=5A5CF00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1575" y="1775550"/>
            <a:ext cx="2110720" cy="281178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scontent-lhr3-1.xx.fbcdn.net/v/t34.0-12/26794222_1790505230981473_305437131_n.jpg?oh=32f63268756c244fdb4be0b20a8d7277&amp;oe=5A5D98B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960" y="1775549"/>
            <a:ext cx="2109857" cy="28131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8067" y="1775550"/>
            <a:ext cx="2112135" cy="2816180"/>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70037" y="4622164"/>
            <a:ext cx="2953220" cy="2214915"/>
          </a:xfrm>
          <a:prstGeom prst="rect">
            <a:avLst/>
          </a:prstGeom>
        </p:spPr>
      </p:pic>
    </p:spTree>
    <p:extLst>
      <p:ext uri="{BB962C8B-B14F-4D97-AF65-F5344CB8AC3E}">
        <p14:creationId xmlns:p14="http://schemas.microsoft.com/office/powerpoint/2010/main" val="24546890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Expected Results</a:t>
            </a:r>
            <a:endParaRPr lang="en-GB" dirty="0"/>
          </a:p>
        </p:txBody>
      </p:sp>
      <p:sp>
        <p:nvSpPr>
          <p:cNvPr id="3" name="Content Placeholder 2"/>
          <p:cNvSpPr>
            <a:spLocks noGrp="1"/>
          </p:cNvSpPr>
          <p:nvPr>
            <p:ph idx="1"/>
          </p:nvPr>
        </p:nvSpPr>
        <p:spPr>
          <a:xfrm>
            <a:off x="685800" y="2057402"/>
            <a:ext cx="5637727" cy="4161284"/>
          </a:xfrm>
        </p:spPr>
        <p:txBody>
          <a:bodyPr>
            <a:normAutofit lnSpcReduction="10000"/>
          </a:bodyPr>
          <a:lstStyle/>
          <a:p>
            <a:r>
              <a:rPr lang="en-GB" dirty="0" smtClean="0"/>
              <a:t>A greater understanding of the literary hero Dietrich von Bern and his world.</a:t>
            </a:r>
          </a:p>
          <a:p>
            <a:endParaRPr lang="en-GB" dirty="0" smtClean="0"/>
          </a:p>
          <a:p>
            <a:r>
              <a:rPr lang="en-GB" dirty="0" smtClean="0"/>
              <a:t>An understanding of the importance and popularity of </a:t>
            </a:r>
            <a:r>
              <a:rPr lang="en-GB" i="1" dirty="0" smtClean="0"/>
              <a:t>Der Rosengarten </a:t>
            </a:r>
            <a:r>
              <a:rPr lang="en-GB" i="1" dirty="0" err="1" smtClean="0"/>
              <a:t>zu</a:t>
            </a:r>
            <a:r>
              <a:rPr lang="en-GB" i="1" dirty="0" smtClean="0"/>
              <a:t> Worms</a:t>
            </a:r>
            <a:r>
              <a:rPr lang="en-GB" dirty="0" smtClean="0"/>
              <a:t> based on the surviving manuscript examples.</a:t>
            </a:r>
          </a:p>
          <a:p>
            <a:endParaRPr lang="en-GB" dirty="0"/>
          </a:p>
          <a:p>
            <a:r>
              <a:rPr lang="en-GB" dirty="0" smtClean="0"/>
              <a:t>An understanding of the importance and perception of an illuminated manuscript compared to one without illuminations.</a:t>
            </a:r>
            <a:endParaRPr lang="en-GB" dirty="0"/>
          </a:p>
          <a:p>
            <a:endParaRPr lang="en-GB" dirty="0"/>
          </a:p>
        </p:txBody>
      </p:sp>
      <p:pic>
        <p:nvPicPr>
          <p:cNvPr id="4" name="Picture 3"/>
          <p:cNvPicPr>
            <a:picLocks noChangeAspect="1"/>
          </p:cNvPicPr>
          <p:nvPr/>
        </p:nvPicPr>
        <p:blipFill rotWithShape="1">
          <a:blip r:embed="rId2"/>
          <a:srcRect l="37712" t="23461" r="36197" b="27640"/>
          <a:stretch/>
        </p:blipFill>
        <p:spPr>
          <a:xfrm>
            <a:off x="7078241" y="2057401"/>
            <a:ext cx="4280926" cy="4510824"/>
          </a:xfrm>
          <a:prstGeom prst="rect">
            <a:avLst/>
          </a:prstGeom>
        </p:spPr>
      </p:pic>
    </p:spTree>
    <p:extLst>
      <p:ext uri="{BB962C8B-B14F-4D97-AF65-F5344CB8AC3E}">
        <p14:creationId xmlns:p14="http://schemas.microsoft.com/office/powerpoint/2010/main" val="23961005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next?</a:t>
            </a:r>
            <a:endParaRPr lang="en-GB" dirty="0"/>
          </a:p>
        </p:txBody>
      </p:sp>
      <p:sp>
        <p:nvSpPr>
          <p:cNvPr id="3" name="Content Placeholder 2"/>
          <p:cNvSpPr>
            <a:spLocks noGrp="1"/>
          </p:cNvSpPr>
          <p:nvPr>
            <p:ph idx="1"/>
          </p:nvPr>
        </p:nvSpPr>
        <p:spPr/>
        <p:txBody>
          <a:bodyPr/>
          <a:lstStyle/>
          <a:p>
            <a:r>
              <a:rPr lang="en-GB" dirty="0" smtClean="0"/>
              <a:t>Compiling findings from the four manuscripts and writing chapter 1, to see if I  have sufficient information or need to refine further. </a:t>
            </a:r>
          </a:p>
          <a:p>
            <a:endParaRPr lang="en-GB" dirty="0"/>
          </a:p>
          <a:p>
            <a:r>
              <a:rPr lang="en-GB" dirty="0" smtClean="0"/>
              <a:t>Working with Heidelberg University to date and locate </a:t>
            </a:r>
            <a:r>
              <a:rPr lang="en-GB" smtClean="0"/>
              <a:t>the origins of </a:t>
            </a:r>
            <a:r>
              <a:rPr lang="en-GB" dirty="0" smtClean="0"/>
              <a:t>the watermarks and manuscripts concerning Dietrich von Bern.</a:t>
            </a:r>
          </a:p>
          <a:p>
            <a:endParaRPr lang="en-GB" dirty="0" smtClean="0"/>
          </a:p>
          <a:p>
            <a:r>
              <a:rPr lang="en-GB" dirty="0" smtClean="0"/>
              <a:t>After the dissertation, delving deeper into the world of Dietrich von Bern in order to gain a more solid understanding of the hero and Germanic tales during this period. </a:t>
            </a:r>
            <a:endParaRPr lang="en-GB" dirty="0"/>
          </a:p>
        </p:txBody>
      </p:sp>
    </p:spTree>
    <p:extLst>
      <p:ext uri="{BB962C8B-B14F-4D97-AF65-F5344CB8AC3E}">
        <p14:creationId xmlns:p14="http://schemas.microsoft.com/office/powerpoint/2010/main" val="26721925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685800" y="1906073"/>
            <a:ext cx="10820400" cy="4765183"/>
          </a:xfrm>
        </p:spPr>
        <p:txBody>
          <a:bodyPr>
            <a:normAutofit fontScale="62500" lnSpcReduction="20000"/>
          </a:bodyPr>
          <a:lstStyle/>
          <a:p>
            <a:r>
              <a:rPr lang="en-GB" sz="2900" b="1" u="sng" dirty="0"/>
              <a:t>Primary Sources:</a:t>
            </a:r>
            <a:endParaRPr lang="en-GB" sz="2900" b="1" dirty="0"/>
          </a:p>
          <a:p>
            <a:r>
              <a:rPr lang="en-GB" sz="2900" dirty="0" smtClean="0"/>
              <a:t>Berlin</a:t>
            </a:r>
            <a:r>
              <a:rPr lang="en-GB" sz="2900" dirty="0"/>
              <a:t>, Berlin </a:t>
            </a:r>
            <a:r>
              <a:rPr lang="en-GB" sz="2900" dirty="0" err="1"/>
              <a:t>Staatsbibliothek</a:t>
            </a:r>
            <a:r>
              <a:rPr lang="en-GB" sz="2900" dirty="0"/>
              <a:t>, Ms. Germ. Quart. 577.</a:t>
            </a:r>
          </a:p>
          <a:p>
            <a:r>
              <a:rPr lang="en-GB" sz="2900" dirty="0"/>
              <a:t>Berlin, Berlin </a:t>
            </a:r>
            <a:r>
              <a:rPr lang="en-GB" sz="2900" dirty="0" err="1"/>
              <a:t>Staatsbibliothek</a:t>
            </a:r>
            <a:r>
              <a:rPr lang="en-GB" sz="2900" dirty="0"/>
              <a:t>, Ms. Germ. Quart. </a:t>
            </a:r>
            <a:r>
              <a:rPr lang="en-GB" sz="2900" dirty="0" smtClean="0"/>
              <a:t>744.</a:t>
            </a:r>
          </a:p>
          <a:p>
            <a:r>
              <a:rPr lang="en-GB" sz="2900" dirty="0" smtClean="0"/>
              <a:t>Berlin, Berlin </a:t>
            </a:r>
            <a:r>
              <a:rPr lang="en-GB" sz="2900" dirty="0" err="1" smtClean="0"/>
              <a:t>Staatsbibliothek</a:t>
            </a:r>
            <a:r>
              <a:rPr lang="en-GB" sz="2900" dirty="0" smtClean="0"/>
              <a:t>, Ms. Theol. Lat. Fol. 82.</a:t>
            </a:r>
          </a:p>
          <a:p>
            <a:r>
              <a:rPr lang="en-GB" sz="2900" dirty="0" smtClean="0"/>
              <a:t>Heidelberg</a:t>
            </a:r>
            <a:r>
              <a:rPr lang="en-GB" sz="2900" dirty="0"/>
              <a:t>, </a:t>
            </a:r>
            <a:r>
              <a:rPr lang="en-GB" sz="2900" dirty="0" err="1"/>
              <a:t>Universitätsbibliothek</a:t>
            </a:r>
            <a:r>
              <a:rPr lang="en-GB" sz="2900" dirty="0"/>
              <a:t> Heidelberg, Cod.Pal.Germ.359. </a:t>
            </a:r>
            <a:endParaRPr lang="en-GB" sz="2900" dirty="0" smtClean="0"/>
          </a:p>
          <a:p>
            <a:r>
              <a:rPr lang="en-GB" sz="2900" b="1" u="sng" dirty="0" smtClean="0"/>
              <a:t>Modern </a:t>
            </a:r>
            <a:r>
              <a:rPr lang="en-GB" sz="2900" b="1" u="sng" dirty="0"/>
              <a:t>Scholarship: </a:t>
            </a:r>
            <a:endParaRPr lang="en-GB" sz="2900" b="1" dirty="0"/>
          </a:p>
          <a:p>
            <a:r>
              <a:rPr lang="en-GB" sz="2900" dirty="0"/>
              <a:t>Burke, P., </a:t>
            </a:r>
            <a:r>
              <a:rPr lang="en-GB" sz="2900" i="1" dirty="0"/>
              <a:t>Popular Culture in Early Modern Europe</a:t>
            </a:r>
            <a:r>
              <a:rPr lang="en-GB" sz="2900" dirty="0"/>
              <a:t> (Surrey: </a:t>
            </a:r>
            <a:r>
              <a:rPr lang="en-GB" sz="2900" dirty="0" err="1"/>
              <a:t>Ashgate</a:t>
            </a:r>
            <a:r>
              <a:rPr lang="en-GB" sz="2900" dirty="0"/>
              <a:t> Publishing Limited, 2009).</a:t>
            </a:r>
          </a:p>
          <a:p>
            <a:r>
              <a:rPr lang="en-GB" sz="2900" dirty="0"/>
              <a:t>Gillespie, G. T., </a:t>
            </a:r>
            <a:r>
              <a:rPr lang="en-GB" sz="2900" i="1" dirty="0"/>
              <a:t>A Catalogue of Persons Named in Germanic Heroic Literature (700-1600) Including Named Animals and Objects and Ethnic Names </a:t>
            </a:r>
            <a:r>
              <a:rPr lang="en-GB" sz="2900" dirty="0"/>
              <a:t>(Oxford: Clarendon Press, 1973).</a:t>
            </a:r>
          </a:p>
          <a:p>
            <a:r>
              <a:rPr lang="en-GB" sz="2900" dirty="0"/>
              <a:t>Grimm, W., </a:t>
            </a:r>
            <a:r>
              <a:rPr lang="en-GB" sz="2900" i="1" dirty="0"/>
              <a:t>Der Rosengarten</a:t>
            </a:r>
            <a:r>
              <a:rPr lang="en-GB" sz="2900" dirty="0"/>
              <a:t> (Victoria: Leopold Classic Library, 2017).</a:t>
            </a:r>
          </a:p>
          <a:p>
            <a:r>
              <a:rPr lang="en-GB" sz="2900" dirty="0" err="1"/>
              <a:t>Heinzle</a:t>
            </a:r>
            <a:r>
              <a:rPr lang="en-GB" sz="2900" dirty="0"/>
              <a:t>, J., </a:t>
            </a:r>
            <a:r>
              <a:rPr lang="en-GB" sz="2900" i="1" dirty="0" err="1"/>
              <a:t>Einführung</a:t>
            </a:r>
            <a:r>
              <a:rPr lang="en-GB" sz="2900" i="1" dirty="0"/>
              <a:t> in die </a:t>
            </a:r>
            <a:r>
              <a:rPr lang="en-GB" sz="2900" i="1" dirty="0" err="1"/>
              <a:t>mittelhochdeutsche</a:t>
            </a:r>
            <a:r>
              <a:rPr lang="en-GB" sz="2900" i="1" dirty="0"/>
              <a:t> </a:t>
            </a:r>
            <a:r>
              <a:rPr lang="en-GB" sz="2900" i="1" dirty="0" err="1"/>
              <a:t>Dietrichepik</a:t>
            </a:r>
            <a:r>
              <a:rPr lang="en-GB" sz="2900" i="1" dirty="0"/>
              <a:t> </a:t>
            </a:r>
            <a:r>
              <a:rPr lang="en-GB" sz="2900" dirty="0"/>
              <a:t>(Berlin: Walter de </a:t>
            </a:r>
            <a:r>
              <a:rPr lang="en-GB" sz="2900" dirty="0" err="1"/>
              <a:t>Gruyter</a:t>
            </a:r>
            <a:r>
              <a:rPr lang="en-GB" sz="2900" dirty="0"/>
              <a:t>, 1999).</a:t>
            </a:r>
          </a:p>
          <a:p>
            <a:r>
              <a:rPr lang="en-GB" sz="2900" dirty="0" err="1"/>
              <a:t>Holz</a:t>
            </a:r>
            <a:r>
              <a:rPr lang="en-GB" sz="2900" dirty="0"/>
              <a:t>, G., </a:t>
            </a:r>
            <a:r>
              <a:rPr lang="en-GB" sz="2900" i="1" dirty="0"/>
              <a:t>Die </a:t>
            </a:r>
            <a:r>
              <a:rPr lang="en-GB" sz="2900" i="1" dirty="0" err="1"/>
              <a:t>Gedichte</a:t>
            </a:r>
            <a:r>
              <a:rPr lang="en-GB" sz="2900" i="1" dirty="0"/>
              <a:t> </a:t>
            </a:r>
            <a:r>
              <a:rPr lang="en-GB" sz="2900" i="1" dirty="0" err="1"/>
              <a:t>vom</a:t>
            </a:r>
            <a:r>
              <a:rPr lang="en-GB" sz="2900" i="1" dirty="0"/>
              <a:t> Rosengarten </a:t>
            </a:r>
            <a:r>
              <a:rPr lang="en-GB" sz="2900" i="1" dirty="0" err="1"/>
              <a:t>zu</a:t>
            </a:r>
            <a:r>
              <a:rPr lang="en-GB" sz="2900" i="1" dirty="0"/>
              <a:t> Worms</a:t>
            </a:r>
            <a:r>
              <a:rPr lang="en-GB" sz="2900" dirty="0"/>
              <a:t> (Charleston: </a:t>
            </a:r>
            <a:r>
              <a:rPr lang="en-GB" sz="2900" dirty="0" err="1"/>
              <a:t>BiblioLife</a:t>
            </a:r>
            <a:r>
              <a:rPr lang="en-GB" sz="2900" dirty="0"/>
              <a:t>, 1893).</a:t>
            </a:r>
          </a:p>
          <a:p>
            <a:r>
              <a:rPr lang="en-GB" sz="2900" dirty="0"/>
              <a:t>Murdoch, B., </a:t>
            </a:r>
            <a:r>
              <a:rPr lang="en-GB" sz="2900" i="1" dirty="0"/>
              <a:t>Politics and Pragmatism in Early Medieval Poetry</a:t>
            </a:r>
            <a:r>
              <a:rPr lang="en-GB" sz="2900" dirty="0"/>
              <a:t> (London: The </a:t>
            </a:r>
            <a:r>
              <a:rPr lang="en-GB" sz="2900" dirty="0" err="1"/>
              <a:t>Hambledon</a:t>
            </a:r>
            <a:r>
              <a:rPr lang="en-GB" sz="2900" dirty="0"/>
              <a:t> Press, 1996).</a:t>
            </a:r>
          </a:p>
          <a:p>
            <a:r>
              <a:rPr lang="en-GB" sz="2900" dirty="0" err="1"/>
              <a:t>Sandbach</a:t>
            </a:r>
            <a:r>
              <a:rPr lang="en-GB" sz="2900" dirty="0"/>
              <a:t>, F. E., </a:t>
            </a:r>
            <a:r>
              <a:rPr lang="en-GB" sz="2900" i="1" dirty="0"/>
              <a:t>The Heroic Saga-Cycle of Dietrich von Bern – Primary Source Edition</a:t>
            </a:r>
            <a:r>
              <a:rPr lang="en-GB" sz="2900" dirty="0"/>
              <a:t> (London: Sign of the Phoenix, 1906).</a:t>
            </a:r>
          </a:p>
          <a:p>
            <a:endParaRPr lang="en-GB" dirty="0"/>
          </a:p>
        </p:txBody>
      </p:sp>
    </p:spTree>
    <p:extLst>
      <p:ext uri="{BB962C8B-B14F-4D97-AF65-F5344CB8AC3E}">
        <p14:creationId xmlns:p14="http://schemas.microsoft.com/office/powerpoint/2010/main" val="3217903064"/>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132</TotalTime>
  <Words>834</Words>
  <Application>Microsoft Office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Vapor Trail</vt:lpstr>
      <vt:lpstr>Dietrich von Bern and Der Rosengarten Zu Worms: A Codicological Examination of Cod. Pal. Germ. 359.</vt:lpstr>
      <vt:lpstr>Aims </vt:lpstr>
      <vt:lpstr>Research Questions</vt:lpstr>
      <vt:lpstr>reasoning</vt:lpstr>
      <vt:lpstr>Primary research</vt:lpstr>
      <vt:lpstr>Approaches</vt:lpstr>
      <vt:lpstr>Difficulties</vt:lpstr>
      <vt:lpstr>Expected Results</vt:lpstr>
      <vt:lpstr>WHAT’S next?</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Der Rosengarten Zu Worms: A Codicological Examination of Cod. Pal. Germ. 359.</dc:title>
  <dc:creator>Eleanor Watson</dc:creator>
  <cp:lastModifiedBy>Eleanor Watson</cp:lastModifiedBy>
  <cp:revision>22</cp:revision>
  <dcterms:created xsi:type="dcterms:W3CDTF">2018-01-11T21:08:20Z</dcterms:created>
  <dcterms:modified xsi:type="dcterms:W3CDTF">2018-01-15T22:39:03Z</dcterms:modified>
</cp:coreProperties>
</file>