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920" r:id="rId1"/>
  </p:sldMasterIdLst>
  <p:notesMasterIdLst>
    <p:notesMasterId r:id="rId57"/>
  </p:notesMasterIdLst>
  <p:handoutMasterIdLst>
    <p:handoutMasterId r:id="rId58"/>
  </p:handoutMasterIdLst>
  <p:sldIdLst>
    <p:sldId id="375" r:id="rId2"/>
    <p:sldId id="463" r:id="rId3"/>
    <p:sldId id="818" r:id="rId4"/>
    <p:sldId id="672" r:id="rId5"/>
    <p:sldId id="819" r:id="rId6"/>
    <p:sldId id="857" r:id="rId7"/>
    <p:sldId id="784" r:id="rId8"/>
    <p:sldId id="821" r:id="rId9"/>
    <p:sldId id="858" r:id="rId10"/>
    <p:sldId id="822" r:id="rId11"/>
    <p:sldId id="823" r:id="rId12"/>
    <p:sldId id="859" r:id="rId13"/>
    <p:sldId id="824" r:id="rId14"/>
    <p:sldId id="825" r:id="rId15"/>
    <p:sldId id="826" r:id="rId16"/>
    <p:sldId id="860" r:id="rId17"/>
    <p:sldId id="803" r:id="rId18"/>
    <p:sldId id="804" r:id="rId19"/>
    <p:sldId id="805" r:id="rId20"/>
    <p:sldId id="806" r:id="rId21"/>
    <p:sldId id="827" r:id="rId22"/>
    <p:sldId id="861" r:id="rId23"/>
    <p:sldId id="828" r:id="rId24"/>
    <p:sldId id="830" r:id="rId25"/>
    <p:sldId id="831" r:id="rId26"/>
    <p:sldId id="829" r:id="rId27"/>
    <p:sldId id="832" r:id="rId28"/>
    <p:sldId id="834" r:id="rId29"/>
    <p:sldId id="833" r:id="rId30"/>
    <p:sldId id="809" r:id="rId31"/>
    <p:sldId id="836" r:id="rId32"/>
    <p:sldId id="850" r:id="rId33"/>
    <p:sldId id="849" r:id="rId34"/>
    <p:sldId id="810" r:id="rId35"/>
    <p:sldId id="811" r:id="rId36"/>
    <p:sldId id="837" r:id="rId37"/>
    <p:sldId id="838" r:id="rId38"/>
    <p:sldId id="839" r:id="rId39"/>
    <p:sldId id="840" r:id="rId40"/>
    <p:sldId id="851" r:id="rId41"/>
    <p:sldId id="841" r:id="rId42"/>
    <p:sldId id="844" r:id="rId43"/>
    <p:sldId id="842" r:id="rId44"/>
    <p:sldId id="843" r:id="rId45"/>
    <p:sldId id="853" r:id="rId46"/>
    <p:sldId id="812" r:id="rId47"/>
    <p:sldId id="845" r:id="rId48"/>
    <p:sldId id="854" r:id="rId49"/>
    <p:sldId id="847" r:id="rId50"/>
    <p:sldId id="848" r:id="rId51"/>
    <p:sldId id="855" r:id="rId52"/>
    <p:sldId id="785" r:id="rId53"/>
    <p:sldId id="817" r:id="rId54"/>
    <p:sldId id="856" r:id="rId55"/>
    <p:sldId id="399" r:id="rId5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79A7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195A452-7B8F-974B-9386-5F8ECE4F23FC}" type="datetimeFigureOut">
              <a:rPr lang="en-US" smtClean="0"/>
              <a:t>3/14/2017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1FD4B48-477E-FF48-85DE-02662FD13029}" type="slidenum">
              <a:rPr lang="en-US" smtClean="0"/>
              <a:t>‹#›</a:t>
            </a:fld>
            <a:endParaRPr lang="en-US"/>
          </a:p>
        </p:txBody>
      </p:sp>
    </p:spTree>
    <p:extLst>
      <p:ext uri="{BB962C8B-B14F-4D97-AF65-F5344CB8AC3E}">
        <p14:creationId xmlns:p14="http://schemas.microsoft.com/office/powerpoint/2010/main" val="35296770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355314-E129-124A-A0CB-BEA5D6B98D42}" type="datetimeFigureOut">
              <a:rPr lang="en-US" smtClean="0"/>
              <a:t>3/14/2017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21A1FE-138B-DE4E-8B87-77DD91E75F0B}" type="slidenum">
              <a:rPr lang="en-US" smtClean="0"/>
              <a:t>‹#›</a:t>
            </a:fld>
            <a:endParaRPr lang="en-US"/>
          </a:p>
        </p:txBody>
      </p:sp>
    </p:spTree>
    <p:extLst>
      <p:ext uri="{BB962C8B-B14F-4D97-AF65-F5344CB8AC3E}">
        <p14:creationId xmlns:p14="http://schemas.microsoft.com/office/powerpoint/2010/main" val="2143838642"/>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88C603F8-4E20-5541-9C61-A6A2EA9A6D69}" type="datetime1">
              <a:rPr lang="en-US" smtClean="0"/>
              <a:t>3/14/2017</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dirty="0"/>
          </a:p>
        </p:txBody>
      </p:sp>
    </p:spTree>
    <p:extLst>
      <p:ext uri="{BB962C8B-B14F-4D97-AF65-F5344CB8AC3E}">
        <p14:creationId xmlns:p14="http://schemas.microsoft.com/office/powerpoint/2010/main" val="3856804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20C140-504B-384C-BA88-49BBC75A898D}" type="datetime1">
              <a:rPr lang="en-US" smtClean="0"/>
              <a:t>3/14/2017</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3772211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B51CE25-513E-8D41-9F6E-F4B6E66A5A56}" type="datetime1">
              <a:rPr lang="en-US" smtClean="0"/>
              <a:t>3/14/2017</a:t>
            </a:fld>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Tree>
    <p:extLst>
      <p:ext uri="{BB962C8B-B14F-4D97-AF65-F5344CB8AC3E}">
        <p14:creationId xmlns:p14="http://schemas.microsoft.com/office/powerpoint/2010/main" val="3641463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075E23C-C887-304C-915F-E2D2920B5F0B}" type="datetime1">
              <a:rPr lang="en-US" smtClean="0"/>
              <a:t>3/14/2017</a:t>
            </a:fld>
            <a:endParaRPr lang="en-US"/>
          </a:p>
        </p:txBody>
      </p:sp>
      <p:sp>
        <p:nvSpPr>
          <p:cNvPr id="7" name="Slide Number Placeholder 6"/>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3101281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C467178-F0D8-BD4E-BA67-AB37D173D661}" type="datetime1">
              <a:rPr lang="en-US" smtClean="0"/>
              <a:t>3/14/2017</a:t>
            </a:fld>
            <a:endParaRPr lang="en-US"/>
          </a:p>
        </p:txBody>
      </p:sp>
      <p:sp>
        <p:nvSpPr>
          <p:cNvPr id="9" name="Slide Number Placeholder 8"/>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456209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176AC34-B4E2-304F-B82A-B7D894018E4C}" type="datetime1">
              <a:rPr lang="en-US" smtClean="0"/>
              <a:t>3/14/2017</a:t>
            </a:fld>
            <a:endParaRPr lang="en-US"/>
          </a:p>
        </p:txBody>
      </p:sp>
      <p:sp>
        <p:nvSpPr>
          <p:cNvPr id="5" name="Slide Number Placeholder 4"/>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677243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A9847D-E974-CC40-ABC6-B62C1C161658}" type="datetime1">
              <a:rPr lang="en-US" smtClean="0"/>
              <a:t>3/14/2017</a:t>
            </a:fld>
            <a:endParaRPr lang="en-US"/>
          </a:p>
        </p:txBody>
      </p:sp>
      <p:sp>
        <p:nvSpPr>
          <p:cNvPr id="4" name="Slide Number Placeholder 3"/>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1629583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FE7728-3723-C449-9A89-57AB1134DB6F}" type="datetime1">
              <a:rPr lang="en-US" smtClean="0"/>
              <a:t>3/14/2017</a:t>
            </a:fld>
            <a:endParaRPr lang="en-US"/>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spTree>
    <p:extLst>
      <p:ext uri="{BB962C8B-B14F-4D97-AF65-F5344CB8AC3E}">
        <p14:creationId xmlns:p14="http://schemas.microsoft.com/office/powerpoint/2010/main" val="2454562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25B69-8F60-9244-BDCC-B122F755F47D}" type="datetime1">
              <a:rPr lang="en-US" smtClean="0"/>
              <a:t>3/14/2017</a:t>
            </a:fld>
            <a:endParaRPr lang="en-US"/>
          </a:p>
        </p:txBody>
      </p:sp>
      <p:sp>
        <p:nvSpPr>
          <p:cNvPr id="7" name="Slide Number Placeholder 6"/>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3075263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3CC931-40FD-8542-97B5-64AA55BA18D3}" type="datetime1">
              <a:rPr lang="en-US" smtClean="0"/>
              <a:t>3/14/2017</a:t>
            </a:fld>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403225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03096D7-9C9A-0645-A8DB-92C5EA969677}" type="datetime1">
              <a:rPr lang="en-US" smtClean="0"/>
              <a:t>3/14/2017</a:t>
            </a:fld>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824017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F0F18A-3323-E741-8FAB-D54DD8E50559}" type="datetime1">
              <a:rPr lang="en-US" smtClean="0"/>
              <a:t>3/14/2017</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CB06234-319A-5947-8A1D-ADBD7113BF56}" type="slidenum">
              <a:rPr lang="en-US" smtClean="0"/>
              <a:t>‹#›</a:t>
            </a:fld>
            <a:endParaRPr lang="en-US"/>
          </a:p>
        </p:txBody>
      </p:sp>
    </p:spTree>
    <p:extLst>
      <p:ext uri="{BB962C8B-B14F-4D97-AF65-F5344CB8AC3E}">
        <p14:creationId xmlns:p14="http://schemas.microsoft.com/office/powerpoint/2010/main" val="2087943422"/>
      </p:ext>
    </p:extLst>
  </p:cSld>
  <p:clrMap bg1="lt1" tx1="dk1" bg2="lt2" tx2="dk2" accent1="accent1" accent2="accent2" accent3="accent3" accent4="accent4" accent5="accent5" accent6="accent6" hlink="hlink" folHlink="folHlink"/>
  <p:sldLayoutIdLst>
    <p:sldLayoutId id="2147484921" r:id="rId1"/>
    <p:sldLayoutId id="2147484922" r:id="rId2"/>
    <p:sldLayoutId id="2147484923" r:id="rId3"/>
    <p:sldLayoutId id="2147484924" r:id="rId4"/>
    <p:sldLayoutId id="2147484925" r:id="rId5"/>
    <p:sldLayoutId id="2147484926" r:id="rId6"/>
    <p:sldLayoutId id="2147484927" r:id="rId7"/>
    <p:sldLayoutId id="2147484928" r:id="rId8"/>
    <p:sldLayoutId id="2147484929" r:id="rId9"/>
    <p:sldLayoutId id="2147484930" r:id="rId10"/>
    <p:sldLayoutId id="214748493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venuenext.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defRPr/>
            </a:pPr>
            <a:r>
              <a:rPr lang="en-CA" dirty="0" smtClean="0"/>
              <a:t>New Venue Building and Existing Venue Management</a:t>
            </a:r>
            <a:endParaRPr lang="en-CA" dirty="0"/>
          </a:p>
        </p:txBody>
      </p:sp>
      <p:sp>
        <p:nvSpPr>
          <p:cNvPr id="3" name="Subtitle 2"/>
          <p:cNvSpPr>
            <a:spLocks noGrp="1"/>
          </p:cNvSpPr>
          <p:nvPr>
            <p:ph type="subTitle" idx="1"/>
          </p:nvPr>
        </p:nvSpPr>
        <p:spPr/>
        <p:txBody>
          <a:bodyPr/>
          <a:lstStyle/>
          <a:p>
            <a:endParaRPr lang="en-GB"/>
          </a:p>
        </p:txBody>
      </p:sp>
      <p:sp>
        <p:nvSpPr>
          <p:cNvPr id="2" name="Slide Number Placeholder 1"/>
          <p:cNvSpPr>
            <a:spLocks noGrp="1"/>
          </p:cNvSpPr>
          <p:nvPr>
            <p:ph type="sldNum" sz="quarter" idx="12"/>
          </p:nvPr>
        </p:nvSpPr>
        <p:spPr/>
        <p:txBody>
          <a:bodyPr/>
          <a:lstStyle/>
          <a:p>
            <a:fld id="{162F1D00-BD13-4404-86B0-79703945A0A7}" type="slidenum">
              <a:rPr lang="en-US" smtClean="0"/>
              <a:t>1</a:t>
            </a:fld>
            <a:endParaRPr lang="en-US"/>
          </a:p>
        </p:txBody>
      </p:sp>
    </p:spTree>
    <p:extLst>
      <p:ext uri="{BB962C8B-B14F-4D97-AF65-F5344CB8AC3E}">
        <p14:creationId xmlns:p14="http://schemas.microsoft.com/office/powerpoint/2010/main" val="27158270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 y="0"/>
            <a:ext cx="9144001" cy="1600200"/>
          </a:xfrm>
        </p:spPr>
        <p:txBody>
          <a:bodyPr/>
          <a:lstStyle/>
          <a:p>
            <a:r>
              <a:rPr lang="en-US" dirty="0" smtClean="0"/>
              <a:t>Sport Facilities</a:t>
            </a:r>
            <a:endParaRPr lang="en-US" dirty="0"/>
          </a:p>
        </p:txBody>
      </p:sp>
      <p:sp>
        <p:nvSpPr>
          <p:cNvPr id="5" name="Content Placeholder 4"/>
          <p:cNvSpPr>
            <a:spLocks noGrp="1"/>
          </p:cNvSpPr>
          <p:nvPr>
            <p:ph idx="1"/>
          </p:nvPr>
        </p:nvSpPr>
        <p:spPr>
          <a:xfrm>
            <a:off x="256721" y="1941750"/>
            <a:ext cx="8674471" cy="3505367"/>
          </a:xfrm>
        </p:spPr>
        <p:txBody>
          <a:bodyPr>
            <a:noAutofit/>
          </a:bodyPr>
          <a:lstStyle/>
          <a:p>
            <a:r>
              <a:rPr lang="en-US" dirty="0" smtClean="0"/>
              <a:t>Vast diversity of ‘places where we play’</a:t>
            </a:r>
          </a:p>
          <a:p>
            <a:pPr lvl="1"/>
            <a:r>
              <a:rPr lang="en-US" dirty="0" smtClean="0"/>
              <a:t>Stadiums, arenas, soccer fields, tennis courts, swimming pools, parks, and much, much more!</a:t>
            </a:r>
          </a:p>
          <a:p>
            <a:r>
              <a:rPr lang="en-US" dirty="0" smtClean="0"/>
              <a:t>Largest facilities include motor racing tracks with over 150,000 capacity and football/soccer stadiums that can hold in excess of 100,000 spectators</a:t>
            </a:r>
            <a:endParaRPr lang="en-US" dirty="0"/>
          </a:p>
          <a:p>
            <a:r>
              <a:rPr lang="en-US" dirty="0" smtClean="0"/>
              <a:t>Note: for this chapter, ‘venue’ is used as a generic term to include all facilities in which sport is played</a:t>
            </a:r>
            <a:endParaRPr lang="en-US" dirty="0"/>
          </a:p>
          <a:p>
            <a:r>
              <a:rPr lang="en-US" dirty="0" smtClean="0"/>
              <a:t>Venues often will be hosting both sports events and other entertainment shows, such as concerts, conventions, religious meetings, and more</a:t>
            </a:r>
          </a:p>
          <a:p>
            <a:pPr marL="0" indent="0">
              <a:buNone/>
            </a:pP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2</a:t>
            </a:fld>
            <a:endParaRPr lang="en-US"/>
          </a:p>
        </p:txBody>
      </p:sp>
    </p:spTree>
    <p:extLst>
      <p:ext uri="{BB962C8B-B14F-4D97-AF65-F5344CB8AC3E}">
        <p14:creationId xmlns:p14="http://schemas.microsoft.com/office/powerpoint/2010/main" val="3320112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 y="0"/>
            <a:ext cx="9144001" cy="1600200"/>
          </a:xfrm>
        </p:spPr>
        <p:txBody>
          <a:bodyPr/>
          <a:lstStyle/>
          <a:p>
            <a:r>
              <a:rPr lang="en-US" dirty="0" smtClean="0"/>
              <a:t>Modern Venue Management</a:t>
            </a:r>
            <a:endParaRPr lang="en-US" dirty="0"/>
          </a:p>
        </p:txBody>
      </p:sp>
      <p:sp>
        <p:nvSpPr>
          <p:cNvPr id="5" name="Content Placeholder 4"/>
          <p:cNvSpPr>
            <a:spLocks noGrp="1"/>
          </p:cNvSpPr>
          <p:nvPr>
            <p:ph idx="1"/>
          </p:nvPr>
        </p:nvSpPr>
        <p:spPr>
          <a:xfrm>
            <a:off x="256721" y="1941750"/>
            <a:ext cx="8674471" cy="3505367"/>
          </a:xfrm>
        </p:spPr>
        <p:txBody>
          <a:bodyPr>
            <a:noAutofit/>
          </a:bodyPr>
          <a:lstStyle/>
          <a:p>
            <a:r>
              <a:rPr lang="en-US" dirty="0" smtClean="0"/>
              <a:t>Demand Side</a:t>
            </a:r>
          </a:p>
          <a:p>
            <a:pPr lvl="1"/>
            <a:r>
              <a:rPr lang="en-US" dirty="0" smtClean="0"/>
              <a:t>High levels of expectations of the ‘in venue experience,’ including such technology, food and beverage options/service, concessions, cleanliness, and ease of entry/exist to the venue.</a:t>
            </a:r>
          </a:p>
          <a:p>
            <a:pPr lvl="1"/>
            <a:r>
              <a:rPr lang="en-US" dirty="0" smtClean="0"/>
              <a:t>Growing demand for higher levels of security by governments and leagues as well as higher expectations by fans.</a:t>
            </a:r>
          </a:p>
          <a:p>
            <a:r>
              <a:rPr lang="en-US" dirty="0" smtClean="0"/>
              <a:t>Supply Side</a:t>
            </a:r>
          </a:p>
          <a:p>
            <a:pPr lvl="1"/>
            <a:r>
              <a:rPr lang="en-US" dirty="0" smtClean="0"/>
              <a:t>Growing trend for new venues to focus on high levels of technology and service offerings for users.</a:t>
            </a:r>
          </a:p>
          <a:p>
            <a:pPr lvl="1"/>
            <a:r>
              <a:rPr lang="en-US" dirty="0" smtClean="0"/>
              <a:t>Types of offerings include the scoreboard/screens, web access, apps to allow for social media based replays, ticketing systems, improved concessions (quality and choice), safety, and more.</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3</a:t>
            </a:fld>
            <a:endParaRPr lang="en-US"/>
          </a:p>
        </p:txBody>
      </p:sp>
    </p:spTree>
    <p:extLst>
      <p:ext uri="{BB962C8B-B14F-4D97-AF65-F5344CB8AC3E}">
        <p14:creationId xmlns:p14="http://schemas.microsoft.com/office/powerpoint/2010/main" val="184392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371600"/>
            <a:ext cx="9143999" cy="2505075"/>
          </a:xfrm>
        </p:spPr>
        <p:txBody>
          <a:bodyPr/>
          <a:lstStyle/>
          <a:p>
            <a:r>
              <a:rPr lang="en-US" dirty="0" smtClean="0"/>
              <a:t>Key Business Concepts in Venue Management</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4</a:t>
            </a:fld>
            <a:endParaRPr lang="en-US"/>
          </a:p>
        </p:txBody>
      </p:sp>
    </p:spTree>
    <p:extLst>
      <p:ext uri="{BB962C8B-B14F-4D97-AF65-F5344CB8AC3E}">
        <p14:creationId xmlns:p14="http://schemas.microsoft.com/office/powerpoint/2010/main" val="1593494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Stakeholder View</a:t>
            </a:r>
            <a:endParaRPr lang="en-US" dirty="0"/>
          </a:p>
        </p:txBody>
      </p:sp>
      <p:sp>
        <p:nvSpPr>
          <p:cNvPr id="6" name="Content Placeholder 5"/>
          <p:cNvSpPr>
            <a:spLocks noGrp="1"/>
          </p:cNvSpPr>
          <p:nvPr>
            <p:ph idx="1"/>
          </p:nvPr>
        </p:nvSpPr>
        <p:spPr/>
        <p:txBody>
          <a:bodyPr>
            <a:normAutofit fontScale="85000" lnSpcReduction="20000"/>
          </a:bodyPr>
          <a:lstStyle/>
          <a:p>
            <a:r>
              <a:rPr lang="en-US" dirty="0" smtClean="0"/>
              <a:t>A smart venue manager focuses on coalitions and partnerships with other stakeholders (see next slide)</a:t>
            </a:r>
          </a:p>
          <a:p>
            <a:r>
              <a:rPr lang="en-US" dirty="0" smtClean="0"/>
              <a:t>In a venue, one group often takes on a number of the different stakeholder roles, including:</a:t>
            </a:r>
          </a:p>
          <a:p>
            <a:pPr lvl="1"/>
            <a:r>
              <a:rPr lang="en-US" sz="2400" dirty="0" smtClean="0"/>
              <a:t>Venue owner as venue operator</a:t>
            </a:r>
          </a:p>
          <a:p>
            <a:pPr lvl="1"/>
            <a:r>
              <a:rPr lang="en-US" sz="2400" dirty="0" smtClean="0"/>
              <a:t>Venue anchor tenant also as venue operator</a:t>
            </a:r>
          </a:p>
          <a:p>
            <a:r>
              <a:rPr lang="en-US" dirty="0" smtClean="0"/>
              <a:t>Often a venue manager is dealing with many partnerships across many stakeholders </a:t>
            </a:r>
          </a:p>
          <a:p>
            <a:r>
              <a:rPr lang="en-US" dirty="0" smtClean="0"/>
              <a:t>In the new venue building context, this is even more pronounced</a:t>
            </a:r>
          </a:p>
          <a:p>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5</a:t>
            </a:fld>
            <a:endParaRPr lang="en-US"/>
          </a:p>
        </p:txBody>
      </p:sp>
    </p:spTree>
    <p:extLst>
      <p:ext uri="{BB962C8B-B14F-4D97-AF65-F5344CB8AC3E}">
        <p14:creationId xmlns:p14="http://schemas.microsoft.com/office/powerpoint/2010/main" val="609004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2846" y="145140"/>
            <a:ext cx="8229600" cy="1600200"/>
          </a:xfrm>
        </p:spPr>
        <p:txBody>
          <a:bodyPr/>
          <a:lstStyle/>
          <a:p>
            <a:r>
              <a:rPr lang="en-US" dirty="0" smtClean="0"/>
              <a:t>Community Support Building</a:t>
            </a:r>
            <a:endParaRPr lang="en-US" dirty="0"/>
          </a:p>
        </p:txBody>
      </p:sp>
      <p:sp>
        <p:nvSpPr>
          <p:cNvPr id="6" name="Content Placeholder 5"/>
          <p:cNvSpPr>
            <a:spLocks noGrp="1"/>
          </p:cNvSpPr>
          <p:nvPr>
            <p:ph idx="1"/>
          </p:nvPr>
        </p:nvSpPr>
        <p:spPr/>
        <p:txBody>
          <a:bodyPr>
            <a:normAutofit fontScale="92500" lnSpcReduction="20000"/>
          </a:bodyPr>
          <a:lstStyle/>
          <a:p>
            <a:r>
              <a:rPr lang="en-US" dirty="0" smtClean="0"/>
              <a:t>In proposals for new venues, it is vital to achieve the support of the local community </a:t>
            </a:r>
          </a:p>
          <a:p>
            <a:r>
              <a:rPr lang="en-US" dirty="0" smtClean="0"/>
              <a:t>In the proposal stage for new venues, one must anticipate that at least one group will contest the building of a new venue</a:t>
            </a:r>
          </a:p>
          <a:p>
            <a:r>
              <a:rPr lang="en-US" dirty="0" smtClean="0"/>
              <a:t>Grounds for opposing a new venue proposal are multi-faceted, including:</a:t>
            </a:r>
          </a:p>
          <a:p>
            <a:pPr lvl="1"/>
            <a:r>
              <a:rPr lang="en-US" sz="1800" dirty="0" smtClean="0"/>
              <a:t>Opposition to any public funding</a:t>
            </a:r>
          </a:p>
          <a:p>
            <a:pPr lvl="1"/>
            <a:r>
              <a:rPr lang="en-US" sz="1800" dirty="0" smtClean="0"/>
              <a:t>Opposition due to potential traffic congestion</a:t>
            </a:r>
          </a:p>
          <a:p>
            <a:pPr lvl="1"/>
            <a:r>
              <a:rPr lang="en-US" sz="1800" dirty="0" smtClean="0"/>
              <a:t>Opposition due to potential disruption of existing community</a:t>
            </a:r>
          </a:p>
          <a:p>
            <a:pPr lvl="1"/>
            <a:r>
              <a:rPr lang="en-US" sz="1800" dirty="0" smtClean="0"/>
              <a:t>Opposition due to high levels of noise</a:t>
            </a:r>
          </a:p>
          <a:p>
            <a:pPr marL="0" indent="0">
              <a:buNone/>
            </a:pPr>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6</a:t>
            </a:fld>
            <a:endParaRPr lang="en-US"/>
          </a:p>
        </p:txBody>
      </p:sp>
    </p:spTree>
    <p:extLst>
      <p:ext uri="{BB962C8B-B14F-4D97-AF65-F5344CB8AC3E}">
        <p14:creationId xmlns:p14="http://schemas.microsoft.com/office/powerpoint/2010/main" val="2231118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7</a:t>
            </a:fld>
            <a:endParaRPr lang="en-US"/>
          </a:p>
        </p:txBody>
      </p:sp>
      <p:pic>
        <p:nvPicPr>
          <p:cNvPr id="5" name="Picture 4"/>
          <p:cNvPicPr>
            <a:picLocks noChangeAspect="1"/>
          </p:cNvPicPr>
          <p:nvPr/>
        </p:nvPicPr>
        <p:blipFill>
          <a:blip r:embed="rId2"/>
          <a:stretch>
            <a:fillRect/>
          </a:stretch>
        </p:blipFill>
        <p:spPr>
          <a:xfrm>
            <a:off x="317511" y="18331"/>
            <a:ext cx="8489995" cy="6893586"/>
          </a:xfrm>
          <a:prstGeom prst="rect">
            <a:avLst/>
          </a:prstGeom>
        </p:spPr>
      </p:pic>
    </p:spTree>
    <p:extLst>
      <p:ext uri="{BB962C8B-B14F-4D97-AF65-F5344CB8AC3E}">
        <p14:creationId xmlns:p14="http://schemas.microsoft.com/office/powerpoint/2010/main" val="1462284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105567"/>
            <a:ext cx="9144000" cy="1086805"/>
          </a:xfrm>
        </p:spPr>
        <p:txBody>
          <a:bodyPr>
            <a:normAutofit fontScale="90000"/>
          </a:bodyPr>
          <a:lstStyle/>
          <a:p>
            <a:pPr>
              <a:lnSpc>
                <a:spcPct val="100000"/>
              </a:lnSpc>
            </a:pPr>
            <a:r>
              <a:rPr lang="en-US" sz="3600" dirty="0" smtClean="0"/>
              <a:t>Venue Building Partners: Examples from Recent Constructions</a:t>
            </a:r>
            <a:endParaRPr lang="en-US" sz="3600" dirty="0"/>
          </a:p>
        </p:txBody>
      </p:sp>
      <p:sp>
        <p:nvSpPr>
          <p:cNvPr id="4" name="Slide Number Placeholder 3"/>
          <p:cNvSpPr>
            <a:spLocks noGrp="1"/>
          </p:cNvSpPr>
          <p:nvPr>
            <p:ph type="sldNum" sz="quarter" idx="12"/>
          </p:nvPr>
        </p:nvSpPr>
        <p:spPr/>
        <p:txBody>
          <a:bodyPr/>
          <a:lstStyle/>
          <a:p>
            <a:fld id="{162F1D00-BD13-4404-86B0-79703945A0A7}" type="slidenum">
              <a:rPr lang="en-US" smtClean="0"/>
              <a:t>8</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3429708890"/>
              </p:ext>
            </p:extLst>
          </p:nvPr>
        </p:nvGraphicFramePr>
        <p:xfrm>
          <a:off x="340424" y="1397000"/>
          <a:ext cx="8523708" cy="4211320"/>
        </p:xfrm>
        <a:graphic>
          <a:graphicData uri="http://schemas.openxmlformats.org/drawingml/2006/table">
            <a:tbl>
              <a:tblPr firstRow="1" bandRow="1">
                <a:tableStyleId>{5C22544A-7EE6-4342-B048-85BDC9FD1C3A}</a:tableStyleId>
              </a:tblPr>
              <a:tblGrid>
                <a:gridCol w="2788863"/>
                <a:gridCol w="1191486"/>
                <a:gridCol w="2412432"/>
                <a:gridCol w="2130927"/>
              </a:tblGrid>
              <a:tr h="370840">
                <a:tc>
                  <a:txBody>
                    <a:bodyPr/>
                    <a:lstStyle/>
                    <a:p>
                      <a:r>
                        <a:rPr lang="en-US" dirty="0" smtClean="0"/>
                        <a:t>Venue</a:t>
                      </a:r>
                      <a:endParaRPr lang="en-US" dirty="0"/>
                    </a:p>
                  </a:txBody>
                  <a:tcPr/>
                </a:tc>
                <a:tc>
                  <a:txBody>
                    <a:bodyPr/>
                    <a:lstStyle/>
                    <a:p>
                      <a:r>
                        <a:rPr lang="en-US" dirty="0" smtClean="0"/>
                        <a:t>Architect</a:t>
                      </a:r>
                      <a:endParaRPr lang="en-US" dirty="0"/>
                    </a:p>
                  </a:txBody>
                  <a:tcPr/>
                </a:tc>
                <a:tc>
                  <a:txBody>
                    <a:bodyPr/>
                    <a:lstStyle/>
                    <a:p>
                      <a:r>
                        <a:rPr lang="en-US" dirty="0" smtClean="0"/>
                        <a:t>General Contractor</a:t>
                      </a:r>
                      <a:endParaRPr lang="en-US" dirty="0"/>
                    </a:p>
                  </a:txBody>
                  <a:tcPr/>
                </a:tc>
                <a:tc>
                  <a:txBody>
                    <a:bodyPr/>
                    <a:lstStyle/>
                    <a:p>
                      <a:r>
                        <a:rPr lang="en-US" dirty="0" smtClean="0"/>
                        <a:t>Project Manager</a:t>
                      </a:r>
                      <a:endParaRPr lang="en-US" dirty="0"/>
                    </a:p>
                  </a:txBody>
                  <a:tcPr/>
                </a:tc>
              </a:tr>
              <a:tr h="370840">
                <a:tc>
                  <a:txBody>
                    <a:bodyPr/>
                    <a:lstStyle/>
                    <a:p>
                      <a:r>
                        <a:rPr lang="en-US" dirty="0" smtClean="0"/>
                        <a:t>Levi’s Stadium:</a:t>
                      </a:r>
                      <a:r>
                        <a:rPr lang="en-US" baseline="0" dirty="0" smtClean="0"/>
                        <a:t> SF 49ers (NFL) - 2014 </a:t>
                      </a:r>
                      <a:endParaRPr lang="en-US" dirty="0"/>
                    </a:p>
                  </a:txBody>
                  <a:tcPr/>
                </a:tc>
                <a:tc>
                  <a:txBody>
                    <a:bodyPr/>
                    <a:lstStyle/>
                    <a:p>
                      <a:r>
                        <a:rPr lang="en-US" dirty="0" smtClean="0"/>
                        <a:t>It NTB</a:t>
                      </a:r>
                      <a:endParaRPr lang="en-US" dirty="0"/>
                    </a:p>
                  </a:txBody>
                  <a:tcPr/>
                </a:tc>
                <a:tc>
                  <a:txBody>
                    <a:bodyPr/>
                    <a:lstStyle/>
                    <a:p>
                      <a:r>
                        <a:rPr lang="en-US" dirty="0" smtClean="0"/>
                        <a:t>Turner Construction/</a:t>
                      </a:r>
                      <a:r>
                        <a:rPr lang="en-US" baseline="0" dirty="0" smtClean="0"/>
                        <a:t> </a:t>
                      </a:r>
                      <a:r>
                        <a:rPr lang="en-US" baseline="0" dirty="0" err="1" smtClean="0"/>
                        <a:t>Devcon</a:t>
                      </a:r>
                      <a:r>
                        <a:rPr lang="en-US" baseline="0" dirty="0" smtClean="0"/>
                        <a:t> Construction</a:t>
                      </a:r>
                      <a:endParaRPr lang="en-US" dirty="0"/>
                    </a:p>
                  </a:txBody>
                  <a:tcPr/>
                </a:tc>
                <a:tc>
                  <a:txBody>
                    <a:bodyPr/>
                    <a:lstStyle/>
                    <a:p>
                      <a:r>
                        <a:rPr lang="en-US" dirty="0" err="1" smtClean="0"/>
                        <a:t>Hatheway</a:t>
                      </a:r>
                      <a:r>
                        <a:rPr lang="en-US" dirty="0" smtClean="0"/>
                        <a:t> Consulting</a:t>
                      </a:r>
                      <a:endParaRPr lang="en-US" dirty="0"/>
                    </a:p>
                  </a:txBody>
                  <a:tcPr/>
                </a:tc>
              </a:tr>
              <a:tr h="370840">
                <a:tc>
                  <a:txBody>
                    <a:bodyPr/>
                    <a:lstStyle/>
                    <a:p>
                      <a:r>
                        <a:rPr lang="en-US" dirty="0" smtClean="0"/>
                        <a:t>MetLife Stadium: NY Giants/Jets</a:t>
                      </a:r>
                      <a:r>
                        <a:rPr lang="en-US" baseline="0" dirty="0" smtClean="0"/>
                        <a:t> (NFL) – 2010</a:t>
                      </a:r>
                      <a:endParaRPr lang="en-US" dirty="0"/>
                    </a:p>
                  </a:txBody>
                  <a:tcPr/>
                </a:tc>
                <a:tc>
                  <a:txBody>
                    <a:bodyPr/>
                    <a:lstStyle/>
                    <a:p>
                      <a:r>
                        <a:rPr lang="en-US" dirty="0" smtClean="0"/>
                        <a:t>Populous</a:t>
                      </a:r>
                      <a:endParaRPr lang="en-US" dirty="0"/>
                    </a:p>
                  </a:txBody>
                  <a:tcPr/>
                </a:tc>
                <a:tc>
                  <a:txBody>
                    <a:bodyPr/>
                    <a:lstStyle/>
                    <a:p>
                      <a:r>
                        <a:rPr lang="en-US" dirty="0" smtClean="0"/>
                        <a:t>Skanska</a:t>
                      </a:r>
                      <a:endParaRPr lang="en-US" dirty="0"/>
                    </a:p>
                  </a:txBody>
                  <a:tcPr/>
                </a:tc>
                <a:tc>
                  <a:txBody>
                    <a:bodyPr/>
                    <a:lstStyle/>
                    <a:p>
                      <a:r>
                        <a:rPr lang="en-US" dirty="0" err="1" smtClean="0"/>
                        <a:t>Hammes</a:t>
                      </a:r>
                      <a:endParaRPr lang="en-US" dirty="0"/>
                    </a:p>
                  </a:txBody>
                  <a:tcPr/>
                </a:tc>
              </a:tr>
              <a:tr h="370840">
                <a:tc>
                  <a:txBody>
                    <a:bodyPr/>
                    <a:lstStyle/>
                    <a:p>
                      <a:r>
                        <a:rPr lang="en-US" dirty="0" smtClean="0"/>
                        <a:t>AT&amp;T Stadium:</a:t>
                      </a:r>
                      <a:r>
                        <a:rPr lang="en-US" baseline="0" dirty="0" smtClean="0"/>
                        <a:t> Dallas Cowboys (NFL) – 2009</a:t>
                      </a:r>
                      <a:endParaRPr lang="en-US" dirty="0"/>
                    </a:p>
                  </a:txBody>
                  <a:tcPr/>
                </a:tc>
                <a:tc>
                  <a:txBody>
                    <a:bodyPr/>
                    <a:lstStyle/>
                    <a:p>
                      <a:r>
                        <a:rPr lang="en-US" dirty="0" smtClean="0"/>
                        <a:t>HKS</a:t>
                      </a:r>
                      <a:endParaRPr lang="en-US" dirty="0"/>
                    </a:p>
                  </a:txBody>
                  <a:tcPr/>
                </a:tc>
                <a:tc>
                  <a:txBody>
                    <a:bodyPr/>
                    <a:lstStyle/>
                    <a:p>
                      <a:r>
                        <a:rPr lang="en-US" dirty="0" smtClean="0"/>
                        <a:t>Manhattan/</a:t>
                      </a:r>
                      <a:r>
                        <a:rPr lang="en-US" dirty="0" err="1" smtClean="0"/>
                        <a:t>Rayco</a:t>
                      </a:r>
                      <a:endParaRPr lang="en-US" dirty="0"/>
                    </a:p>
                  </a:txBody>
                  <a:tcPr/>
                </a:tc>
                <a:tc>
                  <a:txBody>
                    <a:bodyPr/>
                    <a:lstStyle/>
                    <a:p>
                      <a:r>
                        <a:rPr lang="en-US" dirty="0" err="1" smtClean="0"/>
                        <a:t>BlueStar</a:t>
                      </a:r>
                      <a:endParaRPr lang="en-US" dirty="0"/>
                    </a:p>
                  </a:txBody>
                  <a:tcPr/>
                </a:tc>
              </a:tr>
              <a:tr h="370840">
                <a:tc>
                  <a:txBody>
                    <a:bodyPr/>
                    <a:lstStyle/>
                    <a:p>
                      <a:r>
                        <a:rPr lang="en-US" dirty="0" smtClean="0"/>
                        <a:t>Marlins Park</a:t>
                      </a:r>
                      <a:r>
                        <a:rPr lang="en-US" baseline="0" dirty="0" smtClean="0"/>
                        <a:t> Miami Marlins (MLB) - 2012</a:t>
                      </a:r>
                      <a:endParaRPr lang="en-US" dirty="0"/>
                    </a:p>
                  </a:txBody>
                  <a:tcPr/>
                </a:tc>
                <a:tc>
                  <a:txBody>
                    <a:bodyPr/>
                    <a:lstStyle/>
                    <a:p>
                      <a:r>
                        <a:rPr lang="en-US" dirty="0" smtClean="0"/>
                        <a:t>Populous</a:t>
                      </a:r>
                      <a:endParaRPr lang="en-US" dirty="0"/>
                    </a:p>
                  </a:txBody>
                  <a:tcPr/>
                </a:tc>
                <a:tc>
                  <a:txBody>
                    <a:bodyPr/>
                    <a:lstStyle/>
                    <a:p>
                      <a:r>
                        <a:rPr lang="en-US" dirty="0" smtClean="0"/>
                        <a:t>MARS</a:t>
                      </a:r>
                      <a:endParaRPr lang="en-US" dirty="0"/>
                    </a:p>
                  </a:txBody>
                  <a:tcPr/>
                </a:tc>
                <a:tc>
                  <a:txBody>
                    <a:bodyPr/>
                    <a:lstStyle/>
                    <a:p>
                      <a:r>
                        <a:rPr lang="en-US" dirty="0" smtClean="0"/>
                        <a:t>International</a:t>
                      </a:r>
                      <a:r>
                        <a:rPr lang="en-US" baseline="0" dirty="0" smtClean="0"/>
                        <a:t> Facilities</a:t>
                      </a:r>
                      <a:endParaRPr lang="en-US" dirty="0"/>
                    </a:p>
                  </a:txBody>
                  <a:tcPr/>
                </a:tc>
              </a:tr>
              <a:tr h="370840">
                <a:tc>
                  <a:txBody>
                    <a:bodyPr/>
                    <a:lstStyle/>
                    <a:p>
                      <a:r>
                        <a:rPr lang="en-US" dirty="0" smtClean="0"/>
                        <a:t>Yankee Stadium: NY Yankees (MLB)</a:t>
                      </a:r>
                      <a:r>
                        <a:rPr lang="en-US" baseline="0" dirty="0" smtClean="0"/>
                        <a:t> - 2009</a:t>
                      </a:r>
                      <a:endParaRPr lang="en-US" dirty="0"/>
                    </a:p>
                  </a:txBody>
                  <a:tcPr/>
                </a:tc>
                <a:tc>
                  <a:txBody>
                    <a:bodyPr/>
                    <a:lstStyle/>
                    <a:p>
                      <a:r>
                        <a:rPr lang="en-US" dirty="0" smtClean="0"/>
                        <a:t>Populous</a:t>
                      </a:r>
                      <a:endParaRPr lang="en-US" dirty="0"/>
                    </a:p>
                  </a:txBody>
                  <a:tcPr/>
                </a:tc>
                <a:tc>
                  <a:txBody>
                    <a:bodyPr/>
                    <a:lstStyle/>
                    <a:p>
                      <a:r>
                        <a:rPr lang="en-US" dirty="0" smtClean="0"/>
                        <a:t>Turner Construction</a:t>
                      </a:r>
                      <a:endParaRPr lang="en-US" dirty="0"/>
                    </a:p>
                  </a:txBody>
                  <a:tcPr/>
                </a:tc>
                <a:tc>
                  <a:txBody>
                    <a:bodyPr/>
                    <a:lstStyle/>
                    <a:p>
                      <a:r>
                        <a:rPr lang="en-US" dirty="0" err="1" smtClean="0"/>
                        <a:t>Tishman</a:t>
                      </a:r>
                      <a:r>
                        <a:rPr lang="en-US" dirty="0" smtClean="0"/>
                        <a:t> Speyer</a:t>
                      </a:r>
                      <a:endParaRPr lang="en-US" dirty="0"/>
                    </a:p>
                  </a:txBody>
                  <a:tcPr/>
                </a:tc>
              </a:tr>
              <a:tr h="370840">
                <a:tc>
                  <a:txBody>
                    <a:bodyPr/>
                    <a:lstStyle/>
                    <a:p>
                      <a:r>
                        <a:rPr lang="en-US" dirty="0" smtClean="0"/>
                        <a:t>Citi</a:t>
                      </a:r>
                      <a:r>
                        <a:rPr lang="en-US" baseline="0" dirty="0" smtClean="0"/>
                        <a:t> Field: NY Mets (MLB) – 2009</a:t>
                      </a:r>
                      <a:endParaRPr lang="en-US" dirty="0"/>
                    </a:p>
                  </a:txBody>
                  <a:tcPr/>
                </a:tc>
                <a:tc>
                  <a:txBody>
                    <a:bodyPr/>
                    <a:lstStyle/>
                    <a:p>
                      <a:r>
                        <a:rPr lang="en-US" dirty="0" smtClean="0"/>
                        <a:t>Populous</a:t>
                      </a:r>
                      <a:endParaRPr lang="en-US" dirty="0"/>
                    </a:p>
                  </a:txBody>
                  <a:tcPr/>
                </a:tc>
                <a:tc>
                  <a:txBody>
                    <a:bodyPr/>
                    <a:lstStyle/>
                    <a:p>
                      <a:r>
                        <a:rPr lang="en-US" dirty="0" smtClean="0"/>
                        <a:t>Hunt/</a:t>
                      </a:r>
                      <a:r>
                        <a:rPr lang="en-US" dirty="0" err="1" smtClean="0"/>
                        <a:t>Bovis</a:t>
                      </a:r>
                      <a:r>
                        <a:rPr lang="en-US" dirty="0" smtClean="0"/>
                        <a:t> Lan</a:t>
                      </a:r>
                      <a:r>
                        <a:rPr lang="en-US" baseline="0" dirty="0" smtClean="0"/>
                        <a:t>d Lease</a:t>
                      </a:r>
                      <a:endParaRPr lang="en-US" dirty="0"/>
                    </a:p>
                  </a:txBody>
                  <a:tcPr/>
                </a:tc>
                <a:tc>
                  <a:txBody>
                    <a:bodyPr/>
                    <a:lstStyle/>
                    <a:p>
                      <a:r>
                        <a:rPr lang="en-US" dirty="0" smtClean="0"/>
                        <a:t>-</a:t>
                      </a:r>
                      <a:endParaRPr lang="en-US" dirty="0"/>
                    </a:p>
                  </a:txBody>
                  <a:tcPr/>
                </a:tc>
              </a:tr>
            </a:tbl>
          </a:graphicData>
        </a:graphic>
      </p:graphicFrame>
      <p:sp>
        <p:nvSpPr>
          <p:cNvPr id="7" name="TextBox 6"/>
          <p:cNvSpPr txBox="1"/>
          <p:nvPr/>
        </p:nvSpPr>
        <p:spPr>
          <a:xfrm>
            <a:off x="851061" y="6352143"/>
            <a:ext cx="4058909" cy="369332"/>
          </a:xfrm>
          <a:prstGeom prst="rect">
            <a:avLst/>
          </a:prstGeom>
          <a:noFill/>
        </p:spPr>
        <p:txBody>
          <a:bodyPr wrap="square" rtlCol="0">
            <a:spAutoFit/>
          </a:bodyPr>
          <a:lstStyle/>
          <a:p>
            <a:r>
              <a:rPr lang="en-US" dirty="0" err="1" smtClean="0"/>
              <a:t>www.sportvenueconstruction.com</a:t>
            </a:r>
            <a:endParaRPr lang="en-US" dirty="0"/>
          </a:p>
        </p:txBody>
      </p:sp>
    </p:spTree>
    <p:extLst>
      <p:ext uri="{BB962C8B-B14F-4D97-AF65-F5344CB8AC3E}">
        <p14:creationId xmlns:p14="http://schemas.microsoft.com/office/powerpoint/2010/main" val="346779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709" y="164780"/>
            <a:ext cx="9144000" cy="1086805"/>
          </a:xfrm>
        </p:spPr>
        <p:txBody>
          <a:bodyPr>
            <a:normAutofit fontScale="90000"/>
          </a:bodyPr>
          <a:lstStyle/>
          <a:p>
            <a:pPr>
              <a:lnSpc>
                <a:spcPct val="100000"/>
              </a:lnSpc>
            </a:pPr>
            <a:r>
              <a:rPr lang="en-US" sz="3600" dirty="0" smtClean="0"/>
              <a:t>Venue Building Partners: Examples from Recent Constructions (continued)</a:t>
            </a:r>
            <a:endParaRPr lang="en-US" sz="3600" dirty="0"/>
          </a:p>
        </p:txBody>
      </p:sp>
      <p:sp>
        <p:nvSpPr>
          <p:cNvPr id="4" name="Slide Number Placeholder 3"/>
          <p:cNvSpPr>
            <a:spLocks noGrp="1"/>
          </p:cNvSpPr>
          <p:nvPr>
            <p:ph type="sldNum" sz="quarter" idx="12"/>
          </p:nvPr>
        </p:nvSpPr>
        <p:spPr/>
        <p:txBody>
          <a:bodyPr/>
          <a:lstStyle/>
          <a:p>
            <a:fld id="{162F1D00-BD13-4404-86B0-79703945A0A7}" type="slidenum">
              <a:rPr lang="en-US" smtClean="0"/>
              <a:t>9</a:t>
            </a:fld>
            <a:endParaRPr lang="en-US"/>
          </a:p>
        </p:txBody>
      </p:sp>
      <p:graphicFrame>
        <p:nvGraphicFramePr>
          <p:cNvPr id="3" name="Table 2"/>
          <p:cNvGraphicFramePr>
            <a:graphicFrameLocks noGrp="1"/>
          </p:cNvGraphicFramePr>
          <p:nvPr>
            <p:extLst>
              <p:ext uri="{D42A27DB-BD31-4B8C-83A1-F6EECF244321}">
                <p14:modId xmlns:p14="http://schemas.microsoft.com/office/powerpoint/2010/main" val="3198862024"/>
              </p:ext>
            </p:extLst>
          </p:nvPr>
        </p:nvGraphicFramePr>
        <p:xfrm>
          <a:off x="340424" y="1397000"/>
          <a:ext cx="8523708" cy="4668520"/>
        </p:xfrm>
        <a:graphic>
          <a:graphicData uri="http://schemas.openxmlformats.org/drawingml/2006/table">
            <a:tbl>
              <a:tblPr firstRow="1" bandRow="1">
                <a:tableStyleId>{5C22544A-7EE6-4342-B048-85BDC9FD1C3A}</a:tableStyleId>
              </a:tblPr>
              <a:tblGrid>
                <a:gridCol w="2788863"/>
                <a:gridCol w="1191486"/>
                <a:gridCol w="2412432"/>
                <a:gridCol w="2130927"/>
              </a:tblGrid>
              <a:tr h="370840">
                <a:tc>
                  <a:txBody>
                    <a:bodyPr/>
                    <a:lstStyle/>
                    <a:p>
                      <a:r>
                        <a:rPr lang="en-US" dirty="0" smtClean="0"/>
                        <a:t>Venue</a:t>
                      </a:r>
                      <a:endParaRPr lang="en-US" dirty="0"/>
                    </a:p>
                  </a:txBody>
                  <a:tcPr/>
                </a:tc>
                <a:tc>
                  <a:txBody>
                    <a:bodyPr/>
                    <a:lstStyle/>
                    <a:p>
                      <a:r>
                        <a:rPr lang="en-US" dirty="0" smtClean="0"/>
                        <a:t>Architect</a:t>
                      </a:r>
                      <a:endParaRPr lang="en-US" dirty="0"/>
                    </a:p>
                  </a:txBody>
                  <a:tcPr/>
                </a:tc>
                <a:tc>
                  <a:txBody>
                    <a:bodyPr/>
                    <a:lstStyle/>
                    <a:p>
                      <a:r>
                        <a:rPr lang="en-US" dirty="0" smtClean="0"/>
                        <a:t>General Contractor</a:t>
                      </a:r>
                      <a:endParaRPr lang="en-US" dirty="0"/>
                    </a:p>
                  </a:txBody>
                  <a:tcPr/>
                </a:tc>
                <a:tc>
                  <a:txBody>
                    <a:bodyPr/>
                    <a:lstStyle/>
                    <a:p>
                      <a:r>
                        <a:rPr lang="en-US" dirty="0" smtClean="0"/>
                        <a:t>Project Manager</a:t>
                      </a:r>
                      <a:endParaRPr lang="en-US" dirty="0"/>
                    </a:p>
                  </a:txBody>
                  <a:tcPr/>
                </a:tc>
              </a:tr>
              <a:tr h="370840">
                <a:tc>
                  <a:txBody>
                    <a:bodyPr/>
                    <a:lstStyle/>
                    <a:p>
                      <a:r>
                        <a:rPr lang="en-US" dirty="0" smtClean="0"/>
                        <a:t>Barclay’s Center:</a:t>
                      </a:r>
                      <a:r>
                        <a:rPr lang="en-US" baseline="0" dirty="0" smtClean="0"/>
                        <a:t> Brooklyn Nets (NBA) – 2012</a:t>
                      </a:r>
                      <a:endParaRPr lang="en-US" dirty="0"/>
                    </a:p>
                  </a:txBody>
                  <a:tcPr/>
                </a:tc>
                <a:tc>
                  <a:txBody>
                    <a:bodyPr/>
                    <a:lstStyle/>
                    <a:p>
                      <a:r>
                        <a:rPr lang="en-US" dirty="0" smtClean="0"/>
                        <a:t>AECOM</a:t>
                      </a:r>
                      <a:endParaRPr lang="en-US" dirty="0"/>
                    </a:p>
                  </a:txBody>
                  <a:tcPr/>
                </a:tc>
                <a:tc>
                  <a:txBody>
                    <a:bodyPr/>
                    <a:lstStyle/>
                    <a:p>
                      <a:r>
                        <a:rPr lang="en-US" dirty="0" smtClean="0"/>
                        <a:t>Hunt Construction</a:t>
                      </a:r>
                      <a:endParaRPr lang="en-US" dirty="0"/>
                    </a:p>
                  </a:txBody>
                  <a:tcPr/>
                </a:tc>
                <a:tc>
                  <a:txBody>
                    <a:bodyPr/>
                    <a:lstStyle/>
                    <a:p>
                      <a:r>
                        <a:rPr lang="en-US" dirty="0" smtClean="0"/>
                        <a:t>Forest City Ratner</a:t>
                      </a:r>
                      <a:endParaRPr lang="en-US" dirty="0"/>
                    </a:p>
                  </a:txBody>
                  <a:tcPr/>
                </a:tc>
              </a:tr>
              <a:tr h="370840">
                <a:tc>
                  <a:txBody>
                    <a:bodyPr/>
                    <a:lstStyle/>
                    <a:p>
                      <a:r>
                        <a:rPr lang="en-US" dirty="0" smtClean="0"/>
                        <a:t>Amway Center (NBA) – 2010</a:t>
                      </a:r>
                      <a:endParaRPr lang="en-US" dirty="0"/>
                    </a:p>
                  </a:txBody>
                  <a:tcPr/>
                </a:tc>
                <a:tc>
                  <a:txBody>
                    <a:bodyPr/>
                    <a:lstStyle/>
                    <a:p>
                      <a:r>
                        <a:rPr lang="en-US" dirty="0" smtClean="0"/>
                        <a:t>Populous</a:t>
                      </a:r>
                      <a:endParaRPr lang="en-US" dirty="0"/>
                    </a:p>
                  </a:txBody>
                  <a:tcPr/>
                </a:tc>
                <a:tc>
                  <a:txBody>
                    <a:bodyPr/>
                    <a:lstStyle/>
                    <a:p>
                      <a:r>
                        <a:rPr lang="en-US" dirty="0" smtClean="0"/>
                        <a:t>Hunt Construction</a:t>
                      </a:r>
                      <a:endParaRPr lang="en-US" dirty="0"/>
                    </a:p>
                  </a:txBody>
                  <a:tcPr/>
                </a:tc>
                <a:tc>
                  <a:txBody>
                    <a:bodyPr/>
                    <a:lstStyle/>
                    <a:p>
                      <a:r>
                        <a:rPr lang="en-US" dirty="0" smtClean="0"/>
                        <a:t>Turner Construction</a:t>
                      </a:r>
                      <a:endParaRPr lang="en-US" dirty="0"/>
                    </a:p>
                  </a:txBody>
                  <a:tcPr/>
                </a:tc>
              </a:tr>
              <a:tr h="370840">
                <a:tc>
                  <a:txBody>
                    <a:bodyPr/>
                    <a:lstStyle/>
                    <a:p>
                      <a:r>
                        <a:rPr lang="en-US" dirty="0" err="1" smtClean="0"/>
                        <a:t>Consol</a:t>
                      </a:r>
                      <a:r>
                        <a:rPr lang="en-US" dirty="0" smtClean="0"/>
                        <a:t> Energy Center:</a:t>
                      </a:r>
                      <a:r>
                        <a:rPr lang="en-US" baseline="0" dirty="0" smtClean="0"/>
                        <a:t> Pittsburg Penguins (NHL) – 2010</a:t>
                      </a:r>
                      <a:endParaRPr lang="en-US" dirty="0"/>
                    </a:p>
                  </a:txBody>
                  <a:tcPr/>
                </a:tc>
                <a:tc>
                  <a:txBody>
                    <a:bodyPr/>
                    <a:lstStyle/>
                    <a:p>
                      <a:r>
                        <a:rPr lang="en-US" dirty="0" smtClean="0"/>
                        <a:t>Populous</a:t>
                      </a:r>
                      <a:endParaRPr lang="en-US" dirty="0"/>
                    </a:p>
                  </a:txBody>
                  <a:tcPr/>
                </a:tc>
                <a:tc>
                  <a:txBody>
                    <a:bodyPr/>
                    <a:lstStyle/>
                    <a:p>
                      <a:r>
                        <a:rPr lang="en-US" dirty="0" smtClean="0"/>
                        <a:t>Hunt Construction</a:t>
                      </a:r>
                      <a:endParaRPr lang="en-US" dirty="0"/>
                    </a:p>
                  </a:txBody>
                  <a:tcPr/>
                </a:tc>
                <a:tc>
                  <a:txBody>
                    <a:bodyPr/>
                    <a:lstStyle/>
                    <a:p>
                      <a:r>
                        <a:rPr lang="en-US" dirty="0" smtClean="0"/>
                        <a:t>ICON</a:t>
                      </a:r>
                      <a:endParaRPr lang="en-US" dirty="0"/>
                    </a:p>
                  </a:txBody>
                  <a:tcPr/>
                </a:tc>
              </a:tr>
              <a:tr h="370840">
                <a:tc>
                  <a:txBody>
                    <a:bodyPr/>
                    <a:lstStyle/>
                    <a:p>
                      <a:r>
                        <a:rPr lang="en-US" dirty="0" smtClean="0"/>
                        <a:t>Prudential Center:</a:t>
                      </a:r>
                      <a:r>
                        <a:rPr lang="en-US" baseline="0" dirty="0" smtClean="0"/>
                        <a:t> New Jersey Devils (NHL) – 2007</a:t>
                      </a:r>
                      <a:endParaRPr lang="en-US" dirty="0"/>
                    </a:p>
                  </a:txBody>
                  <a:tcPr/>
                </a:tc>
                <a:tc>
                  <a:txBody>
                    <a:bodyPr/>
                    <a:lstStyle/>
                    <a:p>
                      <a:r>
                        <a:rPr lang="en-US" dirty="0" smtClean="0"/>
                        <a:t>Populous</a:t>
                      </a:r>
                      <a:endParaRPr lang="en-US" dirty="0"/>
                    </a:p>
                  </a:txBody>
                  <a:tcPr/>
                </a:tc>
                <a:tc>
                  <a:txBody>
                    <a:bodyPr/>
                    <a:lstStyle/>
                    <a:p>
                      <a:r>
                        <a:rPr lang="en-US" dirty="0" err="1" smtClean="0"/>
                        <a:t>Gibane</a:t>
                      </a:r>
                      <a:endParaRPr lang="en-US" dirty="0"/>
                    </a:p>
                  </a:txBody>
                  <a:tcPr/>
                </a:tc>
                <a:tc>
                  <a:txBody>
                    <a:bodyPr/>
                    <a:lstStyle/>
                    <a:p>
                      <a:r>
                        <a:rPr lang="en-US" dirty="0" smtClean="0"/>
                        <a:t>ICON</a:t>
                      </a:r>
                      <a:endParaRPr lang="en-US" dirty="0"/>
                    </a:p>
                  </a:txBody>
                  <a:tcPr/>
                </a:tc>
              </a:tr>
              <a:tr h="370840">
                <a:tc>
                  <a:txBody>
                    <a:bodyPr/>
                    <a:lstStyle/>
                    <a:p>
                      <a:r>
                        <a:rPr lang="en-US" dirty="0" smtClean="0"/>
                        <a:t>Avaya Stadium: San Jose Earthquakes</a:t>
                      </a:r>
                      <a:r>
                        <a:rPr lang="en-US" baseline="0" dirty="0" smtClean="0"/>
                        <a:t> (MLS) – 2015</a:t>
                      </a:r>
                      <a:endParaRPr lang="en-US" dirty="0"/>
                    </a:p>
                  </a:txBody>
                  <a:tcPr/>
                </a:tc>
                <a:tc>
                  <a:txBody>
                    <a:bodyPr/>
                    <a:lstStyle/>
                    <a:p>
                      <a:r>
                        <a:rPr lang="en-US" dirty="0" smtClean="0"/>
                        <a:t>HOK/360</a:t>
                      </a:r>
                      <a:endParaRPr lang="en-US" dirty="0"/>
                    </a:p>
                  </a:txBody>
                  <a:tcPr/>
                </a:tc>
                <a:tc>
                  <a:txBody>
                    <a:bodyPr/>
                    <a:lstStyle/>
                    <a:p>
                      <a:r>
                        <a:rPr lang="en-US" dirty="0" err="1" smtClean="0"/>
                        <a:t>Devcon</a:t>
                      </a:r>
                      <a:r>
                        <a:rPr lang="en-US" dirty="0" smtClean="0"/>
                        <a:t> Construction</a:t>
                      </a:r>
                      <a:endParaRPr lang="en-US" dirty="0"/>
                    </a:p>
                  </a:txBody>
                  <a:tcPr/>
                </a:tc>
                <a:tc>
                  <a:txBody>
                    <a:bodyPr/>
                    <a:lstStyle/>
                    <a:p>
                      <a:r>
                        <a:rPr lang="en-US" dirty="0" smtClean="0"/>
                        <a:t>-</a:t>
                      </a:r>
                      <a:endParaRPr lang="en-US" dirty="0"/>
                    </a:p>
                  </a:txBody>
                  <a:tcPr/>
                </a:tc>
              </a:tr>
            </a:tbl>
          </a:graphicData>
        </a:graphic>
      </p:graphicFrame>
    </p:spTree>
    <p:extLst>
      <p:ext uri="{BB962C8B-B14F-4D97-AF65-F5344CB8AC3E}">
        <p14:creationId xmlns:p14="http://schemas.microsoft.com/office/powerpoint/2010/main" val="1243272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02617"/>
            <a:ext cx="8229600" cy="1600200"/>
          </a:xfrm>
        </p:spPr>
        <p:txBody>
          <a:bodyPr/>
          <a:lstStyle/>
          <a:p>
            <a:r>
              <a:rPr lang="en-US" dirty="0" smtClean="0"/>
              <a:t>Uncertainty, Risk, and Negotiation Astuteness</a:t>
            </a:r>
            <a:endParaRPr lang="en-US" dirty="0"/>
          </a:p>
        </p:txBody>
      </p:sp>
      <p:sp>
        <p:nvSpPr>
          <p:cNvPr id="6" name="Content Placeholder 5"/>
          <p:cNvSpPr>
            <a:spLocks noGrp="1"/>
          </p:cNvSpPr>
          <p:nvPr>
            <p:ph idx="1"/>
          </p:nvPr>
        </p:nvSpPr>
        <p:spPr/>
        <p:txBody>
          <a:bodyPr>
            <a:normAutofit fontScale="92500" lnSpcReduction="10000"/>
          </a:bodyPr>
          <a:lstStyle/>
          <a:p>
            <a:r>
              <a:rPr lang="en-US" sz="3200" dirty="0" smtClean="0"/>
              <a:t>Ability to deal with</a:t>
            </a:r>
          </a:p>
          <a:p>
            <a:pPr lvl="1"/>
            <a:r>
              <a:rPr lang="en-US" sz="2000" dirty="0" smtClean="0"/>
              <a:t>Cost over-runs</a:t>
            </a:r>
          </a:p>
          <a:p>
            <a:pPr lvl="1"/>
            <a:r>
              <a:rPr lang="en-US" sz="2000" dirty="0" smtClean="0"/>
              <a:t>Delays and timeline issues</a:t>
            </a:r>
          </a:p>
          <a:p>
            <a:pPr lvl="1"/>
            <a:r>
              <a:rPr lang="en-US" sz="2000" dirty="0" smtClean="0"/>
              <a:t>Contract negotiations</a:t>
            </a:r>
          </a:p>
          <a:p>
            <a:pPr lvl="1"/>
            <a:r>
              <a:rPr lang="en-US" sz="2000" dirty="0" smtClean="0"/>
              <a:t>Revenue sharing</a:t>
            </a:r>
          </a:p>
          <a:p>
            <a:pPr lvl="1"/>
            <a:r>
              <a:rPr lang="en-US" sz="2000" dirty="0" smtClean="0"/>
              <a:t>Cost sharing</a:t>
            </a:r>
          </a:p>
          <a:p>
            <a:r>
              <a:rPr lang="en-US" sz="2800" dirty="0" smtClean="0"/>
              <a:t>Ability to deal with ‘changes’ during construction, a frequent source of cost overruns, or time overruns </a:t>
            </a:r>
          </a:p>
          <a:p>
            <a:r>
              <a:rPr lang="en-US" sz="2800" dirty="0" smtClean="0"/>
              <a:t>Ability to deal with ‘political interference’ during both planning and construction phases	</a:t>
            </a:r>
            <a:endParaRPr lang="en-US" sz="2800" dirty="0"/>
          </a:p>
        </p:txBody>
      </p:sp>
      <p:sp>
        <p:nvSpPr>
          <p:cNvPr id="4" name="Slide Number Placeholder 3"/>
          <p:cNvSpPr>
            <a:spLocks noGrp="1"/>
          </p:cNvSpPr>
          <p:nvPr>
            <p:ph type="sldNum" sz="quarter" idx="12"/>
          </p:nvPr>
        </p:nvSpPr>
        <p:spPr/>
        <p:txBody>
          <a:bodyPr/>
          <a:lstStyle/>
          <a:p>
            <a:fld id="{162F1D00-BD13-4404-86B0-79703945A0A7}" type="slidenum">
              <a:rPr lang="en-US" smtClean="0"/>
              <a:t>10</a:t>
            </a:fld>
            <a:endParaRPr lang="en-US"/>
          </a:p>
        </p:txBody>
      </p:sp>
    </p:spTree>
    <p:extLst>
      <p:ext uri="{BB962C8B-B14F-4D97-AF65-F5344CB8AC3E}">
        <p14:creationId xmlns:p14="http://schemas.microsoft.com/office/powerpoint/2010/main" val="2440355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1554" y="102617"/>
            <a:ext cx="8229600" cy="1600200"/>
          </a:xfrm>
        </p:spPr>
        <p:txBody>
          <a:bodyPr/>
          <a:lstStyle/>
          <a:p>
            <a:r>
              <a:rPr lang="en-US" dirty="0" smtClean="0"/>
              <a:t>Technology Opportunities Embraced &amp; Exploited</a:t>
            </a:r>
            <a:endParaRPr lang="en-US" dirty="0"/>
          </a:p>
        </p:txBody>
      </p:sp>
      <p:sp>
        <p:nvSpPr>
          <p:cNvPr id="6" name="Content Placeholder 5"/>
          <p:cNvSpPr>
            <a:spLocks noGrp="1"/>
          </p:cNvSpPr>
          <p:nvPr>
            <p:ph idx="1"/>
          </p:nvPr>
        </p:nvSpPr>
        <p:spPr/>
        <p:txBody>
          <a:bodyPr>
            <a:normAutofit fontScale="77500" lnSpcReduction="20000"/>
          </a:bodyPr>
          <a:lstStyle/>
          <a:p>
            <a:r>
              <a:rPr lang="en-US" dirty="0" smtClean="0"/>
              <a:t>Awareness of new technologies</a:t>
            </a:r>
          </a:p>
          <a:p>
            <a:r>
              <a:rPr lang="en-US" dirty="0" smtClean="0"/>
              <a:t>Ongoing assessment of ‘what is out there’</a:t>
            </a:r>
          </a:p>
          <a:p>
            <a:r>
              <a:rPr lang="en-US" dirty="0" smtClean="0"/>
              <a:t>New technology implementation:</a:t>
            </a:r>
          </a:p>
          <a:p>
            <a:pPr lvl="1"/>
            <a:r>
              <a:rPr lang="en-US" dirty="0" smtClean="0"/>
              <a:t>Ticketing</a:t>
            </a:r>
          </a:p>
          <a:p>
            <a:pPr lvl="1"/>
            <a:r>
              <a:rPr lang="en-US" dirty="0" smtClean="0"/>
              <a:t>Delivery of food to seats and other food and beverage services</a:t>
            </a:r>
          </a:p>
          <a:p>
            <a:pPr lvl="1"/>
            <a:r>
              <a:rPr lang="en-US" dirty="0" smtClean="0"/>
              <a:t>Line control</a:t>
            </a:r>
          </a:p>
          <a:p>
            <a:pPr lvl="1"/>
            <a:r>
              <a:rPr lang="en-US" dirty="0" smtClean="0"/>
              <a:t>Spectator safety</a:t>
            </a:r>
          </a:p>
          <a:p>
            <a:pPr lvl="1"/>
            <a:r>
              <a:rPr lang="en-US" dirty="0" smtClean="0"/>
              <a:t>Connect venues</a:t>
            </a:r>
          </a:p>
          <a:p>
            <a:r>
              <a:rPr lang="en-US" dirty="0" smtClean="0"/>
              <a:t>Important role of architects and general contractors in knowledge building from prior projects</a:t>
            </a:r>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11</a:t>
            </a:fld>
            <a:endParaRPr lang="en-US"/>
          </a:p>
        </p:txBody>
      </p:sp>
    </p:spTree>
    <p:extLst>
      <p:ext uri="{BB962C8B-B14F-4D97-AF65-F5344CB8AC3E}">
        <p14:creationId xmlns:p14="http://schemas.microsoft.com/office/powerpoint/2010/main" val="2440355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 y="0"/>
            <a:ext cx="9105253" cy="1600200"/>
          </a:xfrm>
        </p:spPr>
        <p:txBody>
          <a:bodyPr/>
          <a:lstStyle/>
          <a:p>
            <a:r>
              <a:rPr lang="en-US" sz="4800" dirty="0" err="1" smtClean="0"/>
              <a:t>Venuenext</a:t>
            </a:r>
            <a:r>
              <a:rPr lang="en-US" sz="4800" dirty="0" smtClean="0"/>
              <a:t> – Example of Technology Knowledge Transfer</a:t>
            </a:r>
            <a:endParaRPr lang="en-US" sz="4800" dirty="0"/>
          </a:p>
        </p:txBody>
      </p:sp>
      <p:sp>
        <p:nvSpPr>
          <p:cNvPr id="6" name="Content Placeholder 5"/>
          <p:cNvSpPr>
            <a:spLocks noGrp="1"/>
          </p:cNvSpPr>
          <p:nvPr>
            <p:ph idx="1"/>
          </p:nvPr>
        </p:nvSpPr>
        <p:spPr/>
        <p:txBody>
          <a:bodyPr>
            <a:normAutofit fontScale="70000" lnSpcReduction="20000"/>
          </a:bodyPr>
          <a:lstStyle/>
          <a:p>
            <a:r>
              <a:rPr lang="en-US" dirty="0" smtClean="0"/>
              <a:t>Levi’s stadium of San Francisco 49ers is a state of the art US $1.3 billion stadium</a:t>
            </a:r>
          </a:p>
          <a:p>
            <a:r>
              <a:rPr lang="en-US" dirty="0" err="1" smtClean="0"/>
              <a:t>Venuenext</a:t>
            </a:r>
            <a:r>
              <a:rPr lang="en-US" dirty="0" smtClean="0"/>
              <a:t> is an advisory company drawing in part from expertise built up from construction of Levi’s Stadium</a:t>
            </a:r>
          </a:p>
          <a:p>
            <a:r>
              <a:rPr lang="en-US" dirty="0" err="1" smtClean="0"/>
              <a:t>Venuenext</a:t>
            </a:r>
            <a:r>
              <a:rPr lang="en-US" dirty="0" smtClean="0"/>
              <a:t> partners include:</a:t>
            </a:r>
          </a:p>
          <a:p>
            <a:pPr lvl="1"/>
            <a:r>
              <a:rPr lang="en-US" dirty="0" smtClean="0"/>
              <a:t>Ticketmaster</a:t>
            </a:r>
          </a:p>
          <a:p>
            <a:pPr lvl="1"/>
            <a:r>
              <a:rPr lang="en-US" dirty="0" smtClean="0"/>
              <a:t>Aruba Networks</a:t>
            </a:r>
          </a:p>
          <a:p>
            <a:pPr lvl="1"/>
            <a:r>
              <a:rPr lang="en-US" dirty="0" smtClean="0"/>
              <a:t>Oracle</a:t>
            </a:r>
          </a:p>
          <a:p>
            <a:pPr lvl="1"/>
            <a:r>
              <a:rPr lang="en-US" dirty="0" err="1" smtClean="0"/>
              <a:t>Centerplata</a:t>
            </a:r>
            <a:endParaRPr lang="en-US" dirty="0" smtClean="0"/>
          </a:p>
          <a:p>
            <a:pPr lvl="1"/>
            <a:r>
              <a:rPr lang="en-US" dirty="0" err="1" smtClean="0"/>
              <a:t>Skidata</a:t>
            </a:r>
            <a:endParaRPr lang="en-US" dirty="0" smtClean="0"/>
          </a:p>
          <a:p>
            <a:pPr lvl="1"/>
            <a:r>
              <a:rPr lang="en-US" dirty="0" smtClean="0"/>
              <a:t>Micros</a:t>
            </a:r>
          </a:p>
          <a:p>
            <a:r>
              <a:rPr lang="en-US" dirty="0" smtClean="0"/>
              <a:t>Web: </a:t>
            </a:r>
            <a:r>
              <a:rPr lang="en-US" dirty="0" smtClean="0">
                <a:hlinkClick r:id="rId2"/>
              </a:rPr>
              <a:t>www.venuenext.com</a:t>
            </a:r>
            <a:r>
              <a:rPr lang="en-US" dirty="0" smtClean="0"/>
              <a:t> </a:t>
            </a:r>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12</a:t>
            </a:fld>
            <a:endParaRPr lang="en-US"/>
          </a:p>
        </p:txBody>
      </p:sp>
    </p:spTree>
    <p:extLst>
      <p:ext uri="{BB962C8B-B14F-4D97-AF65-F5344CB8AC3E}">
        <p14:creationId xmlns:p14="http://schemas.microsoft.com/office/powerpoint/2010/main" val="31719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Innovation Mindset</a:t>
            </a:r>
            <a:endParaRPr lang="en-US" dirty="0"/>
          </a:p>
        </p:txBody>
      </p:sp>
      <p:sp>
        <p:nvSpPr>
          <p:cNvPr id="6" name="Content Placeholder 5"/>
          <p:cNvSpPr>
            <a:spLocks noGrp="1"/>
          </p:cNvSpPr>
          <p:nvPr>
            <p:ph idx="1"/>
          </p:nvPr>
        </p:nvSpPr>
        <p:spPr/>
        <p:txBody>
          <a:bodyPr>
            <a:normAutofit fontScale="92500" lnSpcReduction="10000"/>
          </a:bodyPr>
          <a:lstStyle/>
          <a:p>
            <a:r>
              <a:rPr lang="en-US" dirty="0" smtClean="0"/>
              <a:t>Opportunities for innovation exist everywhere in venue management – technology, processes, building style, architecture, improved fan experience, food &amp; </a:t>
            </a:r>
            <a:r>
              <a:rPr lang="en-US" dirty="0" err="1" smtClean="0"/>
              <a:t>bev</a:t>
            </a:r>
            <a:r>
              <a:rPr lang="en-US" dirty="0" smtClean="0"/>
              <a:t>, suites, and more</a:t>
            </a:r>
          </a:p>
          <a:p>
            <a:r>
              <a:rPr lang="en-US" dirty="0" smtClean="0"/>
              <a:t>Top venue management firms and managers are committed to the highest standards of operational excellence, a foundation to innovation</a:t>
            </a:r>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13</a:t>
            </a:fld>
            <a:endParaRPr lang="en-US"/>
          </a:p>
        </p:txBody>
      </p:sp>
    </p:spTree>
    <p:extLst>
      <p:ext uri="{BB962C8B-B14F-4D97-AF65-F5344CB8AC3E}">
        <p14:creationId xmlns:p14="http://schemas.microsoft.com/office/powerpoint/2010/main" val="2440355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22313" y="1232262"/>
            <a:ext cx="7772400" cy="2505075"/>
          </a:xfrm>
        </p:spPr>
        <p:txBody>
          <a:bodyPr/>
          <a:lstStyle/>
          <a:p>
            <a:r>
              <a:rPr lang="en-US" dirty="0" smtClean="0"/>
              <a:t>Multiple Motivations for New Venture Building</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14</a:t>
            </a:fld>
            <a:endParaRPr lang="en-US"/>
          </a:p>
        </p:txBody>
      </p:sp>
    </p:spTree>
    <p:extLst>
      <p:ext uri="{BB962C8B-B14F-4D97-AF65-F5344CB8AC3E}">
        <p14:creationId xmlns:p14="http://schemas.microsoft.com/office/powerpoint/2010/main" val="3252737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Motivations for New Venues/Renovations</a:t>
            </a:r>
            <a:endParaRPr lang="en-US" dirty="0"/>
          </a:p>
        </p:txBody>
      </p:sp>
      <p:sp>
        <p:nvSpPr>
          <p:cNvPr id="6" name="Content Placeholder 5"/>
          <p:cNvSpPr>
            <a:spLocks noGrp="1"/>
          </p:cNvSpPr>
          <p:nvPr>
            <p:ph idx="1"/>
          </p:nvPr>
        </p:nvSpPr>
        <p:spPr>
          <a:xfrm>
            <a:off x="317512" y="1745340"/>
            <a:ext cx="8669458" cy="4525963"/>
          </a:xfrm>
        </p:spPr>
        <p:txBody>
          <a:bodyPr>
            <a:normAutofit fontScale="77500" lnSpcReduction="20000"/>
          </a:bodyPr>
          <a:lstStyle/>
          <a:p>
            <a:r>
              <a:rPr lang="en-US" dirty="0" smtClean="0"/>
              <a:t>Increase revenues from existing streams </a:t>
            </a:r>
          </a:p>
          <a:p>
            <a:r>
              <a:rPr lang="en-US" dirty="0" smtClean="0"/>
              <a:t>Increase revenues from new streams</a:t>
            </a:r>
          </a:p>
          <a:p>
            <a:r>
              <a:rPr lang="en-US" dirty="0" smtClean="0"/>
              <a:t>Enhance the spectator experience</a:t>
            </a:r>
          </a:p>
          <a:p>
            <a:r>
              <a:rPr lang="en-US" dirty="0" smtClean="0"/>
              <a:t>Expanded ability to attract new events and a broader spectrum of events</a:t>
            </a:r>
          </a:p>
          <a:p>
            <a:r>
              <a:rPr lang="en-US" dirty="0" smtClean="0"/>
              <a:t>Pursue related real estate opportunities</a:t>
            </a:r>
          </a:p>
          <a:p>
            <a:r>
              <a:rPr lang="en-US" dirty="0" smtClean="0"/>
              <a:t>Seek to revitalize a specific geographic area or community </a:t>
            </a:r>
          </a:p>
          <a:p>
            <a:r>
              <a:rPr lang="en-US" dirty="0" smtClean="0"/>
              <a:t>Bring a current venue up to current industry standards</a:t>
            </a:r>
          </a:p>
          <a:p>
            <a:r>
              <a:rPr lang="en-US" dirty="0" smtClean="0"/>
              <a:t>Aleve safety concerns in current venue</a:t>
            </a:r>
          </a:p>
          <a:p>
            <a:r>
              <a:rPr lang="en-US" dirty="0" smtClean="0"/>
              <a:t>Move to a better financial situation than current venue</a:t>
            </a:r>
          </a:p>
          <a:p>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15</a:t>
            </a:fld>
            <a:endParaRPr lang="en-US"/>
          </a:p>
        </p:txBody>
      </p:sp>
    </p:spTree>
    <p:extLst>
      <p:ext uri="{BB962C8B-B14F-4D97-AF65-F5344CB8AC3E}">
        <p14:creationId xmlns:p14="http://schemas.microsoft.com/office/powerpoint/2010/main" val="1850164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0"/>
            <a:ext cx="9144000" cy="1600200"/>
          </a:xfrm>
        </p:spPr>
        <p:txBody>
          <a:bodyPr/>
          <a:lstStyle/>
          <a:p>
            <a:r>
              <a:rPr lang="en-US" sz="4800" dirty="0" smtClean="0"/>
              <a:t>Evaluating Construction Cost Comparisons for New Venues</a:t>
            </a:r>
            <a:endParaRPr lang="en-US" sz="4800" dirty="0"/>
          </a:p>
        </p:txBody>
      </p:sp>
      <p:sp>
        <p:nvSpPr>
          <p:cNvPr id="6" name="Content Placeholder 5"/>
          <p:cNvSpPr>
            <a:spLocks noGrp="1"/>
          </p:cNvSpPr>
          <p:nvPr>
            <p:ph idx="1"/>
          </p:nvPr>
        </p:nvSpPr>
        <p:spPr>
          <a:xfrm>
            <a:off x="317512" y="1745340"/>
            <a:ext cx="8669458" cy="4525963"/>
          </a:xfrm>
        </p:spPr>
        <p:txBody>
          <a:bodyPr>
            <a:normAutofit fontScale="85000" lnSpcReduction="20000"/>
          </a:bodyPr>
          <a:lstStyle/>
          <a:p>
            <a:r>
              <a:rPr lang="en-US" dirty="0" smtClean="0"/>
              <a:t>General upward trend over time due to:</a:t>
            </a:r>
          </a:p>
          <a:p>
            <a:pPr lvl="1"/>
            <a:r>
              <a:rPr lang="en-US" dirty="0" smtClean="0"/>
              <a:t>Greater complexity of stadiums (e.g., technology requirements, security requirements)</a:t>
            </a:r>
          </a:p>
          <a:p>
            <a:pPr lvl="1"/>
            <a:r>
              <a:rPr lang="en-US" dirty="0" smtClean="0"/>
              <a:t>General inflation for the costs of key new venue inputs, including materials, labor, and technology</a:t>
            </a:r>
          </a:p>
          <a:p>
            <a:r>
              <a:rPr lang="en-US" dirty="0" smtClean="0"/>
              <a:t>Variations across estimated construction costs can also be due to:</a:t>
            </a:r>
          </a:p>
          <a:p>
            <a:pPr lvl="1"/>
            <a:r>
              <a:rPr lang="en-US" dirty="0" smtClean="0"/>
              <a:t>Differences in what is counted (e.g., surrounding road access infrastructure)</a:t>
            </a:r>
          </a:p>
          <a:p>
            <a:pPr lvl="1"/>
            <a:r>
              <a:rPr lang="en-US" dirty="0" smtClean="0"/>
              <a:t>Differences in management skills in design and construction</a:t>
            </a:r>
          </a:p>
          <a:p>
            <a:pPr lvl="1"/>
            <a:r>
              <a:rPr lang="en-US" dirty="0" smtClean="0"/>
              <a:t>Differences in political interference in design or construction phase </a:t>
            </a:r>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16</a:t>
            </a:fld>
            <a:endParaRPr lang="en-US"/>
          </a:p>
        </p:txBody>
      </p:sp>
    </p:spTree>
    <p:extLst>
      <p:ext uri="{BB962C8B-B14F-4D97-AF65-F5344CB8AC3E}">
        <p14:creationId xmlns:p14="http://schemas.microsoft.com/office/powerpoint/2010/main" val="1359676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17</a:t>
            </a:fld>
            <a:endParaRPr lang="en-US"/>
          </a:p>
        </p:txBody>
      </p:sp>
      <p:pic>
        <p:nvPicPr>
          <p:cNvPr id="3" name="Picture 2"/>
          <p:cNvPicPr>
            <a:picLocks noChangeAspect="1"/>
          </p:cNvPicPr>
          <p:nvPr/>
        </p:nvPicPr>
        <p:blipFill>
          <a:blip r:embed="rId2"/>
          <a:stretch>
            <a:fillRect/>
          </a:stretch>
        </p:blipFill>
        <p:spPr>
          <a:xfrm>
            <a:off x="521909" y="483200"/>
            <a:ext cx="8612741" cy="5232375"/>
          </a:xfrm>
          <a:prstGeom prst="rect">
            <a:avLst/>
          </a:prstGeom>
        </p:spPr>
      </p:pic>
    </p:spTree>
    <p:extLst>
      <p:ext uri="{BB962C8B-B14F-4D97-AF65-F5344CB8AC3E}">
        <p14:creationId xmlns:p14="http://schemas.microsoft.com/office/powerpoint/2010/main" val="105661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18</a:t>
            </a:fld>
            <a:endParaRPr lang="en-US"/>
          </a:p>
        </p:txBody>
      </p:sp>
      <p:pic>
        <p:nvPicPr>
          <p:cNvPr id="3" name="Picture 2"/>
          <p:cNvPicPr>
            <a:picLocks noChangeAspect="1"/>
          </p:cNvPicPr>
          <p:nvPr/>
        </p:nvPicPr>
        <p:blipFill>
          <a:blip r:embed="rId2"/>
          <a:stretch>
            <a:fillRect/>
          </a:stretch>
        </p:blipFill>
        <p:spPr>
          <a:xfrm>
            <a:off x="612878" y="723803"/>
            <a:ext cx="8351776" cy="4812297"/>
          </a:xfrm>
          <a:prstGeom prst="rect">
            <a:avLst/>
          </a:prstGeom>
        </p:spPr>
      </p:pic>
    </p:spTree>
    <p:extLst>
      <p:ext uri="{BB962C8B-B14F-4D97-AF65-F5344CB8AC3E}">
        <p14:creationId xmlns:p14="http://schemas.microsoft.com/office/powerpoint/2010/main" val="105661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19</a:t>
            </a:fld>
            <a:endParaRPr lang="en-US"/>
          </a:p>
        </p:txBody>
      </p:sp>
      <p:pic>
        <p:nvPicPr>
          <p:cNvPr id="3" name="Picture 2"/>
          <p:cNvPicPr>
            <a:picLocks noChangeAspect="1"/>
          </p:cNvPicPr>
          <p:nvPr/>
        </p:nvPicPr>
        <p:blipFill>
          <a:blip r:embed="rId2"/>
          <a:stretch>
            <a:fillRect/>
          </a:stretch>
        </p:blipFill>
        <p:spPr>
          <a:xfrm>
            <a:off x="681903" y="930825"/>
            <a:ext cx="8221854" cy="3003809"/>
          </a:xfrm>
          <a:prstGeom prst="rect">
            <a:avLst/>
          </a:prstGeom>
        </p:spPr>
      </p:pic>
    </p:spTree>
    <p:extLst>
      <p:ext uri="{BB962C8B-B14F-4D97-AF65-F5344CB8AC3E}">
        <p14:creationId xmlns:p14="http://schemas.microsoft.com/office/powerpoint/2010/main" val="1056619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20</a:t>
            </a:fld>
            <a:endParaRPr lang="en-US"/>
          </a:p>
        </p:txBody>
      </p:sp>
      <p:pic>
        <p:nvPicPr>
          <p:cNvPr id="3" name="Picture 2"/>
          <p:cNvPicPr>
            <a:picLocks noChangeAspect="1"/>
          </p:cNvPicPr>
          <p:nvPr/>
        </p:nvPicPr>
        <p:blipFill>
          <a:blip r:embed="rId2"/>
          <a:stretch>
            <a:fillRect/>
          </a:stretch>
        </p:blipFill>
        <p:spPr>
          <a:xfrm>
            <a:off x="654293" y="1104266"/>
            <a:ext cx="8239014" cy="4128107"/>
          </a:xfrm>
          <a:prstGeom prst="rect">
            <a:avLst/>
          </a:prstGeom>
        </p:spPr>
      </p:pic>
    </p:spTree>
    <p:extLst>
      <p:ext uri="{BB962C8B-B14F-4D97-AF65-F5344CB8AC3E}">
        <p14:creationId xmlns:p14="http://schemas.microsoft.com/office/powerpoint/2010/main" val="1056619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2880"/>
            <a:ext cx="8229600" cy="1600200"/>
          </a:xfrm>
        </p:spPr>
        <p:txBody>
          <a:bodyPr/>
          <a:lstStyle/>
          <a:p>
            <a:r>
              <a:rPr lang="en-US" dirty="0" smtClean="0"/>
              <a:t>Venue Name Change</a:t>
            </a:r>
            <a:endParaRPr lang="en-US" dirty="0"/>
          </a:p>
        </p:txBody>
      </p:sp>
      <p:sp>
        <p:nvSpPr>
          <p:cNvPr id="4" name="Content Placeholder 3"/>
          <p:cNvSpPr>
            <a:spLocks noGrp="1"/>
          </p:cNvSpPr>
          <p:nvPr>
            <p:ph idx="1"/>
          </p:nvPr>
        </p:nvSpPr>
        <p:spPr>
          <a:xfrm>
            <a:off x="444137" y="1623853"/>
            <a:ext cx="8229600" cy="4525963"/>
          </a:xfrm>
        </p:spPr>
        <p:txBody>
          <a:bodyPr/>
          <a:lstStyle/>
          <a:p>
            <a:r>
              <a:rPr lang="en-US" dirty="0" smtClean="0"/>
              <a:t>The names of major venues can change for a number of reasons</a:t>
            </a:r>
          </a:p>
          <a:p>
            <a:pPr lvl="1"/>
            <a:r>
              <a:rPr lang="en-US" sz="2000" dirty="0" smtClean="0"/>
              <a:t>Naming Rights Contract ends and is not renewed</a:t>
            </a:r>
          </a:p>
          <a:p>
            <a:pPr lvl="1"/>
            <a:r>
              <a:rPr lang="en-US" sz="2000" dirty="0" smtClean="0"/>
              <a:t>Company owning naming rights cancels the contract early due to internal financial problems/bankruptcy</a:t>
            </a:r>
          </a:p>
          <a:p>
            <a:pPr lvl="1"/>
            <a:r>
              <a:rPr lang="en-US" sz="2000" dirty="0"/>
              <a:t>Company owning naming rights </a:t>
            </a:r>
            <a:r>
              <a:rPr lang="en-US" sz="2000" dirty="0" smtClean="0"/>
              <a:t>is acquired by another company and changes the name on the venue to acquiring company name</a:t>
            </a:r>
          </a:p>
          <a:p>
            <a:pPr lvl="1"/>
            <a:r>
              <a:rPr lang="en-US" sz="2000" dirty="0"/>
              <a:t>Company owning naming rights </a:t>
            </a:r>
            <a:r>
              <a:rPr lang="en-US" sz="2000" dirty="0" smtClean="0"/>
              <a:t>opts out of the deal early for strategic reasons</a:t>
            </a:r>
          </a:p>
          <a:p>
            <a:pPr lvl="1"/>
            <a:r>
              <a:rPr lang="en-US" sz="2000" dirty="0" smtClean="0"/>
              <a:t>Company owning naming rights opts out of deal early when anchor tenant changes ownership</a:t>
            </a:r>
            <a:endParaRPr lang="en-US" sz="2000" dirty="0"/>
          </a:p>
          <a:p>
            <a:pPr lvl="1"/>
            <a:endParaRPr lang="en-US" dirty="0"/>
          </a:p>
          <a:p>
            <a:pPr lvl="1"/>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21</a:t>
            </a:fld>
            <a:endParaRPr lang="en-US"/>
          </a:p>
        </p:txBody>
      </p:sp>
    </p:spTree>
    <p:extLst>
      <p:ext uri="{BB962C8B-B14F-4D97-AF65-F5344CB8AC3E}">
        <p14:creationId xmlns:p14="http://schemas.microsoft.com/office/powerpoint/2010/main" val="1384169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Venue Name Change Examples</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22</a:t>
            </a:fld>
            <a:endParaRPr lang="en-US"/>
          </a:p>
        </p:txBody>
      </p:sp>
      <p:graphicFrame>
        <p:nvGraphicFramePr>
          <p:cNvPr id="7" name="Table 6"/>
          <p:cNvGraphicFramePr>
            <a:graphicFrameLocks noGrp="1"/>
          </p:cNvGraphicFramePr>
          <p:nvPr>
            <p:extLst>
              <p:ext uri="{D42A27DB-BD31-4B8C-83A1-F6EECF244321}">
                <p14:modId xmlns:p14="http://schemas.microsoft.com/office/powerpoint/2010/main" val="2256573897"/>
              </p:ext>
            </p:extLst>
          </p:nvPr>
        </p:nvGraphicFramePr>
        <p:xfrm>
          <a:off x="234683" y="1921618"/>
          <a:ext cx="8752287" cy="4119880"/>
        </p:xfrm>
        <a:graphic>
          <a:graphicData uri="http://schemas.openxmlformats.org/drawingml/2006/table">
            <a:tbl>
              <a:tblPr firstRow="1" bandRow="1">
                <a:tableStyleId>{5C22544A-7EE6-4342-B048-85BDC9FD1C3A}</a:tableStyleId>
              </a:tblPr>
              <a:tblGrid>
                <a:gridCol w="2222584"/>
                <a:gridCol w="3727314"/>
                <a:gridCol w="2802389"/>
              </a:tblGrid>
              <a:tr h="370840">
                <a:tc>
                  <a:txBody>
                    <a:bodyPr/>
                    <a:lstStyle/>
                    <a:p>
                      <a:r>
                        <a:rPr lang="en-US" dirty="0" smtClean="0"/>
                        <a:t>Reason for Change</a:t>
                      </a:r>
                      <a:endParaRPr lang="en-US" dirty="0"/>
                    </a:p>
                  </a:txBody>
                  <a:tcPr/>
                </a:tc>
                <a:tc>
                  <a:txBody>
                    <a:bodyPr/>
                    <a:lstStyle/>
                    <a:p>
                      <a:r>
                        <a:rPr lang="en-US" dirty="0" smtClean="0"/>
                        <a:t>Example</a:t>
                      </a:r>
                      <a:endParaRPr lang="en-US" dirty="0"/>
                    </a:p>
                  </a:txBody>
                  <a:tcPr/>
                </a:tc>
                <a:tc>
                  <a:txBody>
                    <a:bodyPr/>
                    <a:lstStyle/>
                    <a:p>
                      <a:r>
                        <a:rPr lang="en-US" dirty="0" smtClean="0"/>
                        <a:t>Teams</a:t>
                      </a:r>
                      <a:endParaRPr lang="en-US" dirty="0"/>
                    </a:p>
                  </a:txBody>
                  <a:tcPr/>
                </a:tc>
              </a:tr>
              <a:tr h="370840">
                <a:tc>
                  <a:txBody>
                    <a:bodyPr/>
                    <a:lstStyle/>
                    <a:p>
                      <a:r>
                        <a:rPr lang="en-US" dirty="0" smtClean="0"/>
                        <a:t>Non-Renewal</a:t>
                      </a:r>
                      <a:endParaRPr lang="en-US" dirty="0"/>
                    </a:p>
                  </a:txBody>
                  <a:tcPr/>
                </a:tc>
                <a:tc>
                  <a:txBody>
                    <a:bodyPr/>
                    <a:lstStyle/>
                    <a:p>
                      <a:r>
                        <a:rPr lang="en-US" dirty="0" smtClean="0"/>
                        <a:t>Formerly:</a:t>
                      </a:r>
                      <a:r>
                        <a:rPr lang="en-US" baseline="0" dirty="0" smtClean="0"/>
                        <a:t> McAfee Coliseum</a:t>
                      </a:r>
                    </a:p>
                    <a:p>
                      <a:r>
                        <a:rPr lang="en-US" baseline="0" dirty="0" smtClean="0"/>
                        <a:t>Now: </a:t>
                      </a:r>
                      <a:r>
                        <a:rPr lang="en-US" baseline="0" dirty="0" err="1" smtClean="0"/>
                        <a:t>O.Co</a:t>
                      </a:r>
                      <a:r>
                        <a:rPr lang="en-US" baseline="0" dirty="0" smtClean="0"/>
                        <a:t> Coliseum</a:t>
                      </a:r>
                      <a:endParaRPr lang="en-US" dirty="0"/>
                    </a:p>
                  </a:txBody>
                  <a:tcPr/>
                </a:tc>
                <a:tc>
                  <a:txBody>
                    <a:bodyPr/>
                    <a:lstStyle/>
                    <a:p>
                      <a:r>
                        <a:rPr lang="en-US" dirty="0" smtClean="0"/>
                        <a:t>Oakland Raiders</a:t>
                      </a:r>
                    </a:p>
                    <a:p>
                      <a:r>
                        <a:rPr lang="en-US" dirty="0" smtClean="0"/>
                        <a:t>Oakland A’s</a:t>
                      </a:r>
                      <a:endParaRPr lang="en-US" dirty="0"/>
                    </a:p>
                  </a:txBody>
                  <a:tcPr/>
                </a:tc>
              </a:tr>
              <a:tr h="370840">
                <a:tc>
                  <a:txBody>
                    <a:bodyPr/>
                    <a:lstStyle/>
                    <a:p>
                      <a:r>
                        <a:rPr lang="en-US" dirty="0" smtClean="0"/>
                        <a:t>Financial</a:t>
                      </a:r>
                      <a:r>
                        <a:rPr lang="en-US" baseline="0" dirty="0" smtClean="0"/>
                        <a:t> Problems/</a:t>
                      </a:r>
                    </a:p>
                    <a:p>
                      <a:r>
                        <a:rPr lang="en-US" baseline="0" dirty="0" smtClean="0"/>
                        <a:t>Bankruptcy</a:t>
                      </a:r>
                    </a:p>
                  </a:txBody>
                  <a:tcPr/>
                </a:tc>
                <a:tc>
                  <a:txBody>
                    <a:bodyPr/>
                    <a:lstStyle/>
                    <a:p>
                      <a:r>
                        <a:rPr lang="en-US" dirty="0" smtClean="0"/>
                        <a:t>Formerly: CMGI Field</a:t>
                      </a:r>
                    </a:p>
                    <a:p>
                      <a:r>
                        <a:rPr lang="en-US" dirty="0" smtClean="0"/>
                        <a:t>Now: Gillette</a:t>
                      </a:r>
                      <a:r>
                        <a:rPr lang="en-US" baseline="0" dirty="0" smtClean="0"/>
                        <a:t> Stadium</a:t>
                      </a:r>
                      <a:endParaRPr lang="en-US" dirty="0"/>
                    </a:p>
                  </a:txBody>
                  <a:tcPr/>
                </a:tc>
                <a:tc>
                  <a:txBody>
                    <a:bodyPr/>
                    <a:lstStyle/>
                    <a:p>
                      <a:r>
                        <a:rPr lang="en-US" dirty="0" smtClean="0"/>
                        <a:t>New England Patriots</a:t>
                      </a:r>
                    </a:p>
                    <a:p>
                      <a:r>
                        <a:rPr lang="en-US" dirty="0" smtClean="0"/>
                        <a:t>New England Revolution</a:t>
                      </a:r>
                      <a:endParaRPr lang="en-US" dirty="0"/>
                    </a:p>
                  </a:txBody>
                  <a:tcPr/>
                </a:tc>
              </a:tr>
              <a:tr h="370840">
                <a:tc>
                  <a:txBody>
                    <a:bodyPr/>
                    <a:lstStyle/>
                    <a:p>
                      <a:r>
                        <a:rPr lang="en-US" dirty="0" smtClean="0"/>
                        <a:t>Acquisition of Company with Naming Rights</a:t>
                      </a:r>
                      <a:endParaRPr lang="en-US" dirty="0"/>
                    </a:p>
                  </a:txBody>
                  <a:tcPr/>
                </a:tc>
                <a:tc>
                  <a:txBody>
                    <a:bodyPr/>
                    <a:lstStyle/>
                    <a:p>
                      <a:r>
                        <a:rPr lang="en-US" dirty="0" smtClean="0"/>
                        <a:t>Formerly:</a:t>
                      </a:r>
                      <a:r>
                        <a:rPr lang="en-US" baseline="0" dirty="0" smtClean="0"/>
                        <a:t> Pacific Bell Park; SBC Park</a:t>
                      </a:r>
                    </a:p>
                    <a:p>
                      <a:r>
                        <a:rPr lang="en-US" baseline="0" dirty="0" smtClean="0"/>
                        <a:t>Now: AT&amp;T Park</a:t>
                      </a:r>
                      <a:endParaRPr lang="en-US" dirty="0"/>
                    </a:p>
                  </a:txBody>
                  <a:tcPr/>
                </a:tc>
                <a:tc>
                  <a:txBody>
                    <a:bodyPr/>
                    <a:lstStyle/>
                    <a:p>
                      <a:r>
                        <a:rPr lang="en-US" dirty="0" smtClean="0"/>
                        <a:t>San Francisco Giants</a:t>
                      </a:r>
                      <a:endParaRPr lang="en-US" dirty="0"/>
                    </a:p>
                  </a:txBody>
                  <a:tcPr/>
                </a:tc>
              </a:tr>
              <a:tr h="370840">
                <a:tc>
                  <a:txBody>
                    <a:bodyPr/>
                    <a:lstStyle/>
                    <a:p>
                      <a:r>
                        <a:rPr lang="en-US" dirty="0" smtClean="0"/>
                        <a:t>Early Exit</a:t>
                      </a:r>
                      <a:r>
                        <a:rPr lang="en-US" baseline="0" dirty="0" smtClean="0"/>
                        <a:t> due to Change in Strategy</a:t>
                      </a:r>
                      <a:endParaRPr lang="en-US" dirty="0"/>
                    </a:p>
                  </a:txBody>
                  <a:tcPr/>
                </a:tc>
                <a:tc>
                  <a:txBody>
                    <a:bodyPr/>
                    <a:lstStyle/>
                    <a:p>
                      <a:r>
                        <a:rPr lang="en-US" dirty="0" smtClean="0"/>
                        <a:t>Formerly: </a:t>
                      </a:r>
                      <a:r>
                        <a:rPr lang="en-US" dirty="0" err="1" smtClean="0"/>
                        <a:t>Scotiabank</a:t>
                      </a:r>
                      <a:r>
                        <a:rPr lang="en-US" baseline="0" dirty="0" smtClean="0"/>
                        <a:t> Place</a:t>
                      </a:r>
                    </a:p>
                    <a:p>
                      <a:r>
                        <a:rPr lang="en-US" baseline="0" dirty="0" smtClean="0"/>
                        <a:t>Now: Canadian Tire Centre</a:t>
                      </a:r>
                      <a:endParaRPr lang="en-US" dirty="0"/>
                    </a:p>
                  </a:txBody>
                  <a:tcPr/>
                </a:tc>
                <a:tc>
                  <a:txBody>
                    <a:bodyPr/>
                    <a:lstStyle/>
                    <a:p>
                      <a:r>
                        <a:rPr lang="en-US" dirty="0" smtClean="0"/>
                        <a:t>Ottawa Senators</a:t>
                      </a:r>
                      <a:endParaRPr lang="en-US" dirty="0"/>
                    </a:p>
                  </a:txBody>
                  <a:tcPr/>
                </a:tc>
              </a:tr>
              <a:tr h="370840">
                <a:tc>
                  <a:txBody>
                    <a:bodyPr/>
                    <a:lstStyle/>
                    <a:p>
                      <a:r>
                        <a:rPr lang="en-US" dirty="0" smtClean="0"/>
                        <a:t>Early Exit due</a:t>
                      </a:r>
                      <a:r>
                        <a:rPr lang="en-US" baseline="0" dirty="0" smtClean="0"/>
                        <a:t> to Anchor Tenant Ownership Change</a:t>
                      </a:r>
                      <a:endParaRPr lang="en-US" dirty="0"/>
                    </a:p>
                  </a:txBody>
                  <a:tcPr/>
                </a:tc>
                <a:tc>
                  <a:txBody>
                    <a:bodyPr/>
                    <a:lstStyle/>
                    <a:p>
                      <a:r>
                        <a:rPr lang="en-US" dirty="0" smtClean="0"/>
                        <a:t>Formerly: HP Pavilion</a:t>
                      </a:r>
                    </a:p>
                    <a:p>
                      <a:r>
                        <a:rPr lang="en-US" dirty="0" smtClean="0"/>
                        <a:t>Now: SAP Center</a:t>
                      </a:r>
                      <a:endParaRPr lang="en-US" dirty="0"/>
                    </a:p>
                  </a:txBody>
                  <a:tcPr/>
                </a:tc>
                <a:tc>
                  <a:txBody>
                    <a:bodyPr/>
                    <a:lstStyle/>
                    <a:p>
                      <a:r>
                        <a:rPr lang="en-US" dirty="0" smtClean="0"/>
                        <a:t>San Jose Sharks</a:t>
                      </a:r>
                      <a:endParaRPr lang="en-US" dirty="0"/>
                    </a:p>
                  </a:txBody>
                  <a:tcPr/>
                </a:tc>
              </a:tr>
            </a:tbl>
          </a:graphicData>
        </a:graphic>
      </p:graphicFrame>
    </p:spTree>
    <p:extLst>
      <p:ext uri="{BB962C8B-B14F-4D97-AF65-F5344CB8AC3E}">
        <p14:creationId xmlns:p14="http://schemas.microsoft.com/office/powerpoint/2010/main" val="2120616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22313" y="2246811"/>
            <a:ext cx="7772400" cy="898344"/>
          </a:xfrm>
        </p:spPr>
        <p:txBody>
          <a:bodyPr/>
          <a:lstStyle/>
          <a:p>
            <a:r>
              <a:rPr lang="en-US" dirty="0" smtClean="0"/>
              <a:t>New Venue Financing</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23</a:t>
            </a:fld>
            <a:endParaRPr lang="en-US"/>
          </a:p>
        </p:txBody>
      </p:sp>
    </p:spTree>
    <p:extLst>
      <p:ext uri="{BB962C8B-B14F-4D97-AF65-F5344CB8AC3E}">
        <p14:creationId xmlns:p14="http://schemas.microsoft.com/office/powerpoint/2010/main" val="7330276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New Venue Business</a:t>
            </a:r>
            <a:endParaRPr lang="en-US" dirty="0"/>
          </a:p>
        </p:txBody>
      </p:sp>
      <p:sp>
        <p:nvSpPr>
          <p:cNvPr id="6" name="Content Placeholder 5"/>
          <p:cNvSpPr>
            <a:spLocks noGrp="1"/>
          </p:cNvSpPr>
          <p:nvPr>
            <p:ph idx="1"/>
          </p:nvPr>
        </p:nvSpPr>
        <p:spPr/>
        <p:txBody>
          <a:bodyPr>
            <a:normAutofit fontScale="70000" lnSpcReduction="20000"/>
          </a:bodyPr>
          <a:lstStyle/>
          <a:p>
            <a:r>
              <a:rPr lang="en-US" dirty="0" smtClean="0"/>
              <a:t>Construction costs escalating</a:t>
            </a:r>
          </a:p>
          <a:p>
            <a:r>
              <a:rPr lang="en-US" dirty="0" smtClean="0"/>
              <a:t>Er</a:t>
            </a:r>
            <a:r>
              <a:rPr lang="en-US" dirty="0"/>
              <a:t>a</a:t>
            </a:r>
            <a:r>
              <a:rPr lang="en-US" dirty="0" smtClean="0"/>
              <a:t> of shared stadiums in football and baseball on the decline</a:t>
            </a:r>
          </a:p>
          <a:p>
            <a:pPr lvl="1"/>
            <a:r>
              <a:rPr lang="en-US" dirty="0" smtClean="0"/>
              <a:t>San Francisco Giants (MLB) and 49ers (NFL) previously shared Candlestick Park but now each have their own venue</a:t>
            </a:r>
          </a:p>
          <a:p>
            <a:pPr lvl="1"/>
            <a:r>
              <a:rPr lang="en-US" dirty="0" smtClean="0"/>
              <a:t>Minnesota Twins (MLB) and Vikings (NFL) previously shared the </a:t>
            </a:r>
            <a:r>
              <a:rPr lang="en-US" dirty="0" err="1" smtClean="0"/>
              <a:t>Metrodome</a:t>
            </a:r>
            <a:r>
              <a:rPr lang="en-US" dirty="0" smtClean="0"/>
              <a:t> but now have own ballpark/stadium</a:t>
            </a:r>
          </a:p>
          <a:p>
            <a:r>
              <a:rPr lang="en-US" dirty="0" smtClean="0"/>
              <a:t>Arenas (hockey/basketball) prefer 2 anchor tenants</a:t>
            </a:r>
          </a:p>
          <a:p>
            <a:pPr lvl="1"/>
            <a:r>
              <a:rPr lang="en-US" dirty="0" smtClean="0"/>
              <a:t>Barclay’s Center (New York) with NBA and NHL clubs</a:t>
            </a:r>
            <a:endParaRPr lang="en-US" dirty="0"/>
          </a:p>
          <a:p>
            <a:r>
              <a:rPr lang="en-US" dirty="0" smtClean="0"/>
              <a:t>Two central aspects to New Venue financing:</a:t>
            </a:r>
          </a:p>
          <a:p>
            <a:pPr lvl="1"/>
            <a:r>
              <a:rPr lang="en-US" sz="1800" dirty="0" smtClean="0"/>
              <a:t>Magnitude of construction costs</a:t>
            </a:r>
          </a:p>
          <a:p>
            <a:pPr lvl="1"/>
            <a:r>
              <a:rPr lang="en-US" sz="1800" dirty="0" smtClean="0"/>
              <a:t>Timing of the associated cash flows (i.e., costs must be paid years before future revenue sources arrive)</a:t>
            </a:r>
            <a:endParaRPr lang="en-US" sz="1800" dirty="0"/>
          </a:p>
        </p:txBody>
      </p:sp>
      <p:sp>
        <p:nvSpPr>
          <p:cNvPr id="4" name="Slide Number Placeholder 3"/>
          <p:cNvSpPr>
            <a:spLocks noGrp="1"/>
          </p:cNvSpPr>
          <p:nvPr>
            <p:ph type="sldNum" sz="quarter" idx="12"/>
          </p:nvPr>
        </p:nvSpPr>
        <p:spPr/>
        <p:txBody>
          <a:bodyPr/>
          <a:lstStyle/>
          <a:p>
            <a:fld id="{162F1D00-BD13-4404-86B0-79703945A0A7}" type="slidenum">
              <a:rPr lang="en-US" smtClean="0"/>
              <a:t>24</a:t>
            </a:fld>
            <a:endParaRPr lang="en-US"/>
          </a:p>
        </p:txBody>
      </p:sp>
    </p:spTree>
    <p:extLst>
      <p:ext uri="{BB962C8B-B14F-4D97-AF65-F5344CB8AC3E}">
        <p14:creationId xmlns:p14="http://schemas.microsoft.com/office/powerpoint/2010/main" val="861682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45140"/>
            <a:ext cx="8229600" cy="1600200"/>
          </a:xfrm>
        </p:spPr>
        <p:txBody>
          <a:bodyPr/>
          <a:lstStyle/>
          <a:p>
            <a:r>
              <a:rPr lang="en-US" dirty="0" smtClean="0"/>
              <a:t>Reducing New Venue Financing Costs</a:t>
            </a:r>
            <a:endParaRPr lang="en-US" dirty="0"/>
          </a:p>
        </p:txBody>
      </p:sp>
      <p:sp>
        <p:nvSpPr>
          <p:cNvPr id="6" name="Content Placeholder 5"/>
          <p:cNvSpPr>
            <a:spLocks noGrp="1"/>
          </p:cNvSpPr>
          <p:nvPr>
            <p:ph idx="1"/>
          </p:nvPr>
        </p:nvSpPr>
        <p:spPr/>
        <p:txBody>
          <a:bodyPr>
            <a:noAutofit/>
          </a:bodyPr>
          <a:lstStyle/>
          <a:p>
            <a:r>
              <a:rPr lang="en-US" sz="3200" dirty="0" smtClean="0"/>
              <a:t>Four major approaches</a:t>
            </a:r>
            <a:endParaRPr lang="en-US" sz="1100" dirty="0" smtClean="0"/>
          </a:p>
          <a:p>
            <a:pPr marL="800100" lvl="1" indent="-342900">
              <a:buFont typeface="+mj-lt"/>
              <a:buAutoNum type="arabicPeriod"/>
            </a:pPr>
            <a:r>
              <a:rPr lang="en-US" sz="2400" dirty="0" smtClean="0"/>
              <a:t>Reduce total venue construction cost (i.e., smaller size, simpler design, less expensive building location, etc.)</a:t>
            </a:r>
          </a:p>
          <a:p>
            <a:pPr marL="800100" lvl="1" indent="-342900">
              <a:buFont typeface="+mj-lt"/>
              <a:buAutoNum type="arabicPeriod"/>
            </a:pPr>
            <a:r>
              <a:rPr lang="en-US" sz="2400" dirty="0" smtClean="0"/>
              <a:t>Back-ending cash payments for construction costs (i.e., contracts that allow for later payments for costs)</a:t>
            </a:r>
          </a:p>
          <a:p>
            <a:pPr marL="800100" lvl="1" indent="-342900">
              <a:buFont typeface="+mj-lt"/>
              <a:buAutoNum type="arabicPeriod"/>
            </a:pPr>
            <a:r>
              <a:rPr lang="en-US" sz="2400" dirty="0" smtClean="0"/>
              <a:t>Front-end cash payments from future revenue streams of the new venue (i.e., contracts with advances on future payment streams)</a:t>
            </a:r>
          </a:p>
          <a:p>
            <a:pPr marL="800100" lvl="1" indent="-342900">
              <a:buFont typeface="+mj-lt"/>
              <a:buAutoNum type="arabicPeriod"/>
            </a:pPr>
            <a:r>
              <a:rPr lang="en-US" sz="2400" dirty="0" smtClean="0"/>
              <a:t>Front-end cash from sale of seat licenses</a:t>
            </a:r>
          </a:p>
        </p:txBody>
      </p:sp>
      <p:sp>
        <p:nvSpPr>
          <p:cNvPr id="4" name="Slide Number Placeholder 3"/>
          <p:cNvSpPr>
            <a:spLocks noGrp="1"/>
          </p:cNvSpPr>
          <p:nvPr>
            <p:ph type="sldNum" sz="quarter" idx="12"/>
          </p:nvPr>
        </p:nvSpPr>
        <p:spPr/>
        <p:txBody>
          <a:bodyPr/>
          <a:lstStyle/>
          <a:p>
            <a:fld id="{162F1D00-BD13-4404-86B0-79703945A0A7}" type="slidenum">
              <a:rPr lang="en-US" smtClean="0"/>
              <a:t>25</a:t>
            </a:fld>
            <a:endParaRPr lang="en-US"/>
          </a:p>
        </p:txBody>
      </p:sp>
    </p:spTree>
    <p:extLst>
      <p:ext uri="{BB962C8B-B14F-4D97-AF65-F5344CB8AC3E}">
        <p14:creationId xmlns:p14="http://schemas.microsoft.com/office/powerpoint/2010/main" val="506269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48046"/>
            <a:ext cx="8229600" cy="1600200"/>
          </a:xfrm>
        </p:spPr>
        <p:txBody>
          <a:bodyPr/>
          <a:lstStyle/>
          <a:p>
            <a:r>
              <a:rPr lang="en-US" dirty="0" smtClean="0"/>
              <a:t>Stakeholder Options for New Venue Financing</a:t>
            </a:r>
            <a:endParaRPr lang="en-US" dirty="0"/>
          </a:p>
        </p:txBody>
      </p:sp>
      <p:sp>
        <p:nvSpPr>
          <p:cNvPr id="6" name="Content Placeholder 5"/>
          <p:cNvSpPr>
            <a:spLocks noGrp="1"/>
          </p:cNvSpPr>
          <p:nvPr>
            <p:ph idx="1"/>
          </p:nvPr>
        </p:nvSpPr>
        <p:spPr>
          <a:xfrm>
            <a:off x="457200" y="1828176"/>
            <a:ext cx="8229600" cy="4525963"/>
          </a:xfrm>
        </p:spPr>
        <p:txBody>
          <a:bodyPr>
            <a:normAutofit fontScale="77500" lnSpcReduction="20000"/>
          </a:bodyPr>
          <a:lstStyle/>
          <a:p>
            <a:r>
              <a:rPr lang="en-US" dirty="0"/>
              <a:t>GOVERNMENT </a:t>
            </a:r>
            <a:r>
              <a:rPr lang="en-US" dirty="0" smtClean="0"/>
              <a:t>FINANCING (e.g., city sales tax, grants, parking tax, tourist tax, etc.)</a:t>
            </a:r>
            <a:endParaRPr lang="en-US" dirty="0"/>
          </a:p>
          <a:p>
            <a:r>
              <a:rPr lang="en-US" dirty="0"/>
              <a:t>OWNER/EQUITY </a:t>
            </a:r>
            <a:r>
              <a:rPr lang="en-US" dirty="0" smtClean="0"/>
              <a:t>FINANCING </a:t>
            </a:r>
            <a:endParaRPr lang="en-US" dirty="0"/>
          </a:p>
          <a:p>
            <a:r>
              <a:rPr lang="en-US" dirty="0"/>
              <a:t>SPORTING LEAGUE </a:t>
            </a:r>
            <a:r>
              <a:rPr lang="en-US" dirty="0" smtClean="0"/>
              <a:t>FINANCING (e.g., club support programs, lending)</a:t>
            </a:r>
            <a:endParaRPr lang="en-US" dirty="0"/>
          </a:p>
          <a:p>
            <a:r>
              <a:rPr lang="en-US" dirty="0"/>
              <a:t>DEBT </a:t>
            </a:r>
            <a:r>
              <a:rPr lang="en-US" dirty="0" smtClean="0"/>
              <a:t>FINANCING (e.g., loan, bond, mortgage)</a:t>
            </a:r>
            <a:endParaRPr lang="en-US" dirty="0"/>
          </a:p>
          <a:p>
            <a:r>
              <a:rPr lang="en-US" dirty="0"/>
              <a:t>VENUE CONSTRUCTION PARTNER </a:t>
            </a:r>
            <a:r>
              <a:rPr lang="en-US" dirty="0" smtClean="0"/>
              <a:t>FINANCING</a:t>
            </a:r>
            <a:endParaRPr lang="en-US" dirty="0"/>
          </a:p>
          <a:p>
            <a:r>
              <a:rPr lang="en-US" dirty="0"/>
              <a:t>VENUE MARKETING PARTNER </a:t>
            </a:r>
            <a:r>
              <a:rPr lang="en-US" dirty="0" smtClean="0"/>
              <a:t>FINANCING</a:t>
            </a:r>
            <a:endParaRPr lang="en-US" dirty="0"/>
          </a:p>
          <a:p>
            <a:r>
              <a:rPr lang="en-US" dirty="0"/>
              <a:t>VENUE OPERATING PARTNER </a:t>
            </a:r>
            <a:r>
              <a:rPr lang="en-US" dirty="0" smtClean="0"/>
              <a:t>FINANCING</a:t>
            </a:r>
          </a:p>
          <a:p>
            <a:pPr lvl="1"/>
            <a:r>
              <a:rPr lang="en-US" dirty="0" smtClean="0"/>
              <a:t>See next section</a:t>
            </a:r>
            <a:endParaRPr lang="en-US" dirty="0"/>
          </a:p>
          <a:p>
            <a:r>
              <a:rPr lang="en-US" dirty="0"/>
              <a:t>CUSTOMER </a:t>
            </a:r>
            <a:r>
              <a:rPr lang="en-US" dirty="0" smtClean="0"/>
              <a:t>FINANCING (e.g., PSLs, Suites)</a:t>
            </a:r>
            <a:endParaRPr lang="en-US" dirty="0"/>
          </a:p>
          <a:p>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26</a:t>
            </a:fld>
            <a:endParaRPr lang="en-US"/>
          </a:p>
        </p:txBody>
      </p:sp>
    </p:spTree>
    <p:extLst>
      <p:ext uri="{BB962C8B-B14F-4D97-AF65-F5344CB8AC3E}">
        <p14:creationId xmlns:p14="http://schemas.microsoft.com/office/powerpoint/2010/main" val="39794006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Venue Operating Partner Financing</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27</a:t>
            </a:fld>
            <a:endParaRPr lang="en-US"/>
          </a:p>
        </p:txBody>
      </p:sp>
    </p:spTree>
    <p:extLst>
      <p:ext uri="{BB962C8B-B14F-4D97-AF65-F5344CB8AC3E}">
        <p14:creationId xmlns:p14="http://schemas.microsoft.com/office/powerpoint/2010/main" val="2953355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28</a:t>
            </a:fld>
            <a:endParaRPr lang="en-US"/>
          </a:p>
        </p:txBody>
      </p:sp>
      <p:pic>
        <p:nvPicPr>
          <p:cNvPr id="3" name="Picture 2"/>
          <p:cNvPicPr>
            <a:picLocks noChangeAspect="1"/>
          </p:cNvPicPr>
          <p:nvPr/>
        </p:nvPicPr>
        <p:blipFill>
          <a:blip r:embed="rId2"/>
          <a:stretch>
            <a:fillRect/>
          </a:stretch>
        </p:blipFill>
        <p:spPr>
          <a:xfrm>
            <a:off x="704048" y="203200"/>
            <a:ext cx="7689312" cy="6438900"/>
          </a:xfrm>
          <a:prstGeom prst="rect">
            <a:avLst/>
          </a:prstGeom>
        </p:spPr>
      </p:pic>
    </p:spTree>
    <p:extLst>
      <p:ext uri="{BB962C8B-B14F-4D97-AF65-F5344CB8AC3E}">
        <p14:creationId xmlns:p14="http://schemas.microsoft.com/office/powerpoint/2010/main" val="5393429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Venue Operating </a:t>
            </a:r>
            <a:r>
              <a:rPr lang="en-US" dirty="0" smtClean="0"/>
              <a:t>Partners</a:t>
            </a:r>
            <a:endParaRPr lang="en-US" dirty="0"/>
          </a:p>
        </p:txBody>
      </p:sp>
      <p:sp>
        <p:nvSpPr>
          <p:cNvPr id="6" name="Content Placeholder 5"/>
          <p:cNvSpPr>
            <a:spLocks noGrp="1"/>
          </p:cNvSpPr>
          <p:nvPr>
            <p:ph idx="1"/>
          </p:nvPr>
        </p:nvSpPr>
        <p:spPr/>
        <p:txBody>
          <a:bodyPr>
            <a:normAutofit fontScale="55000" lnSpcReduction="20000"/>
          </a:bodyPr>
          <a:lstStyle/>
          <a:p>
            <a:endParaRPr lang="en-US" dirty="0" smtClean="0">
              <a:solidFill>
                <a:schemeClr val="accent1">
                  <a:lumMod val="75000"/>
                </a:schemeClr>
              </a:solidFill>
              <a:latin typeface="+mn-lt"/>
            </a:endParaRPr>
          </a:p>
          <a:p>
            <a:r>
              <a:rPr lang="en-US" dirty="0" smtClean="0">
                <a:solidFill>
                  <a:schemeClr val="bg1">
                    <a:lumMod val="50000"/>
                  </a:schemeClr>
                </a:solidFill>
                <a:latin typeface="+mn-lt"/>
              </a:rPr>
              <a:t>Naming Rights Partners</a:t>
            </a:r>
          </a:p>
          <a:p>
            <a:pPr lvl="1"/>
            <a:r>
              <a:rPr lang="en-US" dirty="0" smtClean="0">
                <a:solidFill>
                  <a:schemeClr val="bg1">
                    <a:lumMod val="50000"/>
                  </a:schemeClr>
                </a:solidFill>
                <a:latin typeface="+mn-lt"/>
              </a:rPr>
              <a:t>Often includes front-ending of payments prior to construction</a:t>
            </a:r>
            <a:endParaRPr lang="en-US" dirty="0">
              <a:solidFill>
                <a:schemeClr val="bg1">
                  <a:lumMod val="50000"/>
                </a:schemeClr>
              </a:solidFill>
              <a:latin typeface="+mn-lt"/>
            </a:endParaRPr>
          </a:p>
          <a:p>
            <a:r>
              <a:rPr lang="en-US" dirty="0" smtClean="0">
                <a:solidFill>
                  <a:schemeClr val="bg1">
                    <a:lumMod val="50000"/>
                  </a:schemeClr>
                </a:solidFill>
                <a:latin typeface="+mn-lt"/>
              </a:rPr>
              <a:t>Concessionaires for Food and Beverage</a:t>
            </a:r>
          </a:p>
          <a:p>
            <a:pPr lvl="1"/>
            <a:r>
              <a:rPr lang="en-US" dirty="0" smtClean="0">
                <a:solidFill>
                  <a:schemeClr val="bg1">
                    <a:lumMod val="50000"/>
                  </a:schemeClr>
                </a:solidFill>
                <a:latin typeface="+mn-lt"/>
              </a:rPr>
              <a:t>Four major companies in North American Team Sports: Levy Restaurants, Aramark, </a:t>
            </a:r>
            <a:r>
              <a:rPr lang="en-US" dirty="0" err="1" smtClean="0">
                <a:solidFill>
                  <a:schemeClr val="bg1">
                    <a:lumMod val="50000"/>
                  </a:schemeClr>
                </a:solidFill>
                <a:latin typeface="+mn-lt"/>
              </a:rPr>
              <a:t>Sportservice</a:t>
            </a:r>
            <a:r>
              <a:rPr lang="en-US" dirty="0" smtClean="0">
                <a:solidFill>
                  <a:schemeClr val="bg1">
                    <a:lumMod val="50000"/>
                  </a:schemeClr>
                </a:solidFill>
                <a:latin typeface="+mn-lt"/>
              </a:rPr>
              <a:t>, Centerplate</a:t>
            </a:r>
          </a:p>
          <a:p>
            <a:pPr lvl="1"/>
            <a:r>
              <a:rPr lang="en-US" dirty="0">
                <a:solidFill>
                  <a:schemeClr val="bg1">
                    <a:lumMod val="50000"/>
                  </a:schemeClr>
                </a:solidFill>
                <a:latin typeface="+mn-lt"/>
              </a:rPr>
              <a:t>New entrants, such as Legends</a:t>
            </a:r>
          </a:p>
          <a:p>
            <a:pPr lvl="1"/>
            <a:r>
              <a:rPr lang="en-US" dirty="0" smtClean="0">
                <a:solidFill>
                  <a:schemeClr val="bg1">
                    <a:lumMod val="50000"/>
                  </a:schemeClr>
                </a:solidFill>
                <a:latin typeface="+mn-lt"/>
              </a:rPr>
              <a:t>Concessionaires often have extensive non-sports venue operations (e.g., Aramark provides on-site catering for businesses, education institutions, and hospitals)</a:t>
            </a:r>
          </a:p>
          <a:p>
            <a:pPr lvl="1"/>
            <a:r>
              <a:rPr lang="en-US" dirty="0" smtClean="0">
                <a:solidFill>
                  <a:schemeClr val="bg1">
                    <a:lumMod val="50000"/>
                  </a:schemeClr>
                </a:solidFill>
                <a:latin typeface="+mn-lt"/>
              </a:rPr>
              <a:t>Levy restaurants have a strong competitive position in arenas</a:t>
            </a:r>
          </a:p>
          <a:p>
            <a:pPr lvl="1"/>
            <a:r>
              <a:rPr lang="en-US" dirty="0" smtClean="0">
                <a:solidFill>
                  <a:schemeClr val="bg1">
                    <a:lumMod val="50000"/>
                  </a:schemeClr>
                </a:solidFill>
                <a:latin typeface="+mn-lt"/>
              </a:rPr>
              <a:t>Aramark has a strong </a:t>
            </a:r>
            <a:r>
              <a:rPr lang="en-US" dirty="0">
                <a:solidFill>
                  <a:schemeClr val="bg1">
                    <a:lumMod val="50000"/>
                  </a:schemeClr>
                </a:solidFill>
                <a:latin typeface="+mn-lt"/>
              </a:rPr>
              <a:t>competitive position </a:t>
            </a:r>
            <a:r>
              <a:rPr lang="en-US" dirty="0" smtClean="0">
                <a:solidFill>
                  <a:schemeClr val="bg1">
                    <a:lumMod val="50000"/>
                  </a:schemeClr>
                </a:solidFill>
                <a:latin typeface="+mn-lt"/>
              </a:rPr>
              <a:t>in stadiums and ballparks</a:t>
            </a:r>
          </a:p>
          <a:p>
            <a:r>
              <a:rPr lang="en-US" dirty="0" smtClean="0">
                <a:solidFill>
                  <a:schemeClr val="bg1">
                    <a:lumMod val="50000"/>
                  </a:schemeClr>
                </a:solidFill>
                <a:latin typeface="+mn-lt"/>
              </a:rPr>
              <a:t>Ticketing Companies</a:t>
            </a:r>
          </a:p>
          <a:p>
            <a:pPr lvl="1"/>
            <a:r>
              <a:rPr lang="en-US" dirty="0" smtClean="0">
                <a:solidFill>
                  <a:schemeClr val="bg1">
                    <a:lumMod val="50000"/>
                  </a:schemeClr>
                </a:solidFill>
                <a:latin typeface="+mn-lt"/>
              </a:rPr>
              <a:t>Many players, including major ones like Ticketmaster, Tickets.com, and AXS</a:t>
            </a:r>
          </a:p>
          <a:p>
            <a:pPr lvl="1"/>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29</a:t>
            </a:fld>
            <a:endParaRPr lang="en-US"/>
          </a:p>
        </p:txBody>
      </p:sp>
    </p:spTree>
    <p:extLst>
      <p:ext uri="{BB962C8B-B14F-4D97-AF65-F5344CB8AC3E}">
        <p14:creationId xmlns:p14="http://schemas.microsoft.com/office/powerpoint/2010/main" val="488985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30</a:t>
            </a:fld>
            <a:endParaRPr lang="en-US"/>
          </a:p>
        </p:txBody>
      </p:sp>
      <p:pic>
        <p:nvPicPr>
          <p:cNvPr id="4" name="Picture 3"/>
          <p:cNvPicPr>
            <a:picLocks noChangeAspect="1"/>
          </p:cNvPicPr>
          <p:nvPr/>
        </p:nvPicPr>
        <p:blipFill>
          <a:blip r:embed="rId2"/>
          <a:stretch>
            <a:fillRect/>
          </a:stretch>
        </p:blipFill>
        <p:spPr>
          <a:xfrm>
            <a:off x="468737" y="1035429"/>
            <a:ext cx="8567446" cy="4997677"/>
          </a:xfrm>
          <a:prstGeom prst="rect">
            <a:avLst/>
          </a:prstGeom>
        </p:spPr>
      </p:pic>
    </p:spTree>
    <p:extLst>
      <p:ext uri="{BB962C8B-B14F-4D97-AF65-F5344CB8AC3E}">
        <p14:creationId xmlns:p14="http://schemas.microsoft.com/office/powerpoint/2010/main" val="1056619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94665" y="497011"/>
            <a:ext cx="8229600" cy="1600200"/>
          </a:xfrm>
        </p:spPr>
        <p:txBody>
          <a:bodyPr/>
          <a:lstStyle/>
          <a:p>
            <a:r>
              <a:rPr lang="en-US" dirty="0" smtClean="0"/>
              <a:t>Some Key New Venue Decisions</a:t>
            </a:r>
            <a:endParaRPr lang="en-US" dirty="0"/>
          </a:p>
        </p:txBody>
      </p:sp>
      <p:sp>
        <p:nvSpPr>
          <p:cNvPr id="6" name="Content Placeholder 5"/>
          <p:cNvSpPr>
            <a:spLocks noGrp="1"/>
          </p:cNvSpPr>
          <p:nvPr>
            <p:ph idx="1"/>
          </p:nvPr>
        </p:nvSpPr>
        <p:spPr>
          <a:xfrm>
            <a:off x="457200" y="2401341"/>
            <a:ext cx="8229600" cy="4525963"/>
          </a:xfrm>
        </p:spPr>
        <p:txBody>
          <a:bodyPr>
            <a:normAutofit/>
          </a:bodyPr>
          <a:lstStyle/>
          <a:p>
            <a:pPr marL="457200" indent="-457200">
              <a:buFont typeface="+mj-lt"/>
              <a:buAutoNum type="arabicPeriod"/>
            </a:pPr>
            <a:r>
              <a:rPr lang="en-US" sz="3200" dirty="0" smtClean="0">
                <a:solidFill>
                  <a:schemeClr val="bg1">
                    <a:lumMod val="50000"/>
                  </a:schemeClr>
                </a:solidFill>
                <a:latin typeface="+mn-lt"/>
              </a:rPr>
              <a:t>Who will own the venue?</a:t>
            </a:r>
          </a:p>
          <a:p>
            <a:pPr marL="457200" indent="-457200">
              <a:buFont typeface="+mj-lt"/>
              <a:buAutoNum type="arabicPeriod"/>
            </a:pPr>
            <a:r>
              <a:rPr lang="en-US" sz="3200" dirty="0" smtClean="0">
                <a:solidFill>
                  <a:schemeClr val="bg1">
                    <a:lumMod val="50000"/>
                  </a:schemeClr>
                </a:solidFill>
                <a:latin typeface="+mn-lt"/>
              </a:rPr>
              <a:t>Who will operate the venue?</a:t>
            </a:r>
          </a:p>
          <a:p>
            <a:pPr marL="457200" indent="-457200">
              <a:buFont typeface="+mj-lt"/>
              <a:buAutoNum type="arabicPeriod"/>
            </a:pPr>
            <a:r>
              <a:rPr lang="en-US" sz="3200" dirty="0" smtClean="0">
                <a:solidFill>
                  <a:schemeClr val="bg1">
                    <a:lumMod val="50000"/>
                  </a:schemeClr>
                </a:solidFill>
                <a:latin typeface="+mn-lt"/>
              </a:rPr>
              <a:t>How many anchor tenants? / How many different sports?</a:t>
            </a:r>
          </a:p>
        </p:txBody>
      </p:sp>
      <p:sp>
        <p:nvSpPr>
          <p:cNvPr id="4" name="Slide Number Placeholder 3"/>
          <p:cNvSpPr>
            <a:spLocks noGrp="1"/>
          </p:cNvSpPr>
          <p:nvPr>
            <p:ph type="sldNum" sz="quarter" idx="12"/>
          </p:nvPr>
        </p:nvSpPr>
        <p:spPr/>
        <p:txBody>
          <a:bodyPr/>
          <a:lstStyle/>
          <a:p>
            <a:fld id="{162F1D00-BD13-4404-86B0-79703945A0A7}" type="slidenum">
              <a:rPr lang="en-US" smtClean="0"/>
              <a:t>31</a:t>
            </a:fld>
            <a:endParaRPr lang="en-US"/>
          </a:p>
        </p:txBody>
      </p:sp>
    </p:spTree>
    <p:extLst>
      <p:ext uri="{BB962C8B-B14F-4D97-AF65-F5344CB8AC3E}">
        <p14:creationId xmlns:p14="http://schemas.microsoft.com/office/powerpoint/2010/main" val="36955519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New Venue Decision #1: Who Will Own the Venue?</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32</a:t>
            </a:fld>
            <a:endParaRPr lang="en-US"/>
          </a:p>
        </p:txBody>
      </p:sp>
    </p:spTree>
    <p:extLst>
      <p:ext uri="{BB962C8B-B14F-4D97-AF65-F5344CB8AC3E}">
        <p14:creationId xmlns:p14="http://schemas.microsoft.com/office/powerpoint/2010/main" val="4248016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91033"/>
            <a:ext cx="8229600" cy="1600200"/>
          </a:xfrm>
        </p:spPr>
        <p:txBody>
          <a:bodyPr/>
          <a:lstStyle/>
          <a:p>
            <a:r>
              <a:rPr lang="en-US" dirty="0" smtClean="0"/>
              <a:t>Advantages of Private Venue Ownership</a:t>
            </a:r>
            <a:endParaRPr lang="en-US" dirty="0"/>
          </a:p>
        </p:txBody>
      </p:sp>
      <p:sp>
        <p:nvSpPr>
          <p:cNvPr id="6" name="Content Placeholder 5"/>
          <p:cNvSpPr>
            <a:spLocks noGrp="1"/>
          </p:cNvSpPr>
          <p:nvPr>
            <p:ph idx="1"/>
          </p:nvPr>
        </p:nvSpPr>
        <p:spPr>
          <a:xfrm>
            <a:off x="457200" y="1810810"/>
            <a:ext cx="8229600" cy="4525963"/>
          </a:xfrm>
        </p:spPr>
        <p:txBody>
          <a:bodyPr>
            <a:normAutofit/>
          </a:bodyPr>
          <a:lstStyle/>
          <a:p>
            <a:r>
              <a:rPr lang="en-US" sz="2800" dirty="0" smtClean="0">
                <a:latin typeface="+mn-lt"/>
              </a:rPr>
              <a:t>More control on revenue generation options</a:t>
            </a:r>
          </a:p>
          <a:p>
            <a:r>
              <a:rPr lang="en-US" sz="2800" dirty="0" smtClean="0">
                <a:latin typeface="+mn-lt"/>
              </a:rPr>
              <a:t>Improved access to the venue and amenities</a:t>
            </a:r>
          </a:p>
          <a:p>
            <a:r>
              <a:rPr lang="en-US" sz="2800" dirty="0" smtClean="0">
                <a:latin typeface="+mn-lt"/>
              </a:rPr>
              <a:t>Reduced accountability to politicians and municipalities vis-à-vis publicly-owned or operated venues</a:t>
            </a:r>
          </a:p>
          <a:p>
            <a:pPr marL="0" indent="0">
              <a:buNone/>
            </a:pPr>
            <a:endParaRPr lang="en-US" sz="2800" dirty="0" smtClean="0"/>
          </a:p>
        </p:txBody>
      </p:sp>
      <p:sp>
        <p:nvSpPr>
          <p:cNvPr id="4" name="Slide Number Placeholder 3"/>
          <p:cNvSpPr>
            <a:spLocks noGrp="1"/>
          </p:cNvSpPr>
          <p:nvPr>
            <p:ph type="sldNum" sz="quarter" idx="12"/>
          </p:nvPr>
        </p:nvSpPr>
        <p:spPr/>
        <p:txBody>
          <a:bodyPr/>
          <a:lstStyle/>
          <a:p>
            <a:fld id="{162F1D00-BD13-4404-86B0-79703945A0A7}" type="slidenum">
              <a:rPr lang="en-US" smtClean="0"/>
              <a:t>33</a:t>
            </a:fld>
            <a:endParaRPr lang="en-US"/>
          </a:p>
        </p:txBody>
      </p:sp>
    </p:spTree>
    <p:extLst>
      <p:ext uri="{BB962C8B-B14F-4D97-AF65-F5344CB8AC3E}">
        <p14:creationId xmlns:p14="http://schemas.microsoft.com/office/powerpoint/2010/main" val="8887694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34</a:t>
            </a:fld>
            <a:endParaRPr lang="en-US"/>
          </a:p>
        </p:txBody>
      </p:sp>
      <p:pic>
        <p:nvPicPr>
          <p:cNvPr id="3" name="Picture 2"/>
          <p:cNvPicPr>
            <a:picLocks noChangeAspect="1"/>
          </p:cNvPicPr>
          <p:nvPr/>
        </p:nvPicPr>
        <p:blipFill>
          <a:blip r:embed="rId2"/>
          <a:stretch>
            <a:fillRect/>
          </a:stretch>
        </p:blipFill>
        <p:spPr>
          <a:xfrm>
            <a:off x="446393" y="262334"/>
            <a:ext cx="8290496" cy="4707756"/>
          </a:xfrm>
          <a:prstGeom prst="rect">
            <a:avLst/>
          </a:prstGeom>
        </p:spPr>
      </p:pic>
      <p:sp>
        <p:nvSpPr>
          <p:cNvPr id="4" name="Content Placeholder 5"/>
          <p:cNvSpPr txBox="1">
            <a:spLocks/>
          </p:cNvSpPr>
          <p:nvPr/>
        </p:nvSpPr>
        <p:spPr>
          <a:xfrm>
            <a:off x="39282" y="4778501"/>
            <a:ext cx="9104718" cy="1791431"/>
          </a:xfrm>
          <a:prstGeom prst="rect">
            <a:avLst/>
          </a:prstGeom>
        </p:spPr>
        <p:txBody>
          <a:bodyPr/>
          <a:lst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r>
              <a:rPr lang="en-US" dirty="0" smtClean="0">
                <a:latin typeface="+mn-lt"/>
              </a:rPr>
              <a:t>Three venues with three different categories of operators: </a:t>
            </a:r>
          </a:p>
          <a:p>
            <a:pPr lvl="1"/>
            <a:r>
              <a:rPr lang="en-US" dirty="0" smtClean="0">
                <a:latin typeface="+mn-lt"/>
              </a:rPr>
              <a:t>Public sector operator (Kauffman)</a:t>
            </a:r>
          </a:p>
          <a:p>
            <a:pPr lvl="1"/>
            <a:r>
              <a:rPr lang="en-US" dirty="0" smtClean="0">
                <a:latin typeface="+mn-lt"/>
              </a:rPr>
              <a:t>Sporting club anchor tenant (Coors)</a:t>
            </a:r>
          </a:p>
          <a:p>
            <a:pPr lvl="1"/>
            <a:r>
              <a:rPr lang="en-US" dirty="0" smtClean="0">
                <a:latin typeface="+mn-lt"/>
              </a:rPr>
              <a:t>Independent private operator (</a:t>
            </a:r>
            <a:r>
              <a:rPr lang="en-US" dirty="0" err="1" smtClean="0">
                <a:latin typeface="+mn-lt"/>
              </a:rPr>
              <a:t>O.Co</a:t>
            </a:r>
            <a:r>
              <a:rPr lang="en-US" dirty="0" smtClean="0">
                <a:latin typeface="+mn-lt"/>
              </a:rPr>
              <a:t>.)</a:t>
            </a:r>
          </a:p>
        </p:txBody>
      </p:sp>
    </p:spTree>
    <p:extLst>
      <p:ext uri="{BB962C8B-B14F-4D97-AF65-F5344CB8AC3E}">
        <p14:creationId xmlns:p14="http://schemas.microsoft.com/office/powerpoint/2010/main" val="9576302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35</a:t>
            </a:fld>
            <a:endParaRPr lang="en-US"/>
          </a:p>
        </p:txBody>
      </p:sp>
      <p:pic>
        <p:nvPicPr>
          <p:cNvPr id="3" name="Picture 2"/>
          <p:cNvPicPr>
            <a:picLocks noChangeAspect="1"/>
          </p:cNvPicPr>
          <p:nvPr/>
        </p:nvPicPr>
        <p:blipFill>
          <a:blip r:embed="rId2"/>
          <a:stretch>
            <a:fillRect/>
          </a:stretch>
        </p:blipFill>
        <p:spPr>
          <a:xfrm>
            <a:off x="391541" y="163824"/>
            <a:ext cx="8455487" cy="4624922"/>
          </a:xfrm>
          <a:prstGeom prst="rect">
            <a:avLst/>
          </a:prstGeom>
        </p:spPr>
      </p:pic>
      <p:sp>
        <p:nvSpPr>
          <p:cNvPr id="4" name="Content Placeholder 5"/>
          <p:cNvSpPr txBox="1">
            <a:spLocks/>
          </p:cNvSpPr>
          <p:nvPr/>
        </p:nvSpPr>
        <p:spPr>
          <a:xfrm>
            <a:off x="39282" y="4778501"/>
            <a:ext cx="9104718" cy="1791431"/>
          </a:xfrm>
          <a:prstGeom prst="rect">
            <a:avLst/>
          </a:prstGeom>
        </p:spPr>
        <p:txBody>
          <a:bodyPr/>
          <a:lst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r>
              <a:rPr lang="en-US" dirty="0" smtClean="0">
                <a:latin typeface="+mn-lt"/>
              </a:rPr>
              <a:t>Privately owned clubs in many cases also acted as the venue operator</a:t>
            </a:r>
          </a:p>
          <a:p>
            <a:r>
              <a:rPr lang="en-US" dirty="0" smtClean="0">
                <a:latin typeface="+mn-lt"/>
              </a:rPr>
              <a:t>Headcounts for clubs that also act as venue operator are higher than clubs with no venue operating responsibility</a:t>
            </a:r>
          </a:p>
        </p:txBody>
      </p:sp>
    </p:spTree>
    <p:extLst>
      <p:ext uri="{BB962C8B-B14F-4D97-AF65-F5344CB8AC3E}">
        <p14:creationId xmlns:p14="http://schemas.microsoft.com/office/powerpoint/2010/main" val="9576302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0878" y="1371600"/>
            <a:ext cx="8628043" cy="2505075"/>
          </a:xfrm>
        </p:spPr>
        <p:txBody>
          <a:bodyPr/>
          <a:lstStyle/>
          <a:p>
            <a:r>
              <a:rPr lang="en-US" dirty="0" smtClean="0"/>
              <a:t>New Venue Decision #2: </a:t>
            </a:r>
            <a:br>
              <a:rPr lang="en-US" dirty="0" smtClean="0"/>
            </a:br>
            <a:r>
              <a:rPr lang="en-US" dirty="0" smtClean="0"/>
              <a:t>Who </a:t>
            </a:r>
            <a:r>
              <a:rPr lang="en-US" dirty="0"/>
              <a:t>W</a:t>
            </a:r>
            <a:r>
              <a:rPr lang="en-US" dirty="0" smtClean="0"/>
              <a:t>ill Operate the Venue?</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36</a:t>
            </a:fld>
            <a:endParaRPr lang="en-US"/>
          </a:p>
        </p:txBody>
      </p:sp>
    </p:spTree>
    <p:extLst>
      <p:ext uri="{BB962C8B-B14F-4D97-AF65-F5344CB8AC3E}">
        <p14:creationId xmlns:p14="http://schemas.microsoft.com/office/powerpoint/2010/main" val="20400003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Venue Operator</a:t>
            </a:r>
            <a:endParaRPr lang="en-US" dirty="0"/>
          </a:p>
        </p:txBody>
      </p:sp>
      <p:sp>
        <p:nvSpPr>
          <p:cNvPr id="6" name="Content Placeholder 5"/>
          <p:cNvSpPr>
            <a:spLocks noGrp="1"/>
          </p:cNvSpPr>
          <p:nvPr>
            <p:ph idx="1"/>
          </p:nvPr>
        </p:nvSpPr>
        <p:spPr/>
        <p:txBody>
          <a:bodyPr>
            <a:normAutofit fontScale="77500" lnSpcReduction="20000"/>
          </a:bodyPr>
          <a:lstStyle/>
          <a:p>
            <a:r>
              <a:rPr lang="en-US" dirty="0" smtClean="0">
                <a:latin typeface="+mn-lt"/>
              </a:rPr>
              <a:t>Public sector </a:t>
            </a:r>
            <a:r>
              <a:rPr lang="en-US" dirty="0">
                <a:latin typeface="+mn-lt"/>
              </a:rPr>
              <a:t>v</a:t>
            </a:r>
            <a:r>
              <a:rPr lang="en-US" dirty="0" smtClean="0">
                <a:latin typeface="+mn-lt"/>
              </a:rPr>
              <a:t>enue </a:t>
            </a:r>
            <a:r>
              <a:rPr lang="en-US" dirty="0">
                <a:latin typeface="+mn-lt"/>
              </a:rPr>
              <a:t>o</a:t>
            </a:r>
            <a:r>
              <a:rPr lang="en-US" dirty="0" smtClean="0">
                <a:latin typeface="+mn-lt"/>
              </a:rPr>
              <a:t>wner with public </a:t>
            </a:r>
            <a:r>
              <a:rPr lang="en-US" dirty="0">
                <a:latin typeface="+mn-lt"/>
              </a:rPr>
              <a:t>s</a:t>
            </a:r>
            <a:r>
              <a:rPr lang="en-US" dirty="0" smtClean="0">
                <a:latin typeface="+mn-lt"/>
              </a:rPr>
              <a:t>ector operator</a:t>
            </a:r>
          </a:p>
          <a:p>
            <a:pPr lvl="1"/>
            <a:r>
              <a:rPr lang="en-US" dirty="0" smtClean="0">
                <a:latin typeface="+mn-lt"/>
              </a:rPr>
              <a:t>Typically state or city owned and then operated by a municipal sports authority</a:t>
            </a:r>
          </a:p>
          <a:p>
            <a:r>
              <a:rPr lang="en-US" dirty="0" smtClean="0">
                <a:latin typeface="+mn-lt"/>
              </a:rPr>
              <a:t>Public sector venue owner with private sector anchor tenant as operator</a:t>
            </a:r>
          </a:p>
          <a:p>
            <a:pPr lvl="1"/>
            <a:r>
              <a:rPr lang="en-US" dirty="0" smtClean="0">
                <a:latin typeface="+mn-lt"/>
              </a:rPr>
              <a:t>State or city owned venue run by anchor tenant who is a professional sports club</a:t>
            </a:r>
          </a:p>
          <a:p>
            <a:r>
              <a:rPr lang="en-US" dirty="0" smtClean="0">
                <a:latin typeface="+mn-lt"/>
              </a:rPr>
              <a:t>Public sector owner of venue with private sector corporate operator</a:t>
            </a:r>
          </a:p>
          <a:p>
            <a:pPr lvl="1"/>
            <a:r>
              <a:rPr lang="en-US" dirty="0" smtClean="0">
                <a:latin typeface="+mn-lt"/>
              </a:rPr>
              <a:t>More and more common, this model sees a major facility management firm (AEG, Feld, etc.) manage the facility for a state or city owner</a:t>
            </a:r>
          </a:p>
        </p:txBody>
      </p:sp>
      <p:sp>
        <p:nvSpPr>
          <p:cNvPr id="4" name="Slide Number Placeholder 3"/>
          <p:cNvSpPr>
            <a:spLocks noGrp="1"/>
          </p:cNvSpPr>
          <p:nvPr>
            <p:ph type="sldNum" sz="quarter" idx="12"/>
          </p:nvPr>
        </p:nvSpPr>
        <p:spPr/>
        <p:txBody>
          <a:bodyPr/>
          <a:lstStyle/>
          <a:p>
            <a:fld id="{162F1D00-BD13-4404-86B0-79703945A0A7}" type="slidenum">
              <a:rPr lang="en-US" smtClean="0"/>
              <a:t>37</a:t>
            </a:fld>
            <a:endParaRPr lang="en-US"/>
          </a:p>
        </p:txBody>
      </p:sp>
    </p:spTree>
    <p:extLst>
      <p:ext uri="{BB962C8B-B14F-4D97-AF65-F5344CB8AC3E}">
        <p14:creationId xmlns:p14="http://schemas.microsoft.com/office/powerpoint/2010/main" val="19226578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8532" y="1371600"/>
            <a:ext cx="8859933" cy="2505075"/>
          </a:xfrm>
        </p:spPr>
        <p:txBody>
          <a:bodyPr>
            <a:normAutofit fontScale="90000"/>
          </a:bodyPr>
          <a:lstStyle/>
          <a:p>
            <a:r>
              <a:rPr lang="en-US" dirty="0" smtClean="0"/>
              <a:t>New Venue Decision #3: </a:t>
            </a:r>
            <a:br>
              <a:rPr lang="en-US" dirty="0" smtClean="0"/>
            </a:br>
            <a:r>
              <a:rPr lang="en-US" dirty="0" smtClean="0"/>
              <a:t>How </a:t>
            </a:r>
            <a:r>
              <a:rPr lang="en-US" dirty="0"/>
              <a:t>M</a:t>
            </a:r>
            <a:r>
              <a:rPr lang="en-US" dirty="0" smtClean="0"/>
              <a:t>any </a:t>
            </a:r>
            <a:r>
              <a:rPr lang="en-US" dirty="0"/>
              <a:t>D</a:t>
            </a:r>
            <a:r>
              <a:rPr lang="en-US" dirty="0" smtClean="0"/>
              <a:t>ifferent Sports Anchor Tenants in the Venue?</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38</a:t>
            </a:fld>
            <a:endParaRPr lang="en-US"/>
          </a:p>
        </p:txBody>
      </p:sp>
    </p:spTree>
    <p:extLst>
      <p:ext uri="{BB962C8B-B14F-4D97-AF65-F5344CB8AC3E}">
        <p14:creationId xmlns:p14="http://schemas.microsoft.com/office/powerpoint/2010/main" val="35758166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Anchor Tenants</a:t>
            </a:r>
            <a:endParaRPr lang="en-US" dirty="0"/>
          </a:p>
        </p:txBody>
      </p:sp>
      <p:sp>
        <p:nvSpPr>
          <p:cNvPr id="6" name="Content Placeholder 5"/>
          <p:cNvSpPr>
            <a:spLocks noGrp="1"/>
          </p:cNvSpPr>
          <p:nvPr>
            <p:ph idx="1"/>
          </p:nvPr>
        </p:nvSpPr>
        <p:spPr/>
        <p:txBody>
          <a:bodyPr>
            <a:normAutofit fontScale="62500" lnSpcReduction="20000"/>
          </a:bodyPr>
          <a:lstStyle/>
          <a:p>
            <a:r>
              <a:rPr lang="en-US" dirty="0" smtClean="0">
                <a:latin typeface="+mn-lt"/>
              </a:rPr>
              <a:t>Anchor tenant is a major club that occupies a venue on many days of a year</a:t>
            </a:r>
          </a:p>
          <a:p>
            <a:r>
              <a:rPr lang="en-US" dirty="0" smtClean="0">
                <a:latin typeface="+mn-lt"/>
              </a:rPr>
              <a:t>Some venues have:</a:t>
            </a:r>
          </a:p>
          <a:p>
            <a:pPr lvl="1"/>
            <a:r>
              <a:rPr lang="en-US" dirty="0" smtClean="0">
                <a:latin typeface="+mn-lt"/>
              </a:rPr>
              <a:t>One anchor tenant (e.g., Nationwide Arena in Columbus, Ohio with the Columbus Blue Jackets of the NHL)</a:t>
            </a:r>
          </a:p>
          <a:p>
            <a:pPr lvl="1"/>
            <a:r>
              <a:rPr lang="en-US" dirty="0" smtClean="0">
                <a:latin typeface="+mn-lt"/>
              </a:rPr>
              <a:t>Two anchor tenants </a:t>
            </a:r>
            <a:r>
              <a:rPr lang="en-US" dirty="0">
                <a:latin typeface="+mn-lt"/>
              </a:rPr>
              <a:t>(</a:t>
            </a:r>
            <a:r>
              <a:rPr lang="en-US" dirty="0" smtClean="0">
                <a:latin typeface="+mn-lt"/>
              </a:rPr>
              <a:t>often NBA and NHL – such as the Air Canada Center in Toronto, Canada with the Toronto Raptors (NBA) and Toronto Maple Leafs (NHL) – both with the same owner)</a:t>
            </a:r>
          </a:p>
          <a:p>
            <a:pPr lvl="1"/>
            <a:r>
              <a:rPr lang="en-US" dirty="0" smtClean="0">
                <a:latin typeface="+mn-lt"/>
              </a:rPr>
              <a:t>Two or more anchor tenants from the same sport. In Milan, Italy, two major soccer clubs (Inter FC and AC Milan) share the same San </a:t>
            </a:r>
            <a:r>
              <a:rPr lang="en-US" dirty="0" err="1" smtClean="0">
                <a:latin typeface="+mn-lt"/>
              </a:rPr>
              <a:t>Siro</a:t>
            </a:r>
            <a:r>
              <a:rPr lang="en-US" dirty="0" smtClean="0">
                <a:latin typeface="+mn-lt"/>
              </a:rPr>
              <a:t> stadium</a:t>
            </a:r>
          </a:p>
          <a:p>
            <a:pPr lvl="1"/>
            <a:r>
              <a:rPr lang="en-US" dirty="0" smtClean="0">
                <a:latin typeface="+mn-lt"/>
              </a:rPr>
              <a:t>Three or more anchor tenants </a:t>
            </a:r>
            <a:r>
              <a:rPr lang="en-US" dirty="0">
                <a:latin typeface="+mn-lt"/>
              </a:rPr>
              <a:t>(</a:t>
            </a:r>
            <a:r>
              <a:rPr lang="en-US" dirty="0" smtClean="0">
                <a:latin typeface="+mn-lt"/>
              </a:rPr>
              <a:t>the Staples Center in Los Angeles is home to the Los Angeles Clippers and Los Angeles Lakers of the NBA, the Los Angeles Kings of the NHL, and the Los Angeles Sparks of the WNBA.)</a:t>
            </a:r>
          </a:p>
        </p:txBody>
      </p:sp>
      <p:sp>
        <p:nvSpPr>
          <p:cNvPr id="4" name="Slide Number Placeholder 3"/>
          <p:cNvSpPr>
            <a:spLocks noGrp="1"/>
          </p:cNvSpPr>
          <p:nvPr>
            <p:ph type="sldNum" sz="quarter" idx="12"/>
          </p:nvPr>
        </p:nvSpPr>
        <p:spPr/>
        <p:txBody>
          <a:bodyPr/>
          <a:lstStyle/>
          <a:p>
            <a:fld id="{162F1D00-BD13-4404-86B0-79703945A0A7}" type="slidenum">
              <a:rPr lang="en-US" smtClean="0"/>
              <a:t>39</a:t>
            </a:fld>
            <a:endParaRPr lang="en-US"/>
          </a:p>
        </p:txBody>
      </p:sp>
    </p:spTree>
    <p:extLst>
      <p:ext uri="{BB962C8B-B14F-4D97-AF65-F5344CB8AC3E}">
        <p14:creationId xmlns:p14="http://schemas.microsoft.com/office/powerpoint/2010/main" val="13405430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 y="0"/>
            <a:ext cx="9105253" cy="1600200"/>
          </a:xfrm>
        </p:spPr>
        <p:txBody>
          <a:bodyPr/>
          <a:lstStyle/>
          <a:p>
            <a:r>
              <a:rPr lang="en-US" dirty="0" smtClean="0"/>
              <a:t>Anchor Tenant Complexity</a:t>
            </a:r>
            <a:endParaRPr lang="en-US" dirty="0"/>
          </a:p>
        </p:txBody>
      </p:sp>
      <p:sp>
        <p:nvSpPr>
          <p:cNvPr id="6" name="Content Placeholder 5"/>
          <p:cNvSpPr>
            <a:spLocks noGrp="1"/>
          </p:cNvSpPr>
          <p:nvPr>
            <p:ph idx="1"/>
          </p:nvPr>
        </p:nvSpPr>
        <p:spPr>
          <a:xfrm>
            <a:off x="222585" y="1745340"/>
            <a:ext cx="8641547" cy="4525963"/>
          </a:xfrm>
        </p:spPr>
        <p:txBody>
          <a:bodyPr>
            <a:normAutofit fontScale="85000" lnSpcReduction="10000"/>
          </a:bodyPr>
          <a:lstStyle/>
          <a:p>
            <a:r>
              <a:rPr lang="en-US" dirty="0" smtClean="0">
                <a:latin typeface="+mn-lt"/>
              </a:rPr>
              <a:t>Sports can vary greatly in “ideal design” for venue efficiency or fan experience</a:t>
            </a:r>
          </a:p>
          <a:p>
            <a:r>
              <a:rPr lang="en-US" dirty="0" smtClean="0">
                <a:latin typeface="+mn-lt"/>
              </a:rPr>
              <a:t>Venues with multiple anchor tenants from same sport create minimal venue operation challenges, although there can be marketing differentiation challenges (NY Giants/NY Jets in same stadium)</a:t>
            </a:r>
          </a:p>
          <a:p>
            <a:r>
              <a:rPr lang="en-US" dirty="0" smtClean="0">
                <a:latin typeface="+mn-lt"/>
              </a:rPr>
              <a:t>Venues with multiple anchor tenants in different sports can create ‘changeover costs’ as well as comprises in fan experiences (e.g., arenas built for NBA teams only are better for near-court experience than arenas built for NBA and NHL teams)</a:t>
            </a:r>
          </a:p>
        </p:txBody>
      </p:sp>
      <p:sp>
        <p:nvSpPr>
          <p:cNvPr id="4" name="Slide Number Placeholder 3"/>
          <p:cNvSpPr>
            <a:spLocks noGrp="1"/>
          </p:cNvSpPr>
          <p:nvPr>
            <p:ph type="sldNum" sz="quarter" idx="12"/>
          </p:nvPr>
        </p:nvSpPr>
        <p:spPr/>
        <p:txBody>
          <a:bodyPr/>
          <a:lstStyle/>
          <a:p>
            <a:fld id="{162F1D00-BD13-4404-86B0-79703945A0A7}" type="slidenum">
              <a:rPr lang="en-US" smtClean="0"/>
              <a:t>40</a:t>
            </a:fld>
            <a:endParaRPr lang="en-US"/>
          </a:p>
        </p:txBody>
      </p:sp>
    </p:spTree>
    <p:extLst>
      <p:ext uri="{BB962C8B-B14F-4D97-AF65-F5344CB8AC3E}">
        <p14:creationId xmlns:p14="http://schemas.microsoft.com/office/powerpoint/2010/main" val="18344684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8532" y="1371600"/>
            <a:ext cx="8859933" cy="2505075"/>
          </a:xfrm>
        </p:spPr>
        <p:txBody>
          <a:bodyPr/>
          <a:lstStyle/>
          <a:p>
            <a:r>
              <a:rPr lang="en-US" dirty="0" smtClean="0"/>
              <a:t>Venue Management: </a:t>
            </a:r>
            <a:br>
              <a:rPr lang="en-US" dirty="0" smtClean="0"/>
            </a:br>
            <a:r>
              <a:rPr lang="en-US" dirty="0" smtClean="0"/>
              <a:t>Building the Portfolio of Events </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41</a:t>
            </a:fld>
            <a:endParaRPr lang="en-US"/>
          </a:p>
        </p:txBody>
      </p:sp>
    </p:spTree>
    <p:extLst>
      <p:ext uri="{BB962C8B-B14F-4D97-AF65-F5344CB8AC3E}">
        <p14:creationId xmlns:p14="http://schemas.microsoft.com/office/powerpoint/2010/main" val="34638912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Event Portfolio Building</a:t>
            </a:r>
            <a:endParaRPr lang="en-US" dirty="0"/>
          </a:p>
        </p:txBody>
      </p:sp>
      <p:sp>
        <p:nvSpPr>
          <p:cNvPr id="6" name="Content Placeholder 5"/>
          <p:cNvSpPr>
            <a:spLocks noGrp="1"/>
          </p:cNvSpPr>
          <p:nvPr>
            <p:ph idx="1"/>
          </p:nvPr>
        </p:nvSpPr>
        <p:spPr/>
        <p:txBody>
          <a:bodyPr>
            <a:normAutofit fontScale="70000" lnSpcReduction="20000"/>
          </a:bodyPr>
          <a:lstStyle/>
          <a:p>
            <a:r>
              <a:rPr lang="en-US" dirty="0" smtClean="0"/>
              <a:t>Venue managers must consider:</a:t>
            </a:r>
          </a:p>
          <a:p>
            <a:pPr lvl="1"/>
            <a:r>
              <a:rPr lang="en-US" dirty="0" smtClean="0"/>
              <a:t>Slots – managing the number of ‘committed’ events with the number of available slots to sell/book. Venues vary considerably by number of committed events.</a:t>
            </a:r>
          </a:p>
          <a:p>
            <a:pPr lvl="1"/>
            <a:r>
              <a:rPr lang="en-US" dirty="0" smtClean="0"/>
              <a:t>Net revenue yields from events that ‘could be’ booked. Events differ considerably in the revenues they will bring, the revenue sharing arrangements required, and the appeal they have to draw spectators.</a:t>
            </a:r>
          </a:p>
          <a:p>
            <a:pPr lvl="1"/>
            <a:r>
              <a:rPr lang="en-US" dirty="0" smtClean="0"/>
              <a:t>Any potential brand effects from a particular event on the overall venue’s reputation. This would include comparing family events (e.g., Disney on Ice) with music concerts with higher risk markets (e.g., drug users)</a:t>
            </a:r>
          </a:p>
          <a:p>
            <a:pPr lvl="1"/>
            <a:r>
              <a:rPr lang="en-US" dirty="0" smtClean="0"/>
              <a:t>Community building events – many venues take on events to help the community that may not have positive financial impacts.  </a:t>
            </a:r>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42</a:t>
            </a:fld>
            <a:endParaRPr lang="en-US"/>
          </a:p>
        </p:txBody>
      </p:sp>
    </p:spTree>
    <p:extLst>
      <p:ext uri="{BB962C8B-B14F-4D97-AF65-F5344CB8AC3E}">
        <p14:creationId xmlns:p14="http://schemas.microsoft.com/office/powerpoint/2010/main" val="495497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43</a:t>
            </a:fld>
            <a:endParaRPr lang="en-US"/>
          </a:p>
        </p:txBody>
      </p:sp>
      <p:pic>
        <p:nvPicPr>
          <p:cNvPr id="4" name="Picture 3"/>
          <p:cNvPicPr>
            <a:picLocks noChangeAspect="1"/>
          </p:cNvPicPr>
          <p:nvPr/>
        </p:nvPicPr>
        <p:blipFill>
          <a:blip r:embed="rId2"/>
          <a:stretch>
            <a:fillRect/>
          </a:stretch>
        </p:blipFill>
        <p:spPr>
          <a:xfrm>
            <a:off x="595674" y="2390652"/>
            <a:ext cx="7947604" cy="1523546"/>
          </a:xfrm>
          <a:prstGeom prst="rect">
            <a:avLst/>
          </a:prstGeom>
        </p:spPr>
      </p:pic>
    </p:spTree>
    <p:extLst>
      <p:ext uri="{BB962C8B-B14F-4D97-AF65-F5344CB8AC3E}">
        <p14:creationId xmlns:p14="http://schemas.microsoft.com/office/powerpoint/2010/main" val="5597251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8971" y="2037806"/>
            <a:ext cx="8229600" cy="1600200"/>
          </a:xfrm>
        </p:spPr>
        <p:txBody>
          <a:bodyPr/>
          <a:lstStyle/>
          <a:p>
            <a:r>
              <a:rPr lang="en-US" dirty="0" smtClean="0"/>
              <a:t>SAP Center</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44</a:t>
            </a:fld>
            <a:endParaRPr lang="en-US"/>
          </a:p>
        </p:txBody>
      </p:sp>
    </p:spTree>
    <p:extLst>
      <p:ext uri="{BB962C8B-B14F-4D97-AF65-F5344CB8AC3E}">
        <p14:creationId xmlns:p14="http://schemas.microsoft.com/office/powerpoint/2010/main" val="4515832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SAP Center</a:t>
            </a:r>
            <a:endParaRPr lang="en-US" dirty="0"/>
          </a:p>
        </p:txBody>
      </p:sp>
      <p:sp>
        <p:nvSpPr>
          <p:cNvPr id="5" name="Content Placeholder 4"/>
          <p:cNvSpPr>
            <a:spLocks noGrp="1"/>
          </p:cNvSpPr>
          <p:nvPr>
            <p:ph idx="1"/>
          </p:nvPr>
        </p:nvSpPr>
        <p:spPr/>
        <p:txBody>
          <a:bodyPr>
            <a:normAutofit fontScale="70000" lnSpcReduction="20000"/>
          </a:bodyPr>
          <a:lstStyle/>
          <a:p>
            <a:r>
              <a:rPr lang="en-US" dirty="0" smtClean="0"/>
              <a:t>Home of the San Jose Sharks of the NHL</a:t>
            </a:r>
          </a:p>
          <a:p>
            <a:r>
              <a:rPr lang="en-US" dirty="0" smtClean="0"/>
              <a:t>Opened in 1993</a:t>
            </a:r>
          </a:p>
          <a:p>
            <a:r>
              <a:rPr lang="en-US" dirty="0" smtClean="0"/>
              <a:t>Owned by the City of San Jose</a:t>
            </a:r>
          </a:p>
          <a:p>
            <a:r>
              <a:rPr lang="en-US" dirty="0" smtClean="0"/>
              <a:t>Operated by San Jose Sports &amp; Entertainment (owners of the San Jose Sharks)</a:t>
            </a:r>
          </a:p>
          <a:p>
            <a:pPr marL="0" indent="0">
              <a:buNone/>
            </a:pPr>
            <a:endParaRPr lang="en-US" dirty="0" smtClean="0"/>
          </a:p>
          <a:p>
            <a:pPr marL="0" indent="0">
              <a:buNone/>
            </a:pPr>
            <a:r>
              <a:rPr lang="en-US" dirty="0" smtClean="0"/>
              <a:t>Name Changes</a:t>
            </a:r>
            <a:endParaRPr lang="en-US" dirty="0"/>
          </a:p>
          <a:p>
            <a:r>
              <a:rPr lang="en-US" dirty="0" smtClean="0"/>
              <a:t>San Jose Arena (1993-2000): no naming rights</a:t>
            </a:r>
          </a:p>
          <a:p>
            <a:r>
              <a:rPr lang="en-US" dirty="0" smtClean="0"/>
              <a:t>Compaq Center (2001-2002)</a:t>
            </a:r>
          </a:p>
          <a:p>
            <a:r>
              <a:rPr lang="en-US" dirty="0" smtClean="0"/>
              <a:t>HP Pavilion (2002-2013): following HP acquisition of Compaq</a:t>
            </a:r>
          </a:p>
          <a:p>
            <a:r>
              <a:rPr lang="en-US" dirty="0" smtClean="0"/>
              <a:t>SAP Center (2013-present): new Sharks owner is co-founder of SAP</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45</a:t>
            </a:fld>
            <a:endParaRPr lang="en-US"/>
          </a:p>
        </p:txBody>
      </p:sp>
    </p:spTree>
    <p:extLst>
      <p:ext uri="{BB962C8B-B14F-4D97-AF65-F5344CB8AC3E}">
        <p14:creationId xmlns:p14="http://schemas.microsoft.com/office/powerpoint/2010/main" val="19837314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46</a:t>
            </a:fld>
            <a:endParaRPr lang="en-US"/>
          </a:p>
        </p:txBody>
      </p:sp>
      <p:pic>
        <p:nvPicPr>
          <p:cNvPr id="4" name="Picture 3"/>
          <p:cNvPicPr>
            <a:picLocks noChangeAspect="1"/>
          </p:cNvPicPr>
          <p:nvPr/>
        </p:nvPicPr>
        <p:blipFill>
          <a:blip r:embed="rId2"/>
          <a:stretch>
            <a:fillRect/>
          </a:stretch>
        </p:blipFill>
        <p:spPr>
          <a:xfrm>
            <a:off x="1524000" y="304800"/>
            <a:ext cx="6096000" cy="6248400"/>
          </a:xfrm>
          <a:prstGeom prst="rect">
            <a:avLst/>
          </a:prstGeom>
        </p:spPr>
      </p:pic>
    </p:spTree>
    <p:extLst>
      <p:ext uri="{BB962C8B-B14F-4D97-AF65-F5344CB8AC3E}">
        <p14:creationId xmlns:p14="http://schemas.microsoft.com/office/powerpoint/2010/main" val="9576302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Industry Example: </a:t>
            </a:r>
            <a:br>
              <a:rPr lang="en-US" dirty="0" smtClean="0"/>
            </a:br>
            <a:r>
              <a:rPr lang="en-US" dirty="0" smtClean="0"/>
              <a:t>San Jose Earthquakes</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47</a:t>
            </a:fld>
            <a:endParaRPr lang="en-US"/>
          </a:p>
        </p:txBody>
      </p:sp>
    </p:spTree>
    <p:extLst>
      <p:ext uri="{BB962C8B-B14F-4D97-AF65-F5344CB8AC3E}">
        <p14:creationId xmlns:p14="http://schemas.microsoft.com/office/powerpoint/2010/main" val="22723276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45140"/>
            <a:ext cx="8229600" cy="1600200"/>
          </a:xfrm>
        </p:spPr>
        <p:txBody>
          <a:bodyPr/>
          <a:lstStyle/>
          <a:p>
            <a:r>
              <a:rPr lang="en-US" dirty="0" smtClean="0"/>
              <a:t>Major League Soccer (MLS) Stadium Strategy</a:t>
            </a:r>
            <a:endParaRPr lang="en-US" dirty="0"/>
          </a:p>
        </p:txBody>
      </p:sp>
      <p:sp>
        <p:nvSpPr>
          <p:cNvPr id="6" name="Content Placeholder 5"/>
          <p:cNvSpPr>
            <a:spLocks noGrp="1"/>
          </p:cNvSpPr>
          <p:nvPr>
            <p:ph idx="1"/>
          </p:nvPr>
        </p:nvSpPr>
        <p:spPr/>
        <p:txBody>
          <a:bodyPr>
            <a:normAutofit fontScale="85000" lnSpcReduction="20000"/>
          </a:bodyPr>
          <a:lstStyle/>
          <a:p>
            <a:r>
              <a:rPr lang="en-US" dirty="0" smtClean="0"/>
              <a:t>Several prior efforts to build strong soccer leagues in the United States failed (e.g., NASL)</a:t>
            </a:r>
          </a:p>
          <a:p>
            <a:r>
              <a:rPr lang="en-US" dirty="0" smtClean="0"/>
              <a:t>One reported reason for the failure was teams playing in NFL football stadiums with large capacities (60,000+ seats) that resulted in the appearance of ‘empty stadiums’ on game days for soccer</a:t>
            </a:r>
          </a:p>
          <a:p>
            <a:r>
              <a:rPr lang="en-US" dirty="0" smtClean="0"/>
              <a:t>From its beginning in 1996, MLS put a high priority on having clubs play in soccer-specific stadiums (SSS’s) rather than larger NFL stadiums to provide better fan experiences</a:t>
            </a:r>
            <a:endParaRPr lang="en-US" dirty="0"/>
          </a:p>
        </p:txBody>
      </p:sp>
      <p:sp>
        <p:nvSpPr>
          <p:cNvPr id="4" name="Slide Number Placeholder 3"/>
          <p:cNvSpPr>
            <a:spLocks noGrp="1"/>
          </p:cNvSpPr>
          <p:nvPr>
            <p:ph type="sldNum" sz="quarter" idx="12"/>
          </p:nvPr>
        </p:nvSpPr>
        <p:spPr/>
        <p:txBody>
          <a:bodyPr/>
          <a:lstStyle/>
          <a:p>
            <a:fld id="{162F1D00-BD13-4404-86B0-79703945A0A7}" type="slidenum">
              <a:rPr lang="en-US" smtClean="0"/>
              <a:t>48</a:t>
            </a:fld>
            <a:endParaRPr lang="en-US"/>
          </a:p>
        </p:txBody>
      </p:sp>
    </p:spTree>
    <p:extLst>
      <p:ext uri="{BB962C8B-B14F-4D97-AF65-F5344CB8AC3E}">
        <p14:creationId xmlns:p14="http://schemas.microsoft.com/office/powerpoint/2010/main" val="24575092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49</a:t>
            </a:fld>
            <a:endParaRPr lang="en-US"/>
          </a:p>
        </p:txBody>
      </p:sp>
      <p:pic>
        <p:nvPicPr>
          <p:cNvPr id="3" name="Picture 2"/>
          <p:cNvPicPr>
            <a:picLocks noChangeAspect="1"/>
          </p:cNvPicPr>
          <p:nvPr/>
        </p:nvPicPr>
        <p:blipFill>
          <a:blip r:embed="rId2"/>
          <a:stretch>
            <a:fillRect/>
          </a:stretch>
        </p:blipFill>
        <p:spPr>
          <a:xfrm>
            <a:off x="663657" y="151725"/>
            <a:ext cx="7879621" cy="6333307"/>
          </a:xfrm>
          <a:prstGeom prst="rect">
            <a:avLst/>
          </a:prstGeom>
        </p:spPr>
      </p:pic>
    </p:spTree>
    <p:extLst>
      <p:ext uri="{BB962C8B-B14F-4D97-AF65-F5344CB8AC3E}">
        <p14:creationId xmlns:p14="http://schemas.microsoft.com/office/powerpoint/2010/main" val="4879575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50</a:t>
            </a:fld>
            <a:endParaRPr lang="en-US"/>
          </a:p>
        </p:txBody>
      </p:sp>
      <p:pic>
        <p:nvPicPr>
          <p:cNvPr id="3" name="Picture 2"/>
          <p:cNvPicPr>
            <a:picLocks noChangeAspect="1"/>
          </p:cNvPicPr>
          <p:nvPr/>
        </p:nvPicPr>
        <p:blipFill>
          <a:blip r:embed="rId2"/>
          <a:stretch>
            <a:fillRect/>
          </a:stretch>
        </p:blipFill>
        <p:spPr>
          <a:xfrm>
            <a:off x="655087" y="604228"/>
            <a:ext cx="7539817" cy="4832409"/>
          </a:xfrm>
          <a:prstGeom prst="rect">
            <a:avLst/>
          </a:prstGeom>
        </p:spPr>
      </p:pic>
    </p:spTree>
    <p:extLst>
      <p:ext uri="{BB962C8B-B14F-4D97-AF65-F5344CB8AC3E}">
        <p14:creationId xmlns:p14="http://schemas.microsoft.com/office/powerpoint/2010/main" val="16871700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1554" y="60093"/>
            <a:ext cx="8229600" cy="1600200"/>
          </a:xfrm>
        </p:spPr>
        <p:txBody>
          <a:bodyPr/>
          <a:lstStyle/>
          <a:p>
            <a:r>
              <a:rPr lang="en-US" dirty="0" smtClean="0"/>
              <a:t>San Jose Earthquakes Journey to Avaya Stadium</a:t>
            </a:r>
            <a:endParaRPr lang="en-US" dirty="0"/>
          </a:p>
        </p:txBody>
      </p:sp>
      <p:sp>
        <p:nvSpPr>
          <p:cNvPr id="4" name="Content Placeholder 3"/>
          <p:cNvSpPr>
            <a:spLocks noGrp="1"/>
          </p:cNvSpPr>
          <p:nvPr>
            <p:ph idx="1"/>
          </p:nvPr>
        </p:nvSpPr>
        <p:spPr/>
        <p:txBody>
          <a:bodyPr>
            <a:normAutofit fontScale="70000" lnSpcReduction="20000"/>
          </a:bodyPr>
          <a:lstStyle/>
          <a:p>
            <a:r>
              <a:rPr lang="en-US" dirty="0" smtClean="0"/>
              <a:t>Earthquakes were a foundational MLS club in 1996. They played in an aged football stadium at San Jose State University. </a:t>
            </a:r>
          </a:p>
          <a:p>
            <a:r>
              <a:rPr lang="en-US" dirty="0" smtClean="0"/>
              <a:t>Club moved to Houston after the 2005 season.</a:t>
            </a:r>
          </a:p>
          <a:p>
            <a:r>
              <a:rPr lang="en-US" dirty="0" smtClean="0"/>
              <a:t>New club (also Earthquakes) entered MLS in 2008 as an expansion club.</a:t>
            </a:r>
          </a:p>
          <a:p>
            <a:r>
              <a:rPr lang="en-US" dirty="0" smtClean="0"/>
              <a:t>New club played at Buck Shaw Stadium of Santa Clara University from 2008 to 2014 due to delays in identifying a site for a new stadium and construction challenges.</a:t>
            </a:r>
          </a:p>
          <a:p>
            <a:r>
              <a:rPr lang="en-US" dirty="0" smtClean="0"/>
              <a:t>Avaya stadium opened in 2015 to “rave reviews” and will host the 2016 MLS All-Star Game.</a:t>
            </a:r>
            <a:endParaRPr lang="en-US" dirty="0"/>
          </a:p>
          <a:p>
            <a:endParaRPr lang="en-US" dirty="0" smtClean="0"/>
          </a:p>
        </p:txBody>
      </p:sp>
      <p:sp>
        <p:nvSpPr>
          <p:cNvPr id="2" name="Slide Number Placeholder 1"/>
          <p:cNvSpPr>
            <a:spLocks noGrp="1"/>
          </p:cNvSpPr>
          <p:nvPr>
            <p:ph type="sldNum" sz="quarter" idx="12"/>
          </p:nvPr>
        </p:nvSpPr>
        <p:spPr/>
        <p:txBody>
          <a:bodyPr/>
          <a:lstStyle/>
          <a:p>
            <a:fld id="{FCB06234-319A-5947-8A1D-ADBD7113BF56}" type="slidenum">
              <a:rPr lang="en-US" smtClean="0"/>
              <a:t>51</a:t>
            </a:fld>
            <a:endParaRPr lang="en-US"/>
          </a:p>
        </p:txBody>
      </p:sp>
    </p:spTree>
    <p:extLst>
      <p:ext uri="{BB962C8B-B14F-4D97-AF65-F5344CB8AC3E}">
        <p14:creationId xmlns:p14="http://schemas.microsoft.com/office/powerpoint/2010/main" val="13804204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FCB06234-319A-5947-8A1D-ADBD7113BF56}" type="slidenum">
              <a:rPr lang="en-US" smtClean="0"/>
              <a:t>52</a:t>
            </a:fld>
            <a:endParaRPr lang="en-US"/>
          </a:p>
        </p:txBody>
      </p:sp>
      <p:pic>
        <p:nvPicPr>
          <p:cNvPr id="4" name="Picture 3"/>
          <p:cNvPicPr>
            <a:picLocks noChangeAspect="1"/>
          </p:cNvPicPr>
          <p:nvPr/>
        </p:nvPicPr>
        <p:blipFill>
          <a:blip r:embed="rId2"/>
          <a:stretch>
            <a:fillRect/>
          </a:stretch>
        </p:blipFill>
        <p:spPr>
          <a:xfrm>
            <a:off x="1968500" y="0"/>
            <a:ext cx="5189545" cy="6858000"/>
          </a:xfrm>
          <a:prstGeom prst="rect">
            <a:avLst/>
          </a:prstGeom>
        </p:spPr>
      </p:pic>
    </p:spTree>
    <p:extLst>
      <p:ext uri="{BB962C8B-B14F-4D97-AF65-F5344CB8AC3E}">
        <p14:creationId xmlns:p14="http://schemas.microsoft.com/office/powerpoint/2010/main" val="14622843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Fan Engagement:</a:t>
            </a:r>
            <a:br>
              <a:rPr lang="en-US" dirty="0" smtClean="0"/>
            </a:br>
            <a:r>
              <a:rPr lang="en-US" dirty="0" smtClean="0"/>
              <a:t>Social Media and the Sacramento Kings</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53</a:t>
            </a:fld>
            <a:endParaRPr lang="en-US"/>
          </a:p>
        </p:txBody>
      </p:sp>
    </p:spTree>
    <p:extLst>
      <p:ext uri="{BB962C8B-B14F-4D97-AF65-F5344CB8AC3E}">
        <p14:creationId xmlns:p14="http://schemas.microsoft.com/office/powerpoint/2010/main" val="4698116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60093"/>
            <a:ext cx="8229600" cy="1600200"/>
          </a:xfrm>
        </p:spPr>
        <p:txBody>
          <a:bodyPr/>
          <a:lstStyle/>
          <a:p>
            <a:r>
              <a:rPr lang="en-US" dirty="0" smtClean="0"/>
              <a:t>Sacramento Kings Build New Downtown Arena</a:t>
            </a:r>
            <a:endParaRPr lang="en-US" dirty="0"/>
          </a:p>
        </p:txBody>
      </p:sp>
      <p:sp>
        <p:nvSpPr>
          <p:cNvPr id="6" name="Content Placeholder 5"/>
          <p:cNvSpPr>
            <a:spLocks noGrp="1"/>
          </p:cNvSpPr>
          <p:nvPr>
            <p:ph idx="1"/>
          </p:nvPr>
        </p:nvSpPr>
        <p:spPr/>
        <p:txBody>
          <a:bodyPr>
            <a:normAutofit fontScale="85000" lnSpcReduction="20000"/>
          </a:bodyPr>
          <a:lstStyle/>
          <a:p>
            <a:r>
              <a:rPr lang="en-US" dirty="0" smtClean="0"/>
              <a:t>By 2013, the Kings had lowest ranking on “fan experience” of all 122 NBA/MLB/NFL/NHL clubs in North America, playing in an outdated arena</a:t>
            </a:r>
          </a:p>
          <a:p>
            <a:r>
              <a:rPr lang="en-US" dirty="0" smtClean="0"/>
              <a:t>New owner (</a:t>
            </a:r>
            <a:r>
              <a:rPr lang="en-US" dirty="0" err="1" smtClean="0"/>
              <a:t>Vivek</a:t>
            </a:r>
            <a:r>
              <a:rPr lang="en-US" dirty="0" smtClean="0"/>
              <a:t> </a:t>
            </a:r>
            <a:r>
              <a:rPr lang="en-US" dirty="0" err="1" smtClean="0"/>
              <a:t>Ranadive</a:t>
            </a:r>
            <a:r>
              <a:rPr lang="en-US" dirty="0" smtClean="0"/>
              <a:t>) with technology background, along with the Mayor of Sacramento:</a:t>
            </a:r>
          </a:p>
          <a:p>
            <a:pPr lvl="1"/>
            <a:r>
              <a:rPr lang="en-US" dirty="0" smtClean="0"/>
              <a:t>Saved the Kings from moving to another city</a:t>
            </a:r>
          </a:p>
          <a:p>
            <a:pPr lvl="1"/>
            <a:r>
              <a:rPr lang="en-US" dirty="0" smtClean="0"/>
              <a:t>Built a coalition to find and approve a new downtown arena</a:t>
            </a:r>
          </a:p>
          <a:p>
            <a:r>
              <a:rPr lang="en-US" dirty="0" smtClean="0"/>
              <a:t>Technology and social </a:t>
            </a:r>
            <a:r>
              <a:rPr lang="en-US" dirty="0"/>
              <a:t>m</a:t>
            </a:r>
            <a:r>
              <a:rPr lang="en-US" dirty="0" smtClean="0"/>
              <a:t>edia played a key role in building community and fan excitement and engagement for the new venue</a:t>
            </a:r>
          </a:p>
        </p:txBody>
      </p:sp>
      <p:sp>
        <p:nvSpPr>
          <p:cNvPr id="4" name="Slide Number Placeholder 3"/>
          <p:cNvSpPr>
            <a:spLocks noGrp="1"/>
          </p:cNvSpPr>
          <p:nvPr>
            <p:ph type="sldNum" sz="quarter" idx="12"/>
          </p:nvPr>
        </p:nvSpPr>
        <p:spPr/>
        <p:txBody>
          <a:bodyPr/>
          <a:lstStyle/>
          <a:p>
            <a:fld id="{162F1D00-BD13-4404-86B0-79703945A0A7}" type="slidenum">
              <a:rPr lang="en-US" smtClean="0"/>
              <a:t>54</a:t>
            </a:fld>
            <a:endParaRPr lang="en-US"/>
          </a:p>
        </p:txBody>
      </p:sp>
    </p:spTree>
    <p:extLst>
      <p:ext uri="{BB962C8B-B14F-4D97-AF65-F5344CB8AC3E}">
        <p14:creationId xmlns:p14="http://schemas.microsoft.com/office/powerpoint/2010/main" val="41637208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1951536"/>
            <a:ext cx="7772400" cy="1362075"/>
          </a:xfrm>
        </p:spPr>
        <p:txBody>
          <a:bodyPr/>
          <a:lstStyle/>
          <a:p>
            <a:pPr>
              <a:defRPr/>
            </a:pPr>
            <a:r>
              <a:rPr lang="en-CA" dirty="0" smtClean="0"/>
              <a:t>Questions?</a:t>
            </a:r>
            <a:endParaRPr lang="en-CA" dirty="0"/>
          </a:p>
        </p:txBody>
      </p:sp>
      <p:sp>
        <p:nvSpPr>
          <p:cNvPr id="2" name="Slide Number Placeholder 1"/>
          <p:cNvSpPr>
            <a:spLocks noGrp="1"/>
          </p:cNvSpPr>
          <p:nvPr>
            <p:ph type="sldNum" sz="quarter" idx="12"/>
          </p:nvPr>
        </p:nvSpPr>
        <p:spPr/>
        <p:txBody>
          <a:bodyPr/>
          <a:lstStyle/>
          <a:p>
            <a:fld id="{162F1D00-BD13-4404-86B0-79703945A0A7}" type="slidenum">
              <a:rPr lang="en-US" smtClean="0"/>
              <a:t>55</a:t>
            </a:fld>
            <a:endParaRPr lang="en-US"/>
          </a:p>
        </p:txBody>
      </p:sp>
    </p:spTree>
    <p:extLst>
      <p:ext uri="{BB962C8B-B14F-4D97-AF65-F5344CB8AC3E}">
        <p14:creationId xmlns:p14="http://schemas.microsoft.com/office/powerpoint/2010/main" val="224399149"/>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D90BBC6-C40A-4CC5-8038-6ACD6CE3429F}" vid="{62E1969C-5548-4BCA-B33F-514F7834E4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Template>
  <TotalTime>8521</TotalTime>
  <Words>2533</Words>
  <Application>Microsoft Office PowerPoint</Application>
  <PresentationFormat>On-screen Show (4:3)</PresentationFormat>
  <Paragraphs>339</Paragraphs>
  <Slides>55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Calibri</vt:lpstr>
      <vt:lpstr>Courier New</vt:lpstr>
      <vt:lpstr>Myriad Pro</vt:lpstr>
      <vt:lpstr>UWTSD</vt:lpstr>
      <vt:lpstr>New Venue Building and Existing Venue Management</vt:lpstr>
      <vt:lpstr>Sport Facilities</vt:lpstr>
      <vt:lpstr>Modern Venue Management</vt:lpstr>
      <vt:lpstr>Key Business Concepts in Venue Management</vt:lpstr>
      <vt:lpstr>Stakeholder View</vt:lpstr>
      <vt:lpstr>Community Support Building</vt:lpstr>
      <vt:lpstr>PowerPoint Presentation</vt:lpstr>
      <vt:lpstr>Venue Building Partners: Examples from Recent Constructions</vt:lpstr>
      <vt:lpstr>Venue Building Partners: Examples from Recent Constructions (continued)</vt:lpstr>
      <vt:lpstr>Uncertainty, Risk, and Negotiation Astuteness</vt:lpstr>
      <vt:lpstr>Technology Opportunities Embraced &amp; Exploited</vt:lpstr>
      <vt:lpstr>Venuenext – Example of Technology Knowledge Transfer</vt:lpstr>
      <vt:lpstr>Innovation Mindset</vt:lpstr>
      <vt:lpstr>Multiple Motivations for New Venture Building</vt:lpstr>
      <vt:lpstr>Motivations for New Venues/Renovations</vt:lpstr>
      <vt:lpstr>Evaluating Construction Cost Comparisons for New Venues</vt:lpstr>
      <vt:lpstr>PowerPoint Presentation</vt:lpstr>
      <vt:lpstr>PowerPoint Presentation</vt:lpstr>
      <vt:lpstr>PowerPoint Presentation</vt:lpstr>
      <vt:lpstr>PowerPoint Presentation</vt:lpstr>
      <vt:lpstr>Venue Name Change</vt:lpstr>
      <vt:lpstr>Venue Name Change Examples</vt:lpstr>
      <vt:lpstr>New Venue Financing</vt:lpstr>
      <vt:lpstr>New Venue Business</vt:lpstr>
      <vt:lpstr>Reducing New Venue Financing Costs</vt:lpstr>
      <vt:lpstr>Stakeholder Options for New Venue Financing</vt:lpstr>
      <vt:lpstr>Venue Operating Partner Financing</vt:lpstr>
      <vt:lpstr>PowerPoint Presentation</vt:lpstr>
      <vt:lpstr>Venue Operating Partners</vt:lpstr>
      <vt:lpstr>PowerPoint Presentation</vt:lpstr>
      <vt:lpstr>Some Key New Venue Decisions</vt:lpstr>
      <vt:lpstr>New Venue Decision #1: Who Will Own the Venue?</vt:lpstr>
      <vt:lpstr>Advantages of Private Venue Ownership</vt:lpstr>
      <vt:lpstr>PowerPoint Presentation</vt:lpstr>
      <vt:lpstr>PowerPoint Presentation</vt:lpstr>
      <vt:lpstr>New Venue Decision #2:  Who Will Operate the Venue?</vt:lpstr>
      <vt:lpstr>Venue Operator</vt:lpstr>
      <vt:lpstr>New Venue Decision #3:  How Many Different Sports Anchor Tenants in the Venue?</vt:lpstr>
      <vt:lpstr>Anchor Tenants</vt:lpstr>
      <vt:lpstr>Anchor Tenant Complexity</vt:lpstr>
      <vt:lpstr>Venue Management:  Building the Portfolio of Events </vt:lpstr>
      <vt:lpstr>Event Portfolio Building</vt:lpstr>
      <vt:lpstr>PowerPoint Presentation</vt:lpstr>
      <vt:lpstr>SAP Center</vt:lpstr>
      <vt:lpstr>SAP Center</vt:lpstr>
      <vt:lpstr>PowerPoint Presentation</vt:lpstr>
      <vt:lpstr>Industry Example:  San Jose Earthquakes</vt:lpstr>
      <vt:lpstr>Major League Soccer (MLS) Stadium Strategy</vt:lpstr>
      <vt:lpstr>PowerPoint Presentation</vt:lpstr>
      <vt:lpstr>PowerPoint Presentation</vt:lpstr>
      <vt:lpstr>San Jose Earthquakes Journey to Avaya Stadium</vt:lpstr>
      <vt:lpstr>PowerPoint Presentation</vt:lpstr>
      <vt:lpstr>Fan Engagement: Social Media and the Sacramento Kings</vt:lpstr>
      <vt:lpstr>Sacramento Kings Build New Downtown Arena</vt:lpstr>
      <vt:lpstr>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Foster, O’Reilly, Davila Chapter 1      DECISION MAKING: A STRUCTURED APPROACH   </dc:title>
  <dc:creator>Norman O'Reilly</dc:creator>
  <cp:lastModifiedBy>James Prosser</cp:lastModifiedBy>
  <cp:revision>502</cp:revision>
  <dcterms:created xsi:type="dcterms:W3CDTF">2015-08-30T17:15:48Z</dcterms:created>
  <dcterms:modified xsi:type="dcterms:W3CDTF">2017-03-14T11:51:14Z</dcterms:modified>
</cp:coreProperties>
</file>