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16" r:id="rId1"/>
    <p:sldMasterId id="2147483929" r:id="rId2"/>
    <p:sldMasterId id="2147483932" r:id="rId3"/>
  </p:sldMasterIdLst>
  <p:notesMasterIdLst>
    <p:notesMasterId r:id="rId50"/>
  </p:notesMasterIdLst>
  <p:handoutMasterIdLst>
    <p:handoutMasterId r:id="rId51"/>
  </p:handoutMasterIdLst>
  <p:sldIdLst>
    <p:sldId id="257" r:id="rId4"/>
    <p:sldId id="258" r:id="rId5"/>
    <p:sldId id="446" r:id="rId6"/>
    <p:sldId id="285" r:id="rId7"/>
    <p:sldId id="448" r:id="rId8"/>
    <p:sldId id="490" r:id="rId9"/>
    <p:sldId id="491" r:id="rId10"/>
    <p:sldId id="449" r:id="rId11"/>
    <p:sldId id="499" r:id="rId12"/>
    <p:sldId id="450" r:id="rId13"/>
    <p:sldId id="451" r:id="rId14"/>
    <p:sldId id="452" r:id="rId15"/>
    <p:sldId id="453" r:id="rId16"/>
    <p:sldId id="454" r:id="rId17"/>
    <p:sldId id="456" r:id="rId18"/>
    <p:sldId id="458" r:id="rId19"/>
    <p:sldId id="459" r:id="rId20"/>
    <p:sldId id="460" r:id="rId21"/>
    <p:sldId id="461" r:id="rId22"/>
    <p:sldId id="462" r:id="rId23"/>
    <p:sldId id="463" r:id="rId24"/>
    <p:sldId id="466" r:id="rId25"/>
    <p:sldId id="467" r:id="rId26"/>
    <p:sldId id="496" r:id="rId27"/>
    <p:sldId id="497" r:id="rId28"/>
    <p:sldId id="469" r:id="rId29"/>
    <p:sldId id="470" r:id="rId30"/>
    <p:sldId id="471" r:id="rId31"/>
    <p:sldId id="472" r:id="rId32"/>
    <p:sldId id="473" r:id="rId33"/>
    <p:sldId id="475" r:id="rId34"/>
    <p:sldId id="476" r:id="rId35"/>
    <p:sldId id="477" r:id="rId36"/>
    <p:sldId id="492" r:id="rId37"/>
    <p:sldId id="493" r:id="rId38"/>
    <p:sldId id="494" r:id="rId39"/>
    <p:sldId id="495" r:id="rId40"/>
    <p:sldId id="478" r:id="rId41"/>
    <p:sldId id="479" r:id="rId42"/>
    <p:sldId id="435" r:id="rId43"/>
    <p:sldId id="434" r:id="rId44"/>
    <p:sldId id="484" r:id="rId45"/>
    <p:sldId id="485" r:id="rId46"/>
    <p:sldId id="498" r:id="rId47"/>
    <p:sldId id="488" r:id="rId48"/>
    <p:sldId id="489" r:id="rId49"/>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DB1930-0987-4C63-AD92-914DBD641C0A}" v="2" dt="2025-08-27T10:30:11.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2" autoAdjust="0"/>
    <p:restoredTop sz="65570" autoAdjust="0"/>
  </p:normalViewPr>
  <p:slideViewPr>
    <p:cSldViewPr>
      <p:cViewPr varScale="1">
        <p:scale>
          <a:sx n="73" d="100"/>
          <a:sy n="73" d="100"/>
        </p:scale>
        <p:origin x="244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4104" y="114"/>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handoutMaster" Target="handoutMasters/handout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5/10/relationships/revisionInfo" Target="revisionInfo.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8EDB1930-0987-4C63-AD92-914DBD641C0A}"/>
    <pc:docChg chg="modSld">
      <pc:chgData name="Alison Rees-Edwards" userId="6ddc9a34-5fd4-438d-87b4-9c8b83b97512" providerId="ADAL" clId="{8EDB1930-0987-4C63-AD92-914DBD641C0A}" dt="2025-08-27T10:30:11.673" v="0"/>
      <pc:docMkLst>
        <pc:docMk/>
      </pc:docMkLst>
      <pc:sldChg chg="modSp">
        <pc:chgData name="Alison Rees-Edwards" userId="6ddc9a34-5fd4-438d-87b4-9c8b83b97512" providerId="ADAL" clId="{8EDB1930-0987-4C63-AD92-914DBD641C0A}" dt="2025-08-27T10:30:11.673" v="0"/>
        <pc:sldMkLst>
          <pc:docMk/>
          <pc:sldMk cId="3756727308" sldId="285"/>
        </pc:sldMkLst>
        <pc:spChg chg="mod">
          <ac:chgData name="Alison Rees-Edwards" userId="6ddc9a34-5fd4-438d-87b4-9c8b83b97512" providerId="ADAL" clId="{8EDB1930-0987-4C63-AD92-914DBD641C0A}" dt="2025-08-27T10:30:11.673" v="0"/>
          <ac:spMkLst>
            <pc:docMk/>
            <pc:sldMk cId="3756727308" sldId="285"/>
            <ac:spMk id="2" creationId="{95B4C850-814A-11D5-03D2-659B812DE56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3" name="Rectangle 3"/>
          <p:cNvSpPr>
            <a:spLocks noGrp="1" noChangeArrowheads="1"/>
          </p:cNvSpPr>
          <p:nvPr>
            <p:ph type="dt" sz="quarter" idx="1"/>
          </p:nvPr>
        </p:nvSpPr>
        <p:spPr bwMode="auto">
          <a:xfrm>
            <a:off x="3808333"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5364" name="Rectangle 4"/>
          <p:cNvSpPr>
            <a:spLocks noGrp="1" noChangeArrowheads="1"/>
          </p:cNvSpPr>
          <p:nvPr>
            <p:ph type="ftr" sz="quarter" idx="2"/>
          </p:nvPr>
        </p:nvSpPr>
        <p:spPr bwMode="auto">
          <a:xfrm>
            <a:off x="0"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5" name="Rectangle 5"/>
          <p:cNvSpPr>
            <a:spLocks noGrp="1" noChangeArrowheads="1"/>
          </p:cNvSpPr>
          <p:nvPr>
            <p:ph type="sldNum" sz="quarter" idx="3"/>
          </p:nvPr>
        </p:nvSpPr>
        <p:spPr bwMode="auto">
          <a:xfrm>
            <a:off x="3808333"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lgn="r" eaLnBrk="0" hangingPunct="0">
              <a:defRPr sz="1200"/>
            </a:lvl1pPr>
          </a:lstStyle>
          <a:p>
            <a:pPr>
              <a:defRPr/>
            </a:pPr>
            <a:fld id="{3A4CD148-2CFD-42A4-B79E-4DE962AC99FF}" type="slidenum">
              <a:rPr lang="cy-GB" altLang="en-US"/>
              <a:pPr>
                <a:defRPr/>
              </a:pPr>
              <a:t>‹#›</a:t>
            </a:fld>
            <a:endParaRPr lang="cy-GB" altLang="en-US"/>
          </a:p>
        </p:txBody>
      </p:sp>
    </p:spTree>
    <p:extLst>
      <p:ext uri="{BB962C8B-B14F-4D97-AF65-F5344CB8AC3E}">
        <p14:creationId xmlns:p14="http://schemas.microsoft.com/office/powerpoint/2010/main" val="3340421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1" name="Rectangle 3"/>
          <p:cNvSpPr>
            <a:spLocks noGrp="1" noChangeArrowheads="1"/>
          </p:cNvSpPr>
          <p:nvPr>
            <p:ph type="dt" idx="1"/>
          </p:nvPr>
        </p:nvSpPr>
        <p:spPr bwMode="auto">
          <a:xfrm>
            <a:off x="3808333"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434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2152" y="4642489"/>
            <a:ext cx="5380348" cy="4398642"/>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5" name="Rectangle 7"/>
          <p:cNvSpPr>
            <a:spLocks noGrp="1" noChangeArrowheads="1"/>
          </p:cNvSpPr>
          <p:nvPr>
            <p:ph type="sldNum" sz="quarter" idx="5"/>
          </p:nvPr>
        </p:nvSpPr>
        <p:spPr bwMode="auto">
          <a:xfrm>
            <a:off x="3808333"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lgn="r" eaLnBrk="0" hangingPunct="0">
              <a:defRPr sz="1200"/>
            </a:lvl1pPr>
          </a:lstStyle>
          <a:p>
            <a:pPr>
              <a:defRPr/>
            </a:pPr>
            <a:fld id="{02D1B66F-14E2-4F68-A85F-A86846CB4A05}" type="slidenum">
              <a:rPr lang="cy-GB" altLang="en-US"/>
              <a:pPr>
                <a:defRPr/>
              </a:pPr>
              <a:t>‹#›</a:t>
            </a:fld>
            <a:endParaRPr lang="cy-GB" altLang="en-US"/>
          </a:p>
        </p:txBody>
      </p:sp>
    </p:spTree>
    <p:extLst>
      <p:ext uri="{BB962C8B-B14F-4D97-AF65-F5344CB8AC3E}">
        <p14:creationId xmlns:p14="http://schemas.microsoft.com/office/powerpoint/2010/main" val="15285817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7039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2859" indent="-281869" eaLnBrk="0" hangingPunct="0">
              <a:spcBef>
                <a:spcPct val="30000"/>
              </a:spcBef>
              <a:defRPr sz="1200">
                <a:solidFill>
                  <a:schemeClr val="tx1"/>
                </a:solidFill>
                <a:latin typeface="Arial" charset="0"/>
                <a:ea typeface="ＭＳ Ｐゴシック" pitchFamily="34" charset="-128"/>
              </a:defRPr>
            </a:lvl2pPr>
            <a:lvl3pPr marL="1127475" indent="-225495" eaLnBrk="0" hangingPunct="0">
              <a:spcBef>
                <a:spcPct val="30000"/>
              </a:spcBef>
              <a:defRPr sz="1200">
                <a:solidFill>
                  <a:schemeClr val="tx1"/>
                </a:solidFill>
                <a:latin typeface="Arial" charset="0"/>
                <a:ea typeface="ＭＳ Ｐゴシック" pitchFamily="34" charset="-128"/>
              </a:defRPr>
            </a:lvl3pPr>
            <a:lvl4pPr marL="1578464" indent="-225495" eaLnBrk="0" hangingPunct="0">
              <a:spcBef>
                <a:spcPct val="30000"/>
              </a:spcBef>
              <a:defRPr sz="1200">
                <a:solidFill>
                  <a:schemeClr val="tx1"/>
                </a:solidFill>
                <a:latin typeface="Arial" charset="0"/>
                <a:ea typeface="ＭＳ Ｐゴシック" pitchFamily="34" charset="-128"/>
              </a:defRPr>
            </a:lvl4pPr>
            <a:lvl5pPr marL="2029454" indent="-225495" eaLnBrk="0" hangingPunct="0">
              <a:spcBef>
                <a:spcPct val="30000"/>
              </a:spcBef>
              <a:defRPr sz="1200">
                <a:solidFill>
                  <a:schemeClr val="tx1"/>
                </a:solidFill>
                <a:latin typeface="Arial" charset="0"/>
                <a:ea typeface="ＭＳ Ｐゴシック" pitchFamily="34" charset="-128"/>
              </a:defRPr>
            </a:lvl5pPr>
            <a:lvl6pPr marL="2480444" indent="-225495" eaLnBrk="0" fontAlgn="base" hangingPunct="0">
              <a:spcBef>
                <a:spcPct val="30000"/>
              </a:spcBef>
              <a:spcAft>
                <a:spcPct val="0"/>
              </a:spcAft>
              <a:defRPr sz="1200">
                <a:solidFill>
                  <a:schemeClr val="tx1"/>
                </a:solidFill>
                <a:latin typeface="Arial" charset="0"/>
                <a:ea typeface="ＭＳ Ｐゴシック" pitchFamily="34" charset="-128"/>
              </a:defRPr>
            </a:lvl6pPr>
            <a:lvl7pPr marL="2931433" indent="-225495" eaLnBrk="0" fontAlgn="base" hangingPunct="0">
              <a:spcBef>
                <a:spcPct val="30000"/>
              </a:spcBef>
              <a:spcAft>
                <a:spcPct val="0"/>
              </a:spcAft>
              <a:defRPr sz="1200">
                <a:solidFill>
                  <a:schemeClr val="tx1"/>
                </a:solidFill>
                <a:latin typeface="Arial" charset="0"/>
                <a:ea typeface="ＭＳ Ｐゴシック" pitchFamily="34" charset="-128"/>
              </a:defRPr>
            </a:lvl7pPr>
            <a:lvl8pPr marL="3382423" indent="-225495" eaLnBrk="0" fontAlgn="base" hangingPunct="0">
              <a:spcBef>
                <a:spcPct val="30000"/>
              </a:spcBef>
              <a:spcAft>
                <a:spcPct val="0"/>
              </a:spcAft>
              <a:defRPr sz="1200">
                <a:solidFill>
                  <a:schemeClr val="tx1"/>
                </a:solidFill>
                <a:latin typeface="Arial" charset="0"/>
                <a:ea typeface="ＭＳ Ｐゴシック" pitchFamily="34" charset="-128"/>
              </a:defRPr>
            </a:lvl8pPr>
            <a:lvl9pPr marL="3833413" indent="-225495"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5</a:t>
            </a:fld>
            <a:endParaRPr lang="en-GB" altLang="en-US"/>
          </a:p>
        </p:txBody>
      </p:sp>
      <p:sp>
        <p:nvSpPr>
          <p:cNvPr id="27651" name="Rectangle 2"/>
          <p:cNvSpPr>
            <a:spLocks noGrp="1" noRot="1" noChangeAspect="1" noChangeArrowheads="1" noTextEdit="1"/>
          </p:cNvSpPr>
          <p:nvPr>
            <p:ph type="sldImg"/>
          </p:nvPr>
        </p:nvSpPr>
        <p:spPr>
          <a:xfrm>
            <a:off x="919163" y="733425"/>
            <a:ext cx="4886325" cy="3665538"/>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1688765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9163" y="733425"/>
            <a:ext cx="4886325" cy="36655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8</a:t>
            </a:fld>
            <a:endParaRPr lang="cy-GB" altLang="en-US"/>
          </a:p>
        </p:txBody>
      </p:sp>
    </p:spTree>
    <p:extLst>
      <p:ext uri="{BB962C8B-B14F-4D97-AF65-F5344CB8AC3E}">
        <p14:creationId xmlns:p14="http://schemas.microsoft.com/office/powerpoint/2010/main" val="1943657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9</a:t>
            </a:fld>
            <a:endParaRPr lang="cy-GB" altLang="en-US"/>
          </a:p>
        </p:txBody>
      </p:sp>
    </p:spTree>
    <p:extLst>
      <p:ext uri="{BB962C8B-B14F-4D97-AF65-F5344CB8AC3E}">
        <p14:creationId xmlns:p14="http://schemas.microsoft.com/office/powerpoint/2010/main" val="772226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19163" y="733425"/>
            <a:ext cx="4886325" cy="3665538"/>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4F24981-6E3E-4F1E-B170-B24EBAC5D4CD}" type="slidenum">
              <a:rPr lang="cy-GB" altLang="en-US" smtClean="0"/>
              <a:pPr/>
              <a:t>10</a:t>
            </a:fld>
            <a:endParaRPr lang="cy-GB" altLang="en-US"/>
          </a:p>
        </p:txBody>
      </p:sp>
    </p:spTree>
    <p:extLst>
      <p:ext uri="{BB962C8B-B14F-4D97-AF65-F5344CB8AC3E}">
        <p14:creationId xmlns:p14="http://schemas.microsoft.com/office/powerpoint/2010/main" val="1712862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11</a:t>
            </a:fld>
            <a:endParaRPr lang="cy-GB" altLang="en-US"/>
          </a:p>
        </p:txBody>
      </p:sp>
    </p:spTree>
    <p:extLst>
      <p:ext uri="{BB962C8B-B14F-4D97-AF65-F5344CB8AC3E}">
        <p14:creationId xmlns:p14="http://schemas.microsoft.com/office/powerpoint/2010/main" val="293715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12</a:t>
            </a:fld>
            <a:endParaRPr lang="cy-GB" altLang="en-US"/>
          </a:p>
        </p:txBody>
      </p:sp>
    </p:spTree>
    <p:extLst>
      <p:ext uri="{BB962C8B-B14F-4D97-AF65-F5344CB8AC3E}">
        <p14:creationId xmlns:p14="http://schemas.microsoft.com/office/powerpoint/2010/main" val="2349234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13</a:t>
            </a:fld>
            <a:endParaRPr lang="cy-GB" altLang="en-US"/>
          </a:p>
        </p:txBody>
      </p:sp>
    </p:spTree>
    <p:extLst>
      <p:ext uri="{BB962C8B-B14F-4D97-AF65-F5344CB8AC3E}">
        <p14:creationId xmlns:p14="http://schemas.microsoft.com/office/powerpoint/2010/main" val="3809980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14</a:t>
            </a:fld>
            <a:endParaRPr lang="cy-GB" altLang="en-US"/>
          </a:p>
        </p:txBody>
      </p:sp>
    </p:spTree>
    <p:extLst>
      <p:ext uri="{BB962C8B-B14F-4D97-AF65-F5344CB8AC3E}">
        <p14:creationId xmlns:p14="http://schemas.microsoft.com/office/powerpoint/2010/main" val="2050443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9163" y="733425"/>
            <a:ext cx="4886325" cy="3665538"/>
          </a:xfrm>
        </p:spPr>
      </p:sp>
      <p:sp>
        <p:nvSpPr>
          <p:cNvPr id="3" name="Notes Placeholder 2"/>
          <p:cNvSpPr>
            <a:spLocks noGrp="1"/>
          </p:cNvSpPr>
          <p:nvPr>
            <p:ph type="body" idx="1"/>
          </p:nvPr>
        </p:nvSpPr>
        <p:spPr/>
        <p:txBody>
          <a:bodyPr/>
          <a:lstStyle/>
          <a:p>
            <a:pPr marL="229652" indent="-229652">
              <a:buAutoNum type="arabicPeriod"/>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15</a:t>
            </a:fld>
            <a:endParaRPr lang="cy-GB" altLang="en-US"/>
          </a:p>
        </p:txBody>
      </p:sp>
    </p:spTree>
    <p:extLst>
      <p:ext uri="{BB962C8B-B14F-4D97-AF65-F5344CB8AC3E}">
        <p14:creationId xmlns:p14="http://schemas.microsoft.com/office/powerpoint/2010/main" val="13396950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9163" y="733425"/>
            <a:ext cx="4886325" cy="3665538"/>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endParaRPr lang="en-US" altLang="en-US" i="1" dirty="0">
              <a:latin typeface="Arial" panose="020B0604020202020204" pitchFamily="34" charset="0"/>
              <a:ea typeface="ＭＳ Ｐゴシック" panose="020B0600070205080204" pitchFamily="34" charset="-128"/>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3D69ABB7-7512-4331-B373-4E7A7578651E}" type="slidenum">
              <a:rPr lang="cy-GB" altLang="en-US" smtClean="0">
                <a:cs typeface="Arial" panose="020B0604020202020204" pitchFamily="34" charset="0"/>
              </a:rPr>
              <a:pPr>
                <a:spcBef>
                  <a:spcPct val="0"/>
                </a:spcBef>
              </a:pPr>
              <a:t>16</a:t>
            </a:fld>
            <a:endParaRPr lang="cy-GB" altLang="en-US">
              <a:cs typeface="Arial" panose="020B0604020202020204" pitchFamily="34" charset="0"/>
            </a:endParaRPr>
          </a:p>
        </p:txBody>
      </p:sp>
    </p:spTree>
    <p:extLst>
      <p:ext uri="{BB962C8B-B14F-4D97-AF65-F5344CB8AC3E}">
        <p14:creationId xmlns:p14="http://schemas.microsoft.com/office/powerpoint/2010/main" val="28630977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19163" y="733425"/>
            <a:ext cx="4886325" cy="3665538"/>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0" dirty="0">
              <a:latin typeface="Arial" panose="020B0604020202020204" pitchFamily="34" charset="0"/>
              <a:ea typeface="ＭＳ Ｐゴシック" panose="020B0600070205080204" pitchFamily="34" charset="-128"/>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DD4353C-F79B-4F59-89DA-82ACAB0A7066}" type="slidenum">
              <a:rPr lang="cy-GB" altLang="en-US" smtClean="0">
                <a:cs typeface="Arial" panose="020B0604020202020204" pitchFamily="34" charset="0"/>
              </a:rPr>
              <a:pPr>
                <a:spcBef>
                  <a:spcPct val="0"/>
                </a:spcBef>
              </a:pPr>
              <a:t>17</a:t>
            </a:fld>
            <a:endParaRPr lang="cy-GB" altLang="en-US">
              <a:cs typeface="Arial" panose="020B0604020202020204" pitchFamily="34" charset="0"/>
            </a:endParaRPr>
          </a:p>
        </p:txBody>
      </p:sp>
    </p:spTree>
    <p:extLst>
      <p:ext uri="{BB962C8B-B14F-4D97-AF65-F5344CB8AC3E}">
        <p14:creationId xmlns:p14="http://schemas.microsoft.com/office/powerpoint/2010/main" val="1099693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19163" y="733425"/>
            <a:ext cx="4886325" cy="3665538"/>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a typeface="ＭＳ Ｐゴシック" panose="020B0600070205080204" pitchFamily="34" charset="-128"/>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0D3F022-DBC2-4C7C-A613-068F8A725931}" type="slidenum">
              <a:rPr lang="cy-GB" altLang="en-US" smtClean="0">
                <a:cs typeface="Arial" panose="020B0604020202020204" pitchFamily="34" charset="0"/>
              </a:rPr>
              <a:pPr>
                <a:spcBef>
                  <a:spcPct val="0"/>
                </a:spcBef>
              </a:pPr>
              <a:t>18</a:t>
            </a:fld>
            <a:endParaRPr lang="cy-GB" altLang="en-US">
              <a:cs typeface="Arial" panose="020B0604020202020204" pitchFamily="34" charset="0"/>
            </a:endParaRPr>
          </a:p>
        </p:txBody>
      </p:sp>
    </p:spTree>
    <p:extLst>
      <p:ext uri="{BB962C8B-B14F-4D97-AF65-F5344CB8AC3E}">
        <p14:creationId xmlns:p14="http://schemas.microsoft.com/office/powerpoint/2010/main" val="5563219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919163" y="733425"/>
            <a:ext cx="4886325" cy="3665538"/>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874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919163" y="733425"/>
            <a:ext cx="4886325" cy="3665538"/>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71297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919163" y="733425"/>
            <a:ext cx="4886325" cy="3665538"/>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solidFill>
                <a:srgbClr val="0070C0"/>
              </a:solidFill>
              <a:latin typeface="PrintLucida Sans"/>
            </a:endParaRP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31421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xfrm>
            <a:off x="919163" y="733425"/>
            <a:ext cx="4886325" cy="3665538"/>
          </a:xfrm>
          <a:ln/>
        </p:spPr>
      </p:sp>
      <p:sp>
        <p:nvSpPr>
          <p:cNvPr id="39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49154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919163" y="733425"/>
            <a:ext cx="4886325" cy="3665538"/>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158453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24</a:t>
            </a:fld>
            <a:endParaRPr lang="cy-GB" altLang="en-US"/>
          </a:p>
        </p:txBody>
      </p:sp>
    </p:spTree>
    <p:extLst>
      <p:ext uri="{BB962C8B-B14F-4D97-AF65-F5344CB8AC3E}">
        <p14:creationId xmlns:p14="http://schemas.microsoft.com/office/powerpoint/2010/main" val="39380352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25</a:t>
            </a:fld>
            <a:endParaRPr lang="cy-GB" altLang="en-US"/>
          </a:p>
        </p:txBody>
      </p:sp>
    </p:spTree>
    <p:extLst>
      <p:ext uri="{BB962C8B-B14F-4D97-AF65-F5344CB8AC3E}">
        <p14:creationId xmlns:p14="http://schemas.microsoft.com/office/powerpoint/2010/main" val="2926315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19163" y="733425"/>
            <a:ext cx="4886325" cy="3665538"/>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26</a:t>
            </a:fld>
            <a:endParaRPr lang="en-GB" altLang="en-US"/>
          </a:p>
        </p:txBody>
      </p:sp>
    </p:spTree>
    <p:extLst>
      <p:ext uri="{BB962C8B-B14F-4D97-AF65-F5344CB8AC3E}">
        <p14:creationId xmlns:p14="http://schemas.microsoft.com/office/powerpoint/2010/main" val="3218726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19163" y="733425"/>
            <a:ext cx="4886325" cy="3665538"/>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27</a:t>
            </a:fld>
            <a:endParaRPr lang="en-GB" altLang="en-US"/>
          </a:p>
        </p:txBody>
      </p:sp>
    </p:spTree>
    <p:extLst>
      <p:ext uri="{BB962C8B-B14F-4D97-AF65-F5344CB8AC3E}">
        <p14:creationId xmlns:p14="http://schemas.microsoft.com/office/powerpoint/2010/main" val="27612393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19163" y="733425"/>
            <a:ext cx="4886325" cy="3665538"/>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28</a:t>
            </a:fld>
            <a:endParaRPr lang="en-GB" altLang="en-US"/>
          </a:p>
        </p:txBody>
      </p:sp>
    </p:spTree>
    <p:extLst>
      <p:ext uri="{BB962C8B-B14F-4D97-AF65-F5344CB8AC3E}">
        <p14:creationId xmlns:p14="http://schemas.microsoft.com/office/powerpoint/2010/main" val="24385937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29</a:t>
            </a:fld>
            <a:endParaRPr lang="cy-GB" altLang="en-US"/>
          </a:p>
        </p:txBody>
      </p:sp>
    </p:spTree>
    <p:extLst>
      <p:ext uri="{BB962C8B-B14F-4D97-AF65-F5344CB8AC3E}">
        <p14:creationId xmlns:p14="http://schemas.microsoft.com/office/powerpoint/2010/main" val="29329861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30</a:t>
            </a:fld>
            <a:endParaRPr lang="cy-GB" altLang="en-US"/>
          </a:p>
        </p:txBody>
      </p:sp>
    </p:spTree>
    <p:extLst>
      <p:ext uri="{BB962C8B-B14F-4D97-AF65-F5344CB8AC3E}">
        <p14:creationId xmlns:p14="http://schemas.microsoft.com/office/powerpoint/2010/main" val="8677025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31</a:t>
            </a:fld>
            <a:endParaRPr lang="cy-GB" altLang="en-US"/>
          </a:p>
        </p:txBody>
      </p:sp>
    </p:spTree>
    <p:extLst>
      <p:ext uri="{BB962C8B-B14F-4D97-AF65-F5344CB8AC3E}">
        <p14:creationId xmlns:p14="http://schemas.microsoft.com/office/powerpoint/2010/main" val="23343670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32</a:t>
            </a:fld>
            <a:endParaRPr lang="cy-GB" altLang="en-US"/>
          </a:p>
        </p:txBody>
      </p:sp>
    </p:spTree>
    <p:extLst>
      <p:ext uri="{BB962C8B-B14F-4D97-AF65-F5344CB8AC3E}">
        <p14:creationId xmlns:p14="http://schemas.microsoft.com/office/powerpoint/2010/main" val="26990656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33</a:t>
            </a:fld>
            <a:endParaRPr lang="cy-GB" altLang="en-US"/>
          </a:p>
        </p:txBody>
      </p:sp>
    </p:spTree>
    <p:extLst>
      <p:ext uri="{BB962C8B-B14F-4D97-AF65-F5344CB8AC3E}">
        <p14:creationId xmlns:p14="http://schemas.microsoft.com/office/powerpoint/2010/main" val="37995904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35</a:t>
            </a:fld>
            <a:endParaRPr lang="cy-GB" altLang="en-US"/>
          </a:p>
        </p:txBody>
      </p:sp>
    </p:spTree>
    <p:extLst>
      <p:ext uri="{BB962C8B-B14F-4D97-AF65-F5344CB8AC3E}">
        <p14:creationId xmlns:p14="http://schemas.microsoft.com/office/powerpoint/2010/main" val="16482858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36</a:t>
            </a:fld>
            <a:endParaRPr lang="cy-GB" altLang="en-US"/>
          </a:p>
        </p:txBody>
      </p:sp>
    </p:spTree>
    <p:extLst>
      <p:ext uri="{BB962C8B-B14F-4D97-AF65-F5344CB8AC3E}">
        <p14:creationId xmlns:p14="http://schemas.microsoft.com/office/powerpoint/2010/main" val="5122730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2D1B66F-14E2-4F68-A85F-A86846CB4A05}" type="slidenum">
              <a:rPr lang="cy-GB" altLang="en-US" smtClean="0"/>
              <a:pPr>
                <a:defRPr/>
              </a:pPr>
              <a:t>37</a:t>
            </a:fld>
            <a:endParaRPr lang="cy-GB" altLang="en-US"/>
          </a:p>
        </p:txBody>
      </p:sp>
    </p:spTree>
    <p:extLst>
      <p:ext uri="{BB962C8B-B14F-4D97-AF65-F5344CB8AC3E}">
        <p14:creationId xmlns:p14="http://schemas.microsoft.com/office/powerpoint/2010/main" val="26788857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38</a:t>
            </a:fld>
            <a:endParaRPr lang="cy-GB" altLang="en-US"/>
          </a:p>
        </p:txBody>
      </p:sp>
    </p:spTree>
    <p:extLst>
      <p:ext uri="{BB962C8B-B14F-4D97-AF65-F5344CB8AC3E}">
        <p14:creationId xmlns:p14="http://schemas.microsoft.com/office/powerpoint/2010/main" val="12654534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39</a:t>
            </a:fld>
            <a:endParaRPr lang="cy-GB" altLang="en-US"/>
          </a:p>
        </p:txBody>
      </p:sp>
    </p:spTree>
    <p:extLst>
      <p:ext uri="{BB962C8B-B14F-4D97-AF65-F5344CB8AC3E}">
        <p14:creationId xmlns:p14="http://schemas.microsoft.com/office/powerpoint/2010/main" val="14468917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45</a:t>
            </a:fld>
            <a:endParaRPr lang="cy-GB" altLang="en-US"/>
          </a:p>
        </p:txBody>
      </p:sp>
    </p:spTree>
    <p:extLst>
      <p:ext uri="{BB962C8B-B14F-4D97-AF65-F5344CB8AC3E}">
        <p14:creationId xmlns:p14="http://schemas.microsoft.com/office/powerpoint/2010/main" val="33651478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39825" y="674688"/>
            <a:ext cx="4503738" cy="3376612"/>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46</a:t>
            </a:fld>
            <a:endParaRPr lang="cy-GB" altLang="en-US"/>
          </a:p>
        </p:txBody>
      </p:sp>
    </p:spTree>
    <p:extLst>
      <p:ext uri="{BB962C8B-B14F-4D97-AF65-F5344CB8AC3E}">
        <p14:creationId xmlns:p14="http://schemas.microsoft.com/office/powerpoint/2010/main" val="16057197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60045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669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8/27/2025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06915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8/27/2025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4364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8/27/2025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8457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8/27/2025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8372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8/27/2025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0850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4569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75572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3351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6547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27/08/2025</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3974336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80123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501595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409984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666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5545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09601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505767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14325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8/27/2025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1485015"/>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08046001"/>
      </p:ext>
    </p:extLst>
  </p:cSld>
  <p:clrMap bg1="lt1" tx1="dk1" bg2="lt2" tx2="dk2" accent1="accent1" accent2="accent2" accent3="accent3" accent4="accent4" accent5="accent5" accent6="accent6" hlink="hlink" folHlink="folHlink"/>
  <p:sldLayoutIdLst>
    <p:sldLayoutId id="2147483930" r:id="rId1"/>
    <p:sldLayoutId id="214748393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416594069"/>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7.xml"/><Relationship Id="rId1" Type="http://schemas.openxmlformats.org/officeDocument/2006/relationships/video" Target="https://www.youtube.com/embed/LiDAT4dAxDk?feature=oembed" TargetMode="External"/><Relationship Id="rId5" Type="http://schemas.openxmlformats.org/officeDocument/2006/relationships/image" Target="../media/image5.jpeg"/><Relationship Id="rId4" Type="http://schemas.openxmlformats.org/officeDocument/2006/relationships/hyperlink" Target="https://www.youtube.com/shorts/LiDAT4dAxDk"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3.xml"/><Relationship Id="rId1" Type="http://schemas.openxmlformats.org/officeDocument/2006/relationships/slideLayout" Target="../slideLayouts/slideLayout17.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5.xml"/><Relationship Id="rId1" Type="http://schemas.openxmlformats.org/officeDocument/2006/relationships/slideLayout" Target="../slideLayouts/slideLayout16.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hyperlink" Target="https://www.bing.com/videos/search?q=Language,+literacy+and+communication+Foundation+Phase+Wales&amp;&amp;view=detail&amp;mid=E5A86D3F51DAA2053568E5A86D3F51DAA2053568&amp;&amp;FORM=VRDGAR" TargetMode="External"/><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3" Type="http://schemas.openxmlformats.org/officeDocument/2006/relationships/hyperlink" Target="https://www.theseus.fi/bitstream/handle/10024/753216/Bai_Li_Liu.pdf?sequence=2" TargetMode="External"/><Relationship Id="rId7" Type="http://schemas.openxmlformats.org/officeDocument/2006/relationships/hyperlink" Target="https://www.psychologytoday.com/gb/blog/the-asymmetric-brain/202004/the-worlds-biggest-study-on-left-handedness" TargetMode="External"/><Relationship Id="rId2" Type="http://schemas.openxmlformats.org/officeDocument/2006/relationships/notesSlide" Target="../notesSlides/notesSlide36.xml"/><Relationship Id="rId1" Type="http://schemas.openxmlformats.org/officeDocument/2006/relationships/slideLayout" Target="../slideLayouts/slideLayout16.xml"/><Relationship Id="rId6" Type="http://schemas.openxmlformats.org/officeDocument/2006/relationships/hyperlink" Target="https://www.press.jhu.edu/newsroom/stuttering-and-retraining-left-handed-children-mid-century-us#:~:text=In%20the%20early%2Dtwentieth%2Dcentury,handers%20to%20become%20right%2Dhanded" TargetMode="External"/><Relationship Id="rId5" Type="http://schemas.openxmlformats.org/officeDocument/2006/relationships/hyperlink" Target="https://gov.wales/docs/dcells/publications/150225-successful-futures-en.pdf" TargetMode="External"/><Relationship Id="rId4" Type="http://schemas.openxmlformats.org/officeDocument/2006/relationships/hyperlink" Target="https://scholar.google.co.uk/scholar?hl=en&amp;as_sdt=0%2C5&amp;as_ylo=2015&amp;as_yhi=2024&amp;q=Emergent+Writing+%22print+awareness%22&amp;btnG="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scholarworks.uaeu.ac.ae/cgi/viewcontent.cgi?article=1897&amp;context=all_theses" TargetMode="External"/><Relationship Id="rId2" Type="http://schemas.openxmlformats.org/officeDocument/2006/relationships/notesSlide" Target="../notesSlides/notesSlide37.xml"/><Relationship Id="rId1" Type="http://schemas.openxmlformats.org/officeDocument/2006/relationships/slideLayout" Target="../slideLayouts/slideLayout16.xml"/><Relationship Id="rId5" Type="http://schemas.openxmlformats.org/officeDocument/2006/relationships/hyperlink" Target="https://hwb.gov.wales/storage/4373f5ea-f77e-4b10-a20f-4b06eb02f6a0/draft-statutory-guidance-languages-literacy-and-communication.pdf" TargetMode="External"/><Relationship Id="rId4" Type="http://schemas.openxmlformats.org/officeDocument/2006/relationships/hyperlink" Target="https://bgro.repository.guildhe.ac.uk/id/eprint/235/1/educationUndergraduate9.pdf#page=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ECEY5004C </a:t>
            </a:r>
            <a:br>
              <a:rPr lang="en-GB" sz="3600" dirty="0"/>
            </a:br>
            <a:r>
              <a:rPr lang="en-GB" sz="3600" dirty="0"/>
              <a:t>Iaith a </a:t>
            </a:r>
            <a:r>
              <a:rPr lang="en-GB" sz="3600" dirty="0" err="1"/>
              <a:t>Llythrennedd</a:t>
            </a:r>
            <a:r>
              <a:rPr lang="en-GB" sz="3600" dirty="0"/>
              <a:t> </a:t>
            </a:r>
            <a:r>
              <a:rPr lang="en-GB" sz="3600" dirty="0" err="1"/>
              <a:t>yn</a:t>
            </a:r>
            <a:r>
              <a:rPr lang="en-GB" sz="3600" dirty="0"/>
              <a:t> yr Oes </a:t>
            </a:r>
            <a:r>
              <a:rPr lang="en-GB" sz="3600" dirty="0" err="1"/>
              <a:t>Ddigidol</a:t>
            </a:r>
            <a:r>
              <a:rPr lang="en-GB" sz="3600" dirty="0"/>
              <a:t> </a:t>
            </a:r>
            <a:br>
              <a:rPr lang="en-GB" sz="3600" dirty="0"/>
            </a:br>
            <a:br>
              <a:rPr lang="en-GB" sz="3600" dirty="0"/>
            </a:br>
            <a:br>
              <a:rPr lang="en-GB" sz="3600" dirty="0"/>
            </a:br>
            <a:r>
              <a:rPr lang="en-GB" sz="3600" dirty="0" err="1"/>
              <a:t>Ysgrifennu</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Writing</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r>
              <a:rPr lang="en-GB" altLang="en-US" dirty="0">
                <a:latin typeface="Arial" panose="020B0604020202020204" pitchFamily="34" charset="0"/>
              </a:rPr>
              <a:t>Marciau </a:t>
            </a:r>
            <a:r>
              <a:rPr lang="en-GB" altLang="en-US" dirty="0" err="1">
                <a:latin typeface="Arial" panose="020B0604020202020204" pitchFamily="34" charset="0"/>
              </a:rPr>
              <a:t>cynnar</a:t>
            </a:r>
            <a:r>
              <a:rPr lang="en-GB" altLang="en-US" dirty="0">
                <a:latin typeface="Arial" panose="020B0604020202020204" pitchFamily="34" charset="0"/>
              </a:rPr>
              <a:t>;</a:t>
            </a:r>
          </a:p>
          <a:p>
            <a:r>
              <a:rPr lang="en-GB" altLang="en-US" dirty="0">
                <a:latin typeface="Arial" panose="020B0604020202020204" pitchFamily="34" charset="0"/>
              </a:rPr>
              <a:t>‘</a:t>
            </a:r>
            <a:r>
              <a:rPr lang="en-GB" altLang="en-US" dirty="0" err="1">
                <a:latin typeface="Arial" panose="020B0604020202020204" pitchFamily="34" charset="0"/>
              </a:rPr>
              <a:t>Camau</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a:latin typeface="Arial" panose="020B0604020202020204" pitchFamily="34" charset="0"/>
              </a:rPr>
              <a:t>Gwaith Viktor </a:t>
            </a:r>
            <a:r>
              <a:rPr lang="en-GB" altLang="en-US" dirty="0" err="1">
                <a:latin typeface="Arial" panose="020B0604020202020204" pitchFamily="34" charset="0"/>
              </a:rPr>
              <a:t>Lowenfeld</a:t>
            </a:r>
            <a:r>
              <a:rPr lang="en-GB" altLang="en-US" dirty="0">
                <a:latin typeface="Arial" panose="020B0604020202020204" pitchFamily="34" charset="0"/>
              </a:rPr>
              <a:t>;</a:t>
            </a:r>
          </a:p>
          <a:p>
            <a:r>
              <a:rPr lang="en-GB" altLang="en-US" dirty="0" err="1">
                <a:latin typeface="Arial" panose="020B0604020202020204" pitchFamily="34" charset="0"/>
              </a:rPr>
              <a:t>Cwricwla</a:t>
            </a:r>
            <a:r>
              <a:rPr lang="en-GB" altLang="en-US" dirty="0">
                <a:latin typeface="Arial" panose="020B0604020202020204" pitchFamily="34" charset="0"/>
              </a:rPr>
              <a:t>;</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r>
              <a:rPr lang="en-GB" altLang="en-US" dirty="0">
                <a:solidFill>
                  <a:srgbClr val="0070C0"/>
                </a:solidFill>
                <a:latin typeface="Arial" panose="020B0604020202020204" pitchFamily="34" charset="0"/>
              </a:rPr>
              <a:t>Early mark making;</a:t>
            </a:r>
          </a:p>
          <a:p>
            <a:r>
              <a:rPr lang="en-GB" altLang="en-US" dirty="0">
                <a:solidFill>
                  <a:srgbClr val="0070C0"/>
                </a:solidFill>
                <a:latin typeface="Arial" panose="020B0604020202020204" pitchFamily="34" charset="0"/>
              </a:rPr>
              <a:t>‘Stages’ of writing;</a:t>
            </a:r>
          </a:p>
          <a:p>
            <a:r>
              <a:rPr lang="en-GB" altLang="en-US" dirty="0">
                <a:solidFill>
                  <a:srgbClr val="0070C0"/>
                </a:solidFill>
                <a:latin typeface="Arial" panose="020B0604020202020204" pitchFamily="34" charset="0"/>
              </a:rPr>
              <a:t>Work of Viktor </a:t>
            </a:r>
            <a:r>
              <a:rPr lang="en-GB" altLang="en-US" dirty="0" err="1">
                <a:solidFill>
                  <a:srgbClr val="0070C0"/>
                </a:solidFill>
                <a:latin typeface="Arial" panose="020B0604020202020204" pitchFamily="34" charset="0"/>
              </a:rPr>
              <a:t>Lowenfeld</a:t>
            </a:r>
            <a:r>
              <a:rPr lang="en-GB" altLang="en-US" dirty="0">
                <a:solidFill>
                  <a:srgbClr val="0070C0"/>
                </a:solidFill>
                <a:latin typeface="Arial" panose="020B0604020202020204" pitchFamily="34" charset="0"/>
              </a:rPr>
              <a:t>;</a:t>
            </a:r>
          </a:p>
          <a:p>
            <a:r>
              <a:rPr lang="en-GB" altLang="en-US" dirty="0">
                <a:solidFill>
                  <a:srgbClr val="0070C0"/>
                </a:solidFill>
                <a:latin typeface="Arial" panose="020B0604020202020204" pitchFamily="34" charset="0"/>
              </a:rPr>
              <a:t>Curricula;</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r>
              <a:rPr lang="en-GB" altLang="en-US" dirty="0">
                <a:latin typeface="Arial" panose="020B0604020202020204" pitchFamily="34" charset="0"/>
              </a:rPr>
              <a:t>Rôl yr </a:t>
            </a:r>
            <a:r>
              <a:rPr lang="en-GB" altLang="en-US" dirty="0" err="1">
                <a:latin typeface="Arial" panose="020B0604020202020204" pitchFamily="34" charset="0"/>
              </a:rPr>
              <a:t>oedolyn</a:t>
            </a:r>
            <a:r>
              <a:rPr lang="en-GB" altLang="en-US" dirty="0">
                <a:latin typeface="Arial" panose="020B0604020202020204" pitchFamily="34" charset="0"/>
              </a:rPr>
              <a:t>;</a:t>
            </a:r>
          </a:p>
          <a:p>
            <a:r>
              <a:rPr lang="en-GB" altLang="en-US" dirty="0" err="1">
                <a:latin typeface="Arial" panose="020B0604020202020204" pitchFamily="34" charset="0"/>
              </a:rPr>
              <a:t>Llawchwith</a:t>
            </a:r>
            <a:r>
              <a:rPr lang="en-GB" altLang="en-US" dirty="0">
                <a:latin typeface="Arial" panose="020B0604020202020204" pitchFamily="34" charset="0"/>
              </a:rPr>
              <a:t>;</a:t>
            </a:r>
          </a:p>
          <a:p>
            <a:r>
              <a:rPr lang="en-GB" altLang="en-US" dirty="0" err="1">
                <a:latin typeface="Arial" panose="020B0604020202020204" pitchFamily="34" charset="0"/>
              </a:rPr>
              <a:t>Ysgrifennu</a:t>
            </a:r>
            <a:r>
              <a:rPr lang="en-GB" altLang="en-US" dirty="0">
                <a:latin typeface="Arial" panose="020B0604020202020204" pitchFamily="34" charset="0"/>
              </a:rPr>
              <a:t> </a:t>
            </a:r>
            <a:r>
              <a:rPr lang="en-GB" altLang="en-US" dirty="0" err="1">
                <a:latin typeface="Arial" panose="020B0604020202020204" pitchFamily="34" charset="0"/>
              </a:rPr>
              <a:t>amlddiwylliannol</a:t>
            </a:r>
            <a:r>
              <a:rPr lang="en-GB" altLang="en-US" dirty="0">
                <a:latin typeface="Arial" panose="020B0604020202020204" pitchFamily="34" charset="0"/>
              </a:rPr>
              <a:t>;</a:t>
            </a:r>
          </a:p>
          <a:p>
            <a:r>
              <a:rPr lang="en-GB" altLang="en-US" dirty="0" err="1">
                <a:latin typeface="Arial" panose="020B0604020202020204" pitchFamily="34" charset="0"/>
              </a:rPr>
              <a:t>Llythrennedd</a:t>
            </a:r>
            <a:r>
              <a:rPr lang="en-GB" altLang="en-US" dirty="0">
                <a:latin typeface="Arial" panose="020B0604020202020204" pitchFamily="34" charset="0"/>
              </a:rPr>
              <a:t> </a:t>
            </a:r>
            <a:r>
              <a:rPr lang="en-GB" altLang="en-US" dirty="0" err="1">
                <a:latin typeface="Arial" panose="020B0604020202020204" pitchFamily="34" charset="0"/>
              </a:rPr>
              <a:t>digidol</a:t>
            </a:r>
            <a:r>
              <a:rPr lang="en-GB" altLang="en-US" dirty="0">
                <a:latin typeface="Arial" panose="020B0604020202020204" pitchFamily="34" charset="0"/>
              </a:rPr>
              <a:t>.</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r>
              <a:rPr lang="en-GB" altLang="en-US" dirty="0">
                <a:solidFill>
                  <a:srgbClr val="0070C0"/>
                </a:solidFill>
                <a:latin typeface="Arial" panose="020B0604020202020204" pitchFamily="34" charset="0"/>
              </a:rPr>
              <a:t>Role of the adult;</a:t>
            </a:r>
          </a:p>
          <a:p>
            <a:r>
              <a:rPr lang="en-GB" altLang="en-US" dirty="0">
                <a:solidFill>
                  <a:srgbClr val="0070C0"/>
                </a:solidFill>
                <a:latin typeface="Arial" panose="020B0604020202020204" pitchFamily="34" charset="0"/>
              </a:rPr>
              <a:t>Left-handedness;</a:t>
            </a:r>
          </a:p>
          <a:p>
            <a:r>
              <a:rPr lang="en-GB" altLang="en-US" dirty="0">
                <a:solidFill>
                  <a:srgbClr val="0070C0"/>
                </a:solidFill>
                <a:latin typeface="Arial" panose="020B0604020202020204" pitchFamily="34" charset="0"/>
              </a:rPr>
              <a:t>Multicultural writing;</a:t>
            </a:r>
          </a:p>
          <a:p>
            <a:r>
              <a:rPr lang="en-GB" altLang="en-US" dirty="0">
                <a:solidFill>
                  <a:srgbClr val="0070C0"/>
                </a:solidFill>
                <a:latin typeface="Arial" panose="020B0604020202020204" pitchFamily="34" charset="0"/>
              </a:rPr>
              <a:t>Digital literacy.</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4343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a:latin typeface="Arial" panose="020B0604020202020204" pitchFamily="34" charset="0"/>
              </a:rPr>
              <a:t>Cymwyseddau trosglwyddadwy lefel uwch</a:t>
            </a:r>
            <a:br>
              <a:rPr lang="en-GB" sz="4000">
                <a:latin typeface="Arial" panose="020B0604020202020204" pitchFamily="34" charset="0"/>
              </a:rPr>
            </a:br>
            <a:r>
              <a:rPr lang="en-GB" sz="4000">
                <a:solidFill>
                  <a:srgbClr val="0070C0"/>
                </a:solidFill>
                <a:latin typeface="Arial" panose="020B0604020202020204" pitchFamily="34" charset="0"/>
              </a:rPr>
              <a:t>High-level transferable competencies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en-GB" dirty="0">
                <a:latin typeface="Arial" panose="020B0604020202020204" pitchFamily="34" charset="0"/>
              </a:rPr>
              <a:t>Trefnu a </a:t>
            </a:r>
            <a:r>
              <a:rPr lang="en-GB" dirty="0" err="1">
                <a:latin typeface="Arial" panose="020B0604020202020204" pitchFamily="34" charset="0"/>
              </a:rPr>
              <a:t>Chynllunio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 a </a:t>
            </a:r>
            <a:r>
              <a:rPr lang="en-GB" dirty="0" err="1">
                <a:latin typeface="Arial" panose="020B0604020202020204" pitchFamily="34" charset="0"/>
              </a:rPr>
              <a:t>Chymryd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p>
          <a:p>
            <a:r>
              <a:rPr lang="en-GB" dirty="0" err="1">
                <a:latin typeface="Arial" panose="020B0604020202020204" pitchFamily="34" charset="0"/>
              </a:rPr>
              <a:t>Trafod</a:t>
            </a:r>
            <a:r>
              <a:rPr lang="en-GB" dirty="0">
                <a:latin typeface="Arial" panose="020B0604020202020204" pitchFamily="34" charset="0"/>
              </a:rPr>
              <a:t>;</a:t>
            </a:r>
          </a:p>
          <a:p>
            <a:r>
              <a:rPr lang="en-GB" dirty="0" err="1">
                <a:latin typeface="Arial" panose="020B0604020202020204" pitchFamily="34" charset="0"/>
              </a:rPr>
              <a:t>Cysylltu</a:t>
            </a:r>
            <a:r>
              <a:rPr lang="en-GB" dirty="0">
                <a:latin typeface="Arial" panose="020B0604020202020204" pitchFamily="34" charset="0"/>
              </a:rPr>
              <a:t> </a:t>
            </a:r>
            <a:r>
              <a:rPr lang="en-GB" dirty="0" err="1">
                <a:latin typeface="Arial" panose="020B0604020202020204" pitchFamily="34" charset="0"/>
              </a:rPr>
              <a:t>damcaniaeth</a:t>
            </a:r>
            <a:r>
              <a:rPr lang="en-GB" dirty="0">
                <a:latin typeface="Arial" panose="020B0604020202020204" pitchFamily="34" charset="0"/>
              </a:rPr>
              <a:t> ag </a:t>
            </a:r>
            <a:r>
              <a:rPr lang="en-GB" dirty="0" err="1">
                <a:latin typeface="Arial" panose="020B0604020202020204" pitchFamily="34" charset="0"/>
              </a:rPr>
              <a:t>arfer</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Organisation and Planning;</a:t>
            </a:r>
          </a:p>
          <a:p>
            <a:r>
              <a:rPr lang="en-GB" dirty="0">
                <a:solidFill>
                  <a:srgbClr val="0070C0"/>
                </a:solidFill>
                <a:latin typeface="Arial" panose="020B0604020202020204" pitchFamily="34" charset="0"/>
              </a:rPr>
              <a:t>Researching and Note taking;</a:t>
            </a:r>
          </a:p>
          <a:p>
            <a:r>
              <a:rPr lang="en-GB" dirty="0">
                <a:solidFill>
                  <a:srgbClr val="0070C0"/>
                </a:solidFill>
                <a:latin typeface="Arial" panose="020B0604020202020204" pitchFamily="34" charset="0"/>
              </a:rPr>
              <a:t>Discussing;</a:t>
            </a:r>
          </a:p>
          <a:p>
            <a:r>
              <a:rPr lang="en-GB" dirty="0">
                <a:solidFill>
                  <a:srgbClr val="0070C0"/>
                </a:solidFill>
                <a:latin typeface="Arial" panose="020B0604020202020204" pitchFamily="34" charset="0"/>
              </a:rPr>
              <a:t>Linking theory to practice.</a:t>
            </a:r>
          </a:p>
        </p:txBody>
      </p:sp>
    </p:spTree>
    <p:extLst>
      <p:ext uri="{BB962C8B-B14F-4D97-AF65-F5344CB8AC3E}">
        <p14:creationId xmlns:p14="http://schemas.microsoft.com/office/powerpoint/2010/main" val="375672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Autofit/>
          </a:bodyPr>
          <a:lstStyle/>
          <a:p>
            <a:pPr algn="ctr" eaLnBrk="1" hangingPunct="1"/>
            <a:r>
              <a:rPr lang="en-GB" altLang="en-US" sz="4000" dirty="0">
                <a:latin typeface="Arial" panose="020B0604020202020204" pitchFamily="34" charset="0"/>
              </a:rPr>
              <a:t>        </a:t>
            </a:r>
            <a:r>
              <a:rPr lang="en-GB" altLang="en-US" sz="4000" dirty="0" err="1">
                <a:latin typeface="Arial" panose="020B0604020202020204" pitchFamily="34" charset="0"/>
              </a:rPr>
              <a:t>Adnoddau</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err="1">
                <a:latin typeface="Arial" panose="020B0604020202020204" pitchFamily="34" charset="0"/>
              </a:rPr>
              <a:t>Clipiau</a:t>
            </a:r>
            <a:r>
              <a:rPr lang="en-GB" dirty="0">
                <a:latin typeface="Arial" panose="020B0604020202020204" pitchFamily="34" charset="0"/>
              </a:rPr>
              <a:t> </a:t>
            </a:r>
            <a:r>
              <a:rPr lang="en-GB" dirty="0" err="1">
                <a:latin typeface="Arial" panose="020B0604020202020204" pitchFamily="34" charset="0"/>
              </a:rPr>
              <a:t>fideo</a:t>
            </a:r>
            <a:r>
              <a:rPr lang="en-GB" dirty="0">
                <a:latin typeface="Arial" panose="020B0604020202020204" pitchFamily="34" charset="0"/>
              </a:rPr>
              <a:t>;</a:t>
            </a:r>
          </a:p>
          <a:p>
            <a:r>
              <a:rPr lang="en-GB" dirty="0" err="1">
                <a:latin typeface="Arial" panose="020B0604020202020204" pitchFamily="34" charset="0"/>
              </a:rPr>
              <a:t>Gwefannau</a:t>
            </a:r>
            <a:r>
              <a:rPr lang="en-GB" dirty="0">
                <a:latin typeface="Arial" panose="020B0604020202020204" pitchFamily="34" charset="0"/>
              </a:rPr>
              <a:t> a </a:t>
            </a:r>
            <a:r>
              <a:rPr lang="en-GB" dirty="0" err="1">
                <a:latin typeface="Arial" panose="020B0604020202020204" pitchFamily="34" charset="0"/>
              </a:rPr>
              <a:t>Blogiau</a:t>
            </a:r>
            <a:r>
              <a:rPr lang="en-GB" dirty="0">
                <a:latin typeface="Arial" panose="020B0604020202020204" pitchFamily="34" charset="0"/>
              </a:rPr>
              <a:t>.</a:t>
            </a:r>
          </a:p>
          <a:p>
            <a:pPr marL="0" indent="0" eaLnBrk="1" hangingPunct="1">
              <a:buNone/>
            </a:pPr>
            <a:endParaRPr lang="en-GB" altLang="en-US" sz="3200" dirty="0">
              <a:latin typeface="Arial" panose="020B0604020202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algn="r" rtl="0" eaLnBrk="0" fontAlgn="base" hangingPunct="0">
              <a:spcBef>
                <a:spcPct val="0"/>
              </a:spcBef>
              <a:spcAft>
                <a:spcPct val="0"/>
              </a:spcAft>
              <a:defRPr sz="1200" kern="1200">
                <a:solidFill>
                  <a:schemeClr val="tx1">
                    <a:tint val="75000"/>
                  </a:schemeClr>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a:lstStyle>
          <a:p>
            <a:pPr eaLnBrk="1" hangingPunct="1">
              <a:spcBef>
                <a:spcPct val="0"/>
              </a:spcBef>
              <a:buFontTx/>
              <a:buNone/>
              <a:defRPr/>
            </a:pPr>
            <a:fld id="{6A8CBF47-CD5C-4D4C-8BC8-D49EA6405D47}" type="slidenum">
              <a:rPr lang="en-US" smtClean="0"/>
              <a:pPr/>
              <a:t>5</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171419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63F59-A0F5-4086-A3C3-A0419E85BA9F}"/>
              </a:ext>
            </a:extLst>
          </p:cNvPr>
          <p:cNvSpPr>
            <a:spLocks noGrp="1"/>
          </p:cNvSpPr>
          <p:nvPr>
            <p:ph type="title"/>
          </p:nvPr>
        </p:nvSpPr>
        <p:spPr>
          <a:xfrm>
            <a:off x="628650" y="365125"/>
            <a:ext cx="7886700" cy="903635"/>
          </a:xfrm>
        </p:spPr>
        <p:txBody>
          <a:bodyPr/>
          <a:lstStyle/>
          <a:p>
            <a:pPr algn="ctr"/>
            <a:r>
              <a:rPr lang="en-GB" dirty="0" err="1">
                <a:latin typeface="Arial" panose="020B0604020202020204" pitchFamily="34" charset="0"/>
                <a:cs typeface="Arial" panose="020B0604020202020204" pitchFamily="34" charset="0"/>
              </a:rPr>
              <a:t>Termau</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CF2F724-0131-67F0-C0A1-676769D3E2CA}"/>
              </a:ext>
            </a:extLst>
          </p:cNvPr>
          <p:cNvSpPr>
            <a:spLocks noGrp="1"/>
          </p:cNvSpPr>
          <p:nvPr>
            <p:ph idx="1"/>
          </p:nvPr>
        </p:nvSpPr>
        <p:spPr>
          <a:xfrm>
            <a:off x="179512" y="1412777"/>
            <a:ext cx="8784976" cy="4608512"/>
          </a:xfrm>
        </p:spPr>
        <p:txBody>
          <a:bodyPr/>
          <a:lstStyle/>
          <a:p>
            <a:r>
              <a:rPr lang="cy-GB" b="1" dirty="0" err="1">
                <a:latin typeface="Arial" panose="020B0604020202020204" pitchFamily="34" charset="0"/>
                <a:cs typeface="Arial" panose="020B0604020202020204" pitchFamily="34" charset="0"/>
              </a:rPr>
              <a:t>Diglossia</a:t>
            </a:r>
            <a:r>
              <a:rPr lang="cy-GB" dirty="0">
                <a:latin typeface="Arial" panose="020B0604020202020204" pitchFamily="34" charset="0"/>
                <a:cs typeface="Arial" panose="020B0604020202020204" pitchFamily="34" charset="0"/>
              </a:rPr>
              <a:t> – pan ddefnyddir dau fath o iaith o fewn cymuned un iaith;</a:t>
            </a:r>
          </a:p>
          <a:p>
            <a:r>
              <a:rPr lang="cy-GB" b="1" dirty="0">
                <a:latin typeface="Arial" panose="020B0604020202020204" pitchFamily="34" charset="0"/>
                <a:cs typeface="Arial" panose="020B0604020202020204" pitchFamily="34" charset="0"/>
              </a:rPr>
              <a:t>Gwneud marciau </a:t>
            </a:r>
            <a:r>
              <a:rPr lang="cy-GB" dirty="0">
                <a:latin typeface="Arial" panose="020B0604020202020204" pitchFamily="34" charset="0"/>
                <a:cs typeface="Arial" panose="020B0604020202020204" pitchFamily="34" charset="0"/>
              </a:rPr>
              <a:t>– y broses o greu llinellau, patrymau a siapiau ar arwyneb;</a:t>
            </a:r>
          </a:p>
          <a:p>
            <a:r>
              <a:rPr lang="cy-GB" b="1" dirty="0">
                <a:latin typeface="Arial" panose="020B0604020202020204" pitchFamily="34" charset="0"/>
                <a:cs typeface="Arial" panose="020B0604020202020204" pitchFamily="34" charset="0"/>
              </a:rPr>
              <a:t>Llythrennedd datblygol </a:t>
            </a:r>
            <a:r>
              <a:rPr lang="cy-GB" dirty="0">
                <a:latin typeface="Arial" panose="020B0604020202020204" pitchFamily="34" charset="0"/>
                <a:cs typeface="Arial" panose="020B0604020202020204" pitchFamily="34" charset="0"/>
              </a:rPr>
              <a:t>– camau cynnar datblygiad plentyn mewn darllen ac ysgrifennu;</a:t>
            </a:r>
          </a:p>
          <a:p>
            <a:r>
              <a:rPr lang="cy-GB" b="1" dirty="0" err="1">
                <a:latin typeface="Arial" panose="020B0604020202020204" pitchFamily="34" charset="0"/>
                <a:cs typeface="Arial" panose="020B0604020202020204" pitchFamily="34" charset="0"/>
              </a:rPr>
              <a:t>Orthograffiaeth</a:t>
            </a:r>
            <a:r>
              <a:rPr lang="cy-GB" dirty="0">
                <a:latin typeface="Arial" panose="020B0604020202020204" pitchFamily="34" charset="0"/>
                <a:cs typeface="Arial" panose="020B0604020202020204" pitchFamily="34" charset="0"/>
              </a:rPr>
              <a:t> – y set o gonfensiynau (sillafu, atalnodi, cyfalafu) ar gyfer ysgrifennu iaith;</a:t>
            </a:r>
          </a:p>
          <a:p>
            <a:r>
              <a:rPr lang="cy-GB" b="1" dirty="0">
                <a:latin typeface="Arial" panose="020B0604020202020204" pitchFamily="34" charset="0"/>
                <a:cs typeface="Arial" panose="020B0604020202020204" pitchFamily="34" charset="0"/>
              </a:rPr>
              <a:t>System ysgrifennu </a:t>
            </a:r>
            <a:r>
              <a:rPr lang="cy-GB" dirty="0">
                <a:latin typeface="Arial" panose="020B0604020202020204" pitchFamily="34" charset="0"/>
                <a:cs typeface="Arial" panose="020B0604020202020204" pitchFamily="34" charset="0"/>
              </a:rPr>
              <a:t>– dull o gynrychioli cyfathrebu llafar yn weledol, fel yr wyddor.</a:t>
            </a:r>
          </a:p>
        </p:txBody>
      </p:sp>
    </p:spTree>
    <p:extLst>
      <p:ext uri="{BB962C8B-B14F-4D97-AF65-F5344CB8AC3E}">
        <p14:creationId xmlns:p14="http://schemas.microsoft.com/office/powerpoint/2010/main" val="1858294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2C7F-140E-44F3-2310-0BB1F299A78F}"/>
              </a:ext>
            </a:extLst>
          </p:cNvPr>
          <p:cNvSpPr>
            <a:spLocks noGrp="1"/>
          </p:cNvSpPr>
          <p:nvPr>
            <p:ph type="title"/>
          </p:nvPr>
        </p:nvSpPr>
        <p:spPr>
          <a:xfrm>
            <a:off x="628650" y="365125"/>
            <a:ext cx="7886700" cy="831627"/>
          </a:xfrm>
        </p:spPr>
        <p:txBody>
          <a:bodyPr/>
          <a:lstStyle/>
          <a:p>
            <a:pPr algn="ctr"/>
            <a:r>
              <a:rPr lang="en-GB" dirty="0">
                <a:solidFill>
                  <a:srgbClr val="0070C0"/>
                </a:solidFill>
                <a:latin typeface="Arial" panose="020B0604020202020204" pitchFamily="34" charset="0"/>
                <a:cs typeface="Arial" panose="020B0604020202020204" pitchFamily="34" charset="0"/>
              </a:rPr>
              <a:t>Glossary</a:t>
            </a:r>
          </a:p>
        </p:txBody>
      </p:sp>
      <p:sp>
        <p:nvSpPr>
          <p:cNvPr id="5" name="Content Placeholder 4">
            <a:extLst>
              <a:ext uri="{FF2B5EF4-FFF2-40B4-BE49-F238E27FC236}">
                <a16:creationId xmlns:a16="http://schemas.microsoft.com/office/drawing/2014/main" id="{70F6375F-6727-043A-82F7-959F52B76906}"/>
              </a:ext>
            </a:extLst>
          </p:cNvPr>
          <p:cNvSpPr>
            <a:spLocks noGrp="1"/>
          </p:cNvSpPr>
          <p:nvPr>
            <p:ph idx="1"/>
          </p:nvPr>
        </p:nvSpPr>
        <p:spPr>
          <a:xfrm>
            <a:off x="179512" y="1484784"/>
            <a:ext cx="8784976" cy="4464495"/>
          </a:xfrm>
        </p:spPr>
        <p:txBody>
          <a:bodyPr>
            <a:normAutofit/>
          </a:bodyPr>
          <a:lstStyle/>
          <a:p>
            <a:r>
              <a:rPr lang="en-GB" b="1" dirty="0">
                <a:solidFill>
                  <a:srgbClr val="0070C0"/>
                </a:solidFill>
                <a:latin typeface="Arial" panose="020B0604020202020204" pitchFamily="34" charset="0"/>
                <a:cs typeface="Arial" panose="020B0604020202020204" pitchFamily="34" charset="0"/>
              </a:rPr>
              <a:t>Diglossia</a:t>
            </a:r>
            <a:r>
              <a:rPr lang="en-GB" dirty="0">
                <a:solidFill>
                  <a:srgbClr val="0070C0"/>
                </a:solidFill>
                <a:latin typeface="Arial" panose="020B0604020202020204" pitchFamily="34" charset="0"/>
                <a:cs typeface="Arial" panose="020B0604020202020204" pitchFamily="34" charset="0"/>
              </a:rPr>
              <a:t> – when two varieties of a language are used within a single language community;</a:t>
            </a:r>
          </a:p>
          <a:p>
            <a:r>
              <a:rPr lang="en-GB" b="1" dirty="0">
                <a:solidFill>
                  <a:srgbClr val="0070C0"/>
                </a:solidFill>
                <a:latin typeface="Arial" panose="020B0604020202020204" pitchFamily="34" charset="0"/>
                <a:cs typeface="Arial" panose="020B0604020202020204" pitchFamily="34" charset="0"/>
              </a:rPr>
              <a:t>Emergent literacy </a:t>
            </a:r>
            <a:r>
              <a:rPr lang="en-GB" dirty="0">
                <a:solidFill>
                  <a:srgbClr val="0070C0"/>
                </a:solidFill>
                <a:latin typeface="Arial" panose="020B0604020202020204" pitchFamily="34" charset="0"/>
                <a:cs typeface="Arial" panose="020B0604020202020204" pitchFamily="34" charset="0"/>
              </a:rPr>
              <a:t>– the early stages of a child’s development in reading and writing;</a:t>
            </a:r>
          </a:p>
          <a:p>
            <a:r>
              <a:rPr lang="en-GB" b="1" dirty="0">
                <a:solidFill>
                  <a:srgbClr val="0070C0"/>
                </a:solidFill>
                <a:latin typeface="Arial" panose="020B0604020202020204" pitchFamily="34" charset="0"/>
                <a:cs typeface="Arial" panose="020B0604020202020204" pitchFamily="34" charset="0"/>
              </a:rPr>
              <a:t>Mark making </a:t>
            </a:r>
            <a:r>
              <a:rPr lang="en-GB" dirty="0">
                <a:solidFill>
                  <a:srgbClr val="0070C0"/>
                </a:solidFill>
                <a:latin typeface="Arial" panose="020B0604020202020204" pitchFamily="34" charset="0"/>
                <a:cs typeface="Arial" panose="020B0604020202020204" pitchFamily="34" charset="0"/>
              </a:rPr>
              <a:t>– the process of creating lines, patterns and shapes on a surface;</a:t>
            </a:r>
          </a:p>
          <a:p>
            <a:r>
              <a:rPr lang="en-GB" b="1" dirty="0">
                <a:solidFill>
                  <a:srgbClr val="0070C0"/>
                </a:solidFill>
                <a:latin typeface="Arial" panose="020B0604020202020204" pitchFamily="34" charset="0"/>
                <a:cs typeface="Arial" panose="020B0604020202020204" pitchFamily="34" charset="0"/>
              </a:rPr>
              <a:t>Orthography</a:t>
            </a:r>
            <a:r>
              <a:rPr lang="en-GB" dirty="0">
                <a:solidFill>
                  <a:srgbClr val="0070C0"/>
                </a:solidFill>
                <a:latin typeface="Arial" panose="020B0604020202020204" pitchFamily="34" charset="0"/>
                <a:cs typeface="Arial" panose="020B0604020202020204" pitchFamily="34" charset="0"/>
              </a:rPr>
              <a:t> – the set of conventions (spelling, punctuation, capitalization) for writing a language;</a:t>
            </a:r>
          </a:p>
          <a:p>
            <a:r>
              <a:rPr lang="en-GB" b="1" dirty="0">
                <a:solidFill>
                  <a:srgbClr val="0070C0"/>
                </a:solidFill>
                <a:latin typeface="Arial" panose="020B0604020202020204" pitchFamily="34" charset="0"/>
                <a:cs typeface="Arial" panose="020B0604020202020204" pitchFamily="34" charset="0"/>
              </a:rPr>
              <a:t>Writing system </a:t>
            </a:r>
            <a:r>
              <a:rPr lang="en-GB" dirty="0">
                <a:solidFill>
                  <a:srgbClr val="0070C0"/>
                </a:solidFill>
                <a:latin typeface="Arial" panose="020B0604020202020204" pitchFamily="34" charset="0"/>
                <a:cs typeface="Arial" panose="020B0604020202020204" pitchFamily="34" charset="0"/>
              </a:rPr>
              <a:t>– a method of visually representing verbal communication, such as an alphabet.</a:t>
            </a:r>
          </a:p>
          <a:p>
            <a:endParaRPr lang="en-GB" dirty="0"/>
          </a:p>
        </p:txBody>
      </p:sp>
    </p:spTree>
    <p:extLst>
      <p:ext uri="{BB962C8B-B14F-4D97-AF65-F5344CB8AC3E}">
        <p14:creationId xmlns:p14="http://schemas.microsoft.com/office/powerpoint/2010/main" val="2404850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sz="4000" dirty="0">
                <a:latin typeface="Arial" panose="020B0604020202020204" pitchFamily="34" charset="0"/>
              </a:rPr>
              <a:t>Gwneud Marciau </a:t>
            </a:r>
            <a:r>
              <a:rPr lang="en-GB" altLang="en-US" sz="4000" dirty="0" err="1">
                <a:latin typeface="Arial" panose="020B0604020202020204" pitchFamily="34" charset="0"/>
              </a:rPr>
              <a:t>Cynnar</a:t>
            </a:r>
            <a:br>
              <a:rPr lang="en-GB" altLang="en-US" sz="4000" dirty="0">
                <a:solidFill>
                  <a:schemeClr val="accent2"/>
                </a:solidFill>
                <a:latin typeface="Arial" panose="020B0604020202020204" pitchFamily="34" charset="0"/>
              </a:rPr>
            </a:br>
            <a:r>
              <a:rPr lang="en-GB" altLang="en-US" sz="4000" dirty="0">
                <a:solidFill>
                  <a:srgbClr val="0070C0"/>
                </a:solidFill>
                <a:latin typeface="Arial" panose="020B0604020202020204" pitchFamily="34" charset="0"/>
              </a:rPr>
              <a:t>Early Mark Making</a:t>
            </a:r>
            <a:endParaRPr lang="en-GB" sz="4000" dirty="0">
              <a:solidFill>
                <a:srgbClr val="0070C0"/>
              </a:solidFill>
            </a:endParaRPr>
          </a:p>
        </p:txBody>
      </p:sp>
      <p:sp>
        <p:nvSpPr>
          <p:cNvPr id="3" name="Content Placeholder 2"/>
          <p:cNvSpPr>
            <a:spLocks noGrp="1"/>
          </p:cNvSpPr>
          <p:nvPr>
            <p:ph sz="half" idx="1"/>
          </p:nvPr>
        </p:nvSpPr>
        <p:spPr>
          <a:xfrm>
            <a:off x="179512" y="2132855"/>
            <a:ext cx="4316288" cy="3888433"/>
          </a:xfrm>
        </p:spPr>
        <p:txBody>
          <a:bodyPr>
            <a:normAutofit fontScale="92500" lnSpcReduction="10000"/>
          </a:bodyPr>
          <a:lstStyle/>
          <a:p>
            <a:pPr lvl="0" eaLnBrk="1" hangingPunct="1"/>
            <a:r>
              <a:rPr lang="cy-GB" altLang="en-US" dirty="0">
                <a:solidFill>
                  <a:prstClr val="black"/>
                </a:solidFill>
                <a:latin typeface="Arial" panose="020B0604020202020204" pitchFamily="34" charset="0"/>
              </a:rPr>
              <a:t>Edrych fel </a:t>
            </a:r>
            <a:r>
              <a:rPr lang="cy-GB" altLang="en-US" dirty="0" err="1">
                <a:solidFill>
                  <a:prstClr val="black"/>
                </a:solidFill>
                <a:latin typeface="Arial" panose="020B0604020202020204" pitchFamily="34" charset="0"/>
              </a:rPr>
              <a:t>sgriblau</a:t>
            </a:r>
            <a:r>
              <a:rPr lang="cy-GB" altLang="en-US" dirty="0">
                <a:solidFill>
                  <a:prstClr val="black"/>
                </a:solidFill>
                <a:latin typeface="Arial" panose="020B0604020202020204" pitchFamily="34" charset="0"/>
              </a:rPr>
              <a:t> i ddechrau;</a:t>
            </a:r>
          </a:p>
          <a:p>
            <a:pPr lvl="0" eaLnBrk="1" hangingPunct="1"/>
            <a:r>
              <a:rPr lang="cy-GB" altLang="en-US" dirty="0">
                <a:solidFill>
                  <a:prstClr val="black"/>
                </a:solidFill>
                <a:latin typeface="Arial" panose="020B0604020202020204" pitchFamily="34" charset="0"/>
              </a:rPr>
              <a:t>Galluogi cynnydd tuag at ysgrifennu</a:t>
            </a:r>
          </a:p>
          <a:p>
            <a:pPr marL="0" lvl="0" indent="0" algn="r" eaLnBrk="1" hangingPunct="1">
              <a:buNone/>
            </a:pPr>
            <a:r>
              <a:rPr lang="cy-GB" altLang="en-US" sz="1900" dirty="0">
                <a:solidFill>
                  <a:prstClr val="black"/>
                </a:solidFill>
                <a:latin typeface="Arial" panose="020B0604020202020204" pitchFamily="34" charset="0"/>
              </a:rPr>
              <a:t>(</a:t>
            </a:r>
            <a:r>
              <a:rPr lang="cy-GB" altLang="en-US" sz="1900" dirty="0" err="1">
                <a:solidFill>
                  <a:prstClr val="black"/>
                </a:solidFill>
                <a:latin typeface="Arial" panose="020B0604020202020204" pitchFamily="34" charset="0"/>
              </a:rPr>
              <a:t>Tomlinson</a:t>
            </a:r>
            <a:r>
              <a:rPr lang="cy-GB" altLang="en-US" sz="1900" dirty="0">
                <a:solidFill>
                  <a:prstClr val="black"/>
                </a:solidFill>
                <a:latin typeface="Arial" panose="020B0604020202020204" pitchFamily="34" charset="0"/>
              </a:rPr>
              <a:t>, 2017).</a:t>
            </a:r>
          </a:p>
          <a:p>
            <a:pPr lvl="0" eaLnBrk="1" hangingPunct="1"/>
            <a:r>
              <a:rPr lang="cy-GB" altLang="en-US" dirty="0">
                <a:solidFill>
                  <a:prstClr val="black"/>
                </a:solidFill>
                <a:latin typeface="Arial" panose="020B0604020202020204" pitchFamily="34" charset="0"/>
              </a:rPr>
              <a:t>Ystyrlon;</a:t>
            </a:r>
          </a:p>
          <a:p>
            <a:pPr lvl="0" eaLnBrk="1" hangingPunct="1"/>
            <a:r>
              <a:rPr lang="cy-GB" altLang="en-US" dirty="0">
                <a:solidFill>
                  <a:prstClr val="black"/>
                </a:solidFill>
                <a:latin typeface="Arial" panose="020B0604020202020204" pitchFamily="34" charset="0"/>
              </a:rPr>
              <a:t>Cyfleu negeseuon;</a:t>
            </a:r>
          </a:p>
          <a:p>
            <a:pPr lvl="0" eaLnBrk="1" hangingPunct="1"/>
            <a:r>
              <a:rPr lang="cy-GB" altLang="en-US" dirty="0">
                <a:solidFill>
                  <a:prstClr val="black"/>
                </a:solidFill>
                <a:latin typeface="Arial" panose="020B0604020202020204" pitchFamily="34" charset="0"/>
              </a:rPr>
              <a:t>Cynrychioli syniadau a meddyliau</a:t>
            </a:r>
          </a:p>
          <a:p>
            <a:pPr marL="0" lvl="0" indent="0" algn="r" eaLnBrk="1" hangingPunct="1">
              <a:buNone/>
            </a:pPr>
            <a:r>
              <a:rPr lang="cy-GB" altLang="en-US" sz="1900" dirty="0">
                <a:solidFill>
                  <a:prstClr val="black"/>
                </a:solidFill>
                <a:latin typeface="Arial" panose="020B0604020202020204" pitchFamily="34" charset="0"/>
              </a:rPr>
              <a:t>(</a:t>
            </a:r>
            <a:r>
              <a:rPr lang="cy-GB" altLang="en-US" sz="1900" dirty="0" err="1">
                <a:solidFill>
                  <a:prstClr val="black"/>
                </a:solidFill>
                <a:latin typeface="Arial" panose="020B0604020202020204" pitchFamily="34" charset="0"/>
              </a:rPr>
              <a:t>Raeesi</a:t>
            </a:r>
            <a:r>
              <a:rPr lang="cy-GB" altLang="en-US" sz="1900" dirty="0">
                <a:solidFill>
                  <a:prstClr val="black"/>
                </a:solidFill>
                <a:latin typeface="Arial" panose="020B0604020202020204" pitchFamily="34" charset="0"/>
              </a:rPr>
              <a:t>, 2020).</a:t>
            </a:r>
          </a:p>
        </p:txBody>
      </p:sp>
      <p:sp>
        <p:nvSpPr>
          <p:cNvPr id="4" name="Content Placeholder 3"/>
          <p:cNvSpPr>
            <a:spLocks noGrp="1"/>
          </p:cNvSpPr>
          <p:nvPr>
            <p:ph sz="half" idx="2"/>
          </p:nvPr>
        </p:nvSpPr>
        <p:spPr>
          <a:xfrm>
            <a:off x="4629150" y="2132855"/>
            <a:ext cx="4335338" cy="4044108"/>
          </a:xfrm>
        </p:spPr>
        <p:txBody>
          <a:bodyPr>
            <a:normAutofit fontScale="92500" lnSpcReduction="10000"/>
          </a:bodyPr>
          <a:lstStyle/>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Initially look like scribbles;</a:t>
            </a:r>
          </a:p>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Enables progression towards writing</a:t>
            </a:r>
          </a:p>
          <a:p>
            <a:pPr marL="0" lvl="0" indent="0" algn="r" eaLnBrk="1" hangingPunct="1">
              <a:buNone/>
            </a:pPr>
            <a:r>
              <a:rPr lang="en-GB" altLang="en-US" sz="1900" dirty="0">
                <a:solidFill>
                  <a:srgbClr val="0070C0"/>
                </a:solidFill>
                <a:latin typeface="Arial" panose="020B0604020202020204" pitchFamily="34" charset="0"/>
                <a:cs typeface="Arial" panose="020B0604020202020204" pitchFamily="34" charset="0"/>
              </a:rPr>
              <a:t>(Tomlinson, 2017).</a:t>
            </a:r>
          </a:p>
          <a:p>
            <a:r>
              <a:rPr lang="en-GB" altLang="en-US" dirty="0">
                <a:solidFill>
                  <a:srgbClr val="0070C0"/>
                </a:solidFill>
                <a:latin typeface="Arial" panose="020B0604020202020204" pitchFamily="34" charset="0"/>
                <a:cs typeface="Arial" panose="020B0604020202020204" pitchFamily="34" charset="0"/>
              </a:rPr>
              <a:t>Meaningful;</a:t>
            </a:r>
          </a:p>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Convey messages;</a:t>
            </a:r>
          </a:p>
          <a:p>
            <a:pPr lvl="0" eaLnBrk="1" hangingPunct="1">
              <a:buFontTx/>
              <a:buChar char="•"/>
            </a:pPr>
            <a:r>
              <a:rPr lang="en-GB" altLang="en-US" dirty="0">
                <a:solidFill>
                  <a:srgbClr val="0070C0"/>
                </a:solidFill>
                <a:latin typeface="Arial" panose="020B0604020202020204" pitchFamily="34" charset="0"/>
                <a:cs typeface="Arial" panose="020B0604020202020204" pitchFamily="34" charset="0"/>
              </a:rPr>
              <a:t>Represent ideas and thoughts</a:t>
            </a:r>
          </a:p>
          <a:p>
            <a:pPr marL="0" lvl="0" indent="0" algn="r" eaLnBrk="1" hangingPunct="1">
              <a:buNone/>
            </a:pPr>
            <a:r>
              <a:rPr lang="en-GB" altLang="en-US" sz="1900" dirty="0">
                <a:solidFill>
                  <a:srgbClr val="0070C0"/>
                </a:solidFill>
                <a:latin typeface="Arial" panose="020B0604020202020204" pitchFamily="34" charset="0"/>
                <a:cs typeface="Arial" panose="020B0604020202020204" pitchFamily="34" charset="0"/>
              </a:rPr>
              <a:t>(</a:t>
            </a:r>
            <a:r>
              <a:rPr lang="en-GB" altLang="en-US" sz="1900" dirty="0" err="1">
                <a:solidFill>
                  <a:srgbClr val="0070C0"/>
                </a:solidFill>
                <a:latin typeface="Arial" panose="020B0604020202020204" pitchFamily="34" charset="0"/>
                <a:cs typeface="Arial" panose="020B0604020202020204" pitchFamily="34" charset="0"/>
              </a:rPr>
              <a:t>Raeesi</a:t>
            </a:r>
            <a:r>
              <a:rPr lang="en-GB" altLang="en-US" sz="1900" dirty="0">
                <a:solidFill>
                  <a:srgbClr val="0070C0"/>
                </a:solidFill>
                <a:latin typeface="Arial" panose="020B0604020202020204" pitchFamily="34" charset="0"/>
                <a:cs typeface="Arial" panose="020B0604020202020204" pitchFamily="34" charset="0"/>
              </a:rPr>
              <a:t>, 2020).</a:t>
            </a:r>
          </a:p>
          <a:p>
            <a:pPr lvl="0" eaLnBrk="1" hangingPunct="1">
              <a:buFontTx/>
              <a:buChar char="•"/>
            </a:pPr>
            <a:endParaRPr lang="en-GB" altLang="en-US"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77358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96CB1-F251-945B-4496-941AD1518715}"/>
              </a:ext>
            </a:extLst>
          </p:cNvPr>
          <p:cNvSpPr>
            <a:spLocks noGrp="1"/>
          </p:cNvSpPr>
          <p:nvPr>
            <p:ph type="title"/>
          </p:nvPr>
        </p:nvSpPr>
        <p:spPr/>
        <p:txBody>
          <a:bodyPr/>
          <a:lstStyle/>
          <a:p>
            <a:pPr algn="ctr"/>
            <a:r>
              <a:rPr lang="en-GB" altLang="en-US" sz="4400" dirty="0" err="1">
                <a:latin typeface="Arial" panose="020B0604020202020204" pitchFamily="34" charset="0"/>
              </a:rPr>
              <a:t>Gwneud</a:t>
            </a:r>
            <a:r>
              <a:rPr lang="en-GB" altLang="en-US" sz="4400" dirty="0">
                <a:latin typeface="Arial" panose="020B0604020202020204" pitchFamily="34" charset="0"/>
              </a:rPr>
              <a:t> Marciau </a:t>
            </a:r>
            <a:r>
              <a:rPr lang="en-GB" altLang="en-US" sz="4400" dirty="0" err="1">
                <a:latin typeface="Arial" panose="020B0604020202020204" pitchFamily="34" charset="0"/>
              </a:rPr>
              <a:t>Cynnar</a:t>
            </a:r>
            <a:br>
              <a:rPr lang="en-GB" altLang="en-US" sz="4400" dirty="0">
                <a:solidFill>
                  <a:schemeClr val="accent2"/>
                </a:solidFill>
                <a:latin typeface="Arial" panose="020B0604020202020204" pitchFamily="34" charset="0"/>
              </a:rPr>
            </a:br>
            <a:r>
              <a:rPr lang="en-GB" altLang="en-US" sz="4400" dirty="0">
                <a:solidFill>
                  <a:srgbClr val="0070C0"/>
                </a:solidFill>
                <a:latin typeface="Arial" panose="020B0604020202020204" pitchFamily="34" charset="0"/>
              </a:rPr>
              <a:t>Early Mark Making</a:t>
            </a:r>
            <a:endParaRPr lang="en-GB" dirty="0"/>
          </a:p>
        </p:txBody>
      </p:sp>
      <p:sp>
        <p:nvSpPr>
          <p:cNvPr id="3" name="Content Placeholder 2">
            <a:extLst>
              <a:ext uri="{FF2B5EF4-FFF2-40B4-BE49-F238E27FC236}">
                <a16:creationId xmlns:a16="http://schemas.microsoft.com/office/drawing/2014/main" id="{A80FB24B-035B-8BFF-9B48-A4E177EA87E7}"/>
              </a:ext>
            </a:extLst>
          </p:cNvPr>
          <p:cNvSpPr>
            <a:spLocks noGrp="1"/>
          </p:cNvSpPr>
          <p:nvPr>
            <p:ph sz="half" idx="1"/>
          </p:nvPr>
        </p:nvSpPr>
        <p:spPr/>
        <p:txBody>
          <a:bodyPr>
            <a:normAutofit/>
          </a:bodyPr>
          <a:lstStyle/>
          <a:p>
            <a:pPr marL="0" indent="0">
              <a:buNone/>
            </a:pPr>
            <a:r>
              <a:rPr lang="en-GB" dirty="0">
                <a:latin typeface="Arial" panose="020B0604020202020204" pitchFamily="34" charset="0"/>
              </a:rPr>
              <a:t>Schaefer, J. (2018) </a:t>
            </a:r>
            <a:r>
              <a:rPr lang="en-GB" i="1" dirty="0">
                <a:latin typeface="Arial" panose="020B0604020202020204" pitchFamily="34" charset="0"/>
              </a:rPr>
              <a:t>Mark making with food. </a:t>
            </a:r>
            <a:r>
              <a:rPr lang="en-GB" dirty="0">
                <a:latin typeface="Arial" panose="020B0604020202020204" pitchFamily="34" charset="0"/>
              </a:rPr>
              <a:t>Available at: </a:t>
            </a:r>
            <a:r>
              <a:rPr lang="en-GB" dirty="0">
                <a:latin typeface="Arial" panose="020B0604020202020204" pitchFamily="34" charset="0"/>
                <a:hlinkClick r:id="rId4"/>
              </a:rPr>
              <a:t>https://www.youtube.com/shorts/LiDAT4dAxDk</a:t>
            </a:r>
            <a:r>
              <a:rPr lang="en-GB" dirty="0">
                <a:latin typeface="Arial" panose="020B0604020202020204" pitchFamily="34" charset="0"/>
              </a:rPr>
              <a:t>  [Accessed: February 7 2025].</a:t>
            </a:r>
          </a:p>
          <a:p>
            <a:endParaRPr lang="en-GB" dirty="0"/>
          </a:p>
        </p:txBody>
      </p:sp>
      <p:pic>
        <p:nvPicPr>
          <p:cNvPr id="7" name="Online Media 6" title="mark making with food">
            <a:hlinkClick r:id="" action="ppaction://media"/>
            <a:extLst>
              <a:ext uri="{FF2B5EF4-FFF2-40B4-BE49-F238E27FC236}">
                <a16:creationId xmlns:a16="http://schemas.microsoft.com/office/drawing/2014/main" id="{45783954-F81B-A4A7-EC18-6614983E83BC}"/>
              </a:ext>
            </a:extLst>
          </p:cNvPr>
          <p:cNvPicPr>
            <a:picLocks noGrp="1" noRot="1" noChangeAspect="1"/>
          </p:cNvPicPr>
          <p:nvPr>
            <p:ph sz="half" idx="2"/>
            <a:videoFile r:link="rId1"/>
          </p:nvPr>
        </p:nvPicPr>
        <p:blipFill>
          <a:blip r:embed="rId5"/>
          <a:stretch>
            <a:fillRect/>
          </a:stretch>
        </p:blipFill>
        <p:spPr>
          <a:xfrm>
            <a:off x="5505450" y="1825625"/>
            <a:ext cx="2152650" cy="3810000"/>
          </a:xfrm>
          <a:prstGeom prst="rect">
            <a:avLst/>
          </a:prstGeom>
        </p:spPr>
      </p:pic>
    </p:spTree>
    <p:extLst>
      <p:ext uri="{BB962C8B-B14F-4D97-AF65-F5344CB8AC3E}">
        <p14:creationId xmlns:p14="http://schemas.microsoft.com/office/powerpoint/2010/main" val="326563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a:r>
              <a:rPr lang="en-GB" altLang="en-US" sz="4000" dirty="0" err="1">
                <a:latin typeface="Arial" panose="020B0604020202020204" pitchFamily="34" charset="0"/>
              </a:rPr>
              <a:t>Cyfnodau</a:t>
            </a:r>
            <a:r>
              <a:rPr lang="en-GB" altLang="en-US" sz="4000" dirty="0">
                <a:latin typeface="Arial" panose="020B0604020202020204" pitchFamily="34" charset="0"/>
              </a:rPr>
              <a:t> </a:t>
            </a:r>
            <a:r>
              <a:rPr lang="en-GB" altLang="en-US" sz="4000" dirty="0" err="1">
                <a:latin typeface="Arial" panose="020B0604020202020204" pitchFamily="34" charset="0"/>
              </a:rPr>
              <a:t>ysgrifennu</a:t>
            </a:r>
            <a:r>
              <a:rPr lang="en-GB" altLang="en-US" sz="4000" dirty="0">
                <a:latin typeface="Arial" panose="020B0604020202020204" pitchFamily="34" charset="0"/>
              </a:rPr>
              <a:t> </a:t>
            </a:r>
            <a:r>
              <a:rPr lang="en-GB" altLang="en-US" sz="4000" dirty="0" err="1">
                <a:latin typeface="Arial" panose="020B0604020202020204" pitchFamily="34" charset="0"/>
              </a:rPr>
              <a:t>datblygol</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Stages of emergent writing</a:t>
            </a:r>
          </a:p>
        </p:txBody>
      </p:sp>
      <p:sp>
        <p:nvSpPr>
          <p:cNvPr id="2" name="Content Placeholder 1">
            <a:extLst>
              <a:ext uri="{FF2B5EF4-FFF2-40B4-BE49-F238E27FC236}">
                <a16:creationId xmlns:a16="http://schemas.microsoft.com/office/drawing/2014/main" id="{0BDED09C-B0DA-0FFE-2ACB-6FDE605EE294}"/>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dwrn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cledr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trybedd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statig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Gafael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trybedd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dynamig</a:t>
            </a:r>
            <a:r>
              <a:rPr lang="en-GB"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7F7C189B-3540-7141-CBC1-29ADC29EBED7}"/>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Fisted grasp;</a:t>
            </a:r>
          </a:p>
          <a:p>
            <a:r>
              <a:rPr lang="en-GB" dirty="0">
                <a:solidFill>
                  <a:srgbClr val="0070C0"/>
                </a:solidFill>
                <a:latin typeface="Arial" panose="020B0604020202020204" pitchFamily="34" charset="0"/>
                <a:cs typeface="Arial" panose="020B0604020202020204" pitchFamily="34" charset="0"/>
              </a:rPr>
              <a:t>Palmar grasp;</a:t>
            </a:r>
          </a:p>
          <a:p>
            <a:r>
              <a:rPr lang="en-GB" dirty="0">
                <a:solidFill>
                  <a:srgbClr val="0070C0"/>
                </a:solidFill>
                <a:latin typeface="Arial" panose="020B0604020202020204" pitchFamily="34" charset="0"/>
                <a:cs typeface="Arial" panose="020B0604020202020204" pitchFamily="34" charset="0"/>
              </a:rPr>
              <a:t>Static tripod grasp;</a:t>
            </a:r>
          </a:p>
          <a:p>
            <a:r>
              <a:rPr lang="en-GB" dirty="0">
                <a:solidFill>
                  <a:srgbClr val="0070C0"/>
                </a:solidFill>
                <a:latin typeface="Arial" panose="020B0604020202020204" pitchFamily="34" charset="0"/>
                <a:cs typeface="Arial" panose="020B0604020202020204" pitchFamily="34" charset="0"/>
              </a:rPr>
              <a:t>Dynamic tripod grasp.</a:t>
            </a:r>
          </a:p>
        </p:txBody>
      </p:sp>
    </p:spTree>
    <p:extLst>
      <p:ext uri="{BB962C8B-B14F-4D97-AF65-F5344CB8AC3E}">
        <p14:creationId xmlns:p14="http://schemas.microsoft.com/office/powerpoint/2010/main" val="739771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C84D0-2141-18F3-95F2-5A16D4BC30C3}"/>
              </a:ext>
            </a:extLst>
          </p:cNvPr>
          <p:cNvSpPr>
            <a:spLocks noGrp="1"/>
          </p:cNvSpPr>
          <p:nvPr>
            <p:ph type="title"/>
          </p:nvPr>
        </p:nvSpPr>
        <p:spPr>
          <a:xfrm>
            <a:off x="628650" y="1196752"/>
            <a:ext cx="2503190" cy="3888431"/>
          </a:xfrm>
        </p:spPr>
        <p:txBody>
          <a:bodyPr>
            <a:normAutofit/>
          </a:bodyPr>
          <a:lstStyle/>
          <a:p>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dwrn</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Fisted grasp</a:t>
            </a:r>
          </a:p>
        </p:txBody>
      </p:sp>
      <p:pic>
        <p:nvPicPr>
          <p:cNvPr id="6" name="Content Placeholder 5">
            <a:extLst>
              <a:ext uri="{FF2B5EF4-FFF2-40B4-BE49-F238E27FC236}">
                <a16:creationId xmlns:a16="http://schemas.microsoft.com/office/drawing/2014/main" id="{F6FCD269-84A7-EB64-9CC5-DAB73E89DB61}"/>
              </a:ext>
            </a:extLst>
          </p:cNvPr>
          <p:cNvPicPr>
            <a:picLocks noGrp="1" noChangeAspect="1"/>
          </p:cNvPicPr>
          <p:nvPr>
            <p:ph sz="half" idx="1"/>
          </p:nvPr>
        </p:nvPicPr>
        <p:blipFill>
          <a:blip r:embed="rId3"/>
          <a:stretch>
            <a:fillRect/>
          </a:stretch>
        </p:blipFill>
        <p:spPr>
          <a:xfrm>
            <a:off x="3923928" y="692696"/>
            <a:ext cx="4752528" cy="4680520"/>
          </a:xfrm>
          <a:prstGeom prst="rect">
            <a:avLst/>
          </a:prstGeom>
        </p:spPr>
      </p:pic>
    </p:spTree>
    <p:extLst>
      <p:ext uri="{BB962C8B-B14F-4D97-AF65-F5344CB8AC3E}">
        <p14:creationId xmlns:p14="http://schemas.microsoft.com/office/powerpoint/2010/main" val="782487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88D283-FFFB-57F6-4C1D-439E2FB0E84F}"/>
              </a:ext>
            </a:extLst>
          </p:cNvPr>
          <p:cNvPicPr>
            <a:picLocks noGrp="1" noChangeAspect="1"/>
          </p:cNvPicPr>
          <p:nvPr>
            <p:ph sz="half" idx="1"/>
          </p:nvPr>
        </p:nvPicPr>
        <p:blipFill>
          <a:blip r:embed="rId3"/>
          <a:stretch>
            <a:fillRect/>
          </a:stretch>
        </p:blipFill>
        <p:spPr>
          <a:xfrm>
            <a:off x="251520" y="620688"/>
            <a:ext cx="4377630" cy="4824536"/>
          </a:xfrm>
          <a:prstGeom prst="rect">
            <a:avLst/>
          </a:prstGeom>
        </p:spPr>
      </p:pic>
      <p:sp>
        <p:nvSpPr>
          <p:cNvPr id="4" name="Content Placeholder 3">
            <a:extLst>
              <a:ext uri="{FF2B5EF4-FFF2-40B4-BE49-F238E27FC236}">
                <a16:creationId xmlns:a16="http://schemas.microsoft.com/office/drawing/2014/main" id="{CC127145-7192-90FE-4551-7E036B20BF76}"/>
              </a:ext>
            </a:extLst>
          </p:cNvPr>
          <p:cNvSpPr>
            <a:spLocks noGrp="1"/>
          </p:cNvSpPr>
          <p:nvPr>
            <p:ph sz="half" idx="2"/>
          </p:nvPr>
        </p:nvSpPr>
        <p:spPr>
          <a:xfrm>
            <a:off x="5148064" y="1825625"/>
            <a:ext cx="3367286" cy="4351338"/>
          </a:xfrm>
        </p:spPr>
        <p:txBody>
          <a:bodyPr>
            <a:normAutofit/>
          </a:bodyPr>
          <a:lstStyle/>
          <a:p>
            <a:pPr marL="0" indent="0">
              <a:buNone/>
            </a:pPr>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cledr</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llaw</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a:p>
            <a:pPr marL="0" indent="0">
              <a:buNone/>
            </a:pPr>
            <a:r>
              <a:rPr lang="en-GB" sz="3600" dirty="0">
                <a:solidFill>
                  <a:srgbClr val="0070C0"/>
                </a:solidFill>
                <a:latin typeface="Arial" panose="020B0604020202020204" pitchFamily="34" charset="0"/>
                <a:cs typeface="Arial" panose="020B0604020202020204" pitchFamily="34" charset="0"/>
              </a:rPr>
              <a:t>Palmar grasp</a:t>
            </a:r>
            <a:endParaRPr lang="en-GB" sz="3600" dirty="0"/>
          </a:p>
        </p:txBody>
      </p:sp>
    </p:spTree>
    <p:extLst>
      <p:ext uri="{BB962C8B-B14F-4D97-AF65-F5344CB8AC3E}">
        <p14:creationId xmlns:p14="http://schemas.microsoft.com/office/powerpoint/2010/main" val="3331218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63E85-F788-23BF-23E1-8EAF83BC14B0}"/>
              </a:ext>
            </a:extLst>
          </p:cNvPr>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trybedd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statig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Static tripod grasp</a:t>
            </a:r>
          </a:p>
        </p:txBody>
      </p:sp>
      <p:pic>
        <p:nvPicPr>
          <p:cNvPr id="5" name="Content Placeholder 4">
            <a:extLst>
              <a:ext uri="{FF2B5EF4-FFF2-40B4-BE49-F238E27FC236}">
                <a16:creationId xmlns:a16="http://schemas.microsoft.com/office/drawing/2014/main" id="{A7509F82-4319-C49E-DFC8-F5422075B3AA}"/>
              </a:ext>
            </a:extLst>
          </p:cNvPr>
          <p:cNvPicPr>
            <a:picLocks noGrp="1" noChangeAspect="1"/>
          </p:cNvPicPr>
          <p:nvPr>
            <p:ph sz="half" idx="1"/>
          </p:nvPr>
        </p:nvPicPr>
        <p:blipFill>
          <a:blip r:embed="rId3"/>
          <a:stretch>
            <a:fillRect/>
          </a:stretch>
        </p:blipFill>
        <p:spPr>
          <a:xfrm>
            <a:off x="1414462" y="1916832"/>
            <a:ext cx="7189986" cy="4464496"/>
          </a:xfrm>
          <a:prstGeom prst="rect">
            <a:avLst/>
          </a:prstGeom>
        </p:spPr>
      </p:pic>
    </p:spTree>
    <p:extLst>
      <p:ext uri="{BB962C8B-B14F-4D97-AF65-F5344CB8AC3E}">
        <p14:creationId xmlns:p14="http://schemas.microsoft.com/office/powerpoint/2010/main" val="2457940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0CD867-924C-369B-EFC5-043ECCB6375C}"/>
              </a:ext>
            </a:extLst>
          </p:cNvPr>
          <p:cNvSpPr>
            <a:spLocks noGrp="1"/>
          </p:cNvSpPr>
          <p:nvPr>
            <p:ph sz="half" idx="1"/>
          </p:nvPr>
        </p:nvSpPr>
        <p:spPr/>
        <p:txBody>
          <a:bodyPr>
            <a:normAutofit/>
          </a:bodyPr>
          <a:lstStyle/>
          <a:p>
            <a:pPr marL="0" indent="0">
              <a:buNone/>
            </a:pPr>
            <a:r>
              <a:rPr lang="en-GB" sz="3600" dirty="0" err="1">
                <a:latin typeface="Arial" panose="020B0604020202020204" pitchFamily="34" charset="0"/>
                <a:cs typeface="Arial" panose="020B0604020202020204" pitchFamily="34" charset="0"/>
              </a:rPr>
              <a:t>Gafael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trybedd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dynamig</a:t>
            </a:r>
            <a:endParaRPr lang="en-GB" sz="3600" dirty="0">
              <a:latin typeface="Arial" panose="020B0604020202020204" pitchFamily="34" charset="0"/>
              <a:cs typeface="Arial" panose="020B0604020202020204" pitchFamily="34" charset="0"/>
            </a:endParaRP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solidFill>
                  <a:srgbClr val="0070C0"/>
                </a:solidFill>
                <a:latin typeface="Arial" panose="020B0604020202020204" pitchFamily="34" charset="0"/>
                <a:cs typeface="Arial" panose="020B0604020202020204" pitchFamily="34" charset="0"/>
              </a:rPr>
              <a:t>Dynamic tripod grasp</a:t>
            </a:r>
          </a:p>
        </p:txBody>
      </p:sp>
      <p:pic>
        <p:nvPicPr>
          <p:cNvPr id="5" name="Content Placeholder 4">
            <a:extLst>
              <a:ext uri="{FF2B5EF4-FFF2-40B4-BE49-F238E27FC236}">
                <a16:creationId xmlns:a16="http://schemas.microsoft.com/office/drawing/2014/main" id="{CE86F252-D8AC-C9F7-BB11-24D9621BBEB7}"/>
              </a:ext>
            </a:extLst>
          </p:cNvPr>
          <p:cNvPicPr>
            <a:picLocks noGrp="1" noChangeAspect="1"/>
          </p:cNvPicPr>
          <p:nvPr>
            <p:ph sz="half" idx="2"/>
          </p:nvPr>
        </p:nvPicPr>
        <p:blipFill>
          <a:blip r:embed="rId3"/>
          <a:stretch>
            <a:fillRect/>
          </a:stretch>
        </p:blipFill>
        <p:spPr>
          <a:xfrm>
            <a:off x="4502224" y="476672"/>
            <a:ext cx="4318248" cy="4896544"/>
          </a:xfrm>
          <a:prstGeom prst="rect">
            <a:avLst/>
          </a:prstGeom>
        </p:spPr>
      </p:pic>
    </p:spTree>
    <p:extLst>
      <p:ext uri="{BB962C8B-B14F-4D97-AF65-F5344CB8AC3E}">
        <p14:creationId xmlns:p14="http://schemas.microsoft.com/office/powerpoint/2010/main" val="1730984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altLang="en-US" sz="4000" dirty="0">
                <a:solidFill>
                  <a:prstClr val="black"/>
                </a:solidFill>
                <a:latin typeface="Arial" panose="020B0604020202020204" pitchFamily="34" charset="0"/>
                <a:cs typeface="Arial" panose="020B0604020202020204" pitchFamily="34" charset="0"/>
              </a:rPr>
              <a:t>Viktor Lowenfeld 1903-1960                            </a:t>
            </a:r>
            <a:br>
              <a:rPr lang="en-GB" altLang="en-US" sz="3200" dirty="0">
                <a:solidFill>
                  <a:srgbClr val="000000"/>
                </a:solidFill>
                <a:latin typeface="Arial" panose="020B0604020202020204" pitchFamily="34" charset="0"/>
              </a:rPr>
            </a:br>
            <a:endParaRPr lang="en-GB" sz="3200" dirty="0">
              <a:solidFill>
                <a:srgbClr val="0000FF"/>
              </a:solidFill>
            </a:endParaRPr>
          </a:p>
        </p:txBody>
      </p:sp>
      <p:sp>
        <p:nvSpPr>
          <p:cNvPr id="6" name="Content Placeholder 5"/>
          <p:cNvSpPr>
            <a:spLocks noGrp="1"/>
          </p:cNvSpPr>
          <p:nvPr>
            <p:ph sz="half" idx="1"/>
          </p:nvPr>
        </p:nvSpPr>
        <p:spPr/>
        <p:txBody>
          <a:bodyPr>
            <a:normAutofit/>
          </a:bodyPr>
          <a:lstStyle/>
          <a:p>
            <a:pPr marL="0" lvl="0" indent="0">
              <a:buNone/>
            </a:pPr>
            <a:r>
              <a:rPr lang="en-GB" altLang="en-US" dirty="0" err="1">
                <a:solidFill>
                  <a:prstClr val="black"/>
                </a:solidFill>
                <a:latin typeface="Arial" panose="020B0604020202020204" pitchFamily="34" charset="0"/>
              </a:rPr>
              <a:t>Damcaniaeth</a:t>
            </a:r>
            <a:r>
              <a:rPr lang="en-GB" altLang="en-US" dirty="0">
                <a:solidFill>
                  <a:prstClr val="black"/>
                </a:solidFill>
                <a:latin typeface="Arial" panose="020B0604020202020204" pitchFamily="34" charset="0"/>
              </a:rPr>
              <a:t> </a:t>
            </a:r>
            <a:r>
              <a:rPr lang="en-GB" altLang="en-US" dirty="0" err="1">
                <a:solidFill>
                  <a:prstClr val="black"/>
                </a:solidFill>
                <a:latin typeface="Arial" panose="020B0604020202020204" pitchFamily="34" charset="0"/>
              </a:rPr>
              <a:t>datblygiad</a:t>
            </a:r>
            <a:r>
              <a:rPr lang="en-GB" altLang="en-US" dirty="0">
                <a:solidFill>
                  <a:prstClr val="black"/>
                </a:solidFill>
                <a:latin typeface="Arial" panose="020B0604020202020204" pitchFamily="34" charset="0"/>
              </a:rPr>
              <a:t> </a:t>
            </a:r>
            <a:r>
              <a:rPr lang="en-GB" altLang="en-US" dirty="0" err="1">
                <a:solidFill>
                  <a:prstClr val="black"/>
                </a:solidFill>
                <a:latin typeface="Arial" panose="020B0604020202020204" pitchFamily="34" charset="0"/>
              </a:rPr>
              <a:t>artistig</a:t>
            </a:r>
            <a:r>
              <a:rPr lang="en-GB" altLang="en-US" dirty="0">
                <a:solidFill>
                  <a:prstClr val="black"/>
                </a:solidFill>
                <a:latin typeface="Arial" panose="020B0604020202020204" pitchFamily="34" charset="0"/>
              </a:rPr>
              <a:t> plant</a:t>
            </a:r>
          </a:p>
          <a:p>
            <a:pPr marL="0" lvl="0" indent="0">
              <a:buNone/>
            </a:pPr>
            <a:endParaRPr lang="en-GB" altLang="en-US" dirty="0">
              <a:solidFill>
                <a:prstClr val="black"/>
              </a:solidFill>
              <a:latin typeface="Arial" panose="020B0604020202020204" pitchFamily="34" charset="0"/>
            </a:endParaRPr>
          </a:p>
          <a:p>
            <a:pPr marL="0" lvl="0" indent="0">
              <a:buNone/>
            </a:pPr>
            <a:endParaRPr lang="en-GB" altLang="en-US" dirty="0">
              <a:solidFill>
                <a:prstClr val="black"/>
              </a:solidFill>
              <a:latin typeface="Arial" panose="020B0604020202020204" pitchFamily="34" charset="0"/>
            </a:endParaRPr>
          </a:p>
          <a:p>
            <a:pPr marL="0" lvl="0" indent="0">
              <a:buNone/>
            </a:pPr>
            <a:r>
              <a:rPr lang="en-GB" altLang="en-US" dirty="0">
                <a:solidFill>
                  <a:srgbClr val="0070C0"/>
                </a:solidFill>
                <a:latin typeface="Arial" panose="020B0604020202020204" pitchFamily="34" charset="0"/>
              </a:rPr>
              <a:t>Theory of children’s artistic development</a:t>
            </a:r>
          </a:p>
          <a:p>
            <a:pPr marL="0" lvl="0" indent="0">
              <a:buNone/>
            </a:pPr>
            <a:r>
              <a:rPr lang="en-GB" altLang="en-US" sz="3200" dirty="0">
                <a:solidFill>
                  <a:prstClr val="black"/>
                </a:solidFill>
                <a:latin typeface="Arial" panose="020B0604020202020204" pitchFamily="34" charset="0"/>
              </a:rPr>
              <a:t> </a:t>
            </a:r>
            <a:endParaRPr lang="en-GB" sz="3200" dirty="0">
              <a:solidFill>
                <a:prstClr val="black"/>
              </a:solidFill>
            </a:endParaRPr>
          </a:p>
          <a:p>
            <a:pPr marL="0" indent="0">
              <a:buNone/>
            </a:pPr>
            <a:endParaRPr lang="en-GB" dirty="0"/>
          </a:p>
        </p:txBody>
      </p:sp>
      <p:pic>
        <p:nvPicPr>
          <p:cNvPr id="2" name="Content Placeholder 1">
            <a:extLst>
              <a:ext uri="{FF2B5EF4-FFF2-40B4-BE49-F238E27FC236}">
                <a16:creationId xmlns:a16="http://schemas.microsoft.com/office/drawing/2014/main" id="{46EC4423-E0F8-4892-5C2D-79121E68A06A}"/>
              </a:ext>
            </a:extLst>
          </p:cNvPr>
          <p:cNvPicPr>
            <a:picLocks noGrp="1" noChangeAspect="1"/>
          </p:cNvPicPr>
          <p:nvPr>
            <p:ph sz="half" idx="2"/>
          </p:nvPr>
        </p:nvPicPr>
        <p:blipFill>
          <a:blip r:embed="rId3"/>
          <a:stretch>
            <a:fillRect/>
          </a:stretch>
        </p:blipFill>
        <p:spPr>
          <a:xfrm>
            <a:off x="5400675" y="1340769"/>
            <a:ext cx="3096544" cy="4279776"/>
          </a:xfrm>
          <a:prstGeom prst="rect">
            <a:avLst/>
          </a:prstGeom>
        </p:spPr>
      </p:pic>
    </p:spTree>
    <p:extLst>
      <p:ext uri="{BB962C8B-B14F-4D97-AF65-F5344CB8AC3E}">
        <p14:creationId xmlns:p14="http://schemas.microsoft.com/office/powerpoint/2010/main" val="740013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sz="half" idx="1"/>
          </p:nvPr>
        </p:nvSpPr>
        <p:spPr>
          <a:xfrm>
            <a:off x="457200" y="1600200"/>
            <a:ext cx="4038600" cy="3989388"/>
          </a:xfrm>
        </p:spPr>
        <p:txBody>
          <a:bodyPr/>
          <a:lstStyle/>
          <a:p>
            <a:pPr eaLnBrk="1" hangingPunct="1"/>
            <a:r>
              <a:rPr lang="en-GB" altLang="en-US" dirty="0">
                <a:latin typeface="Arial" panose="020B0604020202020204" pitchFamily="34" charset="0"/>
              </a:rPr>
              <a:t>O </a:t>
            </a:r>
            <a:r>
              <a:rPr lang="en-GB" altLang="en-US" dirty="0" err="1">
                <a:latin typeface="Arial" panose="020B0604020202020204" pitchFamily="34" charset="0"/>
              </a:rPr>
              <a:t>sgribl</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luniau</a:t>
            </a:r>
            <a:r>
              <a:rPr lang="en-GB" altLang="en-US" dirty="0">
                <a:latin typeface="Arial" panose="020B0604020202020204" pitchFamily="34" charset="0"/>
              </a:rPr>
              <a:t> </a:t>
            </a:r>
            <a:r>
              <a:rPr lang="en-GB" altLang="en-US" dirty="0" err="1">
                <a:latin typeface="Arial" panose="020B0604020202020204" pitchFamily="34" charset="0"/>
              </a:rPr>
              <a:t>cynrychiadol</a:t>
            </a:r>
            <a:endParaRPr lang="en-GB" altLang="en-US" dirty="0">
              <a:latin typeface="Arial" panose="020B0604020202020204" pitchFamily="34" charset="0"/>
            </a:endParaRPr>
          </a:p>
          <a:p>
            <a:pPr marL="0" indent="0" eaLnBrk="1" hangingPunct="1">
              <a:buNone/>
            </a:pPr>
            <a:endParaRPr lang="en-GB" altLang="en-US" dirty="0">
              <a:latin typeface="Arial" panose="020B0604020202020204" pitchFamily="34" charset="0"/>
            </a:endParaRPr>
          </a:p>
          <a:p>
            <a:pPr eaLnBrk="1" hangingPunct="1"/>
            <a:r>
              <a:rPr lang="en-GB" altLang="en-US" dirty="0">
                <a:solidFill>
                  <a:srgbClr val="0070C0"/>
                </a:solidFill>
                <a:latin typeface="Arial" panose="020B0604020202020204" pitchFamily="34" charset="0"/>
              </a:rPr>
              <a:t>From scribbles to representational drawings</a:t>
            </a:r>
          </a:p>
        </p:txBody>
      </p:sp>
      <p:graphicFrame>
        <p:nvGraphicFramePr>
          <p:cNvPr id="28675" name="Object 3"/>
          <p:cNvGraphicFramePr>
            <a:graphicFrameLocks noGrp="1" noChangeAspect="1"/>
          </p:cNvGraphicFramePr>
          <p:nvPr>
            <p:ph idx="4294967295"/>
          </p:nvPr>
        </p:nvGraphicFramePr>
        <p:xfrm>
          <a:off x="4448175" y="333375"/>
          <a:ext cx="4695825" cy="6040438"/>
        </p:xfrm>
        <a:graphic>
          <a:graphicData uri="http://schemas.openxmlformats.org/presentationml/2006/ole">
            <mc:AlternateContent xmlns:mc="http://schemas.openxmlformats.org/markup-compatibility/2006">
              <mc:Choice xmlns:v="urn:schemas-microsoft-com:vml" Requires="v">
                <p:oleObj name="Photo Editor Photo" r:id="rId3" imgW="19828571" imgH="25514286" progId="MSPhotoEd.3">
                  <p:embed/>
                </p:oleObj>
              </mc:Choice>
              <mc:Fallback>
                <p:oleObj name="Photo Editor Photo" r:id="rId3" imgW="19828571" imgH="25514286" progId="MSPhotoEd.3">
                  <p:embed/>
                  <p:pic>
                    <p:nvPicPr>
                      <p:cNvPr id="28675" name="Object 3"/>
                      <p:cNvPicPr>
                        <a:picLocks noChangeAspect="1" noChangeArrowheads="1"/>
                      </p:cNvPicPr>
                      <p:nvPr/>
                    </p:nvPicPr>
                    <p:blipFill>
                      <a:blip r:embed="rId4">
                        <a:lum contrast="24000"/>
                        <a:extLst>
                          <a:ext uri="{28A0092B-C50C-407E-A947-70E740481C1C}">
                            <a14:useLocalDpi xmlns:a14="http://schemas.microsoft.com/office/drawing/2010/main" val="0"/>
                          </a:ext>
                        </a:extLst>
                      </a:blip>
                      <a:srcRect/>
                      <a:stretch>
                        <a:fillRect/>
                      </a:stretch>
                    </p:blipFill>
                    <p:spPr bwMode="auto">
                      <a:xfrm>
                        <a:off x="4448175" y="333375"/>
                        <a:ext cx="4695825" cy="604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558011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z="2800" dirty="0">
                <a:latin typeface="Arial" panose="020B0604020202020204" pitchFamily="34" charset="0"/>
              </a:rPr>
              <a:t>O </a:t>
            </a:r>
            <a:r>
              <a:rPr lang="en-GB" altLang="en-US" sz="2800" dirty="0" err="1">
                <a:latin typeface="Arial" panose="020B0604020202020204" pitchFamily="34" charset="0"/>
              </a:rPr>
              <a:t>sgribl</a:t>
            </a:r>
            <a:r>
              <a:rPr lang="en-GB" altLang="en-US" sz="2800" dirty="0">
                <a:latin typeface="Arial" panose="020B0604020202020204" pitchFamily="34" charset="0"/>
              </a:rPr>
              <a:t> </a:t>
            </a:r>
            <a:r>
              <a:rPr lang="en-GB" altLang="en-US" sz="2800" dirty="0" err="1">
                <a:latin typeface="Arial" panose="020B0604020202020204" pitchFamily="34" charset="0"/>
              </a:rPr>
              <a:t>i</a:t>
            </a:r>
            <a:r>
              <a:rPr lang="en-GB" altLang="en-US" sz="2800" dirty="0">
                <a:latin typeface="Arial" panose="020B0604020202020204" pitchFamily="34" charset="0"/>
              </a:rPr>
              <a:t> </a:t>
            </a:r>
            <a:r>
              <a:rPr lang="en-GB" altLang="en-US" sz="2800" dirty="0" err="1">
                <a:latin typeface="Arial" panose="020B0604020202020204" pitchFamily="34" charset="0"/>
              </a:rPr>
              <a:t>luniau</a:t>
            </a:r>
            <a:r>
              <a:rPr lang="en-GB" altLang="en-US" sz="2800" dirty="0">
                <a:latin typeface="Arial" panose="020B0604020202020204" pitchFamily="34" charset="0"/>
              </a:rPr>
              <a:t> </a:t>
            </a:r>
            <a:r>
              <a:rPr lang="en-GB" altLang="en-US" sz="2800" dirty="0" err="1">
                <a:latin typeface="Arial" panose="020B0604020202020204" pitchFamily="34" charset="0"/>
              </a:rPr>
              <a:t>cynrychiadol</a:t>
            </a:r>
            <a:br>
              <a:rPr lang="en-GB" altLang="en-US" sz="2800" dirty="0">
                <a:latin typeface="Arial" panose="020B0604020202020204" pitchFamily="34" charset="0"/>
              </a:rPr>
            </a:br>
            <a:r>
              <a:rPr lang="en-GB" altLang="en-US" sz="2800" dirty="0">
                <a:latin typeface="Arial" panose="020B0604020202020204" pitchFamily="34" charset="0"/>
              </a:rPr>
              <a:t> </a:t>
            </a:r>
            <a:r>
              <a:rPr lang="en-GB" altLang="en-US" sz="2800" dirty="0">
                <a:solidFill>
                  <a:srgbClr val="0070C0"/>
                </a:solidFill>
                <a:latin typeface="Arial" panose="020B0604020202020204" pitchFamily="34" charset="0"/>
              </a:rPr>
              <a:t>From scribbles to representational drawings</a:t>
            </a:r>
            <a:br>
              <a:rPr lang="en-GB" altLang="en-US" sz="2700" dirty="0"/>
            </a:br>
            <a:endParaRPr lang="en-GB" altLang="en-US" sz="2700" dirty="0"/>
          </a:p>
        </p:txBody>
      </p:sp>
      <p:graphicFrame>
        <p:nvGraphicFramePr>
          <p:cNvPr id="30723" name="Object 3"/>
          <p:cNvGraphicFramePr>
            <a:graphicFrameLocks noGrp="1" noChangeAspect="1"/>
          </p:cNvGraphicFramePr>
          <p:nvPr>
            <p:ph idx="1"/>
          </p:nvPr>
        </p:nvGraphicFramePr>
        <p:xfrm>
          <a:off x="1958975" y="1600200"/>
          <a:ext cx="5226050" cy="4525963"/>
        </p:xfrm>
        <a:graphic>
          <a:graphicData uri="http://schemas.openxmlformats.org/presentationml/2006/ole">
            <mc:AlternateContent xmlns:mc="http://schemas.openxmlformats.org/markup-compatibility/2006">
              <mc:Choice xmlns:v="urn:schemas-microsoft-com:vml" Requires="v">
                <p:oleObj name="Photo Editor Photo" r:id="rId3" imgW="24466667" imgH="21209524" progId="MSPhotoEd.3">
                  <p:embed/>
                </p:oleObj>
              </mc:Choice>
              <mc:Fallback>
                <p:oleObj name="Photo Editor Photo" r:id="rId3" imgW="24466667" imgH="21209524" progId="MSPhotoEd.3">
                  <p:embed/>
                  <p:pic>
                    <p:nvPicPr>
                      <p:cNvPr id="30723"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8975" y="1600200"/>
                        <a:ext cx="522605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802837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z="2800" dirty="0">
                <a:latin typeface="Arial" panose="020B0604020202020204" pitchFamily="34" charset="0"/>
              </a:rPr>
              <a:t>O </a:t>
            </a:r>
            <a:r>
              <a:rPr lang="en-GB" altLang="en-US" sz="2800" dirty="0" err="1">
                <a:latin typeface="Arial" panose="020B0604020202020204" pitchFamily="34" charset="0"/>
              </a:rPr>
              <a:t>sgribl</a:t>
            </a:r>
            <a:r>
              <a:rPr lang="en-GB" altLang="en-US" sz="2800" dirty="0">
                <a:latin typeface="Arial" panose="020B0604020202020204" pitchFamily="34" charset="0"/>
              </a:rPr>
              <a:t> </a:t>
            </a:r>
            <a:r>
              <a:rPr lang="en-GB" altLang="en-US" sz="2800" dirty="0" err="1">
                <a:latin typeface="Arial" panose="020B0604020202020204" pitchFamily="34" charset="0"/>
              </a:rPr>
              <a:t>i</a:t>
            </a:r>
            <a:r>
              <a:rPr lang="en-GB" altLang="en-US" sz="2800" dirty="0">
                <a:latin typeface="Arial" panose="020B0604020202020204" pitchFamily="34" charset="0"/>
              </a:rPr>
              <a:t> </a:t>
            </a:r>
            <a:r>
              <a:rPr lang="en-GB" altLang="en-US" sz="2800" dirty="0" err="1">
                <a:latin typeface="Arial" panose="020B0604020202020204" pitchFamily="34" charset="0"/>
              </a:rPr>
              <a:t>luniau</a:t>
            </a:r>
            <a:r>
              <a:rPr lang="en-GB" altLang="en-US" sz="2800" dirty="0">
                <a:latin typeface="Arial" panose="020B0604020202020204" pitchFamily="34" charset="0"/>
              </a:rPr>
              <a:t> </a:t>
            </a:r>
            <a:r>
              <a:rPr lang="en-GB" altLang="en-US" sz="2800" dirty="0" err="1">
                <a:latin typeface="Arial" panose="020B0604020202020204" pitchFamily="34" charset="0"/>
              </a:rPr>
              <a:t>cynrychiadol</a:t>
            </a:r>
            <a:br>
              <a:rPr lang="en-GB" altLang="en-US" sz="2800" dirty="0">
                <a:latin typeface="Arial" panose="020B0604020202020204" pitchFamily="34" charset="0"/>
              </a:rPr>
            </a:br>
            <a:r>
              <a:rPr lang="en-GB" altLang="en-US" sz="2800" dirty="0">
                <a:latin typeface="Arial" panose="020B0604020202020204" pitchFamily="34" charset="0"/>
              </a:rPr>
              <a:t> </a:t>
            </a:r>
            <a:r>
              <a:rPr lang="en-GB" altLang="en-US" sz="2800" dirty="0">
                <a:solidFill>
                  <a:srgbClr val="0070C0"/>
                </a:solidFill>
                <a:latin typeface="Arial" panose="020B0604020202020204" pitchFamily="34" charset="0"/>
              </a:rPr>
              <a:t>From scribbles to representational drawings</a:t>
            </a:r>
            <a:br>
              <a:rPr lang="en-GB" altLang="en-US" sz="2300" dirty="0"/>
            </a:br>
            <a:endParaRPr lang="en-GB" altLang="en-US" sz="2300" dirty="0"/>
          </a:p>
        </p:txBody>
      </p:sp>
      <p:graphicFrame>
        <p:nvGraphicFramePr>
          <p:cNvPr id="32771" name="Object 3"/>
          <p:cNvGraphicFramePr>
            <a:graphicFrameLocks noGrp="1" noChangeAspect="1"/>
          </p:cNvGraphicFramePr>
          <p:nvPr>
            <p:ph idx="1"/>
          </p:nvPr>
        </p:nvGraphicFramePr>
        <p:xfrm>
          <a:off x="1716088" y="1600200"/>
          <a:ext cx="5710237" cy="4525963"/>
        </p:xfrm>
        <a:graphic>
          <a:graphicData uri="http://schemas.openxmlformats.org/presentationml/2006/ole">
            <mc:AlternateContent xmlns:mc="http://schemas.openxmlformats.org/markup-compatibility/2006">
              <mc:Choice xmlns:v="urn:schemas-microsoft-com:vml" Requires="v">
                <p:oleObj name="Photo Editor Photo" r:id="rId3" imgW="25580952" imgH="20295238" progId="MSPhotoEd.3">
                  <p:embed/>
                </p:oleObj>
              </mc:Choice>
              <mc:Fallback>
                <p:oleObj name="Photo Editor Photo" r:id="rId3" imgW="25580952" imgH="20295238" progId="MSPhotoEd.3">
                  <p:embed/>
                  <p:pic>
                    <p:nvPicPr>
                      <p:cNvPr id="32771"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6088" y="1600200"/>
                        <a:ext cx="57102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047295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r>
              <a:rPr lang="en-GB" altLang="en-US" sz="4000" dirty="0" err="1">
                <a:latin typeface="Arial" panose="020B0604020202020204" pitchFamily="34" charset="0"/>
              </a:rPr>
              <a:t>Tasg</a:t>
            </a:r>
            <a:r>
              <a:rPr lang="en-GB" altLang="en-US" sz="4000" dirty="0">
                <a:latin typeface="Arial" panose="020B0604020202020204" pitchFamily="34" charset="0"/>
              </a:rPr>
              <a:t> </a:t>
            </a:r>
            <a:r>
              <a:rPr lang="en-GB" altLang="en-US" sz="4000" dirty="0" err="1">
                <a:latin typeface="Arial" panose="020B0604020202020204" pitchFamily="34" charset="0"/>
              </a:rPr>
              <a:t>gr</a:t>
            </a:r>
            <a:r>
              <a:rPr lang="en-GB" altLang="en-US" sz="4000" dirty="0" err="1">
                <a:latin typeface="Arial" panose="020B0604020202020204" pitchFamily="34" charset="0"/>
                <a:cs typeface="Arial" panose="020B0604020202020204" pitchFamily="34" charset="0"/>
              </a:rPr>
              <a:t>ŵ</a:t>
            </a:r>
            <a:r>
              <a:rPr lang="en-GB" altLang="en-US" sz="4000" dirty="0" err="1">
                <a:latin typeface="Arial" panose="020B0604020202020204" pitchFamily="34" charset="0"/>
              </a:rPr>
              <a:t>p</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Group task</a:t>
            </a:r>
          </a:p>
        </p:txBody>
      </p:sp>
      <p:sp>
        <p:nvSpPr>
          <p:cNvPr id="2" name="Content Placeholder 1"/>
          <p:cNvSpPr>
            <a:spLocks noGrp="1"/>
          </p:cNvSpPr>
          <p:nvPr>
            <p:ph sz="half" idx="1"/>
          </p:nvPr>
        </p:nvSpPr>
        <p:spPr>
          <a:xfrm>
            <a:off x="179512" y="2132855"/>
            <a:ext cx="4316288" cy="3456385"/>
          </a:xfrm>
        </p:spPr>
        <p:txBody>
          <a:bodyPr>
            <a:normAutofit/>
          </a:bodyPr>
          <a:lstStyle/>
          <a:p>
            <a:pPr marL="0" indent="0">
              <a:buNone/>
            </a:pPr>
            <a:r>
              <a:rPr lang="cy-GB" dirty="0">
                <a:latin typeface="Arial" panose="020B0604020202020204" pitchFamily="34" charset="0"/>
              </a:rPr>
              <a:t>Wrth y daflen ar y sgrîn nesaf, allwch chi drefnu'r delweddau gan ddefnyddio "camau datblygiad artistig </a:t>
            </a:r>
            <a:r>
              <a:rPr lang="cy-GB" dirty="0" err="1">
                <a:latin typeface="Arial" panose="020B0604020202020204" pitchFamily="34" charset="0"/>
              </a:rPr>
              <a:t>Lowenfeld</a:t>
            </a:r>
            <a:r>
              <a:rPr lang="cy-GB" dirty="0">
                <a:latin typeface="Arial" panose="020B0604020202020204" pitchFamily="34" charset="0"/>
              </a:rPr>
              <a:t>?"</a:t>
            </a:r>
          </a:p>
        </p:txBody>
      </p:sp>
      <p:sp>
        <p:nvSpPr>
          <p:cNvPr id="3" name="Content Placeholder 2"/>
          <p:cNvSpPr>
            <a:spLocks noGrp="1"/>
          </p:cNvSpPr>
          <p:nvPr>
            <p:ph sz="half" idx="2"/>
          </p:nvPr>
        </p:nvSpPr>
        <p:spPr>
          <a:xfrm>
            <a:off x="4629150" y="2132855"/>
            <a:ext cx="3886200" cy="4044108"/>
          </a:xfrm>
        </p:spPr>
        <p:txBody>
          <a:bodyPr/>
          <a:lstStyle/>
          <a:p>
            <a:pPr marL="0" indent="0">
              <a:buNone/>
            </a:pPr>
            <a:r>
              <a:rPr lang="en-GB" dirty="0">
                <a:solidFill>
                  <a:srgbClr val="0070C0"/>
                </a:solidFill>
                <a:latin typeface="Arial" panose="020B0604020202020204" pitchFamily="34" charset="0"/>
              </a:rPr>
              <a:t>From the handout shared on the next screen, can you arrange the images using </a:t>
            </a:r>
            <a:r>
              <a:rPr lang="en-GB" dirty="0" err="1">
                <a:solidFill>
                  <a:srgbClr val="0070C0"/>
                </a:solidFill>
                <a:latin typeface="Arial" panose="020B0604020202020204" pitchFamily="34" charset="0"/>
              </a:rPr>
              <a:t>Lowenfeld’s</a:t>
            </a:r>
            <a:r>
              <a:rPr lang="en-GB" dirty="0">
                <a:solidFill>
                  <a:srgbClr val="0070C0"/>
                </a:solidFill>
                <a:latin typeface="Arial" panose="020B0604020202020204" pitchFamily="34" charset="0"/>
              </a:rPr>
              <a:t> “stages of artistic development?”</a:t>
            </a:r>
          </a:p>
          <a:p>
            <a:endParaRPr lang="en-GB" sz="2400" dirty="0">
              <a:solidFill>
                <a:srgbClr val="0070C0"/>
              </a:solidFill>
              <a:latin typeface="PrintLucida Sans"/>
            </a:endParaRP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246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pic>
        <p:nvPicPr>
          <p:cNvPr id="7" name="Picture 6"/>
          <p:cNvPicPr/>
          <p:nvPr/>
        </p:nvPicPr>
        <p:blipFill rotWithShape="1">
          <a:blip r:embed="rId3"/>
          <a:srcRect l="4220" t="14834" r="20553" b="5943"/>
          <a:stretch/>
        </p:blipFill>
        <p:spPr bwMode="auto">
          <a:xfrm>
            <a:off x="0" y="0"/>
            <a:ext cx="9144000"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3521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r>
              <a:rPr lang="en-GB" altLang="en-US" sz="3600" dirty="0" err="1">
                <a:latin typeface="Arial" panose="020B0604020202020204" pitchFamily="34" charset="0"/>
              </a:rPr>
              <a:t>Ysgrifennu</a:t>
            </a:r>
            <a:r>
              <a:rPr lang="en-GB" altLang="en-US" sz="3600" dirty="0">
                <a:latin typeface="Arial" panose="020B0604020202020204" pitchFamily="34" charset="0"/>
              </a:rPr>
              <a:t> </a:t>
            </a:r>
            <a:r>
              <a:rPr lang="en-GB" altLang="en-US" sz="3600" dirty="0" err="1">
                <a:latin typeface="Arial" panose="020B0604020202020204" pitchFamily="34" charset="0"/>
              </a:rPr>
              <a:t>Datblygol</a:t>
            </a:r>
            <a:r>
              <a:rPr lang="en-GB" altLang="en-US" sz="3600" dirty="0">
                <a:latin typeface="Arial" panose="020B0604020202020204" pitchFamily="34" charset="0"/>
              </a:rPr>
              <a:t>     </a:t>
            </a:r>
            <a:br>
              <a:rPr lang="en-GB" altLang="en-US" sz="3600" dirty="0">
                <a:latin typeface="Arial" panose="020B0604020202020204" pitchFamily="34" charset="0"/>
              </a:rPr>
            </a:br>
            <a:r>
              <a:rPr lang="en-GB" altLang="en-US" sz="3600" dirty="0">
                <a:solidFill>
                  <a:srgbClr val="0070C0"/>
                </a:solidFill>
                <a:latin typeface="Arial" panose="020B0604020202020204" pitchFamily="34" charset="0"/>
              </a:rPr>
              <a:t>Emergent Writing</a:t>
            </a:r>
          </a:p>
        </p:txBody>
      </p:sp>
      <p:sp>
        <p:nvSpPr>
          <p:cNvPr id="2" name="Content Placeholder 1"/>
          <p:cNvSpPr>
            <a:spLocks noGrp="1"/>
          </p:cNvSpPr>
          <p:nvPr>
            <p:ph sz="half" idx="1"/>
          </p:nvPr>
        </p:nvSpPr>
        <p:spPr>
          <a:xfrm>
            <a:off x="179512" y="2132855"/>
            <a:ext cx="4316288" cy="3456385"/>
          </a:xfrm>
        </p:spPr>
        <p:txBody>
          <a:bodyPr>
            <a:normAutofit lnSpcReduction="10000"/>
          </a:bodyPr>
          <a:lstStyle/>
          <a:p>
            <a:r>
              <a:rPr lang="cy-GB" dirty="0">
                <a:latin typeface="Arial" panose="020B0604020202020204" pitchFamily="34" charset="0"/>
              </a:rPr>
              <a:t>Ymwybyddiaeth am brint;</a:t>
            </a:r>
          </a:p>
          <a:p>
            <a:r>
              <a:rPr lang="cy-GB" dirty="0">
                <a:latin typeface="Arial" panose="020B0604020202020204" pitchFamily="34" charset="0"/>
              </a:rPr>
              <a:t>Deall bod gan ysgrifennu swyddogaeth;</a:t>
            </a:r>
          </a:p>
          <a:p>
            <a:r>
              <a:rPr lang="cy-GB" dirty="0">
                <a:latin typeface="Arial" panose="020B0604020202020204" pitchFamily="34" charset="0"/>
              </a:rPr>
              <a:t>Siarad am ysgrifennu;</a:t>
            </a:r>
          </a:p>
          <a:p>
            <a:r>
              <a:rPr lang="cy-GB" dirty="0">
                <a:latin typeface="Arial" panose="020B0604020202020204" pitchFamily="34" charset="0"/>
              </a:rPr>
              <a:t>Ymwybyddiaeth o </a:t>
            </a:r>
            <a:r>
              <a:rPr lang="cy-GB" dirty="0" err="1">
                <a:latin typeface="Arial" panose="020B0604020202020204" pitchFamily="34" charset="0"/>
              </a:rPr>
              <a:t>fetaieithyddiaeth</a:t>
            </a:r>
            <a:r>
              <a:rPr lang="cy-GB" dirty="0">
                <a:latin typeface="Arial" panose="020B0604020202020204" pitchFamily="34" charset="0"/>
              </a:rPr>
              <a:t>.</a:t>
            </a:r>
          </a:p>
        </p:txBody>
      </p:sp>
      <p:sp>
        <p:nvSpPr>
          <p:cNvPr id="3" name="Content Placeholder 2"/>
          <p:cNvSpPr>
            <a:spLocks noGrp="1"/>
          </p:cNvSpPr>
          <p:nvPr>
            <p:ph sz="half" idx="2"/>
          </p:nvPr>
        </p:nvSpPr>
        <p:spPr>
          <a:xfrm>
            <a:off x="4629150" y="2132855"/>
            <a:ext cx="3886200" cy="4044108"/>
          </a:xfrm>
        </p:spPr>
        <p:txBody>
          <a:bodyPr>
            <a:normAutofit lnSpcReduction="10000"/>
          </a:bodyPr>
          <a:lstStyle/>
          <a:p>
            <a:r>
              <a:rPr lang="en-GB" dirty="0">
                <a:solidFill>
                  <a:srgbClr val="0070C0"/>
                </a:solidFill>
                <a:latin typeface="Arial" panose="020B0604020202020204" pitchFamily="34" charset="0"/>
              </a:rPr>
              <a:t>Print awareness;</a:t>
            </a:r>
          </a:p>
          <a:p>
            <a:r>
              <a:rPr lang="en-GB" dirty="0">
                <a:solidFill>
                  <a:srgbClr val="0070C0"/>
                </a:solidFill>
                <a:latin typeface="Arial" panose="020B0604020202020204" pitchFamily="34" charset="0"/>
              </a:rPr>
              <a:t>Understand writing has a function;</a:t>
            </a:r>
          </a:p>
          <a:p>
            <a:r>
              <a:rPr lang="en-GB" dirty="0">
                <a:solidFill>
                  <a:srgbClr val="0070C0"/>
                </a:solidFill>
                <a:latin typeface="Arial" panose="020B0604020202020204" pitchFamily="34" charset="0"/>
              </a:rPr>
              <a:t>Talk about writing;</a:t>
            </a:r>
          </a:p>
          <a:p>
            <a:r>
              <a:rPr lang="en-GB" dirty="0">
                <a:solidFill>
                  <a:srgbClr val="0070C0"/>
                </a:solidFill>
                <a:latin typeface="Arial" panose="020B0604020202020204" pitchFamily="34" charset="0"/>
              </a:rPr>
              <a:t>Metalinguistic awareness.</a:t>
            </a:r>
          </a:p>
          <a:p>
            <a:pPr marL="0" indent="0" algn="r">
              <a:buNone/>
            </a:pPr>
            <a:r>
              <a:rPr lang="en-GB" sz="2400" dirty="0">
                <a:solidFill>
                  <a:srgbClr val="0070C0"/>
                </a:solidFill>
                <a:latin typeface="Arial" panose="020B0604020202020204" pitchFamily="34" charset="0"/>
              </a:rPr>
              <a:t>(</a:t>
            </a:r>
            <a:r>
              <a:rPr lang="en-GB" sz="2400" dirty="0" err="1">
                <a:solidFill>
                  <a:srgbClr val="0070C0"/>
                </a:solidFill>
                <a:latin typeface="Arial" panose="020B0604020202020204" pitchFamily="34" charset="0"/>
              </a:rPr>
              <a:t>Cremin</a:t>
            </a:r>
            <a:r>
              <a:rPr lang="en-GB" sz="2400" dirty="0">
                <a:solidFill>
                  <a:srgbClr val="0070C0"/>
                </a:solidFill>
                <a:latin typeface="Arial" panose="020B0604020202020204" pitchFamily="34" charset="0"/>
              </a:rPr>
              <a:t>, 2016)</a:t>
            </a: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143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eaLnBrk="1" hangingPunct="1"/>
            <a:r>
              <a:rPr lang="en-GB" altLang="en-US" sz="4000" dirty="0">
                <a:latin typeface="Arial" panose="020B0604020202020204" pitchFamily="34" charset="0"/>
              </a:rPr>
              <a:t>Y </a:t>
            </a:r>
            <a:r>
              <a:rPr lang="en-GB" altLang="en-US" sz="4000" dirty="0" err="1">
                <a:latin typeface="Arial" panose="020B0604020202020204" pitchFamily="34" charset="0"/>
              </a:rPr>
              <a:t>gwaith</a:t>
            </a:r>
            <a:r>
              <a:rPr lang="en-GB" altLang="en-US" sz="4000" dirty="0">
                <a:latin typeface="Arial" panose="020B0604020202020204" pitchFamily="34" charset="0"/>
              </a:rPr>
              <a:t> o </a:t>
            </a:r>
            <a:r>
              <a:rPr lang="en-GB" altLang="en-US" sz="4000" dirty="0" err="1">
                <a:latin typeface="Arial" panose="020B0604020202020204" pitchFamily="34" charset="0"/>
              </a:rPr>
              <a:t>ysgrifennu</a:t>
            </a:r>
            <a:br>
              <a:rPr lang="en-GB" altLang="en-US" sz="4000" dirty="0">
                <a:solidFill>
                  <a:schemeClr val="accent2"/>
                </a:solidFill>
                <a:latin typeface="Arial" panose="020B0604020202020204" pitchFamily="34" charset="0"/>
              </a:rPr>
            </a:br>
            <a:r>
              <a:rPr lang="en-GB" altLang="en-US" sz="4000" dirty="0">
                <a:latin typeface="Arial" panose="020B0604020202020204" pitchFamily="34" charset="0"/>
              </a:rPr>
              <a:t> </a:t>
            </a:r>
            <a:r>
              <a:rPr lang="en-GB" altLang="en-US" sz="4000" dirty="0">
                <a:solidFill>
                  <a:srgbClr val="0070C0"/>
                </a:solidFill>
                <a:latin typeface="Arial" panose="020B0604020202020204" pitchFamily="34" charset="0"/>
              </a:rPr>
              <a:t>The business of writing</a:t>
            </a:r>
          </a:p>
        </p:txBody>
      </p:sp>
      <p:sp>
        <p:nvSpPr>
          <p:cNvPr id="38915" name="Rectangle 3"/>
          <p:cNvSpPr>
            <a:spLocks noGrp="1" noChangeArrowheads="1"/>
          </p:cNvSpPr>
          <p:nvPr>
            <p:ph type="body" idx="1"/>
          </p:nvPr>
        </p:nvSpPr>
        <p:spPr>
          <a:xfrm>
            <a:off x="457200" y="1628775"/>
            <a:ext cx="4402138" cy="4497388"/>
          </a:xfrm>
        </p:spPr>
        <p:txBody>
          <a:bodyPr/>
          <a:lstStyle/>
          <a:p>
            <a:pPr marL="0" indent="0" eaLnBrk="1" hangingPunct="1">
              <a:buNone/>
            </a:pPr>
            <a:endParaRPr lang="en-GB" altLang="en-US" sz="2400" dirty="0">
              <a:latin typeface="Arial" panose="020B0604020202020204" pitchFamily="34" charset="0"/>
            </a:endParaRPr>
          </a:p>
          <a:p>
            <a:pPr lvl="1" eaLnBrk="1" hangingPunct="1"/>
            <a:r>
              <a:rPr lang="en-GB" altLang="en-US" sz="2800" dirty="0" err="1">
                <a:latin typeface="Arial" panose="020B0604020202020204" pitchFamily="34" charset="0"/>
              </a:rPr>
              <a:t>Pwrpas</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Cynulleidfa</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Atalnodi</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Sillafu</a:t>
            </a:r>
            <a:r>
              <a:rPr lang="en-GB" altLang="en-US" sz="2800" dirty="0">
                <a:latin typeface="Arial" panose="020B0604020202020204" pitchFamily="34" charset="0"/>
              </a:rPr>
              <a:t> a </a:t>
            </a:r>
            <a:r>
              <a:rPr lang="en-GB" altLang="en-US" sz="2800" dirty="0" err="1">
                <a:latin typeface="Arial" panose="020B0604020202020204" pitchFamily="34" charset="0"/>
              </a:rPr>
              <a:t>Gramadeg</a:t>
            </a:r>
            <a:r>
              <a:rPr lang="en-GB" altLang="en-US" sz="2800" dirty="0">
                <a:latin typeface="Arial" panose="020B0604020202020204" pitchFamily="34" charset="0"/>
              </a:rPr>
              <a:t>;</a:t>
            </a:r>
          </a:p>
          <a:p>
            <a:pPr lvl="1" eaLnBrk="1" hangingPunct="1"/>
            <a:r>
              <a:rPr lang="en-GB" altLang="en-US" sz="2800" dirty="0" err="1">
                <a:latin typeface="Arial" panose="020B0604020202020204" pitchFamily="34" charset="0"/>
              </a:rPr>
              <a:t>Trefn</a:t>
            </a:r>
            <a:r>
              <a:rPr lang="en-GB" altLang="en-US" sz="2800" dirty="0">
                <a:latin typeface="Arial" panose="020B0604020202020204" pitchFamily="34" charset="0"/>
              </a:rPr>
              <a:t> er </a:t>
            </a:r>
            <a:r>
              <a:rPr lang="en-GB" altLang="en-US" sz="2800" dirty="0" err="1">
                <a:latin typeface="Arial" panose="020B0604020202020204" pitchFamily="34" charset="0"/>
              </a:rPr>
              <a:t>mwyn</a:t>
            </a:r>
            <a:r>
              <a:rPr lang="en-GB" altLang="en-US" sz="2800" dirty="0">
                <a:latin typeface="Arial" panose="020B0604020202020204" pitchFamily="34" charset="0"/>
              </a:rPr>
              <a:t> </a:t>
            </a:r>
            <a:r>
              <a:rPr lang="en-GB" altLang="en-US" sz="2800" dirty="0" err="1">
                <a:latin typeface="Arial" panose="020B0604020202020204" pitchFamily="34" charset="0"/>
              </a:rPr>
              <a:t>rhoi</a:t>
            </a:r>
            <a:r>
              <a:rPr lang="en-GB" altLang="en-US" sz="2800" dirty="0">
                <a:latin typeface="Arial" panose="020B0604020202020204" pitchFamily="34" charset="0"/>
              </a:rPr>
              <a:t> </a:t>
            </a:r>
            <a:r>
              <a:rPr lang="en-GB" altLang="en-US" sz="2800" dirty="0" err="1">
                <a:latin typeface="Arial" panose="020B0604020202020204" pitchFamily="34" charset="0"/>
              </a:rPr>
              <a:t>ystyr</a:t>
            </a:r>
            <a:r>
              <a:rPr lang="en-GB" altLang="en-US" sz="2800" dirty="0">
                <a:latin typeface="Arial" panose="020B0604020202020204" pitchFamily="34" charset="0"/>
              </a:rPr>
              <a:t>.</a:t>
            </a:r>
          </a:p>
        </p:txBody>
      </p:sp>
      <p:sp>
        <p:nvSpPr>
          <p:cNvPr id="38916" name="Rectangle 4"/>
          <p:cNvSpPr>
            <a:spLocks noChangeArrowheads="1"/>
          </p:cNvSpPr>
          <p:nvPr/>
        </p:nvSpPr>
        <p:spPr bwMode="auto">
          <a:xfrm>
            <a:off x="5003800" y="2060848"/>
            <a:ext cx="3960688" cy="4098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Purpose;</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Audience;</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Punctuation;</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Spelling and Grammar;</a:t>
            </a:r>
          </a:p>
          <a:p>
            <a:pPr lvl="1" eaLnBrk="1" hangingPunct="1">
              <a:lnSpc>
                <a:spcPct val="90000"/>
              </a:lnSpc>
              <a:buFont typeface="Arial" panose="020B0604020202020204" pitchFamily="34" charset="0"/>
              <a:buChar char="•"/>
            </a:pPr>
            <a:r>
              <a:rPr lang="en-GB" altLang="en-US" dirty="0">
                <a:solidFill>
                  <a:srgbClr val="0070C0"/>
                </a:solidFill>
                <a:latin typeface="Arial" panose="020B0604020202020204" pitchFamily="34" charset="0"/>
                <a:cs typeface="Arial" panose="020B0604020202020204" pitchFamily="34" charset="0"/>
              </a:rPr>
              <a:t>Organisation to give meaning.</a:t>
            </a:r>
          </a:p>
        </p:txBody>
      </p:sp>
    </p:spTree>
    <p:extLst>
      <p:ext uri="{BB962C8B-B14F-4D97-AF65-F5344CB8AC3E}">
        <p14:creationId xmlns:p14="http://schemas.microsoft.com/office/powerpoint/2010/main" val="1012447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229600" cy="706437"/>
          </a:xfrm>
        </p:spPr>
        <p:txBody>
          <a:bodyPr/>
          <a:lstStyle/>
          <a:p>
            <a:pPr eaLnBrk="1" hangingPunct="1"/>
            <a:r>
              <a:rPr lang="en-GB" altLang="en-US" sz="3600" dirty="0">
                <a:latin typeface="Arial" panose="020B0604020202020204" pitchFamily="34" charset="0"/>
              </a:rPr>
              <a:t>Montessori</a:t>
            </a:r>
          </a:p>
        </p:txBody>
      </p:sp>
      <p:pic>
        <p:nvPicPr>
          <p:cNvPr id="4096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35150" y="908050"/>
            <a:ext cx="5400675" cy="5218113"/>
          </a:xfrm>
          <a:noFill/>
        </p:spPr>
      </p:pic>
    </p:spTree>
    <p:extLst>
      <p:ext uri="{BB962C8B-B14F-4D97-AF65-F5344CB8AC3E}">
        <p14:creationId xmlns:p14="http://schemas.microsoft.com/office/powerpoint/2010/main" val="35862294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4944-72A6-BB08-8B53-E48A7804B87A}"/>
              </a:ext>
            </a:extLst>
          </p:cNvPr>
          <p:cNvSpPr>
            <a:spLocks noGrp="1"/>
          </p:cNvSpPr>
          <p:nvPr>
            <p:ph type="title"/>
          </p:nvPr>
        </p:nvSpPr>
        <p:spPr>
          <a:xfrm>
            <a:off x="628650" y="365125"/>
            <a:ext cx="7886700" cy="759619"/>
          </a:xfrm>
        </p:spPr>
        <p:txBody>
          <a:bodyPr/>
          <a:lstStyle/>
          <a:p>
            <a:pPr algn="ctr"/>
            <a:r>
              <a:rPr lang="en-GB" dirty="0">
                <a:latin typeface="Arial" panose="020B0604020202020204" pitchFamily="34" charset="0"/>
                <a:cs typeface="Arial" panose="020B0604020202020204" pitchFamily="34" charset="0"/>
              </a:rPr>
              <a:t>Diglossia</a:t>
            </a:r>
          </a:p>
        </p:txBody>
      </p:sp>
      <p:sp>
        <p:nvSpPr>
          <p:cNvPr id="4" name="Content Placeholder 3">
            <a:extLst>
              <a:ext uri="{FF2B5EF4-FFF2-40B4-BE49-F238E27FC236}">
                <a16:creationId xmlns:a16="http://schemas.microsoft.com/office/drawing/2014/main" id="{F7D02ACE-A759-3F46-4123-ADAE8DC39653}"/>
              </a:ext>
            </a:extLst>
          </p:cNvPr>
          <p:cNvSpPr>
            <a:spLocks noGrp="1"/>
          </p:cNvSpPr>
          <p:nvPr>
            <p:ph sz="half" idx="1"/>
          </p:nvPr>
        </p:nvSpPr>
        <p:spPr>
          <a:xfrm>
            <a:off x="251520" y="1412776"/>
            <a:ext cx="4244280" cy="4392487"/>
          </a:xfrm>
        </p:spPr>
        <p:txBody>
          <a:bodyPr/>
          <a:lstStyle/>
          <a:p>
            <a:r>
              <a:rPr lang="cy-GB" dirty="0">
                <a:latin typeface="Arial" panose="020B0604020202020204" pitchFamily="34" charset="0"/>
                <a:cs typeface="Arial" panose="020B0604020202020204" pitchFamily="34" charset="0"/>
              </a:rPr>
              <a:t>Iaith ar lafar sy'n wahanol i'w ffurf ysgrifenedig arferol;</a:t>
            </a:r>
          </a:p>
          <a:p>
            <a:pPr marL="514350" indent="-514350">
              <a:buAutoNum type="arabicPeriod"/>
            </a:pPr>
            <a:r>
              <a:rPr lang="cy-GB" dirty="0">
                <a:latin typeface="Arial" panose="020B0604020202020204" pitchFamily="34" charset="0"/>
                <a:cs typeface="Arial" panose="020B0604020202020204" pitchFamily="34" charset="0"/>
              </a:rPr>
              <a:t>Iaith ffurfiol a siaredir mewn lleoliad academaidd;</a:t>
            </a:r>
          </a:p>
          <a:p>
            <a:pPr marL="514350" indent="-514350">
              <a:buAutoNum type="arabicPeriod"/>
            </a:pPr>
            <a:r>
              <a:rPr lang="cy-GB" dirty="0">
                <a:latin typeface="Arial" panose="020B0604020202020204" pitchFamily="34" charset="0"/>
                <a:cs typeface="Arial" panose="020B0604020202020204" pitchFamily="34" charset="0"/>
              </a:rPr>
              <a:t>Iaith </a:t>
            </a:r>
            <a:r>
              <a:rPr lang="cy-GB" dirty="0" err="1">
                <a:latin typeface="Arial" panose="020B0604020202020204" pitchFamily="34" charset="0"/>
                <a:cs typeface="Arial" panose="020B0604020202020204" pitchFamily="34" charset="0"/>
              </a:rPr>
              <a:t>sgyrsiol</a:t>
            </a:r>
            <a:r>
              <a:rPr lang="cy-GB" dirty="0">
                <a:latin typeface="Arial" panose="020B0604020202020204" pitchFamily="34" charset="0"/>
                <a:cs typeface="Arial" panose="020B0604020202020204" pitchFamily="34" charset="0"/>
              </a:rPr>
              <a:t> gyda theulu/ffrindiau.</a:t>
            </a:r>
          </a:p>
          <a:p>
            <a:pPr marL="0" indent="0">
              <a:buNone/>
            </a:pPr>
            <a:endParaRPr lang="en-GB" dirty="0"/>
          </a:p>
        </p:txBody>
      </p:sp>
      <p:sp>
        <p:nvSpPr>
          <p:cNvPr id="5" name="Content Placeholder 4">
            <a:extLst>
              <a:ext uri="{FF2B5EF4-FFF2-40B4-BE49-F238E27FC236}">
                <a16:creationId xmlns:a16="http://schemas.microsoft.com/office/drawing/2014/main" id="{7062416F-1ED9-6B31-F622-2C5A20B5A074}"/>
              </a:ext>
            </a:extLst>
          </p:cNvPr>
          <p:cNvSpPr>
            <a:spLocks noGrp="1"/>
          </p:cNvSpPr>
          <p:nvPr>
            <p:ph sz="half" idx="2"/>
          </p:nvPr>
        </p:nvSpPr>
        <p:spPr>
          <a:xfrm>
            <a:off x="4648200" y="1412776"/>
            <a:ext cx="4244280" cy="4392488"/>
          </a:xfrm>
        </p:spPr>
        <p:txBody>
          <a:bodyPr/>
          <a:lstStyle/>
          <a:p>
            <a:r>
              <a:rPr lang="en-GB" dirty="0">
                <a:solidFill>
                  <a:srgbClr val="0070C0"/>
                </a:solidFill>
                <a:latin typeface="Arial" panose="020B0604020202020204" pitchFamily="34" charset="0"/>
                <a:cs typeface="Arial" panose="020B0604020202020204" pitchFamily="34" charset="0"/>
              </a:rPr>
              <a:t>Spoken language that differs to its standard written form;</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Formal language spoken in an academic setting;</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Conversational language with family/friends.</a:t>
            </a:r>
          </a:p>
          <a:p>
            <a:pPr marL="0" indent="0" algn="r">
              <a:buNone/>
            </a:pPr>
            <a:r>
              <a:rPr lang="en-GB" sz="1800" dirty="0">
                <a:solidFill>
                  <a:srgbClr val="0070C0"/>
                </a:solidFill>
                <a:latin typeface="Arial" panose="020B0604020202020204" pitchFamily="34" charset="0"/>
                <a:cs typeface="Arial" panose="020B0604020202020204" pitchFamily="34" charset="0"/>
              </a:rPr>
              <a:t>(Lems </a:t>
            </a:r>
            <a:r>
              <a:rPr lang="en-GB" sz="1800" i="1" dirty="0">
                <a:solidFill>
                  <a:srgbClr val="0070C0"/>
                </a:solidFill>
                <a:latin typeface="Arial" panose="020B0604020202020204" pitchFamily="34" charset="0"/>
                <a:cs typeface="Arial" panose="020B0604020202020204" pitchFamily="34" charset="0"/>
              </a:rPr>
              <a:t>et al</a:t>
            </a:r>
            <a:r>
              <a:rPr lang="en-GB" sz="1800" dirty="0">
                <a:solidFill>
                  <a:srgbClr val="0070C0"/>
                </a:solidFill>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2014881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D4944-72A6-BB08-8B53-E48A7804B87A}"/>
              </a:ext>
            </a:extLst>
          </p:cNvPr>
          <p:cNvSpPr>
            <a:spLocks noGrp="1"/>
          </p:cNvSpPr>
          <p:nvPr>
            <p:ph type="title"/>
          </p:nvPr>
        </p:nvSpPr>
        <p:spPr>
          <a:xfrm>
            <a:off x="628650" y="365125"/>
            <a:ext cx="7886700" cy="759619"/>
          </a:xfrm>
        </p:spPr>
        <p:txBody>
          <a:bodyPr/>
          <a:lstStyle/>
          <a:p>
            <a:pPr algn="ctr"/>
            <a:r>
              <a:rPr lang="en-GB" dirty="0">
                <a:latin typeface="Arial" panose="020B0604020202020204" pitchFamily="34" charset="0"/>
                <a:cs typeface="Arial" panose="020B0604020202020204" pitchFamily="34" charset="0"/>
              </a:rPr>
              <a:t>Diglossia</a:t>
            </a:r>
          </a:p>
        </p:txBody>
      </p:sp>
      <p:sp>
        <p:nvSpPr>
          <p:cNvPr id="4" name="Content Placeholder 3">
            <a:extLst>
              <a:ext uri="{FF2B5EF4-FFF2-40B4-BE49-F238E27FC236}">
                <a16:creationId xmlns:a16="http://schemas.microsoft.com/office/drawing/2014/main" id="{F7D02ACE-A759-3F46-4123-ADAE8DC39653}"/>
              </a:ext>
            </a:extLst>
          </p:cNvPr>
          <p:cNvSpPr>
            <a:spLocks noGrp="1"/>
          </p:cNvSpPr>
          <p:nvPr>
            <p:ph sz="half" idx="1"/>
          </p:nvPr>
        </p:nvSpPr>
        <p:spPr>
          <a:xfrm>
            <a:off x="251520" y="1412776"/>
            <a:ext cx="4244280" cy="4392487"/>
          </a:xfrm>
        </p:spPr>
        <p:txBody>
          <a:bodyPr>
            <a:normAutofit lnSpcReduction="10000"/>
          </a:bodyPr>
          <a:lstStyle/>
          <a:p>
            <a:r>
              <a:rPr lang="cy-GB" dirty="0">
                <a:latin typeface="Arial" panose="020B0604020202020204" pitchFamily="34" charset="0"/>
                <a:cs typeface="Arial" panose="020B0604020202020204" pitchFamily="34" charset="0"/>
              </a:rPr>
              <a:t>Mae plant yn dod yn fwy hyderus os yw'r gair ysgrifenedig a'r gair llafar yr un fath;</a:t>
            </a:r>
          </a:p>
          <a:p>
            <a:r>
              <a:rPr lang="cy-GB" dirty="0">
                <a:latin typeface="Arial" panose="020B0604020202020204" pitchFamily="34" charset="0"/>
                <a:cs typeface="Arial" panose="020B0604020202020204" pitchFamily="34" charset="0"/>
              </a:rPr>
              <a:t>Os oes gwahaniaeth sylweddol rhwng y gair ysgrifenedig a'r gair llafar, gall gymryd mwy o amser i blant ei adnabod;</a:t>
            </a:r>
          </a:p>
          <a:p>
            <a:r>
              <a:rPr lang="cy-GB" dirty="0">
                <a:latin typeface="Arial" panose="020B0604020202020204" pitchFamily="34" charset="0"/>
                <a:cs typeface="Arial" panose="020B0604020202020204" pitchFamily="34" charset="0"/>
              </a:rPr>
              <a:t>Enghreifftiau?</a:t>
            </a:r>
          </a:p>
          <a:p>
            <a:pPr marL="0" indent="0">
              <a:buNone/>
            </a:pPr>
            <a:endParaRPr lang="en-GB" dirty="0"/>
          </a:p>
        </p:txBody>
      </p:sp>
      <p:sp>
        <p:nvSpPr>
          <p:cNvPr id="5" name="Content Placeholder 4">
            <a:extLst>
              <a:ext uri="{FF2B5EF4-FFF2-40B4-BE49-F238E27FC236}">
                <a16:creationId xmlns:a16="http://schemas.microsoft.com/office/drawing/2014/main" id="{7062416F-1ED9-6B31-F622-2C5A20B5A074}"/>
              </a:ext>
            </a:extLst>
          </p:cNvPr>
          <p:cNvSpPr>
            <a:spLocks noGrp="1"/>
          </p:cNvSpPr>
          <p:nvPr>
            <p:ph sz="half" idx="2"/>
          </p:nvPr>
        </p:nvSpPr>
        <p:spPr>
          <a:xfrm>
            <a:off x="4648200" y="1412776"/>
            <a:ext cx="4244280" cy="4392488"/>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Children become more confident if the written word and spoken word are the same;</a:t>
            </a:r>
          </a:p>
          <a:p>
            <a:r>
              <a:rPr lang="en-GB" dirty="0">
                <a:solidFill>
                  <a:srgbClr val="0070C0"/>
                </a:solidFill>
                <a:latin typeface="Arial" panose="020B0604020202020204" pitchFamily="34" charset="0"/>
                <a:cs typeface="Arial" panose="020B0604020202020204" pitchFamily="34" charset="0"/>
              </a:rPr>
              <a:t>If there is a significant difference between the written word and spoken word, it can take longer for children to recognise;</a:t>
            </a:r>
          </a:p>
          <a:p>
            <a:r>
              <a:rPr lang="en-GB" dirty="0">
                <a:solidFill>
                  <a:srgbClr val="0070C0"/>
                </a:solidFill>
                <a:latin typeface="Arial" panose="020B0604020202020204" pitchFamily="34" charset="0"/>
                <a:cs typeface="Arial" panose="020B0604020202020204" pitchFamily="34" charset="0"/>
              </a:rPr>
              <a:t>Examples?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7803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Autofit/>
          </a:bodyPr>
          <a:lstStyle/>
          <a:p>
            <a:pPr>
              <a:defRPr/>
            </a:pPr>
            <a:r>
              <a:rPr lang="en-GB" sz="4000" dirty="0" err="1">
                <a:latin typeface="Arial" panose="020B0604020202020204" pitchFamily="34" charset="0"/>
              </a:rPr>
              <a:t>Gwybodaeth</a:t>
            </a:r>
            <a:r>
              <a:rPr lang="en-GB" sz="4000" dirty="0">
                <a:latin typeface="Arial" panose="020B0604020202020204" pitchFamily="34" charset="0"/>
              </a:rPr>
              <a:t> </a:t>
            </a:r>
            <a:r>
              <a:rPr lang="en-GB" sz="4000" dirty="0" err="1">
                <a:latin typeface="Arial" panose="020B0604020202020204" pitchFamily="34" charset="0"/>
              </a:rPr>
              <a:t>bellach</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Curriculum for Wales 2022</a:t>
            </a:r>
          </a:p>
        </p:txBody>
      </p:sp>
      <p:sp>
        <p:nvSpPr>
          <p:cNvPr id="47107" name="Content Placeholder 2"/>
          <p:cNvSpPr>
            <a:spLocks noGrp="1"/>
          </p:cNvSpPr>
          <p:nvPr>
            <p:ph sz="half" idx="1"/>
          </p:nvPr>
        </p:nvSpPr>
        <p:spPr>
          <a:xfrm>
            <a:off x="251520" y="1556792"/>
            <a:ext cx="4244280" cy="4032796"/>
          </a:xfrm>
        </p:spPr>
        <p:txBody>
          <a:bodyPr>
            <a:normAutofit/>
          </a:bodyPr>
          <a:lstStyle/>
          <a:p>
            <a:pPr marL="0" indent="0">
              <a:buNone/>
            </a:pPr>
            <a:r>
              <a:rPr lang="en-GB" sz="2400" i="1" dirty="0">
                <a:latin typeface="Arial" panose="020B0604020202020204" pitchFamily="34" charset="0"/>
              </a:rPr>
              <a:t>“Mae </a:t>
            </a:r>
            <a:r>
              <a:rPr lang="en-GB" sz="2400" i="1" dirty="0" err="1">
                <a:latin typeface="Arial" panose="020B0604020202020204" pitchFamily="34" charset="0"/>
              </a:rPr>
              <a:t>dysgwyr</a:t>
            </a:r>
            <a:r>
              <a:rPr lang="en-GB" sz="2400" i="1" dirty="0">
                <a:latin typeface="Arial" panose="020B0604020202020204" pitchFamily="34" charset="0"/>
              </a:rPr>
              <a:t> </a:t>
            </a:r>
            <a:r>
              <a:rPr lang="en-GB" sz="2400" i="1" dirty="0" err="1">
                <a:latin typeface="Arial" panose="020B0604020202020204" pitchFamily="34" charset="0"/>
              </a:rPr>
              <a:t>sy’n</a:t>
            </a:r>
            <a:r>
              <a:rPr lang="en-GB" sz="2400" i="1" dirty="0">
                <a:latin typeface="Arial" panose="020B0604020202020204" pitchFamily="34" charset="0"/>
              </a:rPr>
              <a:t> </a:t>
            </a:r>
            <a:r>
              <a:rPr lang="en-GB" sz="2400" i="1" dirty="0" err="1">
                <a:latin typeface="Arial" panose="020B0604020202020204" pitchFamily="34" charset="0"/>
              </a:rPr>
              <a:t>siarad</a:t>
            </a:r>
            <a:r>
              <a:rPr lang="en-GB" sz="2400" i="1" dirty="0">
                <a:latin typeface="Arial" panose="020B0604020202020204" pitchFamily="34" charset="0"/>
              </a:rPr>
              <a:t> ac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ysgrifennu’n</a:t>
            </a:r>
            <a:r>
              <a:rPr lang="en-GB" sz="2400" i="1" dirty="0">
                <a:latin typeface="Arial" panose="020B0604020202020204" pitchFamily="34" charset="0"/>
              </a:rPr>
              <a:t> </a:t>
            </a:r>
            <a:r>
              <a:rPr lang="en-GB" sz="2400" i="1" dirty="0" err="1">
                <a:latin typeface="Arial" panose="020B0604020202020204" pitchFamily="34" charset="0"/>
              </a:rPr>
              <a:t>effeithiol</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barod</a:t>
            </a:r>
            <a:r>
              <a:rPr lang="en-GB" sz="2400" i="1" dirty="0">
                <a:latin typeface="Arial" panose="020B0604020202020204" pitchFamily="34" charset="0"/>
              </a:rPr>
              <a:t> </a:t>
            </a:r>
            <a:r>
              <a:rPr lang="en-GB" sz="2400" i="1" dirty="0" err="1">
                <a:latin typeface="Arial" panose="020B0604020202020204" pitchFamily="34" charset="0"/>
              </a:rPr>
              <a:t>i</a:t>
            </a:r>
            <a:r>
              <a:rPr lang="en-GB" sz="2400" i="1" dirty="0">
                <a:latin typeface="Arial" panose="020B0604020202020204" pitchFamily="34" charset="0"/>
              </a:rPr>
              <a:t> </a:t>
            </a:r>
            <a:r>
              <a:rPr lang="en-GB" sz="2400" i="1" dirty="0" err="1">
                <a:latin typeface="Arial" panose="020B0604020202020204" pitchFamily="34" charset="0"/>
              </a:rPr>
              <a:t>chwarae</a:t>
            </a:r>
            <a:r>
              <a:rPr lang="en-GB" sz="2400" i="1" dirty="0">
                <a:latin typeface="Arial" panose="020B0604020202020204" pitchFamily="34" charset="0"/>
              </a:rPr>
              <a:t> </a:t>
            </a:r>
            <a:r>
              <a:rPr lang="en-GB" sz="2400" i="1" dirty="0" err="1">
                <a:latin typeface="Arial" panose="020B0604020202020204" pitchFamily="34" charset="0"/>
              </a:rPr>
              <a:t>rhan</a:t>
            </a:r>
            <a:r>
              <a:rPr lang="en-GB" sz="2400" i="1" dirty="0">
                <a:latin typeface="Arial" panose="020B0604020202020204" pitchFamily="34" charset="0"/>
              </a:rPr>
              <a:t> lawn </a:t>
            </a:r>
            <a:r>
              <a:rPr lang="en-GB" sz="2400" i="1" dirty="0" err="1">
                <a:latin typeface="Arial" panose="020B0604020202020204" pitchFamily="34" charset="0"/>
              </a:rPr>
              <a:t>mewn</a:t>
            </a:r>
            <a:r>
              <a:rPr lang="en-GB" sz="2400" i="1" dirty="0">
                <a:latin typeface="Arial" panose="020B0604020202020204" pitchFamily="34" charset="0"/>
              </a:rPr>
              <a:t> </a:t>
            </a:r>
            <a:r>
              <a:rPr lang="en-GB" sz="2400" i="1" dirty="0" err="1">
                <a:latin typeface="Arial" panose="020B0604020202020204" pitchFamily="34" charset="0"/>
              </a:rPr>
              <a:t>bywyd</a:t>
            </a:r>
            <a:r>
              <a:rPr lang="en-GB" sz="2400" i="1" dirty="0">
                <a:latin typeface="Arial" panose="020B0604020202020204" pitchFamily="34" charset="0"/>
              </a:rPr>
              <a:t> a </a:t>
            </a:r>
            <a:r>
              <a:rPr lang="en-GB" sz="2400" i="1" dirty="0" err="1">
                <a:latin typeface="Arial" panose="020B0604020202020204" pitchFamily="34" charset="0"/>
              </a:rPr>
              <a:t>gwaith</a:t>
            </a:r>
            <a:r>
              <a:rPr lang="en-GB" sz="2400" i="1" dirty="0">
                <a:latin typeface="Arial" panose="020B0604020202020204" pitchFamily="34" charset="0"/>
              </a:rPr>
              <a:t>”</a:t>
            </a:r>
          </a:p>
          <a:p>
            <a:pPr marL="0" indent="0">
              <a:buNone/>
            </a:pPr>
            <a:endParaRPr lang="en-GB" altLang="en-US" sz="2400" dirty="0">
              <a:latin typeface="Arial" panose="020B0604020202020204" pitchFamily="34" charset="0"/>
            </a:endParaRPr>
          </a:p>
          <a:p>
            <a:pPr marL="0" indent="0">
              <a:buNone/>
            </a:pPr>
            <a:r>
              <a:rPr lang="en-GB" sz="2400" i="1" dirty="0">
                <a:latin typeface="Arial" panose="020B0604020202020204" pitchFamily="34" charset="0"/>
              </a:rPr>
              <a:t>“Mae </a:t>
            </a:r>
            <a:r>
              <a:rPr lang="en-GB" sz="2400" i="1" dirty="0" err="1">
                <a:latin typeface="Arial" panose="020B0604020202020204" pitchFamily="34" charset="0"/>
              </a:rPr>
              <a:t>llenyddiaeth</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tanio’r</a:t>
            </a:r>
            <a:r>
              <a:rPr lang="en-GB" sz="2400" i="1" dirty="0">
                <a:latin typeface="Arial" panose="020B0604020202020204" pitchFamily="34" charset="0"/>
              </a:rPr>
              <a:t> </a:t>
            </a:r>
            <a:r>
              <a:rPr lang="en-GB" sz="2400" i="1" dirty="0" err="1">
                <a:latin typeface="Arial" panose="020B0604020202020204" pitchFamily="34" charset="0"/>
              </a:rPr>
              <a:t>dychymyg</a:t>
            </a:r>
            <a:r>
              <a:rPr lang="en-GB" sz="2400" i="1" dirty="0">
                <a:latin typeface="Arial" panose="020B0604020202020204" pitchFamily="34" charset="0"/>
              </a:rPr>
              <a:t> ac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ysbrydoli</a:t>
            </a:r>
            <a:r>
              <a:rPr lang="en-GB" sz="2400" i="1" dirty="0">
                <a:latin typeface="Arial" panose="020B0604020202020204" pitchFamily="34" charset="0"/>
              </a:rPr>
              <a:t> </a:t>
            </a:r>
            <a:r>
              <a:rPr lang="en-GB" sz="2400" i="1" dirty="0" err="1">
                <a:latin typeface="Arial" panose="020B0604020202020204" pitchFamily="34" charset="0"/>
              </a:rPr>
              <a:t>creadigrwydd</a:t>
            </a:r>
            <a:r>
              <a:rPr lang="en-GB" sz="2400" i="1" dirty="0">
                <a:latin typeface="Arial" panose="020B0604020202020204" pitchFamily="34" charset="0"/>
              </a:rPr>
              <a:t>”</a:t>
            </a:r>
          </a:p>
          <a:p>
            <a:pPr marL="0" indent="0">
              <a:buNone/>
            </a:pPr>
            <a:endParaRPr lang="en-GB" sz="2400" dirty="0">
              <a:latin typeface="Arial" panose="020B0604020202020204" pitchFamily="34" charset="0"/>
            </a:endParaRPr>
          </a:p>
          <a:p>
            <a:pPr marL="0" indent="0" algn="r">
              <a:buNone/>
            </a:pPr>
            <a:r>
              <a:rPr lang="en-GB" altLang="en-US" sz="1800" dirty="0">
                <a:latin typeface="Arial" panose="020B0604020202020204" pitchFamily="34" charset="0"/>
              </a:rPr>
              <a:t>(</a:t>
            </a:r>
            <a:r>
              <a:rPr lang="en-GB" altLang="en-US" sz="1800" dirty="0" err="1">
                <a:latin typeface="Arial" panose="020B0604020202020204" pitchFamily="34" charset="0"/>
              </a:rPr>
              <a:t>Llywodraeth</a:t>
            </a:r>
            <a:r>
              <a:rPr lang="en-GB" altLang="en-US" sz="1800" dirty="0">
                <a:latin typeface="Arial" panose="020B0604020202020204" pitchFamily="34" charset="0"/>
              </a:rPr>
              <a:t> </a:t>
            </a:r>
            <a:r>
              <a:rPr lang="en-GB" altLang="en-US" sz="1800" dirty="0" err="1">
                <a:latin typeface="Arial" panose="020B0604020202020204" pitchFamily="34" charset="0"/>
              </a:rPr>
              <a:t>Cymru</a:t>
            </a:r>
            <a:r>
              <a:rPr lang="en-GB" altLang="en-US" sz="1800" dirty="0">
                <a:latin typeface="Arial" panose="020B0604020202020204" pitchFamily="34" charset="0"/>
              </a:rPr>
              <a:t>, 2019, p.9)</a:t>
            </a:r>
            <a:endParaRPr lang="en-GB" altLang="en-US" sz="1600" dirty="0">
              <a:latin typeface="Arial" panose="020B0604020202020204" pitchFamily="34" charset="0"/>
            </a:endParaRPr>
          </a:p>
        </p:txBody>
      </p:sp>
      <p:sp>
        <p:nvSpPr>
          <p:cNvPr id="47108" name="Content Placeholder 3"/>
          <p:cNvSpPr>
            <a:spLocks noGrp="1"/>
          </p:cNvSpPr>
          <p:nvPr>
            <p:ph sz="half" idx="2"/>
          </p:nvPr>
        </p:nvSpPr>
        <p:spPr>
          <a:xfrm>
            <a:off x="4648200" y="1556792"/>
            <a:ext cx="4244280" cy="4032796"/>
          </a:xfrm>
        </p:spPr>
        <p:txBody>
          <a:bodyPr>
            <a:normAutofit/>
          </a:bodyPr>
          <a:lstStyle/>
          <a:p>
            <a:pPr marL="0" indent="0">
              <a:buNone/>
            </a:pPr>
            <a:r>
              <a:rPr lang="en-GB" altLang="en-US" sz="2200" i="1" dirty="0">
                <a:solidFill>
                  <a:srgbClr val="0070C0"/>
                </a:solidFill>
                <a:latin typeface="Arial" panose="020B0604020202020204" pitchFamily="34" charset="0"/>
              </a:rPr>
              <a:t>“</a:t>
            </a:r>
            <a:r>
              <a:rPr lang="en-GB" sz="2400" i="1" dirty="0">
                <a:solidFill>
                  <a:srgbClr val="0070C0"/>
                </a:solidFill>
                <a:latin typeface="Arial" panose="020B0604020202020204" pitchFamily="34" charset="0"/>
              </a:rPr>
              <a:t>Learners who speak and write effectively are prepared to play a full part in life and work”</a:t>
            </a:r>
          </a:p>
          <a:p>
            <a:pPr marL="0" indent="0">
              <a:buNone/>
            </a:pPr>
            <a:endParaRPr lang="en-GB" altLang="en-US" sz="2400" dirty="0">
              <a:solidFill>
                <a:srgbClr val="0070C0"/>
              </a:solidFill>
              <a:latin typeface="Arial" panose="020B0604020202020204" pitchFamily="34" charset="0"/>
            </a:endParaRPr>
          </a:p>
          <a:p>
            <a:pPr marL="0" indent="0">
              <a:buNone/>
            </a:pPr>
            <a:r>
              <a:rPr lang="en-GB" sz="2400" i="1" dirty="0">
                <a:solidFill>
                  <a:srgbClr val="0070C0"/>
                </a:solidFill>
                <a:latin typeface="Arial" panose="020B0604020202020204" pitchFamily="34" charset="0"/>
              </a:rPr>
              <a:t>“Literature fires imagination and inspires creativity”</a:t>
            </a:r>
          </a:p>
          <a:p>
            <a:pPr marL="0" indent="0">
              <a:buNone/>
            </a:pPr>
            <a:endParaRPr lang="en-GB" sz="2400" dirty="0">
              <a:solidFill>
                <a:srgbClr val="0070C0"/>
              </a:solidFill>
              <a:latin typeface="Arial" panose="020B0604020202020204" pitchFamily="34" charset="0"/>
            </a:endParaRPr>
          </a:p>
          <a:p>
            <a:pPr marL="0" indent="0" algn="r">
              <a:buNone/>
            </a:pPr>
            <a:r>
              <a:rPr lang="en-GB" sz="1800" dirty="0">
                <a:solidFill>
                  <a:srgbClr val="0070C0"/>
                </a:solidFill>
                <a:latin typeface="Arial" panose="020B0604020202020204" pitchFamily="34" charset="0"/>
              </a:rPr>
              <a:t>(Welsh Government, 2019, p. 8)</a:t>
            </a:r>
          </a:p>
          <a:p>
            <a:pPr marL="0" indent="0">
              <a:buNone/>
            </a:pPr>
            <a:endParaRPr lang="en-GB" altLang="en-US" sz="2400" dirty="0">
              <a:latin typeface="Arial" panose="020B0604020202020204" pitchFamily="34" charset="0"/>
            </a:endParaRPr>
          </a:p>
          <a:p>
            <a:pPr marL="0" indent="0">
              <a:buNone/>
            </a:pPr>
            <a:endParaRPr lang="en-GB" altLang="en-US" sz="2200" dirty="0">
              <a:latin typeface="Arial" panose="020B0604020202020204" pitchFamily="34" charset="0"/>
            </a:endParaRPr>
          </a:p>
        </p:txBody>
      </p:sp>
    </p:spTree>
    <p:extLst>
      <p:ext uri="{BB962C8B-B14F-4D97-AF65-F5344CB8AC3E}">
        <p14:creationId xmlns:p14="http://schemas.microsoft.com/office/powerpoint/2010/main" val="3335317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pPr>
              <a:defRPr/>
            </a:pPr>
            <a:br>
              <a:rPr lang="en-GB" sz="3600" dirty="0">
                <a:latin typeface="Arial" panose="020B0604020202020204" pitchFamily="34" charset="0"/>
              </a:rPr>
            </a:br>
            <a:r>
              <a:rPr lang="en-GB" sz="4000" dirty="0">
                <a:latin typeface="Arial" panose="020B0604020202020204" pitchFamily="34" charset="0"/>
              </a:rPr>
              <a:t>Plant ag ADY</a:t>
            </a:r>
            <a:endParaRPr lang="en-GB" sz="3600" dirty="0">
              <a:latin typeface="Arial" panose="020B0604020202020204" pitchFamily="34" charset="0"/>
            </a:endParaRPr>
          </a:p>
        </p:txBody>
      </p:sp>
      <p:sp>
        <p:nvSpPr>
          <p:cNvPr id="47107" name="Content Placeholder 2"/>
          <p:cNvSpPr>
            <a:spLocks noGrp="1"/>
          </p:cNvSpPr>
          <p:nvPr>
            <p:ph sz="half" idx="1"/>
          </p:nvPr>
        </p:nvSpPr>
        <p:spPr>
          <a:xfrm>
            <a:off x="251520" y="1412776"/>
            <a:ext cx="8712968" cy="4176812"/>
          </a:xfrm>
        </p:spPr>
        <p:txBody>
          <a:bodyPr>
            <a:normAutofit fontScale="92500" lnSpcReduction="20000"/>
          </a:bodyPr>
          <a:lstStyle/>
          <a:p>
            <a:pPr marL="0" indent="0">
              <a:buNone/>
            </a:pPr>
            <a:r>
              <a:rPr lang="en-GB" sz="3000" i="1" dirty="0">
                <a:latin typeface="Arial" panose="020B0604020202020204" pitchFamily="34" charset="0"/>
              </a:rPr>
              <a:t>“</a:t>
            </a:r>
            <a:r>
              <a:rPr lang="en-GB" sz="3000" i="1" dirty="0" err="1">
                <a:latin typeface="Arial" panose="020B0604020202020204" pitchFamily="34" charset="0"/>
              </a:rPr>
              <a:t>Cydnabyddir</a:t>
            </a:r>
            <a:r>
              <a:rPr lang="en-GB" sz="3000" i="1" dirty="0">
                <a:latin typeface="Arial" panose="020B0604020202020204" pitchFamily="34" charset="0"/>
              </a:rPr>
              <a:t> bod </a:t>
            </a:r>
            <a:r>
              <a:rPr lang="en-GB" sz="3000" i="1" dirty="0" err="1">
                <a:latin typeface="Arial" panose="020B0604020202020204" pitchFamily="34" charset="0"/>
              </a:rPr>
              <a:t>rhai</a:t>
            </a:r>
            <a:r>
              <a:rPr lang="en-GB" sz="3000" i="1" dirty="0">
                <a:latin typeface="Arial" panose="020B0604020202020204" pitchFamily="34" charset="0"/>
              </a:rPr>
              <a:t> </a:t>
            </a:r>
            <a:r>
              <a:rPr lang="en-GB" sz="3000" i="1" dirty="0" err="1">
                <a:latin typeface="Arial" panose="020B0604020202020204" pitchFamily="34" charset="0"/>
              </a:rPr>
              <a:t>o’n</a:t>
            </a:r>
            <a:r>
              <a:rPr lang="en-GB" sz="3000" i="1" dirty="0">
                <a:latin typeface="Arial" panose="020B0604020202020204" pitchFamily="34" charset="0"/>
              </a:rPr>
              <a:t> </a:t>
            </a:r>
            <a:r>
              <a:rPr lang="en-GB" sz="3000" i="1" dirty="0" err="1">
                <a:latin typeface="Arial" panose="020B0604020202020204" pitchFamily="34" charset="0"/>
              </a:rPr>
              <a:t>dysgwyr</a:t>
            </a:r>
            <a:r>
              <a:rPr lang="en-GB" sz="3000" i="1" dirty="0">
                <a:latin typeface="Arial" panose="020B0604020202020204" pitchFamily="34" charset="0"/>
              </a:rPr>
              <a:t> </a:t>
            </a:r>
            <a:r>
              <a:rPr lang="en-GB" sz="3000" i="1" dirty="0" err="1">
                <a:latin typeface="Arial" panose="020B0604020202020204" pitchFamily="34" charset="0"/>
              </a:rPr>
              <a:t>ieuengaf</a:t>
            </a:r>
            <a:r>
              <a:rPr lang="en-GB" sz="3000" i="1" dirty="0">
                <a:latin typeface="Arial" panose="020B0604020202020204" pitchFamily="34" charset="0"/>
              </a:rPr>
              <a:t> </a:t>
            </a:r>
            <a:r>
              <a:rPr lang="en-GB" sz="3000" i="1" dirty="0" err="1">
                <a:latin typeface="Arial" panose="020B0604020202020204" pitchFamily="34" charset="0"/>
              </a:rPr>
              <a:t>yn</a:t>
            </a:r>
            <a:r>
              <a:rPr lang="en-GB" sz="3000" i="1" dirty="0">
                <a:latin typeface="Arial" panose="020B0604020202020204" pitchFamily="34" charset="0"/>
              </a:rPr>
              <a:t> </a:t>
            </a:r>
            <a:r>
              <a:rPr lang="en-GB" sz="3000" i="1" dirty="0" err="1">
                <a:latin typeface="Arial" panose="020B0604020202020204" pitchFamily="34" charset="0"/>
              </a:rPr>
              <a:t>dod</a:t>
            </a:r>
            <a:r>
              <a:rPr lang="en-GB" sz="3000" i="1" dirty="0">
                <a:latin typeface="Arial" panose="020B0604020202020204" pitchFamily="34" charset="0"/>
              </a:rPr>
              <a:t> </a:t>
            </a:r>
            <a:r>
              <a:rPr lang="en-GB" sz="3000" i="1" dirty="0" err="1">
                <a:latin typeface="Arial" panose="020B0604020202020204" pitchFamily="34" charset="0"/>
              </a:rPr>
              <a:t>i’r</a:t>
            </a:r>
            <a:r>
              <a:rPr lang="en-GB" sz="3000" i="1" dirty="0">
                <a:latin typeface="Arial" panose="020B0604020202020204" pitchFamily="34" charset="0"/>
              </a:rPr>
              <a:t> </a:t>
            </a:r>
            <a:r>
              <a:rPr lang="en-GB" sz="3000" i="1" dirty="0" err="1">
                <a:latin typeface="Arial" panose="020B0604020202020204" pitchFamily="34" charset="0"/>
              </a:rPr>
              <a:t>ysgol</a:t>
            </a:r>
            <a:r>
              <a:rPr lang="en-GB" sz="3000" i="1" dirty="0">
                <a:latin typeface="Arial" panose="020B0604020202020204" pitchFamily="34" charset="0"/>
              </a:rPr>
              <a:t> </a:t>
            </a:r>
            <a:r>
              <a:rPr lang="en-GB" sz="3000" i="1" dirty="0" err="1">
                <a:latin typeface="Arial" panose="020B0604020202020204" pitchFamily="34" charset="0"/>
              </a:rPr>
              <a:t>gydag</a:t>
            </a:r>
            <a:r>
              <a:rPr lang="en-GB" sz="3000" i="1" dirty="0">
                <a:latin typeface="Arial" panose="020B0604020202020204" pitchFamily="34" charset="0"/>
              </a:rPr>
              <a:t> </a:t>
            </a:r>
            <a:r>
              <a:rPr lang="en-GB" sz="3000" i="1" dirty="0" err="1">
                <a:latin typeface="Arial" panose="020B0604020202020204" pitchFamily="34" charset="0"/>
              </a:rPr>
              <a:t>oedi</a:t>
            </a:r>
            <a:r>
              <a:rPr lang="en-GB" sz="3000" i="1" dirty="0">
                <a:latin typeface="Arial" panose="020B0604020202020204" pitchFamily="34" charset="0"/>
              </a:rPr>
              <a:t> </a:t>
            </a:r>
            <a:r>
              <a:rPr lang="en-GB" sz="3000" i="1" dirty="0" err="1">
                <a:latin typeface="Arial" panose="020B0604020202020204" pitchFamily="34" charset="0"/>
              </a:rPr>
              <a:t>mewn</a:t>
            </a:r>
            <a:r>
              <a:rPr lang="en-GB" sz="3000" i="1" dirty="0">
                <a:latin typeface="Arial" panose="020B0604020202020204" pitchFamily="34" charset="0"/>
              </a:rPr>
              <a:t> </a:t>
            </a:r>
            <a:r>
              <a:rPr lang="en-GB" sz="3000" i="1" dirty="0" err="1">
                <a:latin typeface="Arial" panose="020B0604020202020204" pitchFamily="34" charset="0"/>
              </a:rPr>
              <a:t>datblygu</a:t>
            </a:r>
            <a:r>
              <a:rPr lang="en-GB" sz="3000" i="1" dirty="0">
                <a:latin typeface="Arial" panose="020B0604020202020204" pitchFamily="34" charset="0"/>
              </a:rPr>
              <a:t> </a:t>
            </a:r>
            <a:r>
              <a:rPr lang="en-GB" sz="3000" i="1" dirty="0" err="1">
                <a:latin typeface="Arial" panose="020B0604020202020204" pitchFamily="34" charset="0"/>
              </a:rPr>
              <a:t>iaith</a:t>
            </a:r>
            <a:r>
              <a:rPr lang="en-GB" sz="3000" i="1" dirty="0">
                <a:latin typeface="Arial" panose="020B0604020202020204" pitchFamily="34" charset="0"/>
              </a:rPr>
              <a:t>. </a:t>
            </a:r>
            <a:r>
              <a:rPr lang="en-GB" sz="3000" i="1" dirty="0" err="1">
                <a:latin typeface="Arial" panose="020B0604020202020204" pitchFamily="34" charset="0"/>
              </a:rPr>
              <a:t>Dylid</a:t>
            </a:r>
            <a:r>
              <a:rPr lang="en-GB" sz="3000" i="1" dirty="0">
                <a:latin typeface="Arial" panose="020B0604020202020204" pitchFamily="34" charset="0"/>
              </a:rPr>
              <a:t> </a:t>
            </a:r>
            <a:r>
              <a:rPr lang="en-GB" sz="3000" i="1" dirty="0" err="1">
                <a:latin typeface="Arial" panose="020B0604020202020204" pitchFamily="34" charset="0"/>
              </a:rPr>
              <a:t>cynllunio</a:t>
            </a:r>
            <a:r>
              <a:rPr lang="en-GB" sz="3000" i="1" dirty="0">
                <a:latin typeface="Arial" panose="020B0604020202020204" pitchFamily="34" charset="0"/>
              </a:rPr>
              <a:t> </a:t>
            </a:r>
            <a:r>
              <a:rPr lang="en-GB" sz="3000" i="1" dirty="0" err="1">
                <a:latin typeface="Arial" panose="020B0604020202020204" pitchFamily="34" charset="0"/>
              </a:rPr>
              <a:t>ar</a:t>
            </a:r>
            <a:r>
              <a:rPr lang="en-GB" sz="3000" i="1" dirty="0">
                <a:latin typeface="Arial" panose="020B0604020202020204" pitchFamily="34" charset="0"/>
              </a:rPr>
              <a:t> </a:t>
            </a:r>
            <a:r>
              <a:rPr lang="en-GB" sz="3000" i="1" dirty="0" err="1">
                <a:latin typeface="Arial" panose="020B0604020202020204" pitchFamily="34" charset="0"/>
              </a:rPr>
              <a:t>gyfer</a:t>
            </a:r>
            <a:r>
              <a:rPr lang="en-GB" sz="3000" i="1" dirty="0">
                <a:latin typeface="Arial" panose="020B0604020202020204" pitchFamily="34" charset="0"/>
              </a:rPr>
              <a:t> </a:t>
            </a:r>
            <a:r>
              <a:rPr lang="en-GB" sz="3000" i="1" dirty="0" err="1">
                <a:latin typeface="Arial" panose="020B0604020202020204" pitchFamily="34" charset="0"/>
              </a:rPr>
              <a:t>unrhyw</a:t>
            </a:r>
            <a:r>
              <a:rPr lang="en-GB" sz="3000" i="1" dirty="0">
                <a:latin typeface="Arial" panose="020B0604020202020204" pitchFamily="34" charset="0"/>
              </a:rPr>
              <a:t> </a:t>
            </a:r>
            <a:r>
              <a:rPr lang="en-GB" sz="3000" i="1" dirty="0" err="1">
                <a:latin typeface="Arial" panose="020B0604020202020204" pitchFamily="34" charset="0"/>
              </a:rPr>
              <a:t>gymorth</a:t>
            </a:r>
            <a:r>
              <a:rPr lang="en-GB" sz="3000" i="1" dirty="0">
                <a:latin typeface="Arial" panose="020B0604020202020204" pitchFamily="34" charset="0"/>
              </a:rPr>
              <a:t> </a:t>
            </a:r>
            <a:r>
              <a:rPr lang="en-GB" sz="3000" i="1" dirty="0" err="1">
                <a:latin typeface="Arial" panose="020B0604020202020204" pitchFamily="34" charset="0"/>
              </a:rPr>
              <a:t>ychwanegol</a:t>
            </a:r>
            <a:r>
              <a:rPr lang="en-GB" sz="3000" i="1" dirty="0">
                <a:latin typeface="Arial" panose="020B0604020202020204" pitchFamily="34" charset="0"/>
              </a:rPr>
              <a:t> </a:t>
            </a:r>
            <a:r>
              <a:rPr lang="en-GB" sz="3000" i="1" dirty="0" err="1">
                <a:latin typeface="Arial" panose="020B0604020202020204" pitchFamily="34" charset="0"/>
              </a:rPr>
              <a:t>gyda’r</a:t>
            </a:r>
            <a:r>
              <a:rPr lang="en-GB" sz="3000" i="1" dirty="0">
                <a:latin typeface="Arial" panose="020B0604020202020204" pitchFamily="34" charset="0"/>
              </a:rPr>
              <a:t> </a:t>
            </a:r>
            <a:r>
              <a:rPr lang="en-GB" sz="3000" i="1" dirty="0" err="1">
                <a:latin typeface="Arial" panose="020B0604020202020204" pitchFamily="34" charset="0"/>
              </a:rPr>
              <a:t>agweddau</a:t>
            </a:r>
            <a:r>
              <a:rPr lang="en-GB" sz="3000" i="1" dirty="0">
                <a:latin typeface="Arial" panose="020B0604020202020204" pitchFamily="34" charset="0"/>
              </a:rPr>
              <a:t> </a:t>
            </a:r>
            <a:r>
              <a:rPr lang="en-GB" sz="3000" i="1" dirty="0" err="1">
                <a:latin typeface="Arial" panose="020B0604020202020204" pitchFamily="34" charset="0"/>
              </a:rPr>
              <a:t>corfforol</a:t>
            </a:r>
            <a:r>
              <a:rPr lang="en-GB" sz="3000" i="1" dirty="0">
                <a:latin typeface="Arial" panose="020B0604020202020204" pitchFamily="34" charset="0"/>
              </a:rPr>
              <a:t> </a:t>
            </a:r>
            <a:r>
              <a:rPr lang="en-GB" sz="3000" i="1" dirty="0" err="1">
                <a:latin typeface="Arial" panose="020B0604020202020204" pitchFamily="34" charset="0"/>
              </a:rPr>
              <a:t>ar</a:t>
            </a:r>
            <a:r>
              <a:rPr lang="en-GB" sz="3000" i="1" dirty="0">
                <a:latin typeface="Arial" panose="020B0604020202020204" pitchFamily="34" charset="0"/>
              </a:rPr>
              <a:t> </a:t>
            </a:r>
            <a:r>
              <a:rPr lang="en-GB" sz="3000" i="1" dirty="0" err="1">
                <a:latin typeface="Arial" panose="020B0604020202020204" pitchFamily="34" charset="0"/>
              </a:rPr>
              <a:t>ysgrifennu</a:t>
            </a:r>
            <a:r>
              <a:rPr lang="en-GB" sz="3000" i="1" dirty="0">
                <a:latin typeface="Arial" panose="020B0604020202020204" pitchFamily="34" charset="0"/>
              </a:rPr>
              <a:t>, </a:t>
            </a:r>
            <a:r>
              <a:rPr lang="en-GB" sz="3000" i="1" dirty="0" err="1">
                <a:latin typeface="Arial" panose="020B0604020202020204" pitchFamily="34" charset="0"/>
              </a:rPr>
              <a:t>e.e</a:t>
            </a:r>
            <a:r>
              <a:rPr lang="en-GB" sz="3000" i="1" dirty="0">
                <a:latin typeface="Arial" panose="020B0604020202020204" pitchFamily="34" charset="0"/>
              </a:rPr>
              <a:t>. </a:t>
            </a:r>
            <a:r>
              <a:rPr lang="en-GB" sz="3000" i="1" dirty="0" err="1">
                <a:latin typeface="Arial" panose="020B0604020202020204" pitchFamily="34" charset="0"/>
              </a:rPr>
              <a:t>gofynion</a:t>
            </a:r>
            <a:r>
              <a:rPr lang="en-GB" sz="3000" i="1" dirty="0">
                <a:latin typeface="Arial" panose="020B0604020202020204" pitchFamily="34" charset="0"/>
              </a:rPr>
              <a:t> </a:t>
            </a:r>
            <a:r>
              <a:rPr lang="en-GB" sz="3000" i="1" dirty="0" err="1">
                <a:latin typeface="Arial" panose="020B0604020202020204" pitchFamily="34" charset="0"/>
              </a:rPr>
              <a:t>penodol</a:t>
            </a:r>
            <a:r>
              <a:rPr lang="en-GB" sz="3000" i="1" dirty="0">
                <a:latin typeface="Arial" panose="020B0604020202020204" pitchFamily="34" charset="0"/>
              </a:rPr>
              <a:t> </a:t>
            </a:r>
            <a:r>
              <a:rPr lang="en-GB" sz="3000" i="1" dirty="0" err="1">
                <a:latin typeface="Arial" panose="020B0604020202020204" pitchFamily="34" charset="0"/>
              </a:rPr>
              <a:t>dysgwyr</a:t>
            </a:r>
            <a:r>
              <a:rPr lang="en-GB" sz="3000" i="1" dirty="0">
                <a:latin typeface="Arial" panose="020B0604020202020204" pitchFamily="34" charset="0"/>
              </a:rPr>
              <a:t> </a:t>
            </a:r>
            <a:r>
              <a:rPr lang="en-GB" sz="3000" i="1" dirty="0" err="1">
                <a:latin typeface="Arial" panose="020B0604020202020204" pitchFamily="34" charset="0"/>
              </a:rPr>
              <a:t>llaw</a:t>
            </a:r>
            <a:r>
              <a:rPr lang="en-GB" sz="3000" i="1" dirty="0">
                <a:latin typeface="Arial" panose="020B0604020202020204" pitchFamily="34" charset="0"/>
              </a:rPr>
              <a:t> </a:t>
            </a:r>
            <a:r>
              <a:rPr lang="en-GB" sz="3000" i="1" dirty="0" err="1">
                <a:latin typeface="Arial" panose="020B0604020202020204" pitchFamily="34" charset="0"/>
              </a:rPr>
              <a:t>chwith</a:t>
            </a:r>
            <a:r>
              <a:rPr lang="en-GB" sz="3000" i="1" dirty="0">
                <a:latin typeface="Arial" panose="020B0604020202020204" pitchFamily="34" charset="0"/>
              </a:rPr>
              <a:t>. </a:t>
            </a:r>
            <a:r>
              <a:rPr lang="en-GB" sz="3000" i="1" dirty="0" err="1">
                <a:latin typeface="Arial" panose="020B0604020202020204" pitchFamily="34" charset="0"/>
              </a:rPr>
              <a:t>Ym</a:t>
            </a:r>
            <a:r>
              <a:rPr lang="en-GB" sz="3000" i="1" dirty="0">
                <a:latin typeface="Arial" panose="020B0604020202020204" pitchFamily="34" charset="0"/>
              </a:rPr>
              <a:t> </a:t>
            </a:r>
            <a:r>
              <a:rPr lang="en-GB" sz="3000" i="1" dirty="0" err="1">
                <a:latin typeface="Arial" panose="020B0604020202020204" pitchFamily="34" charset="0"/>
              </a:rPr>
              <a:t>mhob</a:t>
            </a:r>
            <a:r>
              <a:rPr lang="en-GB" sz="3000" i="1" dirty="0">
                <a:latin typeface="Arial" panose="020B0604020202020204" pitchFamily="34" charset="0"/>
              </a:rPr>
              <a:t> </a:t>
            </a:r>
            <a:r>
              <a:rPr lang="en-GB" sz="3000" i="1" dirty="0" err="1">
                <a:latin typeface="Arial" panose="020B0604020202020204" pitchFamily="34" charset="0"/>
              </a:rPr>
              <a:t>achos</a:t>
            </a:r>
            <a:r>
              <a:rPr lang="en-GB" sz="3000" i="1" dirty="0">
                <a:latin typeface="Arial" panose="020B0604020202020204" pitchFamily="34" charset="0"/>
              </a:rPr>
              <a:t>, </a:t>
            </a:r>
            <a:r>
              <a:rPr lang="en-GB" sz="3000" i="1" dirty="0" err="1">
                <a:latin typeface="Arial" panose="020B0604020202020204" pitchFamily="34" charset="0"/>
              </a:rPr>
              <a:t>dylid</a:t>
            </a:r>
            <a:r>
              <a:rPr lang="en-GB" sz="3000" i="1" dirty="0">
                <a:latin typeface="Arial" panose="020B0604020202020204" pitchFamily="34" charset="0"/>
              </a:rPr>
              <a:t> </a:t>
            </a:r>
            <a:r>
              <a:rPr lang="en-GB" sz="3000" i="1" dirty="0" err="1">
                <a:latin typeface="Arial" panose="020B0604020202020204" pitchFamily="34" charset="0"/>
              </a:rPr>
              <a:t>annog</a:t>
            </a:r>
            <a:r>
              <a:rPr lang="en-GB" sz="3000" i="1" dirty="0">
                <a:latin typeface="Arial" panose="020B0604020202020204" pitchFamily="34" charset="0"/>
              </a:rPr>
              <a:t> </a:t>
            </a:r>
            <a:r>
              <a:rPr lang="en-GB" sz="3000" i="1" dirty="0" err="1">
                <a:latin typeface="Arial" panose="020B0604020202020204" pitchFamily="34" charset="0"/>
              </a:rPr>
              <a:t>gweithwyr</a:t>
            </a:r>
            <a:r>
              <a:rPr lang="en-GB" sz="3000" i="1" dirty="0">
                <a:latin typeface="Arial" panose="020B0604020202020204" pitchFamily="34" charset="0"/>
              </a:rPr>
              <a:t> </a:t>
            </a:r>
            <a:r>
              <a:rPr lang="en-GB" sz="3000" i="1" dirty="0" err="1">
                <a:latin typeface="Arial" panose="020B0604020202020204" pitchFamily="34" charset="0"/>
              </a:rPr>
              <a:t>proffesiynol</a:t>
            </a:r>
            <a:r>
              <a:rPr lang="en-GB" sz="3000" i="1" dirty="0">
                <a:latin typeface="Arial" panose="020B0604020202020204" pitchFamily="34" charset="0"/>
              </a:rPr>
              <a:t> </a:t>
            </a:r>
            <a:r>
              <a:rPr lang="en-GB" sz="3000" i="1" dirty="0" err="1">
                <a:latin typeface="Arial" panose="020B0604020202020204" pitchFamily="34" charset="0"/>
              </a:rPr>
              <a:t>i</a:t>
            </a:r>
            <a:r>
              <a:rPr lang="en-GB" sz="3000" i="1" dirty="0">
                <a:latin typeface="Arial" panose="020B0604020202020204" pitchFamily="34" charset="0"/>
              </a:rPr>
              <a:t> </a:t>
            </a:r>
            <a:r>
              <a:rPr lang="en-GB" sz="3000" i="1" dirty="0" err="1">
                <a:latin typeface="Arial" panose="020B0604020202020204" pitchFamily="34" charset="0"/>
              </a:rPr>
              <a:t>gynllunio</a:t>
            </a:r>
            <a:r>
              <a:rPr lang="en-GB" sz="3000" i="1" dirty="0">
                <a:latin typeface="Arial" panose="020B0604020202020204" pitchFamily="34" charset="0"/>
              </a:rPr>
              <a:t> </a:t>
            </a:r>
            <a:r>
              <a:rPr lang="en-GB" sz="3000" i="1" dirty="0" err="1">
                <a:latin typeface="Arial" panose="020B0604020202020204" pitchFamily="34" charset="0"/>
              </a:rPr>
              <a:t>ar</a:t>
            </a:r>
            <a:r>
              <a:rPr lang="en-GB" sz="3000" i="1" dirty="0">
                <a:latin typeface="Arial" panose="020B0604020202020204" pitchFamily="34" charset="0"/>
              </a:rPr>
              <a:t> </a:t>
            </a:r>
            <a:r>
              <a:rPr lang="en-GB" sz="3000" i="1" dirty="0" err="1">
                <a:latin typeface="Arial" panose="020B0604020202020204" pitchFamily="34" charset="0"/>
              </a:rPr>
              <a:t>gyfer</a:t>
            </a:r>
            <a:r>
              <a:rPr lang="en-GB" sz="3000" i="1" dirty="0">
                <a:latin typeface="Arial" panose="020B0604020202020204" pitchFamily="34" charset="0"/>
              </a:rPr>
              <a:t> </a:t>
            </a:r>
            <a:r>
              <a:rPr lang="en-GB" sz="3000" i="1" dirty="0" err="1">
                <a:latin typeface="Arial" panose="020B0604020202020204" pitchFamily="34" charset="0"/>
              </a:rPr>
              <a:t>datblygiad</a:t>
            </a:r>
            <a:r>
              <a:rPr lang="en-GB" sz="3000" i="1" dirty="0">
                <a:latin typeface="Arial" panose="020B0604020202020204" pitchFamily="34" charset="0"/>
              </a:rPr>
              <a:t> </a:t>
            </a:r>
            <a:r>
              <a:rPr lang="en-GB" sz="3000" i="1" dirty="0" err="1">
                <a:latin typeface="Arial" panose="020B0604020202020204" pitchFamily="34" charset="0"/>
              </a:rPr>
              <a:t>ieithyddol</a:t>
            </a:r>
            <a:r>
              <a:rPr lang="en-GB" sz="3000" i="1" dirty="0">
                <a:latin typeface="Arial" panose="020B0604020202020204" pitchFamily="34" charset="0"/>
              </a:rPr>
              <a:t> plant </a:t>
            </a:r>
            <a:r>
              <a:rPr lang="en-GB" sz="3000" i="1" dirty="0" err="1">
                <a:latin typeface="Arial" panose="020B0604020202020204" pitchFamily="34" charset="0"/>
              </a:rPr>
              <a:t>ifanc</a:t>
            </a:r>
            <a:r>
              <a:rPr lang="en-GB" sz="3000" i="1" dirty="0">
                <a:latin typeface="Arial" panose="020B0604020202020204" pitchFamily="34" charset="0"/>
              </a:rPr>
              <a:t> </a:t>
            </a:r>
            <a:r>
              <a:rPr lang="en-GB" sz="3000" i="1" dirty="0" err="1">
                <a:latin typeface="Arial" panose="020B0604020202020204" pitchFamily="34" charset="0"/>
              </a:rPr>
              <a:t>a’i</a:t>
            </a:r>
            <a:r>
              <a:rPr lang="en-GB" sz="3000" i="1" dirty="0">
                <a:latin typeface="Arial" panose="020B0604020202020204" pitchFamily="34" charset="0"/>
              </a:rPr>
              <a:t> </a:t>
            </a:r>
            <a:r>
              <a:rPr lang="en-GB" sz="3000" i="1" dirty="0" err="1">
                <a:latin typeface="Arial" panose="020B0604020202020204" pitchFamily="34" charset="0"/>
              </a:rPr>
              <a:t>gefnogi</a:t>
            </a:r>
            <a:r>
              <a:rPr lang="en-GB" sz="3000" i="1" dirty="0">
                <a:latin typeface="Arial" panose="020B0604020202020204" pitchFamily="34" charset="0"/>
              </a:rPr>
              <a:t> yn </a:t>
            </a:r>
            <a:r>
              <a:rPr lang="en-GB" sz="3000" i="1" dirty="0" err="1">
                <a:latin typeface="Arial" panose="020B0604020202020204" pitchFamily="34" charset="0"/>
              </a:rPr>
              <a:t>unol</a:t>
            </a:r>
            <a:r>
              <a:rPr lang="en-GB" sz="3000" i="1" dirty="0">
                <a:latin typeface="Arial" panose="020B0604020202020204" pitchFamily="34" charset="0"/>
              </a:rPr>
              <a:t> â </a:t>
            </a:r>
            <a:r>
              <a:rPr lang="en-GB" sz="3000" i="1" dirty="0" err="1">
                <a:latin typeface="Arial" panose="020B0604020202020204" pitchFamily="34" charset="0"/>
              </a:rPr>
              <a:t>datblygiad</a:t>
            </a:r>
            <a:r>
              <a:rPr lang="en-GB" sz="3000" i="1" dirty="0">
                <a:latin typeface="Arial" panose="020B0604020202020204" pitchFamily="34" charset="0"/>
              </a:rPr>
              <a:t> </a:t>
            </a:r>
            <a:r>
              <a:rPr lang="en-GB" sz="3000" i="1" dirty="0" err="1">
                <a:latin typeface="Arial" panose="020B0604020202020204" pitchFamily="34" charset="0"/>
              </a:rPr>
              <a:t>plentyn</a:t>
            </a:r>
            <a:r>
              <a:rPr lang="en-GB" sz="3000" i="1" dirty="0">
                <a:latin typeface="Arial" panose="020B0604020202020204" pitchFamily="34" charset="0"/>
              </a:rPr>
              <a:t>, </a:t>
            </a:r>
            <a:r>
              <a:rPr lang="en-GB" sz="3000" i="1" dirty="0" err="1">
                <a:latin typeface="Arial" panose="020B0604020202020204" pitchFamily="34" charset="0"/>
              </a:rPr>
              <a:t>gan</a:t>
            </a:r>
            <a:r>
              <a:rPr lang="en-GB" sz="3000" i="1" dirty="0">
                <a:latin typeface="Arial" panose="020B0604020202020204" pitchFamily="34" charset="0"/>
              </a:rPr>
              <a:t> </a:t>
            </a:r>
            <a:r>
              <a:rPr lang="en-GB" sz="3000" i="1" dirty="0" err="1">
                <a:latin typeface="Arial" panose="020B0604020202020204" pitchFamily="34" charset="0"/>
              </a:rPr>
              <a:t>gydnabod</a:t>
            </a:r>
            <a:r>
              <a:rPr lang="en-GB" sz="3000" i="1" dirty="0">
                <a:latin typeface="Arial" panose="020B0604020202020204" pitchFamily="34" charset="0"/>
              </a:rPr>
              <a:t>, er </a:t>
            </a:r>
            <a:r>
              <a:rPr lang="en-GB" sz="3000" i="1" dirty="0" err="1">
                <a:latin typeface="Arial" panose="020B0604020202020204" pitchFamily="34" charset="0"/>
              </a:rPr>
              <a:t>enghraifft</a:t>
            </a:r>
            <a:r>
              <a:rPr lang="en-GB" sz="3000" i="1" dirty="0">
                <a:latin typeface="Arial" panose="020B0604020202020204" pitchFamily="34" charset="0"/>
              </a:rPr>
              <a:t>, </a:t>
            </a:r>
            <a:r>
              <a:rPr lang="en-GB" sz="3000" i="1" dirty="0" err="1">
                <a:latin typeface="Arial" panose="020B0604020202020204" pitchFamily="34" charset="0"/>
              </a:rPr>
              <a:t>bwysigrwydd</a:t>
            </a:r>
            <a:r>
              <a:rPr lang="en-GB" sz="3000" i="1" dirty="0">
                <a:latin typeface="Arial" panose="020B0604020202020204" pitchFamily="34" charset="0"/>
              </a:rPr>
              <a:t> </a:t>
            </a:r>
            <a:r>
              <a:rPr lang="en-GB" sz="3000" i="1" dirty="0" err="1">
                <a:latin typeface="Arial" panose="020B0604020202020204" pitchFamily="34" charset="0"/>
              </a:rPr>
              <a:t>datblygu</a:t>
            </a:r>
            <a:r>
              <a:rPr lang="en-GB" sz="3000" i="1" dirty="0">
                <a:latin typeface="Arial" panose="020B0604020202020204" pitchFamily="34" charset="0"/>
              </a:rPr>
              <a:t> </a:t>
            </a:r>
            <a:r>
              <a:rPr lang="en-GB" sz="3000" i="1" dirty="0" err="1">
                <a:latin typeface="Arial" panose="020B0604020202020204" pitchFamily="34" charset="0"/>
              </a:rPr>
              <a:t>sgiliau</a:t>
            </a:r>
            <a:r>
              <a:rPr lang="en-GB" sz="3000" i="1" dirty="0">
                <a:latin typeface="Arial" panose="020B0604020202020204" pitchFamily="34" charset="0"/>
              </a:rPr>
              <a:t> </a:t>
            </a:r>
            <a:r>
              <a:rPr lang="en-GB" sz="3000" i="1" dirty="0" err="1">
                <a:latin typeface="Arial" panose="020B0604020202020204" pitchFamily="34" charset="0"/>
              </a:rPr>
              <a:t>siarad</a:t>
            </a:r>
            <a:r>
              <a:rPr lang="en-GB" sz="3000" i="1" dirty="0">
                <a:latin typeface="Arial" panose="020B0604020202020204" pitchFamily="34" charset="0"/>
              </a:rPr>
              <a:t> yn </a:t>
            </a:r>
            <a:r>
              <a:rPr lang="en-GB" sz="3000" i="1" dirty="0" err="1">
                <a:latin typeface="Arial" panose="020B0604020202020204" pitchFamily="34" charset="0"/>
              </a:rPr>
              <a:t>ddigon</a:t>
            </a:r>
            <a:r>
              <a:rPr lang="en-GB" sz="3000" i="1" dirty="0">
                <a:latin typeface="Arial" panose="020B0604020202020204" pitchFamily="34" charset="0"/>
              </a:rPr>
              <a:t> da </a:t>
            </a:r>
            <a:r>
              <a:rPr lang="en-GB" sz="3000" i="1" dirty="0" err="1">
                <a:latin typeface="Arial" panose="020B0604020202020204" pitchFamily="34" charset="0"/>
              </a:rPr>
              <a:t>cyn</a:t>
            </a:r>
            <a:r>
              <a:rPr lang="en-GB" sz="3000" i="1" dirty="0">
                <a:latin typeface="Arial" panose="020B0604020202020204" pitchFamily="34" charset="0"/>
              </a:rPr>
              <a:t> </a:t>
            </a:r>
            <a:r>
              <a:rPr lang="en-GB" sz="3000" i="1" dirty="0" err="1">
                <a:latin typeface="Arial" panose="020B0604020202020204" pitchFamily="34" charset="0"/>
              </a:rPr>
              <a:t>canolbwyntio</a:t>
            </a:r>
            <a:r>
              <a:rPr lang="en-GB" sz="3000" i="1" dirty="0">
                <a:latin typeface="Arial" panose="020B0604020202020204" pitchFamily="34" charset="0"/>
              </a:rPr>
              <a:t> </a:t>
            </a:r>
            <a:r>
              <a:rPr lang="en-GB" sz="3000" i="1" dirty="0" err="1">
                <a:latin typeface="Arial" panose="020B0604020202020204" pitchFamily="34" charset="0"/>
              </a:rPr>
              <a:t>ar</a:t>
            </a:r>
            <a:r>
              <a:rPr lang="en-GB" sz="3000" i="1" dirty="0">
                <a:latin typeface="Arial" panose="020B0604020202020204" pitchFamily="34" charset="0"/>
              </a:rPr>
              <a:t> </a:t>
            </a:r>
            <a:r>
              <a:rPr lang="en-GB" sz="3000" i="1" dirty="0" err="1">
                <a:latin typeface="Arial" panose="020B0604020202020204" pitchFamily="34" charset="0"/>
              </a:rPr>
              <a:t>ysgrifennu</a:t>
            </a:r>
            <a:r>
              <a:rPr lang="en-GB" sz="3000" i="1" dirty="0">
                <a:latin typeface="Arial" panose="020B0604020202020204" pitchFamily="34" charset="0"/>
              </a:rPr>
              <a:t>”</a:t>
            </a:r>
          </a:p>
          <a:p>
            <a:pPr marL="0" indent="0">
              <a:buNone/>
            </a:pPr>
            <a:endParaRPr lang="en-GB" sz="2400" i="1" dirty="0">
              <a:latin typeface="Arial" panose="020B0604020202020204" pitchFamily="34" charset="0"/>
            </a:endParaRPr>
          </a:p>
          <a:p>
            <a:pPr marL="0" indent="0" algn="r">
              <a:buNone/>
            </a:pPr>
            <a:r>
              <a:rPr lang="en-GB" altLang="en-US" sz="1900" dirty="0">
                <a:latin typeface="Arial" panose="020B0604020202020204" pitchFamily="34" charset="0"/>
              </a:rPr>
              <a:t>(</a:t>
            </a:r>
            <a:r>
              <a:rPr lang="en-GB" altLang="en-US" sz="1900" dirty="0" err="1">
                <a:latin typeface="Arial" panose="020B0604020202020204" pitchFamily="34" charset="0"/>
              </a:rPr>
              <a:t>Llywodraeth</a:t>
            </a:r>
            <a:r>
              <a:rPr lang="en-GB" altLang="en-US" sz="1900" dirty="0">
                <a:latin typeface="Arial" panose="020B0604020202020204" pitchFamily="34" charset="0"/>
              </a:rPr>
              <a:t> </a:t>
            </a:r>
            <a:r>
              <a:rPr lang="en-GB" altLang="en-US" sz="1900" dirty="0" err="1">
                <a:latin typeface="Arial" panose="020B0604020202020204" pitchFamily="34" charset="0"/>
              </a:rPr>
              <a:t>Cymru</a:t>
            </a:r>
            <a:r>
              <a:rPr lang="en-GB" altLang="en-US" sz="1900" dirty="0">
                <a:latin typeface="Arial" panose="020B0604020202020204" pitchFamily="34" charset="0"/>
              </a:rPr>
              <a:t>, 2019, p. 11).</a:t>
            </a:r>
            <a:endParaRPr lang="en-GB" altLang="en-US" sz="1700" dirty="0">
              <a:latin typeface="Arial" panose="020B0604020202020204" pitchFamily="34" charset="0"/>
            </a:endParaRPr>
          </a:p>
        </p:txBody>
      </p:sp>
    </p:spTree>
    <p:extLst>
      <p:ext uri="{BB962C8B-B14F-4D97-AF65-F5344CB8AC3E}">
        <p14:creationId xmlns:p14="http://schemas.microsoft.com/office/powerpoint/2010/main" val="1883364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pPr>
              <a:defRPr/>
            </a:pP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Children with ALN</a:t>
            </a:r>
          </a:p>
        </p:txBody>
      </p:sp>
      <p:sp>
        <p:nvSpPr>
          <p:cNvPr id="47107" name="Content Placeholder 2"/>
          <p:cNvSpPr>
            <a:spLocks noGrp="1"/>
          </p:cNvSpPr>
          <p:nvPr>
            <p:ph sz="half" idx="1"/>
          </p:nvPr>
        </p:nvSpPr>
        <p:spPr>
          <a:xfrm>
            <a:off x="251520" y="1412776"/>
            <a:ext cx="8712968" cy="4176812"/>
          </a:xfrm>
        </p:spPr>
        <p:txBody>
          <a:bodyPr>
            <a:normAutofit fontScale="92500" lnSpcReduction="20000"/>
          </a:bodyPr>
          <a:lstStyle/>
          <a:p>
            <a:pPr marL="0" indent="0">
              <a:buNone/>
            </a:pPr>
            <a:r>
              <a:rPr lang="en-GB" sz="3000" dirty="0">
                <a:latin typeface="Arial" panose="020B0604020202020204" pitchFamily="34" charset="0"/>
              </a:rPr>
              <a:t>“</a:t>
            </a:r>
            <a:r>
              <a:rPr lang="en-GB" sz="3000" i="1" dirty="0">
                <a:latin typeface="Arial" panose="020B0604020202020204" pitchFamily="34" charset="0"/>
              </a:rPr>
              <a:t>It is recognised that some of our youngest learners may come to school with a language delay. Any additional support with the physical aspects of writing, e.g. the specific requirements of left-handed learners, should be planned for. In all circumstances professionals should be encouraged to plan for and support young children’s linguistic development in line with child development, recognising, for example, the importance of young learners developing their speaking skills well enough before focusing on writing”</a:t>
            </a:r>
          </a:p>
          <a:p>
            <a:pPr marL="0" indent="0" algn="r">
              <a:buNone/>
            </a:pPr>
            <a:r>
              <a:rPr lang="en-GB" altLang="en-US" sz="1900" dirty="0">
                <a:latin typeface="Arial" panose="020B0604020202020204" pitchFamily="34" charset="0"/>
              </a:rPr>
              <a:t>(Welsh Government, 2019, p. 10).</a:t>
            </a:r>
            <a:endParaRPr lang="en-GB" altLang="en-US" sz="1700" dirty="0">
              <a:latin typeface="Arial" panose="020B0604020202020204" pitchFamily="34" charset="0"/>
            </a:endParaRPr>
          </a:p>
        </p:txBody>
      </p:sp>
    </p:spTree>
    <p:extLst>
      <p:ext uri="{BB962C8B-B14F-4D97-AF65-F5344CB8AC3E}">
        <p14:creationId xmlns:p14="http://schemas.microsoft.com/office/powerpoint/2010/main" val="4173978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Autofit/>
          </a:bodyPr>
          <a:lstStyle/>
          <a:p>
            <a:r>
              <a:rPr lang="en-GB" sz="4000" dirty="0" err="1">
                <a:latin typeface="Arial" panose="020B0604020202020204" pitchFamily="34" charset="0"/>
              </a:rPr>
              <a:t>Llawdueddiad</a:t>
            </a:r>
            <a:r>
              <a:rPr lang="en-GB" sz="4000" dirty="0">
                <a:latin typeface="Arial" panose="020B0604020202020204" pitchFamily="34" charset="0"/>
              </a:rPr>
              <a:t> </a:t>
            </a:r>
            <a:r>
              <a:rPr lang="en-GB" sz="4000" dirty="0" err="1">
                <a:latin typeface="Arial" panose="020B0604020202020204" pitchFamily="34" charset="0"/>
              </a:rPr>
              <a:t>chwith</a:t>
            </a:r>
            <a:br>
              <a:rPr lang="en-GB" sz="4000" dirty="0">
                <a:latin typeface="Arial" panose="020B0604020202020204" pitchFamily="34" charset="0"/>
              </a:rPr>
            </a:br>
            <a:r>
              <a:rPr lang="en-GB" sz="4000" dirty="0">
                <a:solidFill>
                  <a:srgbClr val="0070C0"/>
                </a:solidFill>
                <a:latin typeface="Arial" panose="020B0604020202020204" pitchFamily="34" charset="0"/>
              </a:rPr>
              <a:t>Left handedness </a:t>
            </a:r>
          </a:p>
        </p:txBody>
      </p:sp>
      <p:sp>
        <p:nvSpPr>
          <p:cNvPr id="3" name="Content Placeholder 2"/>
          <p:cNvSpPr>
            <a:spLocks noGrp="1"/>
          </p:cNvSpPr>
          <p:nvPr>
            <p:ph sz="half" idx="1"/>
          </p:nvPr>
        </p:nvSpPr>
        <p:spPr>
          <a:xfrm>
            <a:off x="323528" y="1340768"/>
            <a:ext cx="4191322" cy="4836195"/>
          </a:xfrm>
        </p:spPr>
        <p:txBody>
          <a:bodyPr>
            <a:normAutofit/>
          </a:bodyPr>
          <a:lstStyle/>
          <a:p>
            <a:r>
              <a:rPr lang="en-GB" sz="2200" dirty="0">
                <a:latin typeface="Arial" panose="020B0604020202020204" pitchFamily="34" charset="0"/>
              </a:rPr>
              <a:t>Mae 10% </a:t>
            </a:r>
            <a:r>
              <a:rPr lang="en-GB" sz="2200" dirty="0" err="1">
                <a:latin typeface="Arial" panose="020B0604020202020204" pitchFamily="34" charset="0"/>
              </a:rPr>
              <a:t>o'r</a:t>
            </a:r>
            <a:r>
              <a:rPr lang="en-GB" sz="2200" dirty="0">
                <a:latin typeface="Arial" panose="020B0604020202020204" pitchFamily="34" charset="0"/>
              </a:rPr>
              <a:t> </a:t>
            </a:r>
            <a:r>
              <a:rPr lang="en-GB" sz="2200" dirty="0" err="1">
                <a:latin typeface="Arial" panose="020B0604020202020204" pitchFamily="34" charset="0"/>
              </a:rPr>
              <a:t>boblogaeth</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llaw</a:t>
            </a:r>
            <a:r>
              <a:rPr lang="en-GB" sz="2200" dirty="0">
                <a:latin typeface="Arial" panose="020B0604020202020204" pitchFamily="34" charset="0"/>
              </a:rPr>
              <a:t> </a:t>
            </a:r>
            <a:r>
              <a:rPr lang="en-GB" sz="2200" dirty="0" err="1">
                <a:latin typeface="Arial" panose="020B0604020202020204" pitchFamily="34" charset="0"/>
              </a:rPr>
              <a:t>chwith</a:t>
            </a:r>
            <a:endParaRPr lang="en-GB" sz="2200" dirty="0">
              <a:latin typeface="Arial" panose="020B0604020202020204" pitchFamily="34" charset="0"/>
            </a:endParaRPr>
          </a:p>
          <a:p>
            <a:r>
              <a:rPr lang="en-GB" sz="2200" dirty="0" err="1">
                <a:latin typeface="Arial" panose="020B0604020202020204" pitchFamily="34" charset="0"/>
              </a:rPr>
              <a:t>Nodwedd</a:t>
            </a:r>
            <a:r>
              <a:rPr lang="en-GB" sz="2200" dirty="0">
                <a:latin typeface="Arial" panose="020B0604020202020204" pitchFamily="34" charset="0"/>
              </a:rPr>
              <a:t> </a:t>
            </a:r>
            <a:r>
              <a:rPr lang="en-GB" sz="2200" dirty="0" err="1">
                <a:latin typeface="Arial" panose="020B0604020202020204" pitchFamily="34" charset="0"/>
              </a:rPr>
              <a:t>sydd</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bresennol</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18 </a:t>
            </a:r>
            <a:r>
              <a:rPr lang="en-GB" sz="2200" dirty="0" err="1">
                <a:latin typeface="Arial" panose="020B0604020202020204" pitchFamily="34" charset="0"/>
              </a:rPr>
              <a:t>mis</a:t>
            </a:r>
            <a:endParaRPr lang="en-GB" sz="2200" dirty="0">
              <a:latin typeface="Arial" panose="020B0604020202020204" pitchFamily="34" charset="0"/>
            </a:endParaRPr>
          </a:p>
          <a:p>
            <a:pPr marL="0" indent="0" algn="r">
              <a:buNone/>
            </a:pPr>
            <a:r>
              <a:rPr lang="en-GB" sz="1800" dirty="0">
                <a:latin typeface="Arial" panose="020B0604020202020204" pitchFamily="34" charset="0"/>
              </a:rPr>
              <a:t>(</a:t>
            </a:r>
            <a:r>
              <a:rPr lang="en-GB" sz="1800" dirty="0" err="1">
                <a:latin typeface="Arial" panose="020B0604020202020204" pitchFamily="34" charset="0"/>
              </a:rPr>
              <a:t>Ocklenburg</a:t>
            </a:r>
            <a:r>
              <a:rPr lang="en-GB" sz="1800" dirty="0">
                <a:latin typeface="Arial" panose="020B0604020202020204" pitchFamily="34" charset="0"/>
              </a:rPr>
              <a:t>, 2024)</a:t>
            </a:r>
          </a:p>
          <a:p>
            <a:r>
              <a:rPr lang="en-GB" sz="2200" dirty="0">
                <a:latin typeface="Arial" panose="020B0604020202020204" pitchFamily="34" charset="0"/>
              </a:rPr>
              <a:t>Gall </a:t>
            </a:r>
            <a:r>
              <a:rPr lang="en-GB" sz="2200" dirty="0" err="1">
                <a:latin typeface="Arial" panose="020B0604020202020204" pitchFamily="34" charset="0"/>
              </a:rPr>
              <a:t>dysgu</a:t>
            </a:r>
            <a:r>
              <a:rPr lang="en-GB" sz="2200" dirty="0">
                <a:latin typeface="Arial" panose="020B0604020202020204" pitchFamily="34" charset="0"/>
              </a:rPr>
              <a:t> </a:t>
            </a:r>
            <a:r>
              <a:rPr lang="en-GB" sz="2200" dirty="0" err="1">
                <a:latin typeface="Arial" panose="020B0604020202020204" pitchFamily="34" charset="0"/>
              </a:rPr>
              <a:t>ysgrifennu</a:t>
            </a:r>
            <a:r>
              <a:rPr lang="en-GB" sz="2200" dirty="0">
                <a:latin typeface="Arial" panose="020B0604020202020204" pitchFamily="34" charset="0"/>
              </a:rPr>
              <a:t> </a:t>
            </a:r>
            <a:r>
              <a:rPr lang="en-GB" sz="2200" dirty="0" err="1">
                <a:latin typeface="Arial" panose="020B0604020202020204" pitchFamily="34" charset="0"/>
              </a:rPr>
              <a:t>fod</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broses </a:t>
            </a:r>
            <a:r>
              <a:rPr lang="en-GB" sz="2200" dirty="0" err="1">
                <a:latin typeface="Arial" panose="020B0604020202020204" pitchFamily="34" charset="0"/>
              </a:rPr>
              <a:t>anoddach</a:t>
            </a:r>
            <a:r>
              <a:rPr lang="en-GB" sz="2200" dirty="0">
                <a:latin typeface="Arial" panose="020B0604020202020204" pitchFamily="34" charset="0"/>
              </a:rPr>
              <a:t> - </a:t>
            </a:r>
            <a:r>
              <a:rPr lang="en-GB" sz="2200" b="1" dirty="0">
                <a:latin typeface="Arial" panose="020B0604020202020204" pitchFamily="34" charset="0"/>
              </a:rPr>
              <a:t>pam </a:t>
            </a:r>
            <a:r>
              <a:rPr lang="en-GB" sz="2200" b="1" dirty="0" err="1">
                <a:latin typeface="Arial" panose="020B0604020202020204" pitchFamily="34" charset="0"/>
              </a:rPr>
              <a:t>allai</a:t>
            </a:r>
            <a:r>
              <a:rPr lang="en-GB" sz="2200" b="1" dirty="0">
                <a:latin typeface="Arial" panose="020B0604020202020204" pitchFamily="34" charset="0"/>
              </a:rPr>
              <a:t> </a:t>
            </a:r>
            <a:r>
              <a:rPr lang="en-GB" sz="2200" b="1" dirty="0" err="1">
                <a:latin typeface="Arial" panose="020B0604020202020204" pitchFamily="34" charset="0"/>
              </a:rPr>
              <a:t>hyn</a:t>
            </a:r>
            <a:r>
              <a:rPr lang="en-GB" sz="2200" b="1" dirty="0">
                <a:latin typeface="Arial" panose="020B0604020202020204" pitchFamily="34" charset="0"/>
              </a:rPr>
              <a:t> </a:t>
            </a:r>
            <a:r>
              <a:rPr lang="en-GB" sz="2200" b="1" dirty="0" err="1">
                <a:latin typeface="Arial" panose="020B0604020202020204" pitchFamily="34" charset="0"/>
              </a:rPr>
              <a:t>fod</a:t>
            </a:r>
            <a:r>
              <a:rPr lang="en-GB" sz="2200" b="1" dirty="0">
                <a:latin typeface="Arial" panose="020B0604020202020204" pitchFamily="34" charset="0"/>
              </a:rPr>
              <a:t>?</a:t>
            </a:r>
          </a:p>
          <a:p>
            <a:r>
              <a:rPr lang="en-GB" sz="2200" dirty="0">
                <a:latin typeface="Arial" panose="020B0604020202020204" pitchFamily="34" charset="0"/>
              </a:rPr>
              <a:t>Mae </a:t>
            </a:r>
            <a:r>
              <a:rPr lang="en-GB" sz="2200" dirty="0" err="1">
                <a:latin typeface="Arial" panose="020B0604020202020204" pitchFamily="34" charset="0"/>
              </a:rPr>
              <a:t>ysgrifennu</a:t>
            </a:r>
            <a:r>
              <a:rPr lang="en-GB" sz="2200" dirty="0">
                <a:latin typeface="Arial" panose="020B0604020202020204" pitchFamily="34" charset="0"/>
              </a:rPr>
              <a:t> </a:t>
            </a:r>
            <a:r>
              <a:rPr lang="en-GB" sz="2200" dirty="0" err="1">
                <a:latin typeface="Arial" panose="020B0604020202020204" pitchFamily="34" charset="0"/>
              </a:rPr>
              <a:t>o'r</a:t>
            </a:r>
            <a:r>
              <a:rPr lang="en-GB" sz="2200" dirty="0">
                <a:latin typeface="Arial" panose="020B0604020202020204" pitchFamily="34" charset="0"/>
              </a:rPr>
              <a:t> </a:t>
            </a:r>
            <a:r>
              <a:rPr lang="en-GB" sz="2200" dirty="0" err="1">
                <a:latin typeface="Arial" panose="020B0604020202020204" pitchFamily="34" charset="0"/>
              </a:rPr>
              <a:t>chwith</a:t>
            </a:r>
            <a:r>
              <a:rPr lang="en-GB" sz="2200" dirty="0">
                <a:latin typeface="Arial" panose="020B0604020202020204" pitchFamily="34" charset="0"/>
              </a:rPr>
              <a:t> </a:t>
            </a:r>
            <a:r>
              <a:rPr lang="en-GB" sz="2200" dirty="0" err="1">
                <a:latin typeface="Arial" panose="020B0604020202020204" pitchFamily="34" charset="0"/>
              </a:rPr>
              <a:t>i'r</a:t>
            </a:r>
            <a:r>
              <a:rPr lang="en-GB" sz="2200" dirty="0">
                <a:latin typeface="Arial" panose="020B0604020202020204" pitchFamily="34" charset="0"/>
              </a:rPr>
              <a:t> </a:t>
            </a:r>
            <a:r>
              <a:rPr lang="en-GB" sz="2200" dirty="0" err="1">
                <a:latin typeface="Arial" panose="020B0604020202020204" pitchFamily="34" charset="0"/>
              </a:rPr>
              <a:t>dde</a:t>
            </a:r>
            <a:r>
              <a:rPr lang="en-GB" sz="2200" dirty="0">
                <a:latin typeface="Arial" panose="020B0604020202020204" pitchFamily="34" charset="0"/>
              </a:rPr>
              <a:t> </a:t>
            </a:r>
            <a:r>
              <a:rPr lang="en-GB" sz="2200" dirty="0" err="1">
                <a:latin typeface="Arial" panose="020B0604020202020204" pitchFamily="34" charset="0"/>
              </a:rPr>
              <a:t>yn</a:t>
            </a:r>
            <a:r>
              <a:rPr lang="en-GB" sz="2200" dirty="0">
                <a:latin typeface="Arial" panose="020B0604020202020204" pitchFamily="34" charset="0"/>
              </a:rPr>
              <a:t> </a:t>
            </a:r>
            <a:r>
              <a:rPr lang="en-GB" sz="2200" dirty="0" err="1">
                <a:latin typeface="Arial" panose="020B0604020202020204" pitchFamily="34" charset="0"/>
              </a:rPr>
              <a:t>fwy</a:t>
            </a:r>
            <a:r>
              <a:rPr lang="en-GB" sz="2200" dirty="0">
                <a:latin typeface="Arial" panose="020B0604020202020204" pitchFamily="34" charset="0"/>
              </a:rPr>
              <a:t> </a:t>
            </a:r>
            <a:r>
              <a:rPr lang="en-GB" sz="2200" dirty="0" err="1">
                <a:latin typeface="Arial" panose="020B0604020202020204" pitchFamily="34" charset="0"/>
              </a:rPr>
              <a:t>heriol</a:t>
            </a:r>
            <a:r>
              <a:rPr lang="en-GB" sz="2200" dirty="0">
                <a:latin typeface="Arial" panose="020B0604020202020204" pitchFamily="34" charset="0"/>
              </a:rPr>
              <a:t> - </a:t>
            </a:r>
            <a:r>
              <a:rPr lang="en-GB" sz="2200" b="1" dirty="0">
                <a:latin typeface="Arial" panose="020B0604020202020204" pitchFamily="34" charset="0"/>
              </a:rPr>
              <a:t>pam </a:t>
            </a:r>
            <a:r>
              <a:rPr lang="en-GB" sz="2200" b="1" dirty="0" err="1">
                <a:latin typeface="Arial" panose="020B0604020202020204" pitchFamily="34" charset="0"/>
              </a:rPr>
              <a:t>allai</a:t>
            </a:r>
            <a:r>
              <a:rPr lang="en-GB" sz="2200" b="1" dirty="0">
                <a:latin typeface="Arial" panose="020B0604020202020204" pitchFamily="34" charset="0"/>
              </a:rPr>
              <a:t> </a:t>
            </a:r>
            <a:r>
              <a:rPr lang="en-GB" sz="2200" b="1" dirty="0" err="1">
                <a:latin typeface="Arial" panose="020B0604020202020204" pitchFamily="34" charset="0"/>
              </a:rPr>
              <a:t>hyn</a:t>
            </a:r>
            <a:r>
              <a:rPr lang="en-GB" sz="2200" b="1" dirty="0">
                <a:latin typeface="Arial" panose="020B0604020202020204" pitchFamily="34" charset="0"/>
              </a:rPr>
              <a:t> </a:t>
            </a:r>
            <a:r>
              <a:rPr lang="en-GB" sz="2200" b="1" dirty="0" err="1">
                <a:latin typeface="Arial" panose="020B0604020202020204" pitchFamily="34" charset="0"/>
              </a:rPr>
              <a:t>fod</a:t>
            </a:r>
            <a:r>
              <a:rPr lang="en-GB" sz="2200" b="1" dirty="0">
                <a:latin typeface="Arial" panose="020B0604020202020204" pitchFamily="34" charset="0"/>
              </a:rPr>
              <a:t>?</a:t>
            </a:r>
          </a:p>
        </p:txBody>
      </p:sp>
      <p:sp>
        <p:nvSpPr>
          <p:cNvPr id="4" name="Content Placeholder 3"/>
          <p:cNvSpPr>
            <a:spLocks noGrp="1"/>
          </p:cNvSpPr>
          <p:nvPr>
            <p:ph sz="half" idx="2"/>
          </p:nvPr>
        </p:nvSpPr>
        <p:spPr>
          <a:xfrm>
            <a:off x="4629150" y="1340768"/>
            <a:ext cx="4263330" cy="4836195"/>
          </a:xfrm>
        </p:spPr>
        <p:txBody>
          <a:bodyPr>
            <a:normAutofit/>
          </a:bodyPr>
          <a:lstStyle/>
          <a:p>
            <a:r>
              <a:rPr lang="en-GB" sz="2200" dirty="0">
                <a:solidFill>
                  <a:srgbClr val="0070C0"/>
                </a:solidFill>
                <a:latin typeface="Arial" panose="020B0604020202020204" pitchFamily="34" charset="0"/>
              </a:rPr>
              <a:t>10% of population is left-handed</a:t>
            </a:r>
          </a:p>
          <a:p>
            <a:r>
              <a:rPr lang="en-GB" sz="2200" dirty="0">
                <a:solidFill>
                  <a:srgbClr val="0070C0"/>
                </a:solidFill>
                <a:latin typeface="Arial" panose="020B0604020202020204" pitchFamily="34" charset="0"/>
              </a:rPr>
              <a:t>Trait already present at 18 months</a:t>
            </a:r>
          </a:p>
          <a:p>
            <a:pPr marL="0" indent="0" algn="r">
              <a:buNone/>
            </a:pPr>
            <a:r>
              <a:rPr lang="en-GB" sz="1600" dirty="0">
                <a:solidFill>
                  <a:srgbClr val="0070C0"/>
                </a:solidFill>
                <a:latin typeface="Arial" panose="020B0604020202020204" pitchFamily="34" charset="0"/>
              </a:rPr>
              <a:t>(</a:t>
            </a:r>
            <a:r>
              <a:rPr lang="en-GB" sz="1600" dirty="0" err="1">
                <a:solidFill>
                  <a:srgbClr val="0070C0"/>
                </a:solidFill>
                <a:latin typeface="Arial" panose="020B0604020202020204" pitchFamily="34" charset="0"/>
              </a:rPr>
              <a:t>Ocklenburg</a:t>
            </a:r>
            <a:r>
              <a:rPr lang="en-GB" sz="1600" dirty="0">
                <a:solidFill>
                  <a:srgbClr val="0070C0"/>
                </a:solidFill>
                <a:latin typeface="Arial" panose="020B0604020202020204" pitchFamily="34" charset="0"/>
              </a:rPr>
              <a:t>, 2024)</a:t>
            </a:r>
          </a:p>
          <a:p>
            <a:r>
              <a:rPr lang="en-GB" sz="2200" dirty="0">
                <a:solidFill>
                  <a:srgbClr val="0070C0"/>
                </a:solidFill>
                <a:latin typeface="Arial" panose="020B0604020202020204" pitchFamily="34" charset="0"/>
              </a:rPr>
              <a:t>Learning to write can be a more difficult process - </a:t>
            </a:r>
            <a:r>
              <a:rPr lang="en-GB" sz="2200" b="1" dirty="0">
                <a:solidFill>
                  <a:srgbClr val="0070C0"/>
                </a:solidFill>
                <a:latin typeface="Arial" panose="020B0604020202020204" pitchFamily="34" charset="0"/>
              </a:rPr>
              <a:t>why could this be</a:t>
            </a:r>
            <a:r>
              <a:rPr lang="en-GB" sz="2200" dirty="0">
                <a:solidFill>
                  <a:srgbClr val="0070C0"/>
                </a:solidFill>
                <a:latin typeface="Arial" panose="020B0604020202020204" pitchFamily="34" charset="0"/>
              </a:rPr>
              <a:t>?</a:t>
            </a:r>
          </a:p>
          <a:p>
            <a:r>
              <a:rPr lang="en-GB" sz="2200" dirty="0">
                <a:solidFill>
                  <a:srgbClr val="0070C0"/>
                </a:solidFill>
                <a:latin typeface="Arial" panose="020B0604020202020204" pitchFamily="34" charset="0"/>
              </a:rPr>
              <a:t>Writing from left to right is more challenging – </a:t>
            </a:r>
            <a:r>
              <a:rPr lang="en-GB" sz="2200" b="1" dirty="0">
                <a:solidFill>
                  <a:srgbClr val="0070C0"/>
                </a:solidFill>
                <a:latin typeface="Arial" panose="020B0604020202020204" pitchFamily="34" charset="0"/>
              </a:rPr>
              <a:t>why could this be?</a:t>
            </a:r>
          </a:p>
        </p:txBody>
      </p:sp>
    </p:spTree>
    <p:extLst>
      <p:ext uri="{BB962C8B-B14F-4D97-AF65-F5344CB8AC3E}">
        <p14:creationId xmlns:p14="http://schemas.microsoft.com/office/powerpoint/2010/main" val="9910926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8784976" cy="1368152"/>
          </a:xfrm>
        </p:spPr>
        <p:txBody>
          <a:bodyPr>
            <a:normAutofit fontScale="90000"/>
          </a:bodyPr>
          <a:lstStyle/>
          <a:p>
            <a:r>
              <a:rPr lang="en-GB" dirty="0" err="1">
                <a:latin typeface="Arial" panose="020B0604020202020204" pitchFamily="34" charset="0"/>
              </a:rPr>
              <a:t>Llawdueddiad</a:t>
            </a:r>
            <a:r>
              <a:rPr lang="en-GB" dirty="0">
                <a:latin typeface="Arial" panose="020B0604020202020204" pitchFamily="34" charset="0"/>
              </a:rPr>
              <a:t> </a:t>
            </a:r>
            <a:r>
              <a:rPr lang="en-GB" dirty="0" err="1">
                <a:latin typeface="Arial" panose="020B0604020202020204" pitchFamily="34" charset="0"/>
              </a:rPr>
              <a:t>chwith</a:t>
            </a:r>
            <a:r>
              <a:rPr lang="en-GB" dirty="0">
                <a:latin typeface="Arial" panose="020B0604020202020204" pitchFamily="34" charset="0"/>
              </a:rPr>
              <a:t> – </a:t>
            </a:r>
            <a:r>
              <a:rPr lang="en-GB" dirty="0" err="1">
                <a:latin typeface="Arial" panose="020B0604020202020204" pitchFamily="34" charset="0"/>
              </a:rPr>
              <a:t>agwedd</a:t>
            </a:r>
            <a:r>
              <a:rPr lang="en-GB" dirty="0">
                <a:latin typeface="Arial" panose="020B0604020202020204" pitchFamily="34" charset="0"/>
              </a:rPr>
              <a:t> </a:t>
            </a:r>
            <a:r>
              <a:rPr lang="en-GB" dirty="0" err="1">
                <a:latin typeface="Arial" panose="020B0604020202020204" pitchFamily="34" charset="0"/>
              </a:rPr>
              <a:t>hanesyddol</a:t>
            </a:r>
            <a:br>
              <a:rPr lang="en-GB" sz="3600" dirty="0">
                <a:latin typeface="Arial" panose="020B0604020202020204" pitchFamily="34" charset="0"/>
              </a:rPr>
            </a:br>
            <a:endParaRPr lang="en-GB" sz="3100" dirty="0">
              <a:solidFill>
                <a:srgbClr val="0070C0"/>
              </a:solidFill>
              <a:latin typeface="Arial" panose="020B0604020202020204" pitchFamily="34" charset="0"/>
            </a:endParaRPr>
          </a:p>
        </p:txBody>
      </p:sp>
      <p:sp>
        <p:nvSpPr>
          <p:cNvPr id="4" name="Content Placeholder 3"/>
          <p:cNvSpPr>
            <a:spLocks noGrp="1"/>
          </p:cNvSpPr>
          <p:nvPr>
            <p:ph sz="half" idx="2"/>
          </p:nvPr>
        </p:nvSpPr>
        <p:spPr>
          <a:xfrm>
            <a:off x="251520" y="1700808"/>
            <a:ext cx="8640960" cy="4476155"/>
          </a:xfrm>
        </p:spPr>
        <p:txBody>
          <a:bodyPr>
            <a:noAutofit/>
          </a:bodyPr>
          <a:lstStyle/>
          <a:p>
            <a:pPr marL="0" indent="0">
              <a:buNone/>
            </a:pPr>
            <a:r>
              <a:rPr lang="en-GB" sz="2300" i="1" dirty="0">
                <a:latin typeface="Arial" panose="020B0604020202020204" pitchFamily="34" charset="0"/>
              </a:rPr>
              <a:t>“…. </a:t>
            </a:r>
            <a:r>
              <a:rPr lang="en-GB" sz="2300" i="1" dirty="0" err="1">
                <a:latin typeface="Arial" panose="020B0604020202020204" pitchFamily="34" charset="0"/>
              </a:rPr>
              <a:t>roedd</a:t>
            </a:r>
            <a:r>
              <a:rPr lang="en-GB" sz="2300" i="1" dirty="0">
                <a:latin typeface="Arial" panose="020B0604020202020204" pitchFamily="34" charset="0"/>
              </a:rPr>
              <a:t> </a:t>
            </a:r>
            <a:r>
              <a:rPr lang="en-GB" sz="2300" i="1" dirty="0" err="1">
                <a:latin typeface="Arial" panose="020B0604020202020204" pitchFamily="34" charset="0"/>
              </a:rPr>
              <a:t>llawer</a:t>
            </a:r>
            <a:r>
              <a:rPr lang="en-GB" sz="2300" i="1" dirty="0">
                <a:latin typeface="Arial" panose="020B0604020202020204" pitchFamily="34" charset="0"/>
              </a:rPr>
              <a:t> o </a:t>
            </a:r>
            <a:r>
              <a:rPr lang="en-GB" sz="2300" i="1" dirty="0" err="1">
                <a:latin typeface="Arial" panose="020B0604020202020204" pitchFamily="34" charset="0"/>
              </a:rPr>
              <a:t>addysgwyr</a:t>
            </a:r>
            <a:r>
              <a:rPr lang="en-GB" sz="2300" i="1" dirty="0">
                <a:latin typeface="Arial" panose="020B0604020202020204" pitchFamily="34" charset="0"/>
              </a:rPr>
              <a:t> a </a:t>
            </a:r>
            <a:r>
              <a:rPr lang="en-GB" sz="2300" i="1" dirty="0" err="1">
                <a:latin typeface="Arial" panose="020B0604020202020204" pitchFamily="34" charset="0"/>
              </a:rPr>
              <a:t>meddygon</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credu</a:t>
            </a:r>
            <a:r>
              <a:rPr lang="en-GB" sz="2300" i="1" dirty="0">
                <a:latin typeface="Arial" panose="020B0604020202020204" pitchFamily="34" charset="0"/>
              </a:rPr>
              <a:t> bod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awgrymu</a:t>
            </a:r>
            <a:r>
              <a:rPr lang="en-GB" sz="2300" i="1" dirty="0">
                <a:latin typeface="Arial" panose="020B0604020202020204" pitchFamily="34" charset="0"/>
              </a:rPr>
              <a:t> bod </a:t>
            </a:r>
            <a:r>
              <a:rPr lang="en-GB" sz="2300" i="1" dirty="0" err="1">
                <a:latin typeface="Arial" panose="020B0604020202020204" pitchFamily="34" charset="0"/>
              </a:rPr>
              <a:t>gan</a:t>
            </a:r>
            <a:r>
              <a:rPr lang="en-GB" sz="2300" i="1" dirty="0">
                <a:latin typeface="Arial" panose="020B0604020202020204" pitchFamily="34" charset="0"/>
              </a:rPr>
              <a:t> </a:t>
            </a:r>
            <a:r>
              <a:rPr lang="en-GB" sz="2300" i="1" dirty="0" err="1">
                <a:latin typeface="Arial" panose="020B0604020202020204" pitchFamily="34" charset="0"/>
              </a:rPr>
              <a:t>blant</a:t>
            </a:r>
            <a:r>
              <a:rPr lang="en-GB" sz="2300" i="1" dirty="0">
                <a:latin typeface="Arial" panose="020B0604020202020204" pitchFamily="34" charset="0"/>
              </a:rPr>
              <a:t> </a:t>
            </a:r>
            <a:r>
              <a:rPr lang="en-GB" sz="2300" i="1" dirty="0" err="1">
                <a:latin typeface="Arial" panose="020B0604020202020204" pitchFamily="34" charset="0"/>
              </a:rPr>
              <a:t>anableddau</a:t>
            </a:r>
            <a:r>
              <a:rPr lang="en-GB" sz="2300" i="1" dirty="0">
                <a:latin typeface="Arial" panose="020B0604020202020204" pitchFamily="34" charset="0"/>
              </a:rPr>
              <a:t> </a:t>
            </a:r>
            <a:r>
              <a:rPr lang="en-GB" sz="2300" i="1" dirty="0" err="1">
                <a:latin typeface="Arial" panose="020B0604020202020204" pitchFamily="34" charset="0"/>
              </a:rPr>
              <a:t>meddyliol</a:t>
            </a:r>
            <a:r>
              <a:rPr lang="en-GB" sz="2300" i="1" dirty="0">
                <a:latin typeface="Arial" panose="020B0604020202020204" pitchFamily="34" charset="0"/>
              </a:rPr>
              <a:t> a </a:t>
            </a:r>
            <a:r>
              <a:rPr lang="en-GB" sz="2300" i="1" dirty="0" err="1">
                <a:latin typeface="Arial" panose="020B0604020202020204" pitchFamily="34" charset="0"/>
              </a:rPr>
              <a:t>gwybyddol</a:t>
            </a:r>
            <a:r>
              <a:rPr lang="en-GB" sz="2300" i="1" dirty="0">
                <a:latin typeface="Arial" panose="020B0604020202020204" pitchFamily="34" charset="0"/>
              </a:rPr>
              <a:t>. Er </a:t>
            </a:r>
            <a:r>
              <a:rPr lang="en-GB" sz="2300" i="1" dirty="0" err="1">
                <a:latin typeface="Arial" panose="020B0604020202020204" pitchFamily="34" charset="0"/>
              </a:rPr>
              <a:t>mwyn</a:t>
            </a:r>
            <a:r>
              <a:rPr lang="en-GB" sz="2300" i="1" dirty="0">
                <a:latin typeface="Arial" panose="020B0604020202020204" pitchFamily="34" charset="0"/>
              </a:rPr>
              <a:t> </a:t>
            </a:r>
            <a:r>
              <a:rPr lang="en-GB" sz="2300" i="1" dirty="0" err="1">
                <a:latin typeface="Arial" panose="020B0604020202020204" pitchFamily="34" charset="0"/>
              </a:rPr>
              <a:t>lleihau'r</a:t>
            </a:r>
            <a:r>
              <a:rPr lang="en-GB" sz="2300" i="1" dirty="0">
                <a:latin typeface="Arial" panose="020B0604020202020204" pitchFamily="34" charset="0"/>
              </a:rPr>
              <a:t> </a:t>
            </a:r>
            <a:r>
              <a:rPr lang="en-GB" sz="2300" i="1" dirty="0" err="1">
                <a:latin typeface="Arial" panose="020B0604020202020204" pitchFamily="34" charset="0"/>
              </a:rPr>
              <a:t>risg</a:t>
            </a:r>
            <a:r>
              <a:rPr lang="en-GB" sz="2300" i="1" dirty="0">
                <a:latin typeface="Arial" panose="020B0604020202020204" pitchFamily="34" charset="0"/>
              </a:rPr>
              <a:t> hon, </a:t>
            </a:r>
            <a:r>
              <a:rPr lang="en-GB" sz="2300" i="1" dirty="0" err="1">
                <a:latin typeface="Arial" panose="020B0604020202020204" pitchFamily="34" charset="0"/>
              </a:rPr>
              <a:t>roedden</a:t>
            </a:r>
            <a:r>
              <a:rPr lang="en-GB" sz="2300" i="1" dirty="0">
                <a:latin typeface="Arial" panose="020B0604020202020204" pitchFamily="34" charset="0"/>
              </a:rPr>
              <a:t> </a:t>
            </a:r>
            <a:r>
              <a:rPr lang="en-GB" sz="2300" i="1" dirty="0" err="1">
                <a:latin typeface="Arial" panose="020B0604020202020204" pitchFamily="34" charset="0"/>
              </a:rPr>
              <a:t>nhw'n</a:t>
            </a:r>
            <a:r>
              <a:rPr lang="en-GB" sz="2300" i="1" dirty="0">
                <a:latin typeface="Arial" panose="020B0604020202020204" pitchFamily="34" charset="0"/>
              </a:rPr>
              <a:t> </a:t>
            </a:r>
            <a:r>
              <a:rPr lang="en-GB" sz="2300" i="1" dirty="0" err="1">
                <a:latin typeface="Arial" panose="020B0604020202020204" pitchFamily="34" charset="0"/>
              </a:rPr>
              <a:t>argymell</a:t>
            </a:r>
            <a:r>
              <a:rPr lang="en-GB" sz="2300" i="1" dirty="0">
                <a:latin typeface="Arial" panose="020B0604020202020204" pitchFamily="34" charset="0"/>
              </a:rPr>
              <a:t> "</a:t>
            </a:r>
            <a:r>
              <a:rPr lang="en-GB" sz="2300" i="1" dirty="0" err="1">
                <a:latin typeface="Arial" panose="020B0604020202020204" pitchFamily="34" charset="0"/>
              </a:rPr>
              <a:t>ailhyfforddi</a:t>
            </a:r>
            <a:r>
              <a:rPr lang="en-GB" sz="2300" i="1" dirty="0">
                <a:latin typeface="Arial" panose="020B0604020202020204" pitchFamily="34" charset="0"/>
              </a:rPr>
              <a:t>" plant </a:t>
            </a:r>
            <a:r>
              <a:rPr lang="en-GB" sz="2300" i="1" dirty="0" err="1">
                <a:latin typeface="Arial" panose="020B0604020202020204" pitchFamily="34" charset="0"/>
              </a:rPr>
              <a:t>oedd</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ffafrio’u</a:t>
            </a:r>
            <a:r>
              <a:rPr lang="en-GB" sz="2300" i="1" dirty="0">
                <a:latin typeface="Arial" panose="020B0604020202020204" pitchFamily="34" charset="0"/>
              </a:rPr>
              <a: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i</a:t>
            </a:r>
            <a:r>
              <a:rPr lang="en-GB" sz="2300" i="1" dirty="0">
                <a:latin typeface="Arial" panose="020B0604020202020204" pitchFamily="34" charset="0"/>
              </a:rPr>
              <a:t> </a:t>
            </a:r>
            <a:r>
              <a:rPr lang="en-GB" sz="2300" i="1" dirty="0" err="1">
                <a:latin typeface="Arial" panose="020B0604020202020204" pitchFamily="34" charset="0"/>
              </a:rPr>
              <a:t>ddefnyddio’u</a:t>
            </a:r>
            <a:r>
              <a:rPr lang="en-GB" sz="2300" i="1" dirty="0">
                <a:latin typeface="Arial" panose="020B0604020202020204" pitchFamily="34" charset="0"/>
              </a:rPr>
              <a: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dde</a:t>
            </a:r>
            <a:r>
              <a:rPr lang="en-GB" sz="2300" i="1" dirty="0">
                <a:latin typeface="Arial" panose="020B0604020202020204" pitchFamily="34" charset="0"/>
              </a:rPr>
              <a:t>. </a:t>
            </a:r>
            <a:r>
              <a:rPr lang="en-GB" sz="2300" i="1" dirty="0" err="1">
                <a:latin typeface="Arial" panose="020B0604020202020204" pitchFamily="34" charset="0"/>
              </a:rPr>
              <a:t>Roedd</a:t>
            </a:r>
            <a:r>
              <a:rPr lang="en-GB" sz="2300" i="1" dirty="0">
                <a:latin typeface="Arial" panose="020B0604020202020204" pitchFamily="34" charset="0"/>
              </a:rPr>
              <a:t> y </a:t>
            </a:r>
            <a:r>
              <a:rPr lang="en-GB" sz="2300" i="1" dirty="0" err="1">
                <a:latin typeface="Arial" panose="020B0604020202020204" pitchFamily="34" charset="0"/>
              </a:rPr>
              <a:t>dulliau</a:t>
            </a:r>
            <a:r>
              <a:rPr lang="en-GB" sz="2300" i="1" dirty="0">
                <a:latin typeface="Arial" panose="020B0604020202020204" pitchFamily="34" charset="0"/>
              </a:rPr>
              <a:t> a </a:t>
            </a:r>
            <a:r>
              <a:rPr lang="en-GB" sz="2300" i="1" dirty="0" err="1">
                <a:latin typeface="Arial" panose="020B0604020202020204" pitchFamily="34" charset="0"/>
              </a:rPr>
              <a:t>ddefnyddiwyd</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aml</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droellog</a:t>
            </a:r>
            <a:r>
              <a:rPr lang="en-GB" sz="2300" i="1" dirty="0">
                <a:latin typeface="Arial" panose="020B0604020202020204" pitchFamily="34" charset="0"/>
              </a:rPr>
              <a:t>, </a:t>
            </a:r>
            <a:r>
              <a:rPr lang="en-GB" sz="2300" i="1" dirty="0" err="1">
                <a:latin typeface="Arial" panose="020B0604020202020204" pitchFamily="34" charset="0"/>
              </a:rPr>
              <a:t>gan</a:t>
            </a:r>
            <a:r>
              <a:rPr lang="en-GB" sz="2300" i="1" dirty="0">
                <a:latin typeface="Arial" panose="020B0604020202020204" pitchFamily="34" charset="0"/>
              </a:rPr>
              <a:t> </a:t>
            </a:r>
            <a:r>
              <a:rPr lang="en-GB" sz="2300" i="1" dirty="0" err="1">
                <a:latin typeface="Arial" panose="020B0604020202020204" pitchFamily="34" charset="0"/>
              </a:rPr>
              <a:t>gynnwys</a:t>
            </a:r>
            <a:r>
              <a:rPr lang="en-GB" sz="2300" i="1" dirty="0">
                <a:latin typeface="Arial" panose="020B0604020202020204" pitchFamily="34" charset="0"/>
              </a:rPr>
              <a:t> </a:t>
            </a:r>
            <a:r>
              <a:rPr lang="en-GB" sz="2300" i="1" dirty="0" err="1">
                <a:latin typeface="Arial" panose="020B0604020202020204" pitchFamily="34" charset="0"/>
              </a:rPr>
              <a:t>cosb</a:t>
            </a:r>
            <a:r>
              <a:rPr lang="en-GB" sz="2300" i="1" dirty="0">
                <a:latin typeface="Arial" panose="020B0604020202020204" pitchFamily="34" charset="0"/>
              </a:rPr>
              <a:t> </a:t>
            </a:r>
            <a:r>
              <a:rPr lang="en-GB" sz="2300" i="1" dirty="0" err="1">
                <a:latin typeface="Arial" panose="020B0604020202020204" pitchFamily="34" charset="0"/>
              </a:rPr>
              <a:t>gorfforol</a:t>
            </a:r>
            <a:r>
              <a:rPr lang="en-GB" sz="2300" i="1" dirty="0">
                <a:latin typeface="Arial" panose="020B0604020202020204" pitchFamily="34" charset="0"/>
              </a:rPr>
              <a:t>, </a:t>
            </a:r>
            <a:r>
              <a:rPr lang="en-GB" sz="2300" i="1" dirty="0" err="1">
                <a:latin typeface="Arial" panose="020B0604020202020204" pitchFamily="34" charset="0"/>
              </a:rPr>
              <a:t>clymu</a:t>
            </a:r>
            <a:r>
              <a:rPr lang="en-GB" sz="2300" i="1" dirty="0">
                <a:latin typeface="Arial" panose="020B0604020202020204" pitchFamily="34" charset="0"/>
              </a:rPr>
              <a: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plentyn</a:t>
            </a:r>
            <a:r>
              <a:rPr lang="en-GB" sz="2300" i="1" dirty="0">
                <a:latin typeface="Arial" panose="020B0604020202020204" pitchFamily="34" charset="0"/>
              </a:rPr>
              <a:t> </a:t>
            </a:r>
            <a:r>
              <a:rPr lang="en-GB" sz="2300" i="1" dirty="0" err="1">
                <a:latin typeface="Arial" panose="020B0604020202020204" pitchFamily="34" charset="0"/>
              </a:rPr>
              <a:t>i'w</a:t>
            </a:r>
            <a:r>
              <a:rPr lang="en-GB" sz="2300" i="1" dirty="0">
                <a:latin typeface="Arial" panose="020B0604020202020204" pitchFamily="34" charset="0"/>
              </a:rPr>
              <a:t> </a:t>
            </a:r>
            <a:r>
              <a:rPr lang="en-GB" sz="2300" i="1" dirty="0" err="1">
                <a:latin typeface="Arial" panose="020B0604020202020204" pitchFamily="34" charset="0"/>
              </a:rPr>
              <a:t>atal</a:t>
            </a:r>
            <a:r>
              <a:rPr lang="en-GB" sz="2300" i="1" dirty="0">
                <a:latin typeface="Arial" panose="020B0604020202020204" pitchFamily="34" charset="0"/>
              </a:rPr>
              <a:t>, a </a:t>
            </a:r>
            <a:r>
              <a:rPr lang="en-GB" sz="2300" i="1" dirty="0" err="1">
                <a:latin typeface="Arial" panose="020B0604020202020204" pitchFamily="34" charset="0"/>
              </a:rPr>
              <a:t>bychanu</a:t>
            </a:r>
            <a:r>
              <a:rPr lang="en-GB" sz="2300" i="1" dirty="0">
                <a:latin typeface="Arial" panose="020B0604020202020204" pitchFamily="34" charset="0"/>
              </a:rPr>
              <a:t> plant </a:t>
            </a:r>
            <a:r>
              <a:rPr lang="en-GB" sz="2300" i="1" dirty="0" err="1">
                <a:latin typeface="Arial" panose="020B0604020202020204" pitchFamily="34" charset="0"/>
              </a:rPr>
              <a:t>oedd</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gwrthsefyll</a:t>
            </a:r>
            <a:r>
              <a:rPr lang="en-GB" sz="2300" i="1" dirty="0">
                <a:latin typeface="Arial" panose="020B0604020202020204" pitchFamily="34" charset="0"/>
              </a:rPr>
              <a:t>. </a:t>
            </a:r>
            <a:r>
              <a:rPr lang="en-GB" sz="2300" i="1" dirty="0" err="1">
                <a:latin typeface="Arial" panose="020B0604020202020204" pitchFamily="34" charset="0"/>
              </a:rPr>
              <a:t>Crynhodd</a:t>
            </a:r>
            <a:r>
              <a:rPr lang="en-GB" sz="2300" i="1" dirty="0">
                <a:latin typeface="Arial" panose="020B0604020202020204" pitchFamily="34" charset="0"/>
              </a:rPr>
              <a:t> y </a:t>
            </a:r>
            <a:r>
              <a:rPr lang="en-GB" sz="2300" i="1" dirty="0" err="1">
                <a:latin typeface="Arial" panose="020B0604020202020204" pitchFamily="34" charset="0"/>
              </a:rPr>
              <a:t>seicdreiddiwr</a:t>
            </a:r>
            <a:r>
              <a:rPr lang="en-GB" sz="2300" i="1" dirty="0">
                <a:latin typeface="Arial" panose="020B0604020202020204" pitchFamily="34" charset="0"/>
              </a:rPr>
              <a:t> Abram </a:t>
            </a:r>
            <a:r>
              <a:rPr lang="en-GB" sz="2300" i="1" dirty="0" err="1">
                <a:latin typeface="Arial" panose="020B0604020202020204" pitchFamily="34" charset="0"/>
              </a:rPr>
              <a:t>Blau</a:t>
            </a:r>
            <a:r>
              <a:rPr lang="en-GB" sz="2300" i="1" dirty="0">
                <a:latin typeface="Arial" panose="020B0604020202020204" pitchFamily="34" charset="0"/>
              </a:rPr>
              <a:t>, </a:t>
            </a:r>
            <a:r>
              <a:rPr lang="en-GB" sz="2300" i="1" dirty="0" err="1">
                <a:latin typeface="Arial" panose="020B0604020202020204" pitchFamily="34" charset="0"/>
              </a:rPr>
              <a:t>farn</a:t>
            </a:r>
            <a:r>
              <a:rPr lang="en-GB" sz="2300" i="1" dirty="0">
                <a:latin typeface="Arial" panose="020B0604020202020204" pitchFamily="34" charset="0"/>
              </a:rPr>
              <a:t> </a:t>
            </a:r>
            <a:r>
              <a:rPr lang="en-GB" sz="2300" i="1" dirty="0" err="1">
                <a:latin typeface="Arial" panose="020B0604020202020204" pitchFamily="34" charset="0"/>
              </a:rPr>
              <a:t>eiriolwyr</a:t>
            </a:r>
            <a:r>
              <a:rPr lang="en-GB" sz="2300" i="1" dirty="0">
                <a:latin typeface="Arial" panose="020B0604020202020204" pitchFamily="34" charset="0"/>
              </a:rPr>
              <a:t> am </a:t>
            </a:r>
            <a:r>
              <a:rPr lang="en-GB" sz="2300" i="1" dirty="0" err="1">
                <a:latin typeface="Arial" panose="020B0604020202020204" pitchFamily="34" charset="0"/>
              </a:rPr>
              <a:t>ailhyfforddi</a:t>
            </a:r>
            <a:r>
              <a:rPr lang="en-GB" sz="2300" i="1" dirty="0">
                <a:latin typeface="Arial" panose="020B0604020202020204" pitchFamily="34" charset="0"/>
              </a:rPr>
              <a:t>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llyfr</a:t>
            </a:r>
            <a:r>
              <a:rPr lang="en-GB" sz="2300" i="1" dirty="0">
                <a:latin typeface="Arial" panose="020B0604020202020204" pitchFamily="34" charset="0"/>
              </a:rPr>
              <a:t> 1946, </a:t>
            </a:r>
            <a:r>
              <a:rPr lang="en-GB" sz="2300" i="1" dirty="0" err="1">
                <a:latin typeface="Arial" panose="020B0604020202020204" pitchFamily="34" charset="0"/>
              </a:rPr>
              <a:t>gan</a:t>
            </a:r>
            <a:r>
              <a:rPr lang="en-GB" sz="2300" i="1" dirty="0">
                <a:latin typeface="Arial" panose="020B0604020202020204" pitchFamily="34" charset="0"/>
              </a:rPr>
              <a:t> </a:t>
            </a:r>
            <a:r>
              <a:rPr lang="en-GB" sz="2300" i="1" dirty="0" err="1">
                <a:latin typeface="Arial" panose="020B0604020202020204" pitchFamily="34" charset="0"/>
              </a:rPr>
              <a:t>rybuddio</a:t>
            </a:r>
            <a:r>
              <a:rPr lang="en-GB" sz="2300" i="1" dirty="0">
                <a:latin typeface="Arial" panose="020B0604020202020204" pitchFamily="34" charset="0"/>
              </a:rPr>
              <a:t>, </a:t>
            </a:r>
            <a:r>
              <a:rPr lang="en-GB" sz="2300" i="1" dirty="0" err="1">
                <a:latin typeface="Arial" panose="020B0604020202020204" pitchFamily="34" charset="0"/>
              </a:rPr>
              <a:t>oni</a:t>
            </a:r>
            <a:r>
              <a:rPr lang="en-GB" sz="2300" i="1" dirty="0">
                <a:latin typeface="Arial" panose="020B0604020202020204" pitchFamily="34" charset="0"/>
              </a:rPr>
              <a:t> bai </a:t>
            </a:r>
            <a:r>
              <a:rPr lang="en-GB" sz="2300" i="1" dirty="0" err="1">
                <a:latin typeface="Arial" panose="020B0604020202020204" pitchFamily="34" charset="0"/>
              </a:rPr>
              <a:t>eu</a:t>
            </a:r>
            <a:r>
              <a:rPr lang="en-GB" sz="2300" i="1" dirty="0">
                <a:latin typeface="Arial" panose="020B0604020202020204" pitchFamily="34" charset="0"/>
              </a:rPr>
              <a:t> bod </a:t>
            </a:r>
            <a:r>
              <a:rPr lang="en-GB" sz="2300" i="1" dirty="0" err="1">
                <a:latin typeface="Arial" panose="020B0604020202020204" pitchFamily="34" charset="0"/>
              </a:rPr>
              <a:t>yn</a:t>
            </a:r>
            <a:r>
              <a:rPr lang="en-GB" sz="2300" i="1" dirty="0">
                <a:latin typeface="Arial" panose="020B0604020202020204" pitchFamily="34" charset="0"/>
              </a:rPr>
              <a:t> </a:t>
            </a:r>
            <a:r>
              <a:rPr lang="en-GB" sz="2300" i="1" dirty="0" err="1">
                <a:latin typeface="Arial" panose="020B0604020202020204" pitchFamily="34" charset="0"/>
              </a:rPr>
              <a:t>ailhyfforddi</a:t>
            </a:r>
            <a:r>
              <a:rPr lang="en-GB" sz="2300" i="1" dirty="0">
                <a:latin typeface="Arial" panose="020B0604020202020204" pitchFamily="34" charset="0"/>
              </a:rPr>
              <a:t>, bod plant </a:t>
            </a:r>
            <a:r>
              <a:rPr lang="en-GB" sz="2300" i="1" dirty="0" err="1">
                <a:latin typeface="Arial" panose="020B0604020202020204" pitchFamily="34" charset="0"/>
              </a:rPr>
              <a:t>llaw</a:t>
            </a:r>
            <a:r>
              <a:rPr lang="en-GB" sz="2300" i="1" dirty="0">
                <a:latin typeface="Arial" panose="020B0604020202020204" pitchFamily="34" charset="0"/>
              </a:rPr>
              <a:t> </a:t>
            </a:r>
            <a:r>
              <a:rPr lang="en-GB" sz="2300" i="1" dirty="0" err="1">
                <a:latin typeface="Arial" panose="020B0604020202020204" pitchFamily="34" charset="0"/>
              </a:rPr>
              <a:t>chwith</a:t>
            </a:r>
            <a:r>
              <a:rPr lang="en-GB" sz="2300" i="1" dirty="0">
                <a:latin typeface="Arial" panose="020B0604020202020204" pitchFamily="34" charset="0"/>
              </a:rPr>
              <a:t> </a:t>
            </a:r>
            <a:r>
              <a:rPr lang="en-GB" sz="2300" i="1" dirty="0" err="1">
                <a:latin typeface="Arial" panose="020B0604020202020204" pitchFamily="34" charset="0"/>
              </a:rPr>
              <a:t>mewn</a:t>
            </a:r>
            <a:r>
              <a:rPr lang="en-GB" sz="2300" i="1" dirty="0">
                <a:latin typeface="Arial" panose="020B0604020202020204" pitchFamily="34" charset="0"/>
              </a:rPr>
              <a:t> </a:t>
            </a:r>
            <a:r>
              <a:rPr lang="en-GB" sz="2300" i="1" dirty="0" err="1">
                <a:latin typeface="Arial" panose="020B0604020202020204" pitchFamily="34" charset="0"/>
              </a:rPr>
              <a:t>peryg</a:t>
            </a:r>
            <a:r>
              <a:rPr lang="en-GB" sz="2300" i="1" dirty="0">
                <a:latin typeface="Arial" panose="020B0604020202020204" pitchFamily="34" charset="0"/>
              </a:rPr>
              <a:t> o </a:t>
            </a:r>
            <a:r>
              <a:rPr lang="en-GB" sz="2300" i="1" dirty="0" err="1">
                <a:latin typeface="Arial" panose="020B0604020202020204" pitchFamily="34" charset="0"/>
              </a:rPr>
              <a:t>ddiffygion</a:t>
            </a:r>
            <a:r>
              <a:rPr lang="en-GB" sz="2300" i="1" dirty="0">
                <a:latin typeface="Arial" panose="020B0604020202020204" pitchFamily="34" charset="0"/>
              </a:rPr>
              <a:t> </a:t>
            </a:r>
            <a:r>
              <a:rPr lang="en-GB" sz="2300" i="1" dirty="0" err="1">
                <a:latin typeface="Arial" panose="020B0604020202020204" pitchFamily="34" charset="0"/>
              </a:rPr>
              <a:t>meddyliol</a:t>
            </a:r>
            <a:r>
              <a:rPr lang="en-GB" sz="2300" i="1" dirty="0">
                <a:latin typeface="Arial" panose="020B0604020202020204" pitchFamily="34" charset="0"/>
              </a:rPr>
              <a:t> a </a:t>
            </a:r>
            <a:r>
              <a:rPr lang="en-GB" sz="2300" i="1" dirty="0" err="1">
                <a:latin typeface="Arial" panose="020B0604020202020204" pitchFamily="34" charset="0"/>
              </a:rPr>
              <a:t>gwybyddol</a:t>
            </a:r>
            <a:r>
              <a:rPr lang="en-GB" sz="2300" i="1" dirty="0">
                <a:latin typeface="Arial" panose="020B0604020202020204" pitchFamily="34" charset="0"/>
              </a:rPr>
              <a:t> </a:t>
            </a:r>
            <a:r>
              <a:rPr lang="en-GB" sz="2300" i="1" dirty="0" err="1">
                <a:latin typeface="Arial" panose="020B0604020202020204" pitchFamily="34" charset="0"/>
              </a:rPr>
              <a:t>difrifol</a:t>
            </a:r>
            <a:r>
              <a:rPr lang="en-GB" sz="2300" i="1" dirty="0">
                <a:latin typeface="Arial" panose="020B0604020202020204" pitchFamily="34" charset="0"/>
              </a:rPr>
              <a:t> </a:t>
            </a:r>
            <a:r>
              <a:rPr lang="en-GB" sz="2300" i="1" dirty="0" err="1">
                <a:latin typeface="Arial" panose="020B0604020202020204" pitchFamily="34" charset="0"/>
              </a:rPr>
              <a:t>oes</a:t>
            </a:r>
            <a:r>
              <a:rPr lang="en-GB" sz="2300" i="1" dirty="0">
                <a:latin typeface="Arial" panose="020B0604020202020204" pitchFamily="34" charset="0"/>
              </a:rPr>
              <a:t>-hir"</a:t>
            </a:r>
            <a:endParaRPr lang="en-GB" sz="2200" b="1" dirty="0">
              <a:solidFill>
                <a:srgbClr val="0000FF"/>
              </a:solidFill>
              <a:latin typeface="Arial" panose="020B0604020202020204" pitchFamily="34" charset="0"/>
            </a:endParaRPr>
          </a:p>
          <a:p>
            <a:pPr marL="0" indent="0" algn="r">
              <a:buNone/>
            </a:pPr>
            <a:r>
              <a:rPr lang="en-GB" sz="1800" dirty="0">
                <a:latin typeface="Arial" panose="020B0604020202020204" pitchFamily="34" charset="0"/>
              </a:rPr>
              <a:t>(John Hopkins University Press, 2017, no page).</a:t>
            </a:r>
          </a:p>
        </p:txBody>
      </p:sp>
    </p:spTree>
    <p:extLst>
      <p:ext uri="{BB962C8B-B14F-4D97-AF65-F5344CB8AC3E}">
        <p14:creationId xmlns:p14="http://schemas.microsoft.com/office/powerpoint/2010/main" val="515559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01228"/>
            <a:ext cx="8496944" cy="759618"/>
          </a:xfrm>
        </p:spPr>
        <p:txBody>
          <a:bodyPr>
            <a:normAutofit fontScale="90000"/>
          </a:bodyPr>
          <a:lstStyle/>
          <a:p>
            <a:br>
              <a:rPr lang="en-GB" sz="3600" dirty="0">
                <a:latin typeface="Arial" panose="020B0604020202020204" pitchFamily="34" charset="0"/>
              </a:rPr>
            </a:br>
            <a:r>
              <a:rPr lang="en-GB" dirty="0">
                <a:solidFill>
                  <a:srgbClr val="0070C0"/>
                </a:solidFill>
                <a:latin typeface="Arial" panose="020B0604020202020204" pitchFamily="34" charset="0"/>
              </a:rPr>
              <a:t>Left handedness – historical attitude</a:t>
            </a:r>
          </a:p>
        </p:txBody>
      </p:sp>
      <p:sp>
        <p:nvSpPr>
          <p:cNvPr id="4" name="Content Placeholder 3"/>
          <p:cNvSpPr>
            <a:spLocks noGrp="1"/>
          </p:cNvSpPr>
          <p:nvPr>
            <p:ph sz="half" idx="2"/>
          </p:nvPr>
        </p:nvSpPr>
        <p:spPr>
          <a:xfrm>
            <a:off x="251520" y="1340768"/>
            <a:ext cx="8640960" cy="4836195"/>
          </a:xfrm>
        </p:spPr>
        <p:txBody>
          <a:bodyPr>
            <a:noAutofit/>
          </a:bodyPr>
          <a:lstStyle/>
          <a:p>
            <a:pPr marL="0" indent="0">
              <a:buNone/>
            </a:pPr>
            <a:r>
              <a:rPr lang="en-GB" sz="2300" i="1" dirty="0">
                <a:latin typeface="Arial" panose="020B0604020202020204" pitchFamily="34" charset="0"/>
              </a:rPr>
              <a:t>“….many educators and physicians believed that left-handers more often exhibited mental and cognitive disabilities. To reduce this risk they advocated “retraining” left-handers to become right-handed. The methods employed were often tortuous, including corporal punishment, tying a child’s left hand to immobilize it, and humiliation of children resisters. Psychoanalyst Abram </a:t>
            </a:r>
            <a:r>
              <a:rPr lang="en-GB" sz="2300" i="1" dirty="0" err="1">
                <a:latin typeface="Arial" panose="020B0604020202020204" pitchFamily="34" charset="0"/>
              </a:rPr>
              <a:t>Blau</a:t>
            </a:r>
            <a:r>
              <a:rPr lang="en-GB" sz="2300" i="1" dirty="0">
                <a:latin typeface="Arial" panose="020B0604020202020204" pitchFamily="34" charset="0"/>
              </a:rPr>
              <a:t>, summed up the views of advocates of retraining in 1946 book, warning that, unless retrained, left-handed children risked severe and life-long mental and cognitive deficits”</a:t>
            </a:r>
            <a:endParaRPr lang="en-GB" sz="2200" b="1" dirty="0">
              <a:solidFill>
                <a:srgbClr val="0000FF"/>
              </a:solidFill>
              <a:latin typeface="Arial" panose="020B0604020202020204" pitchFamily="34" charset="0"/>
            </a:endParaRPr>
          </a:p>
          <a:p>
            <a:pPr marL="0" indent="0" algn="r">
              <a:buNone/>
            </a:pPr>
            <a:r>
              <a:rPr lang="en-GB" sz="1800" dirty="0">
                <a:latin typeface="Arial" panose="020B0604020202020204" pitchFamily="34" charset="0"/>
              </a:rPr>
              <a:t>(John Hopkins University Press, 2017, no page).</a:t>
            </a:r>
          </a:p>
        </p:txBody>
      </p:sp>
    </p:spTree>
    <p:extLst>
      <p:ext uri="{BB962C8B-B14F-4D97-AF65-F5344CB8AC3E}">
        <p14:creationId xmlns:p14="http://schemas.microsoft.com/office/powerpoint/2010/main" val="12842164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3"/>
          </a:xfrm>
        </p:spPr>
        <p:txBody>
          <a:bodyPr>
            <a:noAutofit/>
          </a:bodyPr>
          <a:lstStyle/>
          <a:p>
            <a:r>
              <a:rPr lang="en-GB" sz="4000" dirty="0" err="1">
                <a:latin typeface="Arial" panose="020B0604020202020204" pitchFamily="34" charset="0"/>
              </a:rPr>
              <a:t>Cefnogi</a:t>
            </a:r>
            <a:r>
              <a:rPr lang="en-GB" sz="4000" dirty="0">
                <a:latin typeface="Arial" panose="020B0604020202020204" pitchFamily="34" charset="0"/>
              </a:rPr>
              <a:t> plant </a:t>
            </a:r>
            <a:r>
              <a:rPr lang="en-GB" sz="4000" dirty="0" err="1">
                <a:latin typeface="Arial" panose="020B0604020202020204" pitchFamily="34" charset="0"/>
              </a:rPr>
              <a:t>llawchwith</a:t>
            </a:r>
            <a:br>
              <a:rPr lang="en-GB" sz="4000" dirty="0">
                <a:latin typeface="Arial" panose="020B0604020202020204" pitchFamily="34" charset="0"/>
              </a:rPr>
            </a:br>
            <a:r>
              <a:rPr lang="en-GB" sz="4000" dirty="0">
                <a:solidFill>
                  <a:srgbClr val="0070C0"/>
                </a:solidFill>
                <a:latin typeface="Arial" panose="020B0604020202020204" pitchFamily="34" charset="0"/>
              </a:rPr>
              <a:t>Supporting left-handed children </a:t>
            </a:r>
          </a:p>
        </p:txBody>
      </p:sp>
      <p:sp>
        <p:nvSpPr>
          <p:cNvPr id="3" name="Content Placeholder 2"/>
          <p:cNvSpPr>
            <a:spLocks noGrp="1"/>
          </p:cNvSpPr>
          <p:nvPr>
            <p:ph sz="half" idx="1"/>
          </p:nvPr>
        </p:nvSpPr>
        <p:spPr>
          <a:xfrm>
            <a:off x="107504" y="1556792"/>
            <a:ext cx="4407346" cy="4620171"/>
          </a:xfrm>
        </p:spPr>
        <p:txBody>
          <a:bodyPr>
            <a:noAutofit/>
          </a:bodyPr>
          <a:lstStyle/>
          <a:p>
            <a:r>
              <a:rPr lang="en-GB" sz="1600" dirty="0" err="1">
                <a:latin typeface="Arial" panose="020B0604020202020204" pitchFamily="34" charset="0"/>
              </a:rPr>
              <a:t>Dylid</a:t>
            </a:r>
            <a:r>
              <a:rPr lang="en-GB" sz="1600" dirty="0">
                <a:latin typeface="Arial" panose="020B0604020202020204" pitchFamily="34" charset="0"/>
              </a:rPr>
              <a:t> </a:t>
            </a:r>
            <a:r>
              <a:rPr lang="en-GB" sz="1600" dirty="0" err="1">
                <a:latin typeface="Arial" panose="020B0604020202020204" pitchFamily="34" charset="0"/>
              </a:rPr>
              <a:t>gosod</a:t>
            </a:r>
            <a:r>
              <a:rPr lang="en-GB" sz="1600" dirty="0">
                <a:latin typeface="Arial" panose="020B0604020202020204" pitchFamily="34" charset="0"/>
              </a:rPr>
              <a:t> </a:t>
            </a:r>
            <a:r>
              <a:rPr lang="en-GB" sz="1600" dirty="0" err="1">
                <a:latin typeface="Arial" panose="020B0604020202020204" pitchFamily="34" charset="0"/>
              </a:rPr>
              <a:t>papur</a:t>
            </a:r>
            <a:r>
              <a:rPr lang="en-GB" sz="1600" dirty="0">
                <a:latin typeface="Arial" panose="020B0604020202020204" pitchFamily="34" charset="0"/>
              </a:rPr>
              <a:t> </a:t>
            </a:r>
            <a:r>
              <a:rPr lang="en-GB" sz="1600" dirty="0" err="1">
                <a:latin typeface="Arial" panose="020B0604020202020204" pitchFamily="34" charset="0"/>
              </a:rPr>
              <a:t>ychydig</a:t>
            </a:r>
            <a:r>
              <a:rPr lang="en-GB" sz="1600" dirty="0">
                <a:latin typeface="Arial" panose="020B0604020202020204" pitchFamily="34" charset="0"/>
              </a:rPr>
              <a:t> </a:t>
            </a:r>
            <a:r>
              <a:rPr lang="en-GB" sz="1600" dirty="0" err="1">
                <a:latin typeface="Arial" panose="020B0604020202020204" pitchFamily="34" charset="0"/>
              </a:rPr>
              <a:t>i'r</a:t>
            </a:r>
            <a:r>
              <a:rPr lang="en-GB" sz="1600" dirty="0">
                <a:latin typeface="Arial" panose="020B0604020202020204" pitchFamily="34" charset="0"/>
              </a:rPr>
              <a:t> </a:t>
            </a:r>
            <a:r>
              <a:rPr lang="en-GB" sz="1600" dirty="0" err="1">
                <a:latin typeface="Arial" panose="020B0604020202020204" pitchFamily="34" charset="0"/>
              </a:rPr>
              <a:t>chwith</a:t>
            </a:r>
            <a:r>
              <a:rPr lang="en-GB" sz="1600" dirty="0">
                <a:latin typeface="Arial" panose="020B0604020202020204" pitchFamily="34" charset="0"/>
              </a:rPr>
              <a:t> </a:t>
            </a:r>
            <a:r>
              <a:rPr lang="en-GB" sz="1600" dirty="0" err="1">
                <a:latin typeface="Arial" panose="020B0604020202020204" pitchFamily="34" charset="0"/>
              </a:rPr>
              <a:t>o'r</a:t>
            </a:r>
            <a:r>
              <a:rPr lang="en-GB" sz="1600" dirty="0">
                <a:latin typeface="Arial" panose="020B0604020202020204" pitchFamily="34" charset="0"/>
              </a:rPr>
              <a:t> </a:t>
            </a:r>
            <a:r>
              <a:rPr lang="en-GB" sz="1600" dirty="0" err="1">
                <a:latin typeface="Arial" panose="020B0604020202020204" pitchFamily="34" charset="0"/>
              </a:rPr>
              <a:t>canol</a:t>
            </a:r>
            <a:r>
              <a:rPr lang="en-GB" sz="1600" dirty="0">
                <a:latin typeface="Arial" panose="020B0604020202020204" pitchFamily="34" charset="0"/>
              </a:rPr>
              <a:t>, </a:t>
            </a:r>
            <a:r>
              <a:rPr lang="en-GB" sz="1600" dirty="0" err="1">
                <a:latin typeface="Arial" panose="020B0604020202020204" pitchFamily="34" charset="0"/>
              </a:rPr>
              <a:t>a'i</a:t>
            </a:r>
            <a:r>
              <a:rPr lang="en-GB" sz="1600" dirty="0">
                <a:latin typeface="Arial" panose="020B0604020202020204" pitchFamily="34" charset="0"/>
              </a:rPr>
              <a:t> </a:t>
            </a:r>
            <a:r>
              <a:rPr lang="en-GB" sz="1600" dirty="0" err="1">
                <a:latin typeface="Arial" panose="020B0604020202020204" pitchFamily="34" charset="0"/>
              </a:rPr>
              <a:t>ongl</a:t>
            </a:r>
            <a:r>
              <a:rPr lang="en-GB" sz="1600" dirty="0">
                <a:latin typeface="Arial" panose="020B0604020202020204" pitchFamily="34" charset="0"/>
              </a:rPr>
              <a:t> </a:t>
            </a:r>
            <a:r>
              <a:rPr lang="en-GB" sz="1600" dirty="0" err="1">
                <a:latin typeface="Arial" panose="020B0604020202020204" pitchFamily="34" charset="0"/>
              </a:rPr>
              <a:t>i</a:t>
            </a:r>
            <a:r>
              <a:rPr lang="en-GB" sz="1600" dirty="0">
                <a:latin typeface="Arial" panose="020B0604020202020204" pitchFamily="34" charset="0"/>
              </a:rPr>
              <a:t> </a:t>
            </a:r>
            <a:r>
              <a:rPr lang="en-GB" sz="1600" dirty="0" err="1">
                <a:latin typeface="Arial" panose="020B0604020202020204" pitchFamily="34" charset="0"/>
              </a:rPr>
              <a:t>lawr</a:t>
            </a:r>
            <a:r>
              <a:rPr lang="en-GB" sz="1600" dirty="0">
                <a:latin typeface="Arial" panose="020B0604020202020204" pitchFamily="34" charset="0"/>
              </a:rPr>
              <a:t>. Mae </a:t>
            </a:r>
            <a:r>
              <a:rPr lang="en-GB" sz="1600" dirty="0" err="1">
                <a:latin typeface="Arial" panose="020B0604020202020204" pitchFamily="34" charset="0"/>
              </a:rPr>
              <a:t>hyn</a:t>
            </a:r>
            <a:r>
              <a:rPr lang="en-GB" sz="1600" dirty="0">
                <a:latin typeface="Arial" panose="020B0604020202020204" pitchFamily="34" charset="0"/>
              </a:rPr>
              <a:t> </a:t>
            </a:r>
            <a:r>
              <a:rPr lang="en-GB" sz="1600" dirty="0" err="1">
                <a:latin typeface="Arial" panose="020B0604020202020204" pitchFamily="34" charset="0"/>
              </a:rPr>
              <a:t>yn</a:t>
            </a:r>
            <a:r>
              <a:rPr lang="en-GB" sz="1600" dirty="0">
                <a:latin typeface="Arial" panose="020B0604020202020204" pitchFamily="34" charset="0"/>
              </a:rPr>
              <a:t> </a:t>
            </a:r>
            <a:r>
              <a:rPr lang="en-GB" sz="1600" dirty="0" err="1">
                <a:latin typeface="Arial" panose="020B0604020202020204" pitchFamily="34" charset="0"/>
              </a:rPr>
              <a:t>ei</a:t>
            </a:r>
            <a:r>
              <a:rPr lang="en-GB" sz="1600" dirty="0">
                <a:latin typeface="Arial" panose="020B0604020202020204" pitchFamily="34" charset="0"/>
              </a:rPr>
              <a:t> </a:t>
            </a:r>
            <a:r>
              <a:rPr lang="en-GB" sz="1600" dirty="0" err="1">
                <a:latin typeface="Arial" panose="020B0604020202020204" pitchFamily="34" charset="0"/>
              </a:rPr>
              <a:t>gwneud</a:t>
            </a:r>
            <a:r>
              <a:rPr lang="en-GB" sz="1600" dirty="0">
                <a:latin typeface="Arial" panose="020B0604020202020204" pitchFamily="34" charset="0"/>
              </a:rPr>
              <a:t> </a:t>
            </a:r>
            <a:r>
              <a:rPr lang="en-GB" sz="1600" dirty="0" err="1">
                <a:latin typeface="Arial" panose="020B0604020202020204" pitchFamily="34" charset="0"/>
              </a:rPr>
              <a:t>hi'n</a:t>
            </a:r>
            <a:r>
              <a:rPr lang="en-GB" sz="1600" dirty="0">
                <a:latin typeface="Arial" panose="020B0604020202020204" pitchFamily="34" charset="0"/>
              </a:rPr>
              <a:t> haws </a:t>
            </a:r>
            <a:r>
              <a:rPr lang="en-GB" sz="1600" dirty="0" err="1">
                <a:latin typeface="Arial" panose="020B0604020202020204" pitchFamily="34" charset="0"/>
              </a:rPr>
              <a:t>i</a:t>
            </a:r>
            <a:r>
              <a:rPr lang="en-GB" sz="1600" dirty="0">
                <a:latin typeface="Arial" panose="020B0604020202020204" pitchFamily="34" charset="0"/>
              </a:rPr>
              <a:t> </a:t>
            </a:r>
            <a:r>
              <a:rPr lang="en-GB" sz="1600" dirty="0" err="1">
                <a:latin typeface="Arial" panose="020B0604020202020204" pitchFamily="34" charset="0"/>
              </a:rPr>
              <a:t>blant</a:t>
            </a:r>
            <a:r>
              <a:rPr lang="en-GB" sz="1600" dirty="0">
                <a:latin typeface="Arial" panose="020B0604020202020204" pitchFamily="34" charset="0"/>
              </a:rPr>
              <a:t> weld y nib </a:t>
            </a:r>
            <a:r>
              <a:rPr lang="en-GB" sz="1600" dirty="0" err="1">
                <a:latin typeface="Arial" panose="020B0604020202020204" pitchFamily="34" charset="0"/>
              </a:rPr>
              <a:t>wrth</a:t>
            </a:r>
            <a:r>
              <a:rPr lang="en-GB" sz="1600" dirty="0">
                <a:latin typeface="Arial" panose="020B0604020202020204" pitchFamily="34" charset="0"/>
              </a:rPr>
              <a:t> </a:t>
            </a:r>
            <a:r>
              <a:rPr lang="en-GB" sz="1600" dirty="0" err="1">
                <a:latin typeface="Arial" panose="020B0604020202020204" pitchFamily="34" charset="0"/>
              </a:rPr>
              <a:t>iddynt</a:t>
            </a:r>
            <a:r>
              <a:rPr lang="en-GB" sz="1600" dirty="0">
                <a:latin typeface="Arial" panose="020B0604020202020204" pitchFamily="34" charset="0"/>
              </a:rPr>
              <a:t> </a:t>
            </a:r>
            <a:r>
              <a:rPr lang="en-GB" sz="1600" dirty="0" err="1">
                <a:latin typeface="Arial" panose="020B0604020202020204" pitchFamily="34" charset="0"/>
              </a:rPr>
              <a:t>ysgrifennu</a:t>
            </a:r>
            <a:r>
              <a:rPr lang="en-GB" sz="1600" dirty="0">
                <a:latin typeface="Arial" panose="020B0604020202020204" pitchFamily="34" charset="0"/>
              </a:rPr>
              <a:t>;</a:t>
            </a:r>
          </a:p>
          <a:p>
            <a:r>
              <a:rPr lang="en-GB" sz="1600" dirty="0" err="1">
                <a:latin typeface="Arial" panose="020B0604020202020204" pitchFamily="34" charset="0"/>
              </a:rPr>
              <a:t>Dylai</a:t>
            </a:r>
            <a:r>
              <a:rPr lang="en-GB" sz="1600" dirty="0">
                <a:latin typeface="Arial" panose="020B0604020202020204" pitchFamily="34" charset="0"/>
              </a:rPr>
              <a:t> plant </a:t>
            </a:r>
            <a:r>
              <a:rPr lang="en-GB" sz="1600" dirty="0" err="1">
                <a:latin typeface="Arial" panose="020B0604020202020204" pitchFamily="34" charset="0"/>
              </a:rPr>
              <a:t>binsio</a:t>
            </a:r>
            <a:r>
              <a:rPr lang="en-GB" sz="1600" dirty="0">
                <a:latin typeface="Arial" panose="020B0604020202020204" pitchFamily="34" charset="0"/>
              </a:rPr>
              <a:t> </a:t>
            </a:r>
            <a:r>
              <a:rPr lang="en-GB" sz="1600" dirty="0" err="1">
                <a:latin typeface="Arial" panose="020B0604020202020204" pitchFamily="34" charset="0"/>
              </a:rPr>
              <a:t>siafft</a:t>
            </a:r>
            <a:r>
              <a:rPr lang="en-GB" sz="1600" dirty="0">
                <a:latin typeface="Arial" panose="020B0604020202020204" pitchFamily="34" charset="0"/>
              </a:rPr>
              <a:t> y </a:t>
            </a:r>
            <a:r>
              <a:rPr lang="en-GB" sz="1600" dirty="0" err="1">
                <a:latin typeface="Arial" panose="020B0604020202020204" pitchFamily="34" charset="0"/>
              </a:rPr>
              <a:t>pensil</a:t>
            </a:r>
            <a:r>
              <a:rPr lang="en-GB" sz="1600" dirty="0">
                <a:latin typeface="Arial" panose="020B0604020202020204" pitchFamily="34" charset="0"/>
              </a:rPr>
              <a:t>, </a:t>
            </a:r>
            <a:r>
              <a:rPr lang="en-GB" sz="1600" dirty="0" err="1">
                <a:latin typeface="Arial" panose="020B0604020202020204" pitchFamily="34" charset="0"/>
              </a:rPr>
              <a:t>nid</a:t>
            </a:r>
            <a:r>
              <a:rPr lang="en-GB" sz="1600" dirty="0">
                <a:latin typeface="Arial" panose="020B0604020202020204" pitchFamily="34" charset="0"/>
              </a:rPr>
              <a:t> y nib </a:t>
            </a:r>
            <a:r>
              <a:rPr lang="en-GB" sz="1600" dirty="0" err="1">
                <a:latin typeface="Arial" panose="020B0604020202020204" pitchFamily="34" charset="0"/>
              </a:rPr>
              <a:t>miniog</a:t>
            </a:r>
            <a:r>
              <a:rPr lang="en-GB" sz="1600" dirty="0">
                <a:latin typeface="Arial" panose="020B0604020202020204" pitchFamily="34" charset="0"/>
              </a:rPr>
              <a:t>. Mae </a:t>
            </a:r>
            <a:r>
              <a:rPr lang="en-GB" sz="1600" dirty="0" err="1">
                <a:latin typeface="Arial" panose="020B0604020202020204" pitchFamily="34" charset="0"/>
              </a:rPr>
              <a:t>hyn</a:t>
            </a:r>
            <a:r>
              <a:rPr lang="en-GB" sz="1600" dirty="0">
                <a:latin typeface="Arial" panose="020B0604020202020204" pitchFamily="34" charset="0"/>
              </a:rPr>
              <a:t> </a:t>
            </a:r>
            <a:r>
              <a:rPr lang="en-GB" sz="1600" dirty="0" err="1">
                <a:latin typeface="Arial" panose="020B0604020202020204" pitchFamily="34" charset="0"/>
              </a:rPr>
              <a:t>yn</a:t>
            </a:r>
            <a:r>
              <a:rPr lang="en-GB" sz="1600" dirty="0">
                <a:latin typeface="Arial" panose="020B0604020202020204" pitchFamily="34" charset="0"/>
              </a:rPr>
              <a:t> </a:t>
            </a:r>
            <a:r>
              <a:rPr lang="en-GB" sz="1600" dirty="0" err="1">
                <a:latin typeface="Arial" panose="020B0604020202020204" pitchFamily="34" charset="0"/>
              </a:rPr>
              <a:t>helpu</a:t>
            </a:r>
            <a:r>
              <a:rPr lang="en-GB" sz="1600" dirty="0">
                <a:latin typeface="Arial" panose="020B0604020202020204" pitchFamily="34" charset="0"/>
              </a:rPr>
              <a:t> </a:t>
            </a:r>
            <a:r>
              <a:rPr lang="en-GB" sz="1600" dirty="0" err="1">
                <a:latin typeface="Arial" panose="020B0604020202020204" pitchFamily="34" charset="0"/>
              </a:rPr>
              <a:t>i</a:t>
            </a:r>
            <a:r>
              <a:rPr lang="en-GB" sz="1600" dirty="0">
                <a:latin typeface="Arial" panose="020B0604020202020204" pitchFamily="34" charset="0"/>
              </a:rPr>
              <a:t> </a:t>
            </a:r>
            <a:r>
              <a:rPr lang="en-GB" sz="1600" dirty="0" err="1">
                <a:latin typeface="Arial" panose="020B0604020202020204" pitchFamily="34" charset="0"/>
              </a:rPr>
              <a:t>atal</a:t>
            </a:r>
            <a:r>
              <a:rPr lang="en-GB" sz="1600" dirty="0">
                <a:latin typeface="Arial" panose="020B0604020202020204" pitchFamily="34" charset="0"/>
              </a:rPr>
              <a:t> y </a:t>
            </a:r>
            <a:r>
              <a:rPr lang="en-GB" sz="1600" dirty="0" err="1">
                <a:latin typeface="Arial" panose="020B0604020202020204" pitchFamily="34" charset="0"/>
              </a:rPr>
              <a:t>llaw</a:t>
            </a:r>
            <a:r>
              <a:rPr lang="en-GB" sz="1600" dirty="0">
                <a:latin typeface="Arial" panose="020B0604020202020204" pitchFamily="34" charset="0"/>
              </a:rPr>
              <a:t> </a:t>
            </a:r>
            <a:r>
              <a:rPr lang="en-GB" sz="1600" dirty="0" err="1">
                <a:latin typeface="Arial" panose="020B0604020202020204" pitchFamily="34" charset="0"/>
              </a:rPr>
              <a:t>rhag</a:t>
            </a:r>
            <a:r>
              <a:rPr lang="en-GB" sz="1600" dirty="0">
                <a:latin typeface="Arial" panose="020B0604020202020204" pitchFamily="34" charset="0"/>
              </a:rPr>
              <a:t> </a:t>
            </a:r>
            <a:r>
              <a:rPr lang="en-GB" sz="1600" dirty="0" err="1">
                <a:latin typeface="Arial" panose="020B0604020202020204" pitchFamily="34" charset="0"/>
              </a:rPr>
              <a:t>cuddio'r</a:t>
            </a:r>
            <a:r>
              <a:rPr lang="en-GB" sz="1600" dirty="0">
                <a:latin typeface="Arial" panose="020B0604020202020204" pitchFamily="34" charset="0"/>
              </a:rPr>
              <a:t> </a:t>
            </a:r>
            <a:r>
              <a:rPr lang="en-GB" sz="1600" dirty="0" err="1">
                <a:latin typeface="Arial" panose="020B0604020202020204" pitchFamily="34" charset="0"/>
              </a:rPr>
              <a:t>hyn</a:t>
            </a:r>
            <a:r>
              <a:rPr lang="en-GB" sz="1600" dirty="0">
                <a:latin typeface="Arial" panose="020B0604020202020204" pitchFamily="34" charset="0"/>
              </a:rPr>
              <a:t> y </a:t>
            </a:r>
            <a:r>
              <a:rPr lang="en-GB" sz="1600" dirty="0" err="1">
                <a:latin typeface="Arial" panose="020B0604020202020204" pitchFamily="34" charset="0"/>
              </a:rPr>
              <a:t>mae'r</a:t>
            </a:r>
            <a:r>
              <a:rPr lang="en-GB" sz="1600" dirty="0">
                <a:latin typeface="Arial" panose="020B0604020202020204" pitchFamily="34" charset="0"/>
              </a:rPr>
              <a:t> </a:t>
            </a:r>
            <a:r>
              <a:rPr lang="en-GB" sz="1600" dirty="0" err="1">
                <a:latin typeface="Arial" panose="020B0604020202020204" pitchFamily="34" charset="0"/>
              </a:rPr>
              <a:t>plentyn</a:t>
            </a:r>
            <a:r>
              <a:rPr lang="en-GB" sz="1600" dirty="0">
                <a:latin typeface="Arial" panose="020B0604020202020204" pitchFamily="34" charset="0"/>
              </a:rPr>
              <a:t> </a:t>
            </a:r>
            <a:r>
              <a:rPr lang="en-GB" sz="1600" dirty="0" err="1">
                <a:latin typeface="Arial" panose="020B0604020202020204" pitchFamily="34" charset="0"/>
              </a:rPr>
              <a:t>yn</a:t>
            </a:r>
            <a:r>
              <a:rPr lang="en-GB" sz="1600" dirty="0">
                <a:latin typeface="Arial" panose="020B0604020202020204" pitchFamily="34" charset="0"/>
              </a:rPr>
              <a:t> </a:t>
            </a:r>
            <a:r>
              <a:rPr lang="en-GB" sz="1600" dirty="0" err="1">
                <a:latin typeface="Arial" panose="020B0604020202020204" pitchFamily="34" charset="0"/>
              </a:rPr>
              <a:t>ei</a:t>
            </a:r>
            <a:r>
              <a:rPr lang="en-GB" sz="1600" dirty="0">
                <a:latin typeface="Arial" panose="020B0604020202020204" pitchFamily="34" charset="0"/>
              </a:rPr>
              <a:t> </a:t>
            </a:r>
            <a:r>
              <a:rPr lang="en-GB" sz="1600" dirty="0" err="1">
                <a:latin typeface="Arial" panose="020B0604020202020204" pitchFamily="34" charset="0"/>
              </a:rPr>
              <a:t>ysgrifennu</a:t>
            </a:r>
            <a:r>
              <a:rPr lang="en-GB" sz="1600" dirty="0">
                <a:latin typeface="Arial" panose="020B0604020202020204" pitchFamily="34" charset="0"/>
              </a:rPr>
              <a:t>;</a:t>
            </a:r>
          </a:p>
          <a:p>
            <a:r>
              <a:rPr lang="en-GB" sz="1600" dirty="0" err="1">
                <a:latin typeface="Arial" panose="020B0604020202020204" pitchFamily="34" charset="0"/>
              </a:rPr>
              <a:t>Trwy</a:t>
            </a:r>
            <a:r>
              <a:rPr lang="en-GB" sz="1600" dirty="0">
                <a:latin typeface="Arial" panose="020B0604020202020204" pitchFamily="34" charset="0"/>
              </a:rPr>
              <a:t> </a:t>
            </a:r>
            <a:r>
              <a:rPr lang="en-GB" sz="1600" dirty="0" err="1">
                <a:latin typeface="Arial" panose="020B0604020202020204" pitchFamily="34" charset="0"/>
              </a:rPr>
              <a:t>osod</a:t>
            </a:r>
            <a:r>
              <a:rPr lang="en-GB" sz="1600" dirty="0">
                <a:latin typeface="Arial" panose="020B0604020202020204" pitchFamily="34" charset="0"/>
              </a:rPr>
              <a:t> </a:t>
            </a:r>
            <a:r>
              <a:rPr lang="en-GB" sz="1600" dirty="0" err="1">
                <a:latin typeface="Arial" panose="020B0604020202020204" pitchFamily="34" charset="0"/>
              </a:rPr>
              <a:t>eu</a:t>
            </a:r>
            <a:r>
              <a:rPr lang="en-GB" sz="1600" dirty="0">
                <a:latin typeface="Arial" panose="020B0604020202020204" pitchFamily="34" charset="0"/>
              </a:rPr>
              <a:t> </a:t>
            </a:r>
            <a:r>
              <a:rPr lang="en-GB" sz="1600" dirty="0" err="1">
                <a:latin typeface="Arial" panose="020B0604020202020204" pitchFamily="34" charset="0"/>
              </a:rPr>
              <a:t>llaw</a:t>
            </a:r>
            <a:r>
              <a:rPr lang="en-GB" sz="1600" dirty="0">
                <a:latin typeface="Arial" panose="020B0604020202020204" pitchFamily="34" charset="0"/>
              </a:rPr>
              <a:t> </a:t>
            </a:r>
            <a:r>
              <a:rPr lang="en-GB" sz="1600" dirty="0" err="1">
                <a:latin typeface="Arial" panose="020B0604020202020204" pitchFamily="34" charset="0"/>
              </a:rPr>
              <a:t>dde</a:t>
            </a:r>
            <a:r>
              <a:rPr lang="en-GB" sz="1600" dirty="0">
                <a:latin typeface="Arial" panose="020B0604020202020204" pitchFamily="34" charset="0"/>
              </a:rPr>
              <a:t> </a:t>
            </a:r>
            <a:r>
              <a:rPr lang="en-GB" sz="1600" dirty="0" err="1">
                <a:latin typeface="Arial" panose="020B0604020202020204" pitchFamily="34" charset="0"/>
              </a:rPr>
              <a:t>yn</a:t>
            </a:r>
            <a:r>
              <a:rPr lang="en-GB" sz="1600" dirty="0">
                <a:latin typeface="Arial" panose="020B0604020202020204" pitchFamily="34" charset="0"/>
              </a:rPr>
              <a:t> </a:t>
            </a:r>
            <a:r>
              <a:rPr lang="en-GB" sz="1600" dirty="0" err="1">
                <a:latin typeface="Arial" panose="020B0604020202020204" pitchFamily="34" charset="0"/>
              </a:rPr>
              <a:t>fflat</a:t>
            </a:r>
            <a:r>
              <a:rPr lang="en-GB" sz="1600" dirty="0">
                <a:latin typeface="Arial" panose="020B0604020202020204" pitchFamily="34" charset="0"/>
              </a:rPr>
              <a:t> </a:t>
            </a:r>
            <a:r>
              <a:rPr lang="en-GB" sz="1600" dirty="0" err="1">
                <a:latin typeface="Arial" panose="020B0604020202020204" pitchFamily="34" charset="0"/>
              </a:rPr>
              <a:t>ar</a:t>
            </a:r>
            <a:r>
              <a:rPr lang="en-GB" sz="1600" dirty="0">
                <a:latin typeface="Arial" panose="020B0604020202020204" pitchFamily="34" charset="0"/>
              </a:rPr>
              <a:t> </a:t>
            </a:r>
            <a:r>
              <a:rPr lang="en-GB" sz="1600" dirty="0" err="1">
                <a:latin typeface="Arial" panose="020B0604020202020204" pitchFamily="34" charset="0"/>
              </a:rPr>
              <a:t>ochr</a:t>
            </a:r>
            <a:r>
              <a:rPr lang="en-GB" sz="1600" dirty="0">
                <a:latin typeface="Arial" panose="020B0604020202020204" pitchFamily="34" charset="0"/>
              </a:rPr>
              <a:t> </a:t>
            </a:r>
            <a:r>
              <a:rPr lang="en-GB" sz="1600" dirty="0" err="1">
                <a:latin typeface="Arial" panose="020B0604020202020204" pitchFamily="34" charset="0"/>
              </a:rPr>
              <a:t>dde'r</a:t>
            </a:r>
            <a:r>
              <a:rPr lang="en-GB" sz="1600" dirty="0">
                <a:latin typeface="Arial" panose="020B0604020202020204" pitchFamily="34" charset="0"/>
              </a:rPr>
              <a:t> </a:t>
            </a:r>
            <a:r>
              <a:rPr lang="en-GB" sz="1600" dirty="0" err="1">
                <a:latin typeface="Arial" panose="020B0604020202020204" pitchFamily="34" charset="0"/>
              </a:rPr>
              <a:t>papur</a:t>
            </a:r>
            <a:r>
              <a:rPr lang="en-GB" sz="1600" dirty="0">
                <a:latin typeface="Arial" panose="020B0604020202020204" pitchFamily="34" charset="0"/>
              </a:rPr>
              <a:t>, gall plant </a:t>
            </a:r>
            <a:r>
              <a:rPr lang="en-GB" sz="1600" dirty="0" err="1">
                <a:latin typeface="Arial" panose="020B0604020202020204" pitchFamily="34" charset="0"/>
              </a:rPr>
              <a:t>atal</a:t>
            </a:r>
            <a:r>
              <a:rPr lang="en-GB" sz="1600" dirty="0">
                <a:latin typeface="Arial" panose="020B0604020202020204" pitchFamily="34" charset="0"/>
              </a:rPr>
              <a:t> y </a:t>
            </a:r>
            <a:r>
              <a:rPr lang="en-GB" sz="1600" dirty="0" err="1">
                <a:latin typeface="Arial" panose="020B0604020202020204" pitchFamily="34" charset="0"/>
              </a:rPr>
              <a:t>dudalen</a:t>
            </a:r>
            <a:r>
              <a:rPr lang="en-GB" sz="1600" dirty="0">
                <a:latin typeface="Arial" panose="020B0604020202020204" pitchFamily="34" charset="0"/>
              </a:rPr>
              <a:t> </a:t>
            </a:r>
            <a:r>
              <a:rPr lang="en-GB" sz="1600" dirty="0" err="1">
                <a:latin typeface="Arial" panose="020B0604020202020204" pitchFamily="34" charset="0"/>
              </a:rPr>
              <a:t>rhag</a:t>
            </a:r>
            <a:r>
              <a:rPr lang="en-GB" sz="1600" dirty="0">
                <a:latin typeface="Arial" panose="020B0604020202020204" pitchFamily="34" charset="0"/>
              </a:rPr>
              <a:t> </a:t>
            </a:r>
            <a:r>
              <a:rPr lang="en-GB" sz="1600" dirty="0" err="1">
                <a:latin typeface="Arial" panose="020B0604020202020204" pitchFamily="34" charset="0"/>
              </a:rPr>
              <a:t>symud</a:t>
            </a:r>
            <a:r>
              <a:rPr lang="en-GB" sz="1600" dirty="0">
                <a:latin typeface="Arial" panose="020B0604020202020204" pitchFamily="34" charset="0"/>
              </a:rPr>
              <a:t> o </a:t>
            </a:r>
            <a:r>
              <a:rPr lang="en-GB" sz="1600" dirty="0" err="1">
                <a:latin typeface="Arial" panose="020B0604020202020204" pitchFamily="34" charset="0"/>
              </a:rPr>
              <a:t>gwmpas</a:t>
            </a:r>
            <a:r>
              <a:rPr lang="en-GB" sz="1600" dirty="0">
                <a:latin typeface="Arial" panose="020B0604020202020204" pitchFamily="34" charset="0"/>
              </a:rPr>
              <a:t> </a:t>
            </a:r>
            <a:r>
              <a:rPr lang="en-GB" sz="1600" dirty="0" err="1">
                <a:latin typeface="Arial" panose="020B0604020202020204" pitchFamily="34" charset="0"/>
              </a:rPr>
              <a:t>wrth</a:t>
            </a:r>
            <a:r>
              <a:rPr lang="en-GB" sz="1600" dirty="0">
                <a:latin typeface="Arial" panose="020B0604020202020204" pitchFamily="34" charset="0"/>
              </a:rPr>
              <a:t> </a:t>
            </a:r>
            <a:r>
              <a:rPr lang="en-GB" sz="1600" dirty="0" err="1">
                <a:latin typeface="Arial" panose="020B0604020202020204" pitchFamily="34" charset="0"/>
              </a:rPr>
              <a:t>iddynt</a:t>
            </a:r>
            <a:r>
              <a:rPr lang="en-GB" sz="1600" dirty="0">
                <a:latin typeface="Arial" panose="020B0604020202020204" pitchFamily="34" charset="0"/>
              </a:rPr>
              <a:t> </a:t>
            </a:r>
            <a:r>
              <a:rPr lang="en-GB" sz="1600" dirty="0" err="1">
                <a:latin typeface="Arial" panose="020B0604020202020204" pitchFamily="34" charset="0"/>
              </a:rPr>
              <a:t>ysgrifennu</a:t>
            </a:r>
            <a:r>
              <a:rPr lang="en-GB" sz="1600" dirty="0">
                <a:latin typeface="Arial" panose="020B0604020202020204" pitchFamily="34" charset="0"/>
              </a:rPr>
              <a:t>;</a:t>
            </a:r>
          </a:p>
          <a:p>
            <a:r>
              <a:rPr lang="en-GB" sz="1600" dirty="0" err="1">
                <a:latin typeface="Arial" panose="020B0604020202020204" pitchFamily="34" charset="0"/>
              </a:rPr>
              <a:t>Eisteddwch</a:t>
            </a:r>
            <a:r>
              <a:rPr lang="en-GB" sz="1600" dirty="0">
                <a:latin typeface="Arial" panose="020B0604020202020204" pitchFamily="34" charset="0"/>
              </a:rPr>
              <a:t> </a:t>
            </a:r>
            <a:r>
              <a:rPr lang="en-GB" sz="1600" dirty="0" err="1">
                <a:latin typeface="Arial" panose="020B0604020202020204" pitchFamily="34" charset="0"/>
              </a:rPr>
              <a:t>blant</a:t>
            </a:r>
            <a:r>
              <a:rPr lang="en-GB" sz="1600" dirty="0">
                <a:latin typeface="Arial" panose="020B0604020202020204" pitchFamily="34" charset="0"/>
              </a:rPr>
              <a:t> </a:t>
            </a:r>
            <a:r>
              <a:rPr lang="en-GB" sz="1600" dirty="0" err="1">
                <a:latin typeface="Arial" panose="020B0604020202020204" pitchFamily="34" charset="0"/>
              </a:rPr>
              <a:t>llaw</a:t>
            </a:r>
            <a:r>
              <a:rPr lang="en-GB" sz="1600" dirty="0">
                <a:latin typeface="Arial" panose="020B0604020202020204" pitchFamily="34" charset="0"/>
              </a:rPr>
              <a:t> </a:t>
            </a:r>
            <a:r>
              <a:rPr lang="en-GB" sz="1600" dirty="0" err="1">
                <a:latin typeface="Arial" panose="020B0604020202020204" pitchFamily="34" charset="0"/>
              </a:rPr>
              <a:t>chwith</a:t>
            </a:r>
            <a:r>
              <a:rPr lang="en-GB" sz="1600" dirty="0">
                <a:latin typeface="Arial" panose="020B0604020202020204" pitchFamily="34" charset="0"/>
              </a:rPr>
              <a:t> </a:t>
            </a:r>
            <a:r>
              <a:rPr lang="en-GB" sz="1600" dirty="0" err="1">
                <a:latin typeface="Arial" panose="020B0604020202020204" pitchFamily="34" charset="0"/>
              </a:rPr>
              <a:t>ar</a:t>
            </a:r>
            <a:r>
              <a:rPr lang="en-GB" sz="1600" dirty="0">
                <a:latin typeface="Arial" panose="020B0604020202020204" pitchFamily="34" charset="0"/>
              </a:rPr>
              <a:t> y </a:t>
            </a:r>
            <a:r>
              <a:rPr lang="en-GB" sz="1600" dirty="0" err="1">
                <a:latin typeface="Arial" panose="020B0604020202020204" pitchFamily="34" charset="0"/>
              </a:rPr>
              <a:t>chwith</a:t>
            </a:r>
            <a:r>
              <a:rPr lang="en-GB" sz="1600" dirty="0">
                <a:latin typeface="Arial" panose="020B0604020202020204" pitchFamily="34" charset="0"/>
              </a:rPr>
              <a:t>. </a:t>
            </a:r>
            <a:r>
              <a:rPr lang="en-GB" sz="1600" dirty="0" err="1">
                <a:latin typeface="Arial" panose="020B0604020202020204" pitchFamily="34" charset="0"/>
              </a:rPr>
              <a:t>Os</a:t>
            </a:r>
            <a:r>
              <a:rPr lang="en-GB" sz="1600" dirty="0">
                <a:latin typeface="Arial" panose="020B0604020202020204" pitchFamily="34" charset="0"/>
              </a:rPr>
              <a:t> </a:t>
            </a:r>
            <a:r>
              <a:rPr lang="en-GB" sz="1600" dirty="0" err="1">
                <a:latin typeface="Arial" panose="020B0604020202020204" pitchFamily="34" charset="0"/>
              </a:rPr>
              <a:t>yw’r</a:t>
            </a:r>
            <a:r>
              <a:rPr lang="en-GB" sz="1600" dirty="0">
                <a:latin typeface="Arial" panose="020B0604020202020204" pitchFamily="34" charset="0"/>
              </a:rPr>
              <a:t> </a:t>
            </a:r>
            <a:r>
              <a:rPr lang="en-GB" sz="1600" dirty="0" err="1">
                <a:latin typeface="Arial" panose="020B0604020202020204" pitchFamily="34" charset="0"/>
              </a:rPr>
              <a:t>plentyn</a:t>
            </a:r>
            <a:r>
              <a:rPr lang="en-GB" sz="1600" dirty="0">
                <a:latin typeface="Arial" panose="020B0604020202020204" pitchFamily="34" charset="0"/>
              </a:rPr>
              <a:t> </a:t>
            </a:r>
            <a:r>
              <a:rPr lang="en-GB" sz="1600" dirty="0" err="1">
                <a:latin typeface="Arial" panose="020B0604020202020204" pitchFamily="34" charset="0"/>
              </a:rPr>
              <a:t>llaw</a:t>
            </a:r>
            <a:r>
              <a:rPr lang="en-GB" sz="1600" dirty="0">
                <a:latin typeface="Arial" panose="020B0604020202020204" pitchFamily="34" charset="0"/>
              </a:rPr>
              <a:t> </a:t>
            </a:r>
            <a:r>
              <a:rPr lang="en-GB" sz="1600" dirty="0" err="1">
                <a:latin typeface="Arial" panose="020B0604020202020204" pitchFamily="34" charset="0"/>
              </a:rPr>
              <a:t>chwith</a:t>
            </a:r>
            <a:r>
              <a:rPr lang="en-GB" sz="1600" dirty="0">
                <a:latin typeface="Arial" panose="020B0604020202020204" pitchFamily="34" charset="0"/>
              </a:rPr>
              <a:t> </a:t>
            </a:r>
            <a:r>
              <a:rPr lang="en-GB" sz="1600" dirty="0" err="1">
                <a:latin typeface="Arial" panose="020B0604020202020204" pitchFamily="34" charset="0"/>
              </a:rPr>
              <a:t>yn</a:t>
            </a:r>
            <a:r>
              <a:rPr lang="en-GB" sz="1600" dirty="0">
                <a:latin typeface="Arial" panose="020B0604020202020204" pitchFamily="34" charset="0"/>
              </a:rPr>
              <a:t> </a:t>
            </a:r>
            <a:r>
              <a:rPr lang="en-GB" sz="1600" dirty="0" err="1">
                <a:latin typeface="Arial" panose="020B0604020202020204" pitchFamily="34" charset="0"/>
              </a:rPr>
              <a:t>eistedd</a:t>
            </a:r>
            <a:r>
              <a:rPr lang="en-GB" sz="1600" dirty="0">
                <a:latin typeface="Arial" panose="020B0604020202020204" pitchFamily="34" charset="0"/>
              </a:rPr>
              <a:t> </a:t>
            </a:r>
            <a:r>
              <a:rPr lang="en-GB" sz="1600" dirty="0" err="1">
                <a:latin typeface="Arial" panose="020B0604020202020204" pitchFamily="34" charset="0"/>
              </a:rPr>
              <a:t>i'r</a:t>
            </a:r>
            <a:r>
              <a:rPr lang="en-GB" sz="1600" dirty="0">
                <a:latin typeface="Arial" panose="020B0604020202020204" pitchFamily="34" charset="0"/>
              </a:rPr>
              <a:t> </a:t>
            </a:r>
            <a:r>
              <a:rPr lang="en-GB" sz="1600" dirty="0" err="1">
                <a:latin typeface="Arial" panose="020B0604020202020204" pitchFamily="34" charset="0"/>
              </a:rPr>
              <a:t>dde</a:t>
            </a:r>
            <a:r>
              <a:rPr lang="en-GB" sz="1600" dirty="0">
                <a:latin typeface="Arial" panose="020B0604020202020204" pitchFamily="34" charset="0"/>
              </a:rPr>
              <a:t> o </a:t>
            </a:r>
            <a:r>
              <a:rPr lang="en-GB" sz="1600" dirty="0" err="1">
                <a:latin typeface="Arial" panose="020B0604020202020204" pitchFamily="34" charset="0"/>
              </a:rPr>
              <a:t>blentyn</a:t>
            </a:r>
            <a:r>
              <a:rPr lang="en-GB" sz="1600" dirty="0">
                <a:latin typeface="Arial" panose="020B0604020202020204" pitchFamily="34" charset="0"/>
              </a:rPr>
              <a:t> </a:t>
            </a:r>
            <a:r>
              <a:rPr lang="en-GB" sz="1600" dirty="0" err="1">
                <a:latin typeface="Arial" panose="020B0604020202020204" pitchFamily="34" charset="0"/>
              </a:rPr>
              <a:t>ar</a:t>
            </a:r>
            <a:r>
              <a:rPr lang="en-GB" sz="1600" dirty="0">
                <a:latin typeface="Arial" panose="020B0604020202020204" pitchFamily="34" charset="0"/>
              </a:rPr>
              <a:t> y </a:t>
            </a:r>
            <a:r>
              <a:rPr lang="en-GB" sz="1600" dirty="0" err="1">
                <a:latin typeface="Arial" panose="020B0604020202020204" pitchFamily="34" charset="0"/>
              </a:rPr>
              <a:t>dde</a:t>
            </a:r>
            <a:r>
              <a:rPr lang="en-GB" sz="1600" dirty="0">
                <a:latin typeface="Arial" panose="020B0604020202020204" pitchFamily="34" charset="0"/>
              </a:rPr>
              <a:t>, </a:t>
            </a:r>
            <a:r>
              <a:rPr lang="en-GB" sz="1600" dirty="0" err="1">
                <a:latin typeface="Arial" panose="020B0604020202020204" pitchFamily="34" charset="0"/>
              </a:rPr>
              <a:t>bydd</a:t>
            </a:r>
            <a:r>
              <a:rPr lang="en-GB" sz="1600" dirty="0">
                <a:latin typeface="Arial" panose="020B0604020202020204" pitchFamily="34" charset="0"/>
              </a:rPr>
              <a:t> </a:t>
            </a:r>
            <a:r>
              <a:rPr lang="en-GB" sz="1600" dirty="0" err="1">
                <a:latin typeface="Arial" panose="020B0604020202020204" pitchFamily="34" charset="0"/>
              </a:rPr>
              <a:t>ei</a:t>
            </a:r>
            <a:r>
              <a:rPr lang="en-GB" sz="1600" dirty="0">
                <a:latin typeface="Arial" panose="020B0604020202020204" pitchFamily="34" charset="0"/>
              </a:rPr>
              <a:t> </a:t>
            </a:r>
            <a:r>
              <a:rPr lang="en-GB" sz="1600" dirty="0" err="1">
                <a:latin typeface="Arial" panose="020B0604020202020204" pitchFamily="34" charset="0"/>
              </a:rPr>
              <a:t>benelinoedd</a:t>
            </a:r>
            <a:r>
              <a:rPr lang="en-GB" sz="1600" dirty="0">
                <a:latin typeface="Arial" panose="020B0604020202020204" pitchFamily="34" charset="0"/>
              </a:rPr>
              <a:t> </a:t>
            </a:r>
            <a:r>
              <a:rPr lang="en-GB" sz="1600" dirty="0" err="1">
                <a:latin typeface="Arial" panose="020B0604020202020204" pitchFamily="34" charset="0"/>
              </a:rPr>
              <a:t>yn</a:t>
            </a:r>
            <a:r>
              <a:rPr lang="en-GB" sz="1600" dirty="0">
                <a:latin typeface="Arial" panose="020B0604020202020204" pitchFamily="34" charset="0"/>
              </a:rPr>
              <a:t> </a:t>
            </a:r>
            <a:r>
              <a:rPr lang="en-GB" sz="1600" dirty="0" err="1">
                <a:latin typeface="Arial" panose="020B0604020202020204" pitchFamily="34" charset="0"/>
              </a:rPr>
              <a:t>gwrthdaro</a:t>
            </a:r>
            <a:r>
              <a:rPr lang="en-GB" sz="1600" dirty="0">
                <a:latin typeface="Arial" panose="020B0604020202020204" pitchFamily="34" charset="0"/>
              </a:rPr>
              <a:t> </a:t>
            </a:r>
            <a:r>
              <a:rPr lang="en-GB" sz="1600" dirty="0" err="1">
                <a:latin typeface="Arial" panose="020B0604020202020204" pitchFamily="34" charset="0"/>
              </a:rPr>
              <a:t>wrth</a:t>
            </a:r>
            <a:r>
              <a:rPr lang="en-GB" sz="1600" dirty="0">
                <a:latin typeface="Arial" panose="020B0604020202020204" pitchFamily="34" charset="0"/>
              </a:rPr>
              <a:t> </a:t>
            </a:r>
            <a:r>
              <a:rPr lang="en-GB" sz="1600" dirty="0" err="1">
                <a:latin typeface="Arial" panose="020B0604020202020204" pitchFamily="34" charset="0"/>
              </a:rPr>
              <a:t>iddynt</a:t>
            </a:r>
            <a:r>
              <a:rPr lang="en-GB" sz="1600" dirty="0">
                <a:latin typeface="Arial" panose="020B0604020202020204" pitchFamily="34" charset="0"/>
              </a:rPr>
              <a:t> </a:t>
            </a:r>
            <a:r>
              <a:rPr lang="en-GB" sz="1600" dirty="0" err="1">
                <a:latin typeface="Arial" panose="020B0604020202020204" pitchFamily="34" charset="0"/>
              </a:rPr>
              <a:t>ysgrifennu</a:t>
            </a:r>
            <a:r>
              <a:rPr lang="en-GB" sz="1600" dirty="0">
                <a:latin typeface="Arial" panose="020B0604020202020204" pitchFamily="34" charset="0"/>
              </a:rPr>
              <a:t>.</a:t>
            </a:r>
          </a:p>
        </p:txBody>
      </p:sp>
      <p:sp>
        <p:nvSpPr>
          <p:cNvPr id="4" name="Content Placeholder 3"/>
          <p:cNvSpPr>
            <a:spLocks noGrp="1"/>
          </p:cNvSpPr>
          <p:nvPr>
            <p:ph sz="half" idx="2"/>
          </p:nvPr>
        </p:nvSpPr>
        <p:spPr>
          <a:xfrm>
            <a:off x="4629150" y="1556792"/>
            <a:ext cx="4263330" cy="4752528"/>
          </a:xfrm>
        </p:spPr>
        <p:txBody>
          <a:bodyPr>
            <a:noAutofit/>
          </a:bodyPr>
          <a:lstStyle/>
          <a:p>
            <a:r>
              <a:rPr lang="en-GB" sz="1600" dirty="0">
                <a:solidFill>
                  <a:srgbClr val="0070C0"/>
                </a:solidFill>
                <a:latin typeface="Arial" panose="020B0604020202020204" pitchFamily="34" charset="0"/>
              </a:rPr>
              <a:t>Paper should be placed slightly to the left of centre, and angled downwards. This makes it easier for children to see the nib as they're writing;</a:t>
            </a:r>
          </a:p>
          <a:p>
            <a:r>
              <a:rPr lang="en-GB" sz="1600" dirty="0">
                <a:solidFill>
                  <a:srgbClr val="0070C0"/>
                </a:solidFill>
                <a:latin typeface="Arial" panose="020B0604020202020204" pitchFamily="34" charset="0"/>
              </a:rPr>
              <a:t>Children should pinch the shaft of the pencil, not the sharpened nib. This helps to prevent the hand from obscuring what the child is writing;</a:t>
            </a:r>
          </a:p>
          <a:p>
            <a:r>
              <a:rPr lang="en-GB" sz="1600" dirty="0">
                <a:solidFill>
                  <a:srgbClr val="0070C0"/>
                </a:solidFill>
                <a:latin typeface="Arial" panose="020B0604020202020204" pitchFamily="34" charset="0"/>
              </a:rPr>
              <a:t>By placing their right hand flat on the right-hand side of the paper, children can prevent the page from moving about as they write;</a:t>
            </a:r>
          </a:p>
          <a:p>
            <a:r>
              <a:rPr lang="en-GB" sz="1600" dirty="0">
                <a:solidFill>
                  <a:srgbClr val="0070C0"/>
                </a:solidFill>
                <a:latin typeface="Arial" panose="020B0604020202020204" pitchFamily="34" charset="0"/>
              </a:rPr>
              <a:t>Sit left-handed children on the left. If your left-handed child sits to the right of a right-handed child, their elbows will clash as they write. </a:t>
            </a:r>
          </a:p>
        </p:txBody>
      </p:sp>
    </p:spTree>
    <p:extLst>
      <p:ext uri="{BB962C8B-B14F-4D97-AF65-F5344CB8AC3E}">
        <p14:creationId xmlns:p14="http://schemas.microsoft.com/office/powerpoint/2010/main" val="3133196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57200"/>
            <a:ext cx="8424936" cy="883568"/>
          </a:xfrm>
        </p:spPr>
        <p:txBody>
          <a:bodyPr>
            <a:noAutofit/>
          </a:bodyPr>
          <a:lstStyle/>
          <a:p>
            <a:r>
              <a:rPr lang="en-GB" sz="4000" dirty="0">
                <a:latin typeface="Arial" panose="020B0604020202020204" pitchFamily="34" charset="0"/>
              </a:rPr>
              <a:t>Beth am </a:t>
            </a:r>
            <a:r>
              <a:rPr lang="en-GB" sz="4000" dirty="0" err="1">
                <a:latin typeface="Arial" panose="020B0604020202020204" pitchFamily="34" charset="0"/>
              </a:rPr>
              <a:t>ddiwylliannau</a:t>
            </a:r>
            <a:r>
              <a:rPr lang="en-GB" sz="4000" dirty="0">
                <a:latin typeface="Arial" panose="020B0604020202020204" pitchFamily="34" charset="0"/>
              </a:rPr>
              <a:t> </a:t>
            </a:r>
            <a:r>
              <a:rPr lang="en-GB" sz="4000" dirty="0" err="1">
                <a:latin typeface="Arial" panose="020B0604020202020204" pitchFamily="34" charset="0"/>
              </a:rPr>
              <a:t>eraill</a:t>
            </a:r>
            <a:r>
              <a:rPr lang="en-GB" sz="4000" dirty="0">
                <a:latin typeface="Arial" panose="020B0604020202020204" pitchFamily="34" charset="0"/>
              </a:rPr>
              <a:t>?</a:t>
            </a:r>
            <a:br>
              <a:rPr lang="en-GB" sz="4000" dirty="0">
                <a:latin typeface="Arial" panose="020B0604020202020204" pitchFamily="34" charset="0"/>
              </a:rPr>
            </a:br>
            <a:r>
              <a:rPr lang="en-GB" sz="4000" dirty="0">
                <a:solidFill>
                  <a:srgbClr val="0070C0"/>
                </a:solidFill>
                <a:latin typeface="Arial" panose="020B0604020202020204" pitchFamily="34" charset="0"/>
              </a:rPr>
              <a:t>What about other cultures? </a:t>
            </a:r>
          </a:p>
        </p:txBody>
      </p:sp>
      <p:sp>
        <p:nvSpPr>
          <p:cNvPr id="5" name="Content Placeholder 4"/>
          <p:cNvSpPr>
            <a:spLocks noGrp="1"/>
          </p:cNvSpPr>
          <p:nvPr>
            <p:ph idx="1"/>
          </p:nvPr>
        </p:nvSpPr>
        <p:spPr>
          <a:xfrm>
            <a:off x="3887390" y="1412776"/>
            <a:ext cx="5149106" cy="4448275"/>
          </a:xfrm>
        </p:spPr>
        <p:txBody>
          <a:bodyPr>
            <a:normAutofit fontScale="85000" lnSpcReduction="20000"/>
          </a:bodyPr>
          <a:lstStyle/>
          <a:p>
            <a:r>
              <a:rPr lang="en-GB" dirty="0" err="1">
                <a:latin typeface="Arial" panose="020B0604020202020204" pitchFamily="34" charset="0"/>
              </a:rPr>
              <a:t>Nid</a:t>
            </a:r>
            <a:r>
              <a:rPr lang="en-GB" dirty="0">
                <a:latin typeface="Arial" panose="020B0604020202020204" pitchFamily="34" charset="0"/>
              </a:rPr>
              <a:t> </a:t>
            </a:r>
            <a:r>
              <a:rPr lang="en-GB" dirty="0" err="1">
                <a:latin typeface="Arial" panose="020B0604020202020204" pitchFamily="34" charset="0"/>
              </a:rPr>
              <a:t>yw</a:t>
            </a:r>
            <a:r>
              <a:rPr lang="en-GB" dirty="0">
                <a:latin typeface="Arial" panose="020B0604020202020204" pitchFamily="34" charset="0"/>
              </a:rPr>
              <a:t> </a:t>
            </a:r>
            <a:r>
              <a:rPr lang="en-GB" dirty="0" err="1">
                <a:latin typeface="Arial" panose="020B0604020202020204" pitchFamily="34" charset="0"/>
              </a:rPr>
              <a:t>pob</a:t>
            </a:r>
            <a:r>
              <a:rPr lang="en-GB" dirty="0">
                <a:latin typeface="Arial" panose="020B0604020202020204" pitchFamily="34" charset="0"/>
              </a:rPr>
              <a:t> </a:t>
            </a:r>
            <a:r>
              <a:rPr lang="en-GB" dirty="0" err="1">
                <a:latin typeface="Arial" panose="020B0604020202020204" pitchFamily="34" charset="0"/>
              </a:rPr>
              <a:t>diwylliant</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darllen</a:t>
            </a:r>
            <a:r>
              <a:rPr lang="en-GB" dirty="0">
                <a:latin typeface="Arial" panose="020B0604020202020204" pitchFamily="34" charset="0"/>
              </a:rPr>
              <a:t> ac </a:t>
            </a:r>
            <a:r>
              <a:rPr lang="en-GB" dirty="0" err="1">
                <a:latin typeface="Arial" panose="020B0604020202020204" pitchFamily="34" charset="0"/>
              </a:rPr>
              <a:t>ysgrifennu</a:t>
            </a:r>
            <a:r>
              <a:rPr lang="en-GB" dirty="0">
                <a:latin typeface="Arial" panose="020B0604020202020204" pitchFamily="34" charset="0"/>
              </a:rPr>
              <a:t> </a:t>
            </a:r>
            <a:r>
              <a:rPr lang="en-GB" dirty="0" err="1">
                <a:latin typeface="Arial" panose="020B0604020202020204" pitchFamily="34" charset="0"/>
              </a:rPr>
              <a:t>o'r</a:t>
            </a:r>
            <a:r>
              <a:rPr lang="en-GB" dirty="0">
                <a:latin typeface="Arial" panose="020B0604020202020204" pitchFamily="34" charset="0"/>
              </a:rPr>
              <a:t> </a:t>
            </a:r>
            <a:r>
              <a:rPr lang="en-GB" dirty="0" err="1">
                <a:latin typeface="Arial" panose="020B0604020202020204" pitchFamily="34" charset="0"/>
              </a:rPr>
              <a:t>chwith</a:t>
            </a:r>
            <a:r>
              <a:rPr lang="en-GB" dirty="0">
                <a:latin typeface="Arial" panose="020B0604020202020204" pitchFamily="34" charset="0"/>
              </a:rPr>
              <a:t> </a:t>
            </a:r>
            <a:r>
              <a:rPr lang="en-GB" dirty="0" err="1">
                <a:latin typeface="Arial" panose="020B0604020202020204" pitchFamily="34" charset="0"/>
              </a:rPr>
              <a:t>i'r</a:t>
            </a:r>
            <a:r>
              <a:rPr lang="en-GB" dirty="0">
                <a:latin typeface="Arial" panose="020B0604020202020204" pitchFamily="34" charset="0"/>
              </a:rPr>
              <a:t> </a:t>
            </a:r>
            <a:r>
              <a:rPr lang="en-GB" dirty="0" err="1">
                <a:latin typeface="Arial" panose="020B0604020202020204" pitchFamily="34" charset="0"/>
              </a:rPr>
              <a:t>dde</a:t>
            </a:r>
            <a:r>
              <a:rPr lang="en-GB" dirty="0">
                <a:latin typeface="Arial" panose="020B0604020202020204" pitchFamily="34" charset="0"/>
              </a:rPr>
              <a:t>;</a:t>
            </a:r>
          </a:p>
          <a:p>
            <a:r>
              <a:rPr lang="en-GB" dirty="0" err="1">
                <a:latin typeface="Arial" panose="020B0604020202020204" pitchFamily="34" charset="0"/>
              </a:rPr>
              <a:t>Ystyriwch</a:t>
            </a:r>
            <a:r>
              <a:rPr lang="en-GB" dirty="0">
                <a:latin typeface="Arial" panose="020B0604020202020204" pitchFamily="34" charset="0"/>
              </a:rPr>
              <a:t> </a:t>
            </a:r>
            <a:r>
              <a:rPr lang="en-GB" dirty="0" err="1">
                <a:latin typeface="Arial" panose="020B0604020202020204" pitchFamily="34" charset="0"/>
              </a:rPr>
              <a:t>sut</a:t>
            </a:r>
            <a:r>
              <a:rPr lang="en-GB" dirty="0">
                <a:latin typeface="Arial" panose="020B0604020202020204" pitchFamily="34" charset="0"/>
              </a:rPr>
              <a:t> y </a:t>
            </a:r>
            <a:r>
              <a:rPr lang="en-GB" dirty="0" err="1">
                <a:latin typeface="Arial" panose="020B0604020202020204" pitchFamily="34" charset="0"/>
              </a:rPr>
              <a:t>gallech</a:t>
            </a:r>
            <a:r>
              <a:rPr lang="en-GB" dirty="0">
                <a:latin typeface="Arial" panose="020B0604020202020204" pitchFamily="34" charset="0"/>
              </a:rPr>
              <a:t> </a:t>
            </a:r>
            <a:r>
              <a:rPr lang="en-GB" dirty="0" err="1">
                <a:latin typeface="Arial" panose="020B0604020202020204" pitchFamily="34" charset="0"/>
              </a:rPr>
              <a:t>gefnogi</a:t>
            </a:r>
            <a:r>
              <a:rPr lang="en-GB" dirty="0">
                <a:latin typeface="Arial" panose="020B0604020202020204" pitchFamily="34" charset="0"/>
              </a:rPr>
              <a:t> </a:t>
            </a:r>
            <a:r>
              <a:rPr lang="en-GB" dirty="0" err="1">
                <a:latin typeface="Arial" panose="020B0604020202020204" pitchFamily="34" charset="0"/>
              </a:rPr>
              <a:t>ysgrifennu</a:t>
            </a:r>
            <a:r>
              <a:rPr lang="en-GB" dirty="0">
                <a:latin typeface="Arial" panose="020B0604020202020204" pitchFamily="34" charset="0"/>
              </a:rPr>
              <a:t> </a:t>
            </a:r>
            <a:r>
              <a:rPr lang="en-GB" dirty="0" err="1">
                <a:latin typeface="Arial" panose="020B0604020202020204" pitchFamily="34" charset="0"/>
              </a:rPr>
              <a:t>amlddiwylliannol</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lleoliadau</a:t>
            </a:r>
            <a:r>
              <a:rPr lang="en-GB" dirty="0">
                <a:latin typeface="Arial" panose="020B0604020202020204" pitchFamily="34" charset="0"/>
              </a:rPr>
              <a:t> </a:t>
            </a:r>
            <a:r>
              <a:rPr lang="en-GB" dirty="0" err="1">
                <a:latin typeface="Arial" panose="020B0604020202020204" pitchFamily="34" charset="0"/>
              </a:rPr>
              <a:t>blynyddoedd</a:t>
            </a:r>
            <a:r>
              <a:rPr lang="en-GB" dirty="0">
                <a:latin typeface="Arial" panose="020B0604020202020204" pitchFamily="34" charset="0"/>
              </a:rPr>
              <a:t> </a:t>
            </a:r>
            <a:r>
              <a:rPr lang="en-GB" dirty="0" err="1">
                <a:latin typeface="Arial" panose="020B0604020202020204" pitchFamily="34" charset="0"/>
              </a:rPr>
              <a:t>cynnar</a:t>
            </a:r>
            <a:r>
              <a:rPr lang="en-GB" dirty="0">
                <a:latin typeface="Arial" panose="020B0604020202020204" pitchFamily="34" charset="0"/>
              </a:rPr>
              <a:t>.</a:t>
            </a:r>
            <a:endParaRPr lang="en-GB" dirty="0">
              <a:solidFill>
                <a:srgbClr val="0000FF"/>
              </a:solidFill>
              <a:latin typeface="Arial" panose="020B0604020202020204" pitchFamily="34" charset="0"/>
            </a:endParaRPr>
          </a:p>
          <a:p>
            <a:endParaRPr lang="en-GB" dirty="0">
              <a:solidFill>
                <a:srgbClr val="0000FF"/>
              </a:solidFill>
              <a:latin typeface="Arial" panose="020B0604020202020204" pitchFamily="34" charset="0"/>
            </a:endParaRPr>
          </a:p>
          <a:p>
            <a:r>
              <a:rPr lang="en-GB" dirty="0">
                <a:solidFill>
                  <a:srgbClr val="0070C0"/>
                </a:solidFill>
                <a:latin typeface="Arial" panose="020B0604020202020204" pitchFamily="34" charset="0"/>
              </a:rPr>
              <a:t>Not all cultures read and write from left to right;</a:t>
            </a:r>
          </a:p>
          <a:p>
            <a:r>
              <a:rPr lang="en-GB" dirty="0">
                <a:solidFill>
                  <a:srgbClr val="0070C0"/>
                </a:solidFill>
                <a:latin typeface="Arial" panose="020B0604020202020204" pitchFamily="34" charset="0"/>
              </a:rPr>
              <a:t>Consider how you could support multicultural writing in early years’ settings.</a:t>
            </a:r>
          </a:p>
          <a:p>
            <a:endParaRPr lang="en-GB" dirty="0"/>
          </a:p>
        </p:txBody>
      </p:sp>
      <p:pic>
        <p:nvPicPr>
          <p:cNvPr id="7" name="Picture 6"/>
          <p:cNvPicPr>
            <a:picLocks noChangeAspect="1"/>
          </p:cNvPicPr>
          <p:nvPr/>
        </p:nvPicPr>
        <p:blipFill>
          <a:blip r:embed="rId3"/>
          <a:stretch>
            <a:fillRect/>
          </a:stretch>
        </p:blipFill>
        <p:spPr>
          <a:xfrm>
            <a:off x="107503" y="1628799"/>
            <a:ext cx="3779887" cy="4016227"/>
          </a:xfrm>
          <a:prstGeom prst="rect">
            <a:avLst/>
          </a:prstGeom>
        </p:spPr>
      </p:pic>
    </p:spTree>
    <p:extLst>
      <p:ext uri="{BB962C8B-B14F-4D97-AF65-F5344CB8AC3E}">
        <p14:creationId xmlns:p14="http://schemas.microsoft.com/office/powerpoint/2010/main" val="17729921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0FD9A8-DDB6-6843-1D12-FDD93A3188D9}"/>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ysgrifennu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Writing systems</a:t>
            </a:r>
          </a:p>
        </p:txBody>
      </p:sp>
      <p:sp>
        <p:nvSpPr>
          <p:cNvPr id="6" name="Content Placeholder 5">
            <a:extLst>
              <a:ext uri="{FF2B5EF4-FFF2-40B4-BE49-F238E27FC236}">
                <a16:creationId xmlns:a16="http://schemas.microsoft.com/office/drawing/2014/main" id="{0851A104-6846-D97E-9CAF-40A8030F3B2A}"/>
              </a:ext>
            </a:extLst>
          </p:cNvPr>
          <p:cNvSpPr>
            <a:spLocks noGrp="1"/>
          </p:cNvSpPr>
          <p:nvPr>
            <p:ph sz="half" idx="1"/>
          </p:nvPr>
        </p:nvSpPr>
        <p:spPr>
          <a:xfrm>
            <a:off x="179512" y="1825625"/>
            <a:ext cx="4316288" cy="4123654"/>
          </a:xfrm>
        </p:spPr>
        <p:txBody>
          <a:bodyPr>
            <a:normAutofit fontScale="92500" lnSpcReduction="10000"/>
          </a:bodyPr>
          <a:lstStyle/>
          <a:p>
            <a:r>
              <a:rPr lang="cy-GB" dirty="0">
                <a:latin typeface="Arial" panose="020B0604020202020204" pitchFamily="34" charset="0"/>
                <a:cs typeface="Arial" panose="020B0604020202020204" pitchFamily="34" charset="0"/>
              </a:rPr>
              <a:t>System </a:t>
            </a:r>
            <a:r>
              <a:rPr lang="cy-GB" dirty="0" err="1">
                <a:latin typeface="Arial" panose="020B0604020202020204" pitchFamily="34" charset="0"/>
                <a:cs typeface="Arial" panose="020B0604020202020204" pitchFamily="34" charset="0"/>
              </a:rPr>
              <a:t>gwyddorol</a:t>
            </a:r>
            <a:r>
              <a:rPr lang="cy-GB" dirty="0">
                <a:latin typeface="Arial" panose="020B0604020202020204" pitchFamily="34" charset="0"/>
                <a:cs typeface="Arial" panose="020B0604020202020204" pitchFamily="34" charset="0"/>
              </a:rPr>
              <a:t> – llythyren/llythrennau i gynrychioli seiniau geiriau;</a:t>
            </a:r>
          </a:p>
          <a:p>
            <a:r>
              <a:rPr lang="cy-GB" dirty="0">
                <a:latin typeface="Arial" panose="020B0604020202020204" pitchFamily="34" charset="0"/>
                <a:cs typeface="Arial" panose="020B0604020202020204" pitchFamily="34" charset="0"/>
              </a:rPr>
              <a:t>System </a:t>
            </a:r>
            <a:r>
              <a:rPr lang="cy-GB" dirty="0" err="1">
                <a:latin typeface="Arial" panose="020B0604020202020204" pitchFamily="34" charset="0"/>
                <a:cs typeface="Arial" panose="020B0604020202020204" pitchFamily="34" charset="0"/>
              </a:rPr>
              <a:t>sillafol</a:t>
            </a:r>
            <a:r>
              <a:rPr lang="cy-GB" dirty="0">
                <a:latin typeface="Arial" panose="020B0604020202020204" pitchFamily="34" charset="0"/>
                <a:cs typeface="Arial" panose="020B0604020202020204" pitchFamily="34" charset="0"/>
              </a:rPr>
              <a:t> – sillafau a ddefnyddir i gynrychioli seiniau geiriau;</a:t>
            </a:r>
          </a:p>
          <a:p>
            <a:r>
              <a:rPr lang="cy-GB" dirty="0">
                <a:latin typeface="Arial" panose="020B0604020202020204" pitchFamily="34" charset="0"/>
                <a:cs typeface="Arial" panose="020B0604020202020204" pitchFamily="34" charset="0"/>
              </a:rPr>
              <a:t>System </a:t>
            </a:r>
            <a:r>
              <a:rPr lang="cy-GB" dirty="0" err="1">
                <a:latin typeface="Arial" panose="020B0604020202020204" pitchFamily="34" charset="0"/>
                <a:cs typeface="Arial" panose="020B0604020202020204" pitchFamily="34" charset="0"/>
              </a:rPr>
              <a:t>logograffig</a:t>
            </a:r>
            <a:r>
              <a:rPr lang="cy-GB" dirty="0">
                <a:latin typeface="Arial" panose="020B0604020202020204" pitchFamily="34" charset="0"/>
                <a:cs typeface="Arial" panose="020B0604020202020204" pitchFamily="34" charset="0"/>
              </a:rPr>
              <a:t> – defnydd o eiriau cyfan i gynrychioli geiriau.</a:t>
            </a:r>
          </a:p>
          <a:p>
            <a:endParaRPr lang="en-GB" dirty="0"/>
          </a:p>
        </p:txBody>
      </p:sp>
      <p:sp>
        <p:nvSpPr>
          <p:cNvPr id="7" name="Content Placeholder 6">
            <a:extLst>
              <a:ext uri="{FF2B5EF4-FFF2-40B4-BE49-F238E27FC236}">
                <a16:creationId xmlns:a16="http://schemas.microsoft.com/office/drawing/2014/main" id="{22325F4D-138E-2FCB-A105-5982E1D4F473}"/>
              </a:ext>
            </a:extLst>
          </p:cNvPr>
          <p:cNvSpPr>
            <a:spLocks noGrp="1"/>
          </p:cNvSpPr>
          <p:nvPr>
            <p:ph sz="half" idx="2"/>
          </p:nvPr>
        </p:nvSpPr>
        <p:spPr>
          <a:xfrm>
            <a:off x="4648200" y="1825624"/>
            <a:ext cx="4316288" cy="4123655"/>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Alphabetic system – letter/letters to represent sounds of words;</a:t>
            </a:r>
          </a:p>
          <a:p>
            <a:r>
              <a:rPr lang="en-GB" dirty="0">
                <a:solidFill>
                  <a:srgbClr val="0070C0"/>
                </a:solidFill>
                <a:latin typeface="Arial" panose="020B0604020202020204" pitchFamily="34" charset="0"/>
                <a:cs typeface="Arial" panose="020B0604020202020204" pitchFamily="34" charset="0"/>
              </a:rPr>
              <a:t>Syllabic system – syllables used to represent sounds of words;</a:t>
            </a:r>
          </a:p>
          <a:p>
            <a:r>
              <a:rPr lang="en-GB" dirty="0">
                <a:solidFill>
                  <a:srgbClr val="0070C0"/>
                </a:solidFill>
                <a:latin typeface="Arial" panose="020B0604020202020204" pitchFamily="34" charset="0"/>
                <a:cs typeface="Arial" panose="020B0604020202020204" pitchFamily="34" charset="0"/>
              </a:rPr>
              <a:t>Logographic system – use of whole words to represent words.</a:t>
            </a:r>
          </a:p>
          <a:p>
            <a:pPr marL="0" indent="0" algn="r">
              <a:buNone/>
            </a:pPr>
            <a:r>
              <a:rPr lang="en-GB" sz="1900" dirty="0">
                <a:solidFill>
                  <a:srgbClr val="0070C0"/>
                </a:solidFill>
                <a:latin typeface="Arial" panose="020B0604020202020204" pitchFamily="34" charset="0"/>
                <a:cs typeface="Arial" panose="020B0604020202020204" pitchFamily="34" charset="0"/>
              </a:rPr>
              <a:t>(Lems </a:t>
            </a:r>
            <a:r>
              <a:rPr lang="en-GB" sz="1900" i="1" dirty="0">
                <a:solidFill>
                  <a:srgbClr val="0070C0"/>
                </a:solidFill>
                <a:latin typeface="Arial" panose="020B0604020202020204" pitchFamily="34" charset="0"/>
                <a:cs typeface="Arial" panose="020B0604020202020204" pitchFamily="34" charset="0"/>
              </a:rPr>
              <a:t>et al., </a:t>
            </a:r>
            <a:r>
              <a:rPr lang="en-GB" sz="1900" dirty="0">
                <a:solidFill>
                  <a:srgbClr val="0070C0"/>
                </a:solidFill>
                <a:latin typeface="Arial" panose="020B0604020202020204" pitchFamily="34" charset="0"/>
                <a:cs typeface="Arial" panose="020B0604020202020204" pitchFamily="34" charset="0"/>
              </a:rPr>
              <a:t>2024)</a:t>
            </a:r>
          </a:p>
        </p:txBody>
      </p:sp>
    </p:spTree>
    <p:extLst>
      <p:ext uri="{BB962C8B-B14F-4D97-AF65-F5344CB8AC3E}">
        <p14:creationId xmlns:p14="http://schemas.microsoft.com/office/powerpoint/2010/main" val="2919703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C9AE2-B588-A082-DFE4-96F77FFEC0FD}"/>
              </a:ext>
            </a:extLst>
          </p:cNvPr>
          <p:cNvSpPr>
            <a:spLocks noGrp="1"/>
          </p:cNvSpPr>
          <p:nvPr>
            <p:ph type="title"/>
          </p:nvPr>
        </p:nvSpPr>
        <p:spPr>
          <a:xfrm>
            <a:off x="628650" y="365125"/>
            <a:ext cx="7886700" cy="975643"/>
          </a:xfrm>
        </p:spPr>
        <p:txBody>
          <a:bodyPr>
            <a:normAutofit fontScale="90000"/>
          </a:bodyPr>
          <a:lstStyle/>
          <a:p>
            <a:pPr algn="ctr"/>
            <a:r>
              <a:rPr lang="en-GB" dirty="0">
                <a:latin typeface="Arial" panose="020B0604020202020204" pitchFamily="34" charset="0"/>
                <a:cs typeface="Arial" panose="020B0604020202020204" pitchFamily="34" charset="0"/>
              </a:rPr>
              <a:t>System </a:t>
            </a:r>
            <a:r>
              <a:rPr lang="en-GB" dirty="0" err="1">
                <a:latin typeface="Arial" panose="020B0604020202020204" pitchFamily="34" charset="0"/>
                <a:cs typeface="Arial" panose="020B0604020202020204" pitchFamily="34" charset="0"/>
              </a:rPr>
              <a:t>gwyddorol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Alphabetic system</a:t>
            </a:r>
          </a:p>
        </p:txBody>
      </p:sp>
      <p:pic>
        <p:nvPicPr>
          <p:cNvPr id="1034" name="Picture 10">
            <a:extLst>
              <a:ext uri="{FF2B5EF4-FFF2-40B4-BE49-F238E27FC236}">
                <a16:creationId xmlns:a16="http://schemas.microsoft.com/office/drawing/2014/main" id="{272711A8-FC90-08A4-D270-05EAFEBC3DC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57225" y="1844824"/>
            <a:ext cx="7829550" cy="3672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2218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66D58-2925-D15D-D8D1-9336B384FD0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System </a:t>
            </a:r>
            <a:r>
              <a:rPr lang="en-GB" dirty="0" err="1">
                <a:latin typeface="Arial" panose="020B0604020202020204" pitchFamily="34" charset="0"/>
                <a:cs typeface="Arial" panose="020B0604020202020204" pitchFamily="34" charset="0"/>
              </a:rPr>
              <a:t>sillafol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Syllabic system</a:t>
            </a:r>
            <a:endParaRPr lang="en-GB" dirty="0"/>
          </a:p>
        </p:txBody>
      </p:sp>
      <p:pic>
        <p:nvPicPr>
          <p:cNvPr id="2050" name="Picture 2" descr="The Hakalama: the ʻAha Pūnana Leo's Syllabic Hawaiian Reading Program —  Mokuola Honua">
            <a:extLst>
              <a:ext uri="{FF2B5EF4-FFF2-40B4-BE49-F238E27FC236}">
                <a16:creationId xmlns:a16="http://schemas.microsoft.com/office/drawing/2014/main" id="{91607906-2D9B-6FD4-7B69-04FB44F286C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825624"/>
            <a:ext cx="8136904" cy="3979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6100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A94E-36A3-4933-98DE-C8AEDFDA612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System </a:t>
            </a:r>
            <a:r>
              <a:rPr lang="en-GB" dirty="0" err="1">
                <a:latin typeface="Arial" panose="020B0604020202020204" pitchFamily="34" charset="0"/>
                <a:cs typeface="Arial" panose="020B0604020202020204" pitchFamily="34" charset="0"/>
              </a:rPr>
              <a:t>logograffig</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Logographic system</a:t>
            </a:r>
            <a:endParaRPr lang="en-GB" dirty="0"/>
          </a:p>
        </p:txBody>
      </p:sp>
      <p:pic>
        <p:nvPicPr>
          <p:cNvPr id="3074" name="Picture 2" descr="Best Guide to Chinese Characters and Letters For Language Enthusiast-WuKong  Blog">
            <a:extLst>
              <a:ext uri="{FF2B5EF4-FFF2-40B4-BE49-F238E27FC236}">
                <a16:creationId xmlns:a16="http://schemas.microsoft.com/office/drawing/2014/main" id="{16CCCD90-BCE7-AC07-35A2-AA1FFEEA37F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1978818"/>
            <a:ext cx="8568952" cy="3898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9325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85750" y="365126"/>
            <a:ext cx="8229600" cy="1325563"/>
          </a:xfrm>
        </p:spPr>
        <p:txBody>
          <a:bodyPr>
            <a:noAutofit/>
          </a:bodyPr>
          <a:lstStyle/>
          <a:p>
            <a:r>
              <a:rPr lang="en-GB" altLang="en-US" sz="4000" dirty="0">
                <a:latin typeface="Arial" panose="020B0604020202020204" pitchFamily="34" charset="0"/>
              </a:rPr>
              <a:t>Safonau </a:t>
            </a:r>
            <a:r>
              <a:rPr lang="en-GB" altLang="en-US" sz="4000" dirty="0" err="1">
                <a:latin typeface="Arial" panose="020B0604020202020204" pitchFamily="34" charset="0"/>
              </a:rPr>
              <a:t>llythrennedd</a:t>
            </a:r>
            <a:r>
              <a:rPr lang="en-GB" altLang="en-US" sz="4000" dirty="0">
                <a:latin typeface="Arial" panose="020B0604020202020204" pitchFamily="34" charset="0"/>
              </a:rPr>
              <a:t> a </a:t>
            </a:r>
            <a:r>
              <a:rPr lang="en-GB" altLang="en-US" sz="4000" dirty="0" err="1">
                <a:latin typeface="Arial" panose="020B0604020202020204" pitchFamily="34" charset="0"/>
              </a:rPr>
              <a:t>rhifedd</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Standards in literacy and numeracy</a:t>
            </a:r>
          </a:p>
        </p:txBody>
      </p:sp>
      <p:sp>
        <p:nvSpPr>
          <p:cNvPr id="2" name="Content Placeholder 1"/>
          <p:cNvSpPr>
            <a:spLocks noGrp="1"/>
          </p:cNvSpPr>
          <p:nvPr>
            <p:ph idx="1"/>
          </p:nvPr>
        </p:nvSpPr>
        <p:spPr>
          <a:xfrm>
            <a:off x="457200" y="2204863"/>
            <a:ext cx="8229600" cy="3312369"/>
          </a:xfrm>
        </p:spPr>
        <p:txBody>
          <a:bodyPr/>
          <a:lstStyle/>
          <a:p>
            <a:pPr marL="0" indent="0">
              <a:buNone/>
            </a:pPr>
            <a:r>
              <a:rPr lang="en-GB" sz="2800" dirty="0">
                <a:latin typeface="Arial" panose="020B0604020202020204" pitchFamily="34" charset="0"/>
              </a:rPr>
              <a:t>Estyn (2017) </a:t>
            </a:r>
            <a:r>
              <a:rPr lang="en-GB" sz="2800" i="1" dirty="0" err="1">
                <a:latin typeface="Arial" panose="020B0604020202020204" pitchFamily="34" charset="0"/>
              </a:rPr>
              <a:t>Safonau</a:t>
            </a:r>
            <a:r>
              <a:rPr lang="en-GB" sz="2800" i="1" dirty="0">
                <a:latin typeface="Arial" panose="020B0604020202020204" pitchFamily="34" charset="0"/>
              </a:rPr>
              <a:t> </a:t>
            </a:r>
            <a:r>
              <a:rPr lang="en-GB" sz="2800" i="1" dirty="0" err="1">
                <a:latin typeface="Arial" panose="020B0604020202020204" pitchFamily="34" charset="0"/>
              </a:rPr>
              <a:t>llythrennedd</a:t>
            </a:r>
            <a:r>
              <a:rPr lang="en-GB" sz="2800" i="1" dirty="0">
                <a:latin typeface="Arial" panose="020B0604020202020204" pitchFamily="34" charset="0"/>
              </a:rPr>
              <a:t> a </a:t>
            </a:r>
            <a:r>
              <a:rPr lang="en-GB" sz="2800" i="1" dirty="0" err="1">
                <a:latin typeface="Arial" panose="020B0604020202020204" pitchFamily="34" charset="0"/>
              </a:rPr>
              <a:t>rhifedd</a:t>
            </a:r>
            <a:r>
              <a:rPr lang="en-GB" sz="2800" i="1" dirty="0">
                <a:latin typeface="Arial" panose="020B0604020202020204" pitchFamily="34" charset="0"/>
              </a:rPr>
              <a:t>            </a:t>
            </a:r>
            <a:br>
              <a:rPr lang="en-GB" sz="2800" i="1" dirty="0">
                <a:latin typeface="Arial" panose="020B0604020202020204" pitchFamily="34" charset="0"/>
              </a:rPr>
            </a:br>
            <a:r>
              <a:rPr lang="en-GB" sz="2800" i="1" dirty="0">
                <a:latin typeface="Arial" panose="020B0604020202020204" pitchFamily="34" charset="0"/>
              </a:rPr>
              <a:t>Standards in literacy and numeracy</a:t>
            </a:r>
            <a:r>
              <a:rPr lang="en-GB" i="1" dirty="0">
                <a:latin typeface="Arial" panose="020B0604020202020204" pitchFamily="34" charset="0"/>
              </a:rPr>
              <a:t>. </a:t>
            </a:r>
            <a:r>
              <a:rPr lang="en-GB" dirty="0">
                <a:latin typeface="Arial" panose="020B0604020202020204" pitchFamily="34" charset="0"/>
              </a:rPr>
              <a:t>Available at:</a:t>
            </a:r>
            <a:r>
              <a:rPr lang="en-GB" sz="2800" dirty="0">
                <a:latin typeface="Arial" panose="020B0604020202020204" pitchFamily="34" charset="0"/>
              </a:rPr>
              <a:t> </a:t>
            </a:r>
            <a:r>
              <a:rPr lang="en-GB" sz="2800" dirty="0">
                <a:latin typeface="Arial" panose="020B0604020202020204" pitchFamily="34" charset="0"/>
                <a:hlinkClick r:id="rId3"/>
              </a:rPr>
              <a:t>https://www.bing.com/videos/search?q=Language%2c+literacy+and+communication+Foundation+Phase+Wales&amp;&amp;view=detail&amp;mid=E5A86D3F51DAA2053568E5A86D3F51DAA2053568&amp;&amp;FORM=VRDGAR</a:t>
            </a:r>
            <a:r>
              <a:rPr lang="en-GB" sz="2800" dirty="0">
                <a:latin typeface="Arial" panose="020B0604020202020204" pitchFamily="34" charset="0"/>
              </a:rPr>
              <a:t> [Accessed: November 2 2018].</a:t>
            </a:r>
          </a:p>
        </p:txBody>
      </p:sp>
    </p:spTree>
    <p:extLst>
      <p:ext uri="{BB962C8B-B14F-4D97-AF65-F5344CB8AC3E}">
        <p14:creationId xmlns:p14="http://schemas.microsoft.com/office/powerpoint/2010/main" val="1572666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628650" y="365127"/>
            <a:ext cx="7886700" cy="471586"/>
          </a:xfrm>
        </p:spPr>
        <p:txBody>
          <a:bodyPr>
            <a:noAutofit/>
          </a:bodyPr>
          <a:lstStyle/>
          <a:p>
            <a:r>
              <a:rPr lang="en-GB" altLang="en-US" sz="4000" dirty="0">
                <a:latin typeface="Arial" panose="020B0604020202020204" pitchFamily="34" charset="0"/>
              </a:rPr>
              <a:t>Rôl yr </a:t>
            </a:r>
            <a:r>
              <a:rPr lang="en-GB" altLang="en-US" sz="4000" dirty="0" err="1">
                <a:latin typeface="Arial" panose="020B0604020202020204" pitchFamily="34" charset="0"/>
              </a:rPr>
              <a:t>oedolyn</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Role of the adult</a:t>
            </a:r>
          </a:p>
        </p:txBody>
      </p:sp>
      <p:sp>
        <p:nvSpPr>
          <p:cNvPr id="53251" name="Content Placeholder 2"/>
          <p:cNvSpPr>
            <a:spLocks noGrp="1"/>
          </p:cNvSpPr>
          <p:nvPr>
            <p:ph sz="half" idx="1"/>
          </p:nvPr>
        </p:nvSpPr>
        <p:spPr>
          <a:xfrm>
            <a:off x="251520" y="1268760"/>
            <a:ext cx="4244280" cy="4320828"/>
          </a:xfrm>
        </p:spPr>
        <p:txBody>
          <a:bodyPr>
            <a:normAutofit/>
          </a:bodyPr>
          <a:lstStyle/>
          <a:p>
            <a:r>
              <a:rPr lang="en-GB" altLang="en-US" dirty="0">
                <a:latin typeface="Arial" panose="020B0604020202020204" pitchFamily="34" charset="0"/>
              </a:rPr>
              <a:t>I </a:t>
            </a:r>
            <a:r>
              <a:rPr lang="en-GB" altLang="en-US" dirty="0" err="1">
                <a:latin typeface="Arial" panose="020B0604020202020204" pitchFamily="34" charset="0"/>
              </a:rPr>
              <a:t>ddarparu</a:t>
            </a:r>
            <a:r>
              <a:rPr lang="en-GB" altLang="en-US" dirty="0">
                <a:latin typeface="Arial" panose="020B0604020202020204" pitchFamily="34" charset="0"/>
              </a:rPr>
              <a:t> </a:t>
            </a:r>
            <a:r>
              <a:rPr lang="en-GB" altLang="en-US" dirty="0" err="1">
                <a:latin typeface="Arial" panose="020B0604020202020204" pitchFamily="34" charset="0"/>
              </a:rPr>
              <a:t>cyfleoedd</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pPr>
              <a:buFontTx/>
              <a:buChar char="-"/>
            </a:pPr>
            <a:r>
              <a:rPr lang="en-GB" altLang="en-US" dirty="0">
                <a:latin typeface="Arial" panose="020B0604020202020204" pitchFamily="34" charset="0"/>
              </a:rPr>
              <a:t>print </a:t>
            </a:r>
            <a:r>
              <a:rPr lang="en-GB" altLang="en-US" dirty="0" err="1">
                <a:latin typeface="Arial" panose="020B0604020202020204" pitchFamily="34" charset="0"/>
              </a:rPr>
              <a:t>amgylcheddol</a:t>
            </a:r>
            <a:r>
              <a:rPr lang="en-GB" altLang="en-US" dirty="0">
                <a:latin typeface="Arial" panose="020B0604020202020204" pitchFamily="34" charset="0"/>
              </a:rPr>
              <a:t>;</a:t>
            </a:r>
          </a:p>
          <a:p>
            <a:pPr>
              <a:buFontTx/>
              <a:buChar char="-"/>
            </a:pPr>
            <a:r>
              <a:rPr lang="en-GB" altLang="en-US" dirty="0" err="1">
                <a:latin typeface="Arial" panose="020B0604020202020204" pitchFamily="34" charset="0"/>
              </a:rPr>
              <a:t>chwarae</a:t>
            </a:r>
            <a:r>
              <a:rPr lang="en-GB" altLang="en-US" dirty="0">
                <a:latin typeface="Arial" panose="020B0604020202020204" pitchFamily="34" charset="0"/>
              </a:rPr>
              <a:t>;</a:t>
            </a:r>
          </a:p>
          <a:p>
            <a:r>
              <a:rPr lang="en-GB" altLang="en-US" dirty="0" err="1">
                <a:latin typeface="Arial" panose="020B0604020202020204" pitchFamily="34" charset="0"/>
              </a:rPr>
              <a:t>Modelu</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err="1">
                <a:latin typeface="Arial" panose="020B0604020202020204" pitchFamily="34" charset="0"/>
              </a:rPr>
              <a:t>Annog</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err="1">
                <a:latin typeface="Arial" panose="020B0604020202020204" pitchFamily="34" charset="0"/>
              </a:rPr>
              <a:t>Rhannu’r</a:t>
            </a:r>
            <a:r>
              <a:rPr lang="en-GB" altLang="en-US" dirty="0">
                <a:latin typeface="Arial" panose="020B0604020202020204" pitchFamily="34" charset="0"/>
              </a:rPr>
              <a:t> </a:t>
            </a:r>
            <a:r>
              <a:rPr lang="en-GB" altLang="en-US" dirty="0" err="1">
                <a:latin typeface="Arial" panose="020B0604020202020204" pitchFamily="34" charset="0"/>
              </a:rPr>
              <a:t>mwynhad</a:t>
            </a:r>
            <a:r>
              <a:rPr lang="en-GB" altLang="en-US" dirty="0">
                <a:latin typeface="Arial" panose="020B0604020202020204" pitchFamily="34" charset="0"/>
              </a:rPr>
              <a:t> a </a:t>
            </a:r>
            <a:r>
              <a:rPr lang="en-GB" altLang="en-US" dirty="0" err="1">
                <a:latin typeface="Arial" panose="020B0604020202020204" pitchFamily="34" charset="0"/>
              </a:rPr>
              <a:t>chyflawniad</a:t>
            </a:r>
            <a:r>
              <a:rPr lang="en-GB" altLang="en-US" dirty="0">
                <a:latin typeface="Arial" panose="020B0604020202020204" pitchFamily="34" charset="0"/>
              </a:rPr>
              <a:t> </a:t>
            </a:r>
            <a:r>
              <a:rPr lang="en-GB" altLang="en-US" dirty="0" err="1">
                <a:latin typeface="Arial" panose="020B0604020202020204" pitchFamily="34" charset="0"/>
              </a:rPr>
              <a:t>ysgrifennu</a:t>
            </a:r>
            <a:r>
              <a:rPr lang="en-GB" altLang="en-US" dirty="0">
                <a:latin typeface="Arial" panose="020B0604020202020204" pitchFamily="34" charset="0"/>
              </a:rPr>
              <a:t>;</a:t>
            </a:r>
          </a:p>
          <a:p>
            <a:r>
              <a:rPr lang="en-GB" altLang="en-US" dirty="0" err="1">
                <a:latin typeface="Arial" panose="020B0604020202020204" pitchFamily="34" charset="0"/>
              </a:rPr>
              <a:t>Sgaffaldio</a:t>
            </a:r>
            <a:r>
              <a:rPr lang="en-GB" altLang="en-US" dirty="0">
                <a:latin typeface="Arial" panose="020B0604020202020204" pitchFamily="34" charset="0"/>
              </a:rPr>
              <a:t>.</a:t>
            </a:r>
          </a:p>
          <a:p>
            <a:pPr marL="0" indent="0" algn="r">
              <a:buNone/>
            </a:pPr>
            <a:endParaRPr lang="en-GB" altLang="en-US" sz="1900" dirty="0">
              <a:latin typeface="Arial" panose="020B0604020202020204" pitchFamily="34" charset="0"/>
            </a:endParaRPr>
          </a:p>
          <a:p>
            <a:endParaRPr lang="en-GB" altLang="en-US" sz="1900" dirty="0">
              <a:latin typeface="Arial" panose="020B0604020202020204" pitchFamily="34" charset="0"/>
            </a:endParaRPr>
          </a:p>
        </p:txBody>
      </p:sp>
      <p:sp>
        <p:nvSpPr>
          <p:cNvPr id="53252" name="Content Placeholder 3"/>
          <p:cNvSpPr>
            <a:spLocks noGrp="1"/>
          </p:cNvSpPr>
          <p:nvPr>
            <p:ph sz="half" idx="2"/>
          </p:nvPr>
        </p:nvSpPr>
        <p:spPr>
          <a:xfrm>
            <a:off x="4648200" y="1412776"/>
            <a:ext cx="4244280" cy="4608512"/>
          </a:xfrm>
        </p:spPr>
        <p:txBody>
          <a:bodyPr>
            <a:normAutofit/>
          </a:bodyPr>
          <a:lstStyle/>
          <a:p>
            <a:r>
              <a:rPr lang="en-GB" altLang="en-US" sz="2600" dirty="0">
                <a:solidFill>
                  <a:srgbClr val="0070C0"/>
                </a:solidFill>
                <a:latin typeface="Arial" panose="020B0604020202020204" pitchFamily="34" charset="0"/>
              </a:rPr>
              <a:t>To provide writing opportunities;</a:t>
            </a:r>
          </a:p>
          <a:p>
            <a:pPr>
              <a:buFontTx/>
              <a:buChar char="-"/>
            </a:pPr>
            <a:r>
              <a:rPr lang="en-GB" altLang="en-US" sz="2600" dirty="0">
                <a:solidFill>
                  <a:srgbClr val="0070C0"/>
                </a:solidFill>
                <a:latin typeface="Arial" panose="020B0604020202020204" pitchFamily="34" charset="0"/>
              </a:rPr>
              <a:t>environmental print;</a:t>
            </a:r>
          </a:p>
          <a:p>
            <a:pPr>
              <a:buFontTx/>
              <a:buChar char="-"/>
            </a:pPr>
            <a:r>
              <a:rPr lang="en-GB" altLang="en-US" sz="2600" dirty="0">
                <a:solidFill>
                  <a:srgbClr val="0070C0"/>
                </a:solidFill>
                <a:latin typeface="Arial" panose="020B0604020202020204" pitchFamily="34" charset="0"/>
              </a:rPr>
              <a:t>play;</a:t>
            </a:r>
          </a:p>
          <a:p>
            <a:r>
              <a:rPr lang="en-GB" altLang="en-US" sz="2600" dirty="0">
                <a:solidFill>
                  <a:srgbClr val="0070C0"/>
                </a:solidFill>
                <a:latin typeface="Arial" panose="020B0604020202020204" pitchFamily="34" charset="0"/>
              </a:rPr>
              <a:t>Model writing;</a:t>
            </a:r>
          </a:p>
          <a:p>
            <a:r>
              <a:rPr lang="en-GB" altLang="en-US" sz="2600" dirty="0">
                <a:solidFill>
                  <a:srgbClr val="0070C0"/>
                </a:solidFill>
                <a:latin typeface="Arial" panose="020B0604020202020204" pitchFamily="34" charset="0"/>
              </a:rPr>
              <a:t>Encourage writing;</a:t>
            </a:r>
            <a:endParaRPr lang="en-GB" altLang="en-US" sz="1600" dirty="0">
              <a:solidFill>
                <a:srgbClr val="0070C0"/>
              </a:solidFill>
              <a:latin typeface="Arial" panose="020B0604020202020204" pitchFamily="34" charset="0"/>
            </a:endParaRPr>
          </a:p>
          <a:p>
            <a:r>
              <a:rPr lang="en-GB" altLang="en-US" sz="2600" dirty="0">
                <a:solidFill>
                  <a:srgbClr val="0070C0"/>
                </a:solidFill>
                <a:latin typeface="Arial" panose="020B0604020202020204" pitchFamily="34" charset="0"/>
              </a:rPr>
              <a:t>Share in enjoyment and fulfilment of writing;</a:t>
            </a:r>
          </a:p>
          <a:p>
            <a:r>
              <a:rPr lang="en-GB" altLang="en-US" sz="2600" dirty="0">
                <a:solidFill>
                  <a:srgbClr val="0070C0"/>
                </a:solidFill>
                <a:latin typeface="Arial" panose="020B0604020202020204" pitchFamily="34" charset="0"/>
              </a:rPr>
              <a:t>Scaffold.</a:t>
            </a:r>
          </a:p>
          <a:p>
            <a:pPr marL="0" indent="0" algn="r">
              <a:buNone/>
            </a:pPr>
            <a:r>
              <a:rPr lang="en-GB" altLang="en-US" sz="1800" dirty="0">
                <a:solidFill>
                  <a:srgbClr val="0070C0"/>
                </a:solidFill>
                <a:latin typeface="Arial" panose="020B0604020202020204" pitchFamily="34" charset="0"/>
              </a:rPr>
              <a:t>(Tomlinson, 2017)</a:t>
            </a:r>
          </a:p>
        </p:txBody>
      </p:sp>
    </p:spTree>
    <p:extLst>
      <p:ext uri="{BB962C8B-B14F-4D97-AF65-F5344CB8AC3E}">
        <p14:creationId xmlns:p14="http://schemas.microsoft.com/office/powerpoint/2010/main" val="15342231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850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A4B80-009B-4753-A204-96890F56CBEF}"/>
              </a:ext>
            </a:extLst>
          </p:cNvPr>
          <p:cNvSpPr>
            <a:spLocks noGrp="1"/>
          </p:cNvSpPr>
          <p:nvPr>
            <p:ph type="title"/>
          </p:nvPr>
        </p:nvSpPr>
        <p:spPr>
          <a:xfrm>
            <a:off x="6660232" y="618681"/>
            <a:ext cx="2120294" cy="4794567"/>
          </a:xfrm>
        </p:spPr>
        <p:txBody>
          <a:bodyPr vert="horz" lIns="91440" tIns="45720" rIns="91440" bIns="45720" rtlCol="0" anchor="ctr">
            <a:normAutofit/>
          </a:bodyPr>
          <a:lstStyle/>
          <a:p>
            <a:r>
              <a:rPr lang="en-US" sz="3100" dirty="0">
                <a:solidFill>
                  <a:srgbClr val="FFFFFF"/>
                </a:solidFill>
                <a:latin typeface="Arial" panose="020B0604020202020204" pitchFamily="34" charset="0"/>
              </a:rPr>
              <a:t>Dal </a:t>
            </a:r>
            <a:r>
              <a:rPr lang="en-US" sz="3100" dirty="0" err="1">
                <a:solidFill>
                  <a:srgbClr val="FFFFFF"/>
                </a:solidFill>
                <a:latin typeface="Arial" panose="020B0604020202020204" pitchFamily="34" charset="0"/>
              </a:rPr>
              <a:t>yn</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sgil</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bwysig</a:t>
            </a:r>
            <a:r>
              <a:rPr lang="en-US" sz="3100" dirty="0">
                <a:solidFill>
                  <a:srgbClr val="FFFFFF"/>
                </a:solidFill>
                <a:latin typeface="Arial" panose="020B0604020202020204" pitchFamily="34" charset="0"/>
              </a:rPr>
              <a:t>?</a:t>
            </a:r>
            <a:br>
              <a:rPr lang="en-US" sz="3100" dirty="0">
                <a:solidFill>
                  <a:srgbClr val="FFFFFF"/>
                </a:solidFill>
                <a:latin typeface="Arial" panose="020B0604020202020204" pitchFamily="34" charset="0"/>
              </a:rPr>
            </a:br>
            <a:br>
              <a:rPr lang="en-US" sz="3100" dirty="0">
                <a:solidFill>
                  <a:srgbClr val="FFFFFF"/>
                </a:solidFill>
                <a:latin typeface="Arial" panose="020B0604020202020204" pitchFamily="34" charset="0"/>
              </a:rPr>
            </a:br>
            <a:r>
              <a:rPr lang="en-US" sz="3100" dirty="0">
                <a:solidFill>
                  <a:srgbClr val="92D050"/>
                </a:solidFill>
                <a:latin typeface="Arial" panose="020B0604020202020204" pitchFamily="34" charset="0"/>
              </a:rPr>
              <a:t>Still an important skill?</a:t>
            </a:r>
          </a:p>
        </p:txBody>
      </p:sp>
      <p:sp>
        <p:nvSpPr>
          <p:cNvPr id="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E5B1C4C5-9595-4D86-A597-3F527BD4EC85}"/>
              </a:ext>
            </a:extLst>
          </p:cNvPr>
          <p:cNvPicPr>
            <a:picLocks noGrp="1" noChangeAspect="1"/>
          </p:cNvPicPr>
          <p:nvPr>
            <p:ph idx="1"/>
          </p:nvPr>
        </p:nvPicPr>
        <p:blipFill rotWithShape="1">
          <a:blip r:embed="rId2"/>
          <a:srcRect l="31688" r="12446"/>
          <a:stretch/>
        </p:blipFill>
        <p:spPr>
          <a:xfrm>
            <a:off x="732188" y="942538"/>
            <a:ext cx="5372416" cy="4808332"/>
          </a:xfrm>
          <a:prstGeom prst="rect">
            <a:avLst/>
          </a:prstGeom>
          <a:effectLst/>
        </p:spPr>
      </p:pic>
    </p:spTree>
    <p:extLst>
      <p:ext uri="{BB962C8B-B14F-4D97-AF65-F5344CB8AC3E}">
        <p14:creationId xmlns:p14="http://schemas.microsoft.com/office/powerpoint/2010/main" val="12022913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80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5EC7D-55AA-40DC-9BDF-379CD6BA07BB}"/>
              </a:ext>
            </a:extLst>
          </p:cNvPr>
          <p:cNvSpPr>
            <a:spLocks noGrp="1"/>
          </p:cNvSpPr>
          <p:nvPr>
            <p:ph type="title"/>
          </p:nvPr>
        </p:nvSpPr>
        <p:spPr>
          <a:xfrm>
            <a:off x="6660232" y="618681"/>
            <a:ext cx="2120294" cy="4794567"/>
          </a:xfrm>
        </p:spPr>
        <p:txBody>
          <a:bodyPr vert="horz" lIns="91440" tIns="45720" rIns="91440" bIns="45720" rtlCol="0" anchor="ctr">
            <a:normAutofit/>
          </a:bodyPr>
          <a:lstStyle/>
          <a:p>
            <a:r>
              <a:rPr lang="en-US" sz="3100" dirty="0">
                <a:solidFill>
                  <a:srgbClr val="FFFFFF"/>
                </a:solidFill>
                <a:latin typeface="Arial" panose="020B0604020202020204" pitchFamily="34" charset="0"/>
              </a:rPr>
              <a:t>Neu, ai </a:t>
            </a:r>
            <a:r>
              <a:rPr lang="en-US" sz="3100" dirty="0" err="1">
                <a:solidFill>
                  <a:srgbClr val="FFFFFF"/>
                </a:solidFill>
                <a:latin typeface="Arial" panose="020B0604020202020204" pitchFamily="34" charset="0"/>
              </a:rPr>
              <a:t>dyma’r</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unig</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sgil</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sydd</a:t>
            </a:r>
            <a:r>
              <a:rPr lang="en-US" sz="3100" dirty="0">
                <a:solidFill>
                  <a:srgbClr val="FFFFFF"/>
                </a:solidFill>
                <a:latin typeface="Arial" panose="020B0604020202020204" pitchFamily="34" charset="0"/>
              </a:rPr>
              <a:t> </a:t>
            </a:r>
            <a:r>
              <a:rPr lang="en-US" sz="3100" dirty="0" err="1">
                <a:solidFill>
                  <a:srgbClr val="FFFFFF"/>
                </a:solidFill>
                <a:latin typeface="Arial" panose="020B0604020202020204" pitchFamily="34" charset="0"/>
              </a:rPr>
              <a:t>angen</a:t>
            </a:r>
            <a:r>
              <a:rPr lang="en-US" sz="3100" dirty="0">
                <a:solidFill>
                  <a:srgbClr val="FFFFFF"/>
                </a:solidFill>
                <a:latin typeface="Arial" panose="020B0604020202020204" pitchFamily="34" charset="0"/>
              </a:rPr>
              <a:t>?</a:t>
            </a:r>
            <a:br>
              <a:rPr lang="en-US" sz="3100" dirty="0">
                <a:solidFill>
                  <a:srgbClr val="FFFFFF"/>
                </a:solidFill>
              </a:rPr>
            </a:br>
            <a:br>
              <a:rPr lang="en-US" sz="3100" dirty="0">
                <a:solidFill>
                  <a:srgbClr val="FFFFFF"/>
                </a:solidFill>
              </a:rPr>
            </a:br>
            <a:r>
              <a:rPr lang="en-US" sz="3100" dirty="0">
                <a:solidFill>
                  <a:srgbClr val="92D050"/>
                </a:solidFill>
                <a:latin typeface="Arial" panose="020B0604020202020204" pitchFamily="34" charset="0"/>
              </a:rPr>
              <a:t>Or, is this the only skill required?</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1DE7C2C-9E72-EBB1-9AAA-621BBF993A14}"/>
              </a:ext>
            </a:extLst>
          </p:cNvPr>
          <p:cNvPicPr>
            <a:picLocks noChangeAspect="1"/>
          </p:cNvPicPr>
          <p:nvPr/>
        </p:nvPicPr>
        <p:blipFill>
          <a:blip r:embed="rId2"/>
          <a:stretch>
            <a:fillRect/>
          </a:stretch>
        </p:blipFill>
        <p:spPr>
          <a:xfrm>
            <a:off x="683569" y="836712"/>
            <a:ext cx="5410060" cy="5112568"/>
          </a:xfrm>
          <a:prstGeom prst="rect">
            <a:avLst/>
          </a:prstGeom>
        </p:spPr>
      </p:pic>
    </p:spTree>
    <p:extLst>
      <p:ext uri="{BB962C8B-B14F-4D97-AF65-F5344CB8AC3E}">
        <p14:creationId xmlns:p14="http://schemas.microsoft.com/office/powerpoint/2010/main" val="4577189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B80E9-9475-4991-9718-0B96990F2268}"/>
              </a:ext>
            </a:extLst>
          </p:cNvPr>
          <p:cNvSpPr>
            <a:spLocks noGrp="1"/>
          </p:cNvSpPr>
          <p:nvPr>
            <p:ph type="title"/>
          </p:nvPr>
        </p:nvSpPr>
        <p:spPr>
          <a:xfrm>
            <a:off x="107504" y="365126"/>
            <a:ext cx="8407846" cy="1325563"/>
          </a:xfrm>
        </p:spPr>
        <p:txBody>
          <a:bodyPr>
            <a:noAutofit/>
          </a:bodyPr>
          <a:lstStyle/>
          <a:p>
            <a:r>
              <a:rPr lang="en-GB" sz="4000" dirty="0" err="1">
                <a:latin typeface="Arial" panose="020B0604020202020204" pitchFamily="34" charset="0"/>
              </a:rPr>
              <a:t>Arferion</a:t>
            </a:r>
            <a:r>
              <a:rPr lang="en-GB" sz="4000" dirty="0">
                <a:latin typeface="Arial" panose="020B0604020202020204" pitchFamily="34" charset="0"/>
              </a:rPr>
              <a:t> techno-</a:t>
            </a:r>
            <a:r>
              <a:rPr lang="en-GB" sz="4000" dirty="0" err="1">
                <a:latin typeface="Arial" panose="020B0604020202020204" pitchFamily="34" charset="0"/>
              </a:rPr>
              <a:t>lythrennedd</a:t>
            </a:r>
            <a:r>
              <a:rPr lang="en-GB" sz="4000" dirty="0">
                <a:latin typeface="Arial" panose="020B0604020202020204" pitchFamily="34" charset="0"/>
              </a:rPr>
              <a:t> </a:t>
            </a:r>
            <a:r>
              <a:rPr lang="en-GB" sz="4000" dirty="0" err="1">
                <a:latin typeface="Arial" panose="020B0604020202020204" pitchFamily="34" charset="0"/>
              </a:rPr>
              <a:t>newydd</a:t>
            </a:r>
            <a:br>
              <a:rPr lang="en-GB" sz="4000" dirty="0">
                <a:latin typeface="Arial" panose="020B0604020202020204" pitchFamily="34" charset="0"/>
              </a:rPr>
            </a:br>
            <a:r>
              <a:rPr lang="en-GB" sz="4000" dirty="0">
                <a:solidFill>
                  <a:srgbClr val="0070C0"/>
                </a:solidFill>
                <a:latin typeface="Arial" panose="020B0604020202020204" pitchFamily="34" charset="0"/>
              </a:rPr>
              <a:t>New techno-literacy practices</a:t>
            </a:r>
          </a:p>
        </p:txBody>
      </p:sp>
      <p:sp>
        <p:nvSpPr>
          <p:cNvPr id="3" name="Content Placeholder 2">
            <a:extLst>
              <a:ext uri="{FF2B5EF4-FFF2-40B4-BE49-F238E27FC236}">
                <a16:creationId xmlns:a16="http://schemas.microsoft.com/office/drawing/2014/main" id="{2CC2D4CB-D78E-4960-943D-0E20BC4AB1CE}"/>
              </a:ext>
            </a:extLst>
          </p:cNvPr>
          <p:cNvSpPr>
            <a:spLocks noGrp="1"/>
          </p:cNvSpPr>
          <p:nvPr>
            <p:ph sz="half" idx="1"/>
          </p:nvPr>
        </p:nvSpPr>
        <p:spPr>
          <a:xfrm>
            <a:off x="628650" y="1825625"/>
            <a:ext cx="3886200" cy="3907631"/>
          </a:xfrm>
        </p:spPr>
        <p:txBody>
          <a:bodyPr>
            <a:normAutofit/>
          </a:bodyPr>
          <a:lstStyle/>
          <a:p>
            <a:r>
              <a:rPr lang="cy-GB" dirty="0">
                <a:latin typeface="Arial" panose="020B0604020202020204" pitchFamily="34" charset="0"/>
              </a:rPr>
              <a:t>Cyfarfyddiadau  sgrîn gyda llythrennau;</a:t>
            </a:r>
          </a:p>
          <a:p>
            <a:r>
              <a:rPr lang="cy-GB" dirty="0">
                <a:latin typeface="Arial" panose="020B0604020202020204" pitchFamily="34" charset="0"/>
              </a:rPr>
              <a:t>Ysgrifennu-gyda-thechnoleg newydd;</a:t>
            </a:r>
          </a:p>
          <a:p>
            <a:r>
              <a:rPr lang="cy-GB" dirty="0">
                <a:latin typeface="Arial" panose="020B0604020202020204" pitchFamily="34" charset="0"/>
              </a:rPr>
              <a:t>Ysgrifennu ar y sgrîn;</a:t>
            </a:r>
          </a:p>
          <a:p>
            <a:r>
              <a:rPr lang="cy-GB" dirty="0">
                <a:latin typeface="Arial" panose="020B0604020202020204" pitchFamily="34" charset="0"/>
              </a:rPr>
              <a:t>Cyfathrebu trwy’r sgrîn.</a:t>
            </a:r>
          </a:p>
        </p:txBody>
      </p:sp>
      <p:sp>
        <p:nvSpPr>
          <p:cNvPr id="4" name="Content Placeholder 3">
            <a:extLst>
              <a:ext uri="{FF2B5EF4-FFF2-40B4-BE49-F238E27FC236}">
                <a16:creationId xmlns:a16="http://schemas.microsoft.com/office/drawing/2014/main" id="{A93AA56F-EFF9-483D-9251-F0FA09F477A9}"/>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On-screen encounters with letters;</a:t>
            </a:r>
          </a:p>
          <a:p>
            <a:r>
              <a:rPr lang="en-GB" dirty="0">
                <a:solidFill>
                  <a:srgbClr val="0070C0"/>
                </a:solidFill>
                <a:latin typeface="Arial" panose="020B0604020202020204" pitchFamily="34" charset="0"/>
              </a:rPr>
              <a:t>Writing-with-new-technology;</a:t>
            </a:r>
          </a:p>
          <a:p>
            <a:r>
              <a:rPr lang="en-GB" dirty="0">
                <a:solidFill>
                  <a:srgbClr val="0070C0"/>
                </a:solidFill>
                <a:latin typeface="Arial" panose="020B0604020202020204" pitchFamily="34" charset="0"/>
              </a:rPr>
              <a:t>On-screen writing;</a:t>
            </a:r>
          </a:p>
          <a:p>
            <a:r>
              <a:rPr lang="en-GB" dirty="0">
                <a:solidFill>
                  <a:srgbClr val="0070C0"/>
                </a:solidFill>
                <a:latin typeface="Arial" panose="020B0604020202020204" pitchFamily="34" charset="0"/>
              </a:rPr>
              <a:t>Screen-based communication.</a:t>
            </a:r>
          </a:p>
        </p:txBody>
      </p:sp>
    </p:spTree>
    <p:extLst>
      <p:ext uri="{BB962C8B-B14F-4D97-AF65-F5344CB8AC3E}">
        <p14:creationId xmlns:p14="http://schemas.microsoft.com/office/powerpoint/2010/main" val="38418369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94115-7E02-4D3B-8546-3184D52CC4AB}"/>
              </a:ext>
            </a:extLst>
          </p:cNvPr>
          <p:cNvSpPr>
            <a:spLocks noGrp="1"/>
          </p:cNvSpPr>
          <p:nvPr>
            <p:ph type="title"/>
          </p:nvPr>
        </p:nvSpPr>
        <p:spPr>
          <a:xfrm>
            <a:off x="528156" y="635069"/>
            <a:ext cx="3381927" cy="1139139"/>
          </a:xfrm>
        </p:spPr>
        <p:txBody>
          <a:bodyPr vert="horz" lIns="91440" tIns="45720" rIns="91440" bIns="45720" rtlCol="0" anchor="ctr">
            <a:normAutofit/>
          </a:bodyPr>
          <a:lstStyle/>
          <a:p>
            <a:r>
              <a:rPr lang="en-US" sz="3600" kern="1200" dirty="0" err="1">
                <a:solidFill>
                  <a:schemeClr val="tx1"/>
                </a:solidFill>
                <a:latin typeface="Arial" panose="020B0604020202020204" pitchFamily="34" charset="0"/>
              </a:rPr>
              <a:t>Ysgrifennu</a:t>
            </a:r>
            <a:r>
              <a:rPr lang="en-US" sz="3600" kern="1200" dirty="0">
                <a:solidFill>
                  <a:schemeClr val="tx1"/>
                </a:solidFill>
                <a:latin typeface="Arial" panose="020B0604020202020204" pitchFamily="34" charset="0"/>
              </a:rPr>
              <a:t> </a:t>
            </a:r>
            <a:r>
              <a:rPr lang="en-US" sz="3600" kern="1200" dirty="0" err="1">
                <a:solidFill>
                  <a:schemeClr val="tx1"/>
                </a:solidFill>
                <a:latin typeface="Arial" panose="020B0604020202020204" pitchFamily="34" charset="0"/>
              </a:rPr>
              <a:t>digidol</a:t>
            </a:r>
            <a:endParaRPr lang="en-US" sz="3600" kern="1200" dirty="0">
              <a:solidFill>
                <a:schemeClr val="tx1"/>
              </a:solidFill>
              <a:latin typeface="Arial" panose="020B0604020202020204" pitchFamily="34" charset="0"/>
            </a:endParaRPr>
          </a:p>
        </p:txBody>
      </p:sp>
      <p:sp>
        <p:nvSpPr>
          <p:cNvPr id="13" name="Content Placeholder 12">
            <a:extLst>
              <a:ext uri="{FF2B5EF4-FFF2-40B4-BE49-F238E27FC236}">
                <a16:creationId xmlns:a16="http://schemas.microsoft.com/office/drawing/2014/main" id="{327F2F78-9BFE-43A6-99AB-E67542E91D77}"/>
              </a:ext>
            </a:extLst>
          </p:cNvPr>
          <p:cNvSpPr>
            <a:spLocks noGrp="1"/>
          </p:cNvSpPr>
          <p:nvPr>
            <p:ph sz="half" idx="1"/>
          </p:nvPr>
        </p:nvSpPr>
        <p:spPr>
          <a:xfrm>
            <a:off x="540744" y="1941362"/>
            <a:ext cx="3369340" cy="2419097"/>
          </a:xfrm>
        </p:spPr>
        <p:txBody>
          <a:bodyPr vert="horz" lIns="91440" tIns="45720" rIns="91440" bIns="45720" rtlCol="0" anchor="t">
            <a:normAutofit/>
          </a:bodyPr>
          <a:lstStyle/>
          <a:p>
            <a:pPr marL="0" indent="0">
              <a:buNone/>
            </a:pPr>
            <a:r>
              <a:rPr lang="en-US" sz="4000" dirty="0">
                <a:solidFill>
                  <a:srgbClr val="0070C0"/>
                </a:solidFill>
                <a:latin typeface="Arial" panose="020B0604020202020204" pitchFamily="34" charset="0"/>
              </a:rPr>
              <a:t>Digital writing</a:t>
            </a:r>
          </a:p>
        </p:txBody>
      </p:sp>
      <p:pic>
        <p:nvPicPr>
          <p:cNvPr id="7" name="Picture 6">
            <a:extLst>
              <a:ext uri="{FF2B5EF4-FFF2-40B4-BE49-F238E27FC236}">
                <a16:creationId xmlns:a16="http://schemas.microsoft.com/office/drawing/2014/main" id="{BB1A42A0-9F8F-4551-A90C-3299788DCD20}"/>
              </a:ext>
            </a:extLst>
          </p:cNvPr>
          <p:cNvPicPr>
            <a:picLocks noChangeAspect="1"/>
          </p:cNvPicPr>
          <p:nvPr/>
        </p:nvPicPr>
        <p:blipFill rotWithShape="1">
          <a:blip r:embed="rId2"/>
          <a:srcRect l="9300" r="14010" b="-2"/>
          <a:stretch/>
        </p:blipFill>
        <p:spPr>
          <a:xfrm>
            <a:off x="4285655" y="361702"/>
            <a:ext cx="126873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pic>
        <p:nvPicPr>
          <p:cNvPr id="9" name="Content Placeholder 8">
            <a:extLst>
              <a:ext uri="{FF2B5EF4-FFF2-40B4-BE49-F238E27FC236}">
                <a16:creationId xmlns:a16="http://schemas.microsoft.com/office/drawing/2014/main" id="{43C30FA9-4FBE-45FD-A4B7-D7ACA1866C19}"/>
              </a:ext>
            </a:extLst>
          </p:cNvPr>
          <p:cNvPicPr>
            <a:picLocks noGrp="1" noChangeAspect="1"/>
          </p:cNvPicPr>
          <p:nvPr>
            <p:ph sz="half" idx="2"/>
          </p:nvPr>
        </p:nvPicPr>
        <p:blipFill rotWithShape="1">
          <a:blip r:embed="rId3"/>
          <a:srcRect l="47999" r="10003" b="3"/>
          <a:stretch/>
        </p:blipFill>
        <p:spPr>
          <a:xfrm>
            <a:off x="4414515" y="2715337"/>
            <a:ext cx="20574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5" name="Content Placeholder 4">
            <a:extLst>
              <a:ext uri="{FF2B5EF4-FFF2-40B4-BE49-F238E27FC236}">
                <a16:creationId xmlns:a16="http://schemas.microsoft.com/office/drawing/2014/main" id="{0F7064A5-9710-435C-A0D1-520EF226E86B}"/>
              </a:ext>
            </a:extLst>
          </p:cNvPr>
          <p:cNvPicPr>
            <a:picLocks noChangeAspect="1"/>
          </p:cNvPicPr>
          <p:nvPr/>
        </p:nvPicPr>
        <p:blipFill rotWithShape="1">
          <a:blip r:embed="rId4"/>
          <a:srcRect l="25538" r="24208" b="-1"/>
          <a:stretch/>
        </p:blipFill>
        <p:spPr>
          <a:xfrm>
            <a:off x="6208968" y="2"/>
            <a:ext cx="2935032"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14" name="Picture 13">
            <a:extLst>
              <a:ext uri="{FF2B5EF4-FFF2-40B4-BE49-F238E27FC236}">
                <a16:creationId xmlns:a16="http://schemas.microsoft.com/office/drawing/2014/main" id="{68C439C8-675C-49D2-91F2-89586BC161E5}"/>
              </a:ext>
            </a:extLst>
          </p:cNvPr>
          <p:cNvPicPr>
            <a:picLocks noChangeAspect="1"/>
          </p:cNvPicPr>
          <p:nvPr/>
        </p:nvPicPr>
        <p:blipFill rotWithShape="1">
          <a:blip r:embed="rId5"/>
          <a:srcRect t="5888" r="2" b="2"/>
          <a:stretch/>
        </p:blipFill>
        <p:spPr>
          <a:xfrm>
            <a:off x="1363960" y="4769536"/>
            <a:ext cx="2962656"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pic>
        <p:nvPicPr>
          <p:cNvPr id="6" name="Content Placeholder 5">
            <a:extLst>
              <a:ext uri="{FF2B5EF4-FFF2-40B4-BE49-F238E27FC236}">
                <a16:creationId xmlns:a16="http://schemas.microsoft.com/office/drawing/2014/main" id="{88702430-ABDF-4BBC-A55B-0ECFA699B128}"/>
              </a:ext>
            </a:extLst>
          </p:cNvPr>
          <p:cNvPicPr>
            <a:picLocks noChangeAspect="1"/>
          </p:cNvPicPr>
          <p:nvPr/>
        </p:nvPicPr>
        <p:blipFill rotWithShape="1">
          <a:blip r:embed="rId6"/>
          <a:srcRect l="5462" r="50816" b="3"/>
          <a:stretch/>
        </p:blipFill>
        <p:spPr>
          <a:xfrm>
            <a:off x="6757062" y="4131546"/>
            <a:ext cx="2384184"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12340940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972EF-889D-4AB0-956F-9F126AC65A3C}"/>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Aseiniad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Assignment</a:t>
            </a:r>
          </a:p>
        </p:txBody>
      </p:sp>
      <p:sp>
        <p:nvSpPr>
          <p:cNvPr id="3" name="Content Placeholder 2">
            <a:extLst>
              <a:ext uri="{FF2B5EF4-FFF2-40B4-BE49-F238E27FC236}">
                <a16:creationId xmlns:a16="http://schemas.microsoft.com/office/drawing/2014/main" id="{684C79BA-ECFD-D348-33D1-0355E9E7306E}"/>
              </a:ext>
            </a:extLst>
          </p:cNvPr>
          <p:cNvSpPr>
            <a:spLocks noGrp="1"/>
          </p:cNvSpPr>
          <p:nvPr>
            <p:ph sz="half" idx="1"/>
          </p:nvPr>
        </p:nvSpPr>
        <p:spPr>
          <a:xfrm>
            <a:off x="323528" y="1825624"/>
            <a:ext cx="4172272" cy="4267671"/>
          </a:xfrm>
        </p:spPr>
        <p:txBody>
          <a:bodyPr>
            <a:normAutofit lnSpcReduction="10000"/>
          </a:bodyPr>
          <a:lstStyle/>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eich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stori</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hyrwyddo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plant?</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hyrwyddo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llythrennedd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digidol</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gysylltiadau</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2D001CF-4C39-03ED-BED4-7BB7D500D916}"/>
              </a:ext>
            </a:extLst>
          </p:cNvPr>
          <p:cNvSpPr>
            <a:spLocks noGrp="1"/>
          </p:cNvSpPr>
          <p:nvPr>
            <p:ph sz="half" idx="2"/>
          </p:nvPr>
        </p:nvSpPr>
        <p:spPr>
          <a:xfrm>
            <a:off x="4648200" y="1825624"/>
            <a:ext cx="4316288" cy="4843736"/>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Consider your storytelling skills…</a:t>
            </a:r>
          </a:p>
          <a:p>
            <a:r>
              <a:rPr lang="en-GB" dirty="0">
                <a:solidFill>
                  <a:srgbClr val="0070C0"/>
                </a:solidFill>
                <a:latin typeface="Arial" panose="020B0604020202020204" pitchFamily="34" charset="0"/>
                <a:cs typeface="Arial" panose="020B0604020202020204" pitchFamily="34" charset="0"/>
              </a:rPr>
              <a:t>How might you promote children’s writing?</a:t>
            </a:r>
          </a:p>
          <a:p>
            <a:r>
              <a:rPr lang="en-GB" dirty="0">
                <a:solidFill>
                  <a:srgbClr val="0070C0"/>
                </a:solidFill>
                <a:latin typeface="Arial" panose="020B0604020202020204" pitchFamily="34" charset="0"/>
                <a:cs typeface="Arial" panose="020B0604020202020204" pitchFamily="34" charset="0"/>
              </a:rPr>
              <a:t>How might you promote children’s digital literacy?</a:t>
            </a:r>
          </a:p>
          <a:p>
            <a:r>
              <a:rPr lang="en-GB" dirty="0">
                <a:solidFill>
                  <a:srgbClr val="0070C0"/>
                </a:solidFill>
                <a:latin typeface="Arial" panose="020B0604020202020204" pitchFamily="34" charset="0"/>
                <a:cs typeface="Arial" panose="020B0604020202020204" pitchFamily="34" charset="0"/>
              </a:rPr>
              <a:t>Any links with theory?</a:t>
            </a:r>
          </a:p>
        </p:txBody>
      </p:sp>
    </p:spTree>
    <p:extLst>
      <p:ext uri="{BB962C8B-B14F-4D97-AF65-F5344CB8AC3E}">
        <p14:creationId xmlns:p14="http://schemas.microsoft.com/office/powerpoint/2010/main" val="12757548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51520" y="274638"/>
            <a:ext cx="8435280" cy="850106"/>
          </a:xfrm>
        </p:spPr>
        <p:txBody>
          <a:bodyPr>
            <a:normAutofit fontScale="90000"/>
          </a:bodyPr>
          <a:lstStyle/>
          <a:p>
            <a:pPr algn="ctr"/>
            <a:r>
              <a:rPr lang="en-GB" altLang="en-US" sz="2800" dirty="0" err="1">
                <a:latin typeface="Arial" panose="020B0604020202020204" pitchFamily="34" charset="0"/>
              </a:rPr>
              <a:t>Rhestr</a:t>
            </a:r>
            <a:r>
              <a:rPr lang="en-GB" altLang="en-US" sz="2800" dirty="0">
                <a:latin typeface="Arial" panose="020B0604020202020204" pitchFamily="34" charset="0"/>
              </a:rPr>
              <a:t> </a:t>
            </a:r>
            <a:r>
              <a:rPr lang="en-GB" altLang="en-US" sz="2800" dirty="0" err="1">
                <a:latin typeface="Arial" panose="020B0604020202020204" pitchFamily="34" charset="0"/>
              </a:rPr>
              <a:t>gyfeiriadau</a:t>
            </a:r>
            <a:br>
              <a:rPr lang="en-GB" altLang="en-US" sz="2800" dirty="0">
                <a:latin typeface="Arial" panose="020B0604020202020204" pitchFamily="34" charset="0"/>
              </a:rPr>
            </a:br>
            <a:r>
              <a:rPr lang="en-GB" altLang="en-US" sz="2800" dirty="0">
                <a:solidFill>
                  <a:srgbClr val="0070C0"/>
                </a:solidFill>
                <a:latin typeface="Arial" panose="020B0604020202020204" pitchFamily="34" charset="0"/>
              </a:rPr>
              <a:t>Reference list</a:t>
            </a:r>
          </a:p>
        </p:txBody>
      </p:sp>
      <p:sp>
        <p:nvSpPr>
          <p:cNvPr id="2" name="Content Placeholder 1"/>
          <p:cNvSpPr>
            <a:spLocks noGrp="1"/>
          </p:cNvSpPr>
          <p:nvPr>
            <p:ph idx="1"/>
          </p:nvPr>
        </p:nvSpPr>
        <p:spPr>
          <a:xfrm>
            <a:off x="107504" y="1052736"/>
            <a:ext cx="8784976" cy="4968552"/>
          </a:xfrm>
        </p:spPr>
        <p:txBody>
          <a:bodyPr>
            <a:normAutofit fontScale="85000" lnSpcReduction="10000"/>
          </a:bodyPr>
          <a:lstStyle/>
          <a:p>
            <a:pPr marL="0" indent="0">
              <a:buNone/>
            </a:pPr>
            <a:r>
              <a:rPr lang="en-GB" sz="2000" b="0" i="0" dirty="0">
                <a:solidFill>
                  <a:srgbClr val="222222"/>
                </a:solidFill>
                <a:effectLst/>
                <a:latin typeface="Arial" panose="020B0604020202020204" pitchFamily="34" charset="0"/>
                <a:cs typeface="Arial" panose="020B0604020202020204" pitchFamily="34" charset="0"/>
              </a:rPr>
              <a:t>Bai, L. </a:t>
            </a:r>
            <a:r>
              <a:rPr lang="en-GB" sz="2000" b="0" i="1" dirty="0">
                <a:solidFill>
                  <a:srgbClr val="222222"/>
                </a:solidFill>
                <a:effectLst/>
                <a:latin typeface="Arial" panose="020B0604020202020204" pitchFamily="34" charset="0"/>
                <a:cs typeface="Arial" panose="020B0604020202020204" pitchFamily="34" charset="0"/>
              </a:rPr>
              <a:t>et al</a:t>
            </a:r>
            <a:r>
              <a:rPr lang="en-GB" sz="2000" b="0" i="0" dirty="0">
                <a:solidFill>
                  <a:srgbClr val="222222"/>
                </a:solidFill>
                <a:effectLst/>
                <a:latin typeface="Arial" panose="020B0604020202020204" pitchFamily="34" charset="0"/>
                <a:cs typeface="Arial" panose="020B0604020202020204" pitchFamily="34" charset="0"/>
              </a:rPr>
              <a:t>. (2022) </a:t>
            </a:r>
            <a:r>
              <a:rPr lang="en-GB" sz="2000" b="0" i="1" dirty="0">
                <a:solidFill>
                  <a:srgbClr val="222222"/>
                </a:solidFill>
                <a:effectLst/>
                <a:latin typeface="Arial" panose="020B0604020202020204" pitchFamily="34" charset="0"/>
                <a:cs typeface="Arial" panose="020B0604020202020204" pitchFamily="34" charset="0"/>
              </a:rPr>
              <a:t>Developing Visual Art Education in Early Childhood Education. </a:t>
            </a:r>
            <a:r>
              <a:rPr lang="en-GB" sz="2000" b="0" i="0" dirty="0">
                <a:solidFill>
                  <a:srgbClr val="222222"/>
                </a:solidFill>
                <a:effectLst/>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Bai_Li_Liu.pdf (theseus.fi)</a:t>
            </a:r>
            <a:r>
              <a:rPr lang="en-GB" sz="2000" dirty="0">
                <a:latin typeface="Arial" panose="020B0604020202020204" pitchFamily="34" charset="0"/>
                <a:cs typeface="Arial" panose="020B0604020202020204" pitchFamily="34" charset="0"/>
              </a:rPr>
              <a:t> [Accessed: August 10 2022].</a:t>
            </a:r>
          </a:p>
          <a:p>
            <a:pPr marL="0" indent="0">
              <a:buNone/>
            </a:pPr>
            <a:r>
              <a:rPr lang="en-GB" sz="2000" dirty="0" err="1">
                <a:latin typeface="Arial" panose="020B0604020202020204" pitchFamily="34" charset="0"/>
                <a:cs typeface="Arial" panose="020B0604020202020204" pitchFamily="34" charset="0"/>
              </a:rPr>
              <a:t>Cremin</a:t>
            </a:r>
            <a:r>
              <a:rPr lang="en-GB" sz="2000" dirty="0">
                <a:latin typeface="Arial" panose="020B0604020202020204" pitchFamily="34" charset="0"/>
                <a:cs typeface="Arial" panose="020B0604020202020204" pitchFamily="34" charset="0"/>
              </a:rPr>
              <a:t>, T. (2016) </a:t>
            </a:r>
            <a:r>
              <a:rPr lang="en-GB" sz="2000" i="1" dirty="0">
                <a:latin typeface="Arial" panose="020B0604020202020204" pitchFamily="34" charset="0"/>
                <a:cs typeface="Arial" panose="020B0604020202020204" pitchFamily="34" charset="0"/>
              </a:rPr>
              <a:t>Apprentice story writers: Exploring young children’s print awareness and agency in early story authoring.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rPr>
              <a:t>https://scholar.google.co.uk/scholar?hl=en&amp;as_sdt=0%2C5&amp;as_ylo=2015&amp;as_yhi=2024&amp;q=Emergent+Writing+%22print+awareness%22&amp;btnG=</a:t>
            </a:r>
            <a:r>
              <a:rPr lang="en-GB" sz="2000" dirty="0">
                <a:latin typeface="Arial" panose="020B0604020202020204" pitchFamily="34" charset="0"/>
                <a:cs typeface="Arial" panose="020B0604020202020204" pitchFamily="34" charset="0"/>
              </a:rPr>
              <a:t> [Accessed: August 21 2024].</a:t>
            </a:r>
          </a:p>
          <a:p>
            <a:pPr marL="0" indent="0">
              <a:buNone/>
            </a:pPr>
            <a:r>
              <a:rPr lang="en-GB" sz="2000" dirty="0">
                <a:latin typeface="Arial" panose="020B0604020202020204" pitchFamily="34" charset="0"/>
                <a:cs typeface="Arial" panose="020B0604020202020204" pitchFamily="34" charset="0"/>
              </a:rPr>
              <a:t>Donaldson, G. (2015) </a:t>
            </a:r>
            <a:r>
              <a:rPr lang="en-GB" sz="2000" i="1" dirty="0">
                <a:latin typeface="Arial" panose="020B0604020202020204" pitchFamily="34" charset="0"/>
                <a:cs typeface="Arial" panose="020B0604020202020204" pitchFamily="34" charset="0"/>
              </a:rPr>
              <a:t>Successful Futures Independent Review of Curriculum  and Assessment Arrangements in Wales, </a:t>
            </a:r>
            <a:r>
              <a:rPr lang="en-GB" sz="2000" dirty="0">
                <a:latin typeface="Arial" panose="020B0604020202020204" pitchFamily="34" charset="0"/>
                <a:cs typeface="Arial" panose="020B0604020202020204" pitchFamily="34" charset="0"/>
                <a:hlinkClick r:id="rId5"/>
              </a:rPr>
              <a:t>https://gov.wales/docs/dcells/publications/150225-successful-futures-en.pdf</a:t>
            </a:r>
            <a:r>
              <a:rPr lang="en-GB" sz="2000" dirty="0">
                <a:latin typeface="Arial" panose="020B0604020202020204" pitchFamily="34" charset="0"/>
                <a:cs typeface="Arial" panose="020B0604020202020204" pitchFamily="34" charset="0"/>
              </a:rPr>
              <a:t> [Accessed: November 2 2018].</a:t>
            </a:r>
          </a:p>
          <a:p>
            <a:pPr marL="0" indent="0">
              <a:buNone/>
            </a:pPr>
            <a:r>
              <a:rPr lang="en-GB" sz="2000" dirty="0">
                <a:latin typeface="Arial" panose="020B0604020202020204" pitchFamily="34" charset="0"/>
                <a:cs typeface="Arial" panose="020B0604020202020204" pitchFamily="34" charset="0"/>
              </a:rPr>
              <a:t>John Hopkins University Press (2017) </a:t>
            </a:r>
            <a:r>
              <a:rPr lang="en-GB" sz="2000" i="1" dirty="0">
                <a:latin typeface="Arial" panose="020B0604020202020204" pitchFamily="34" charset="0"/>
                <a:cs typeface="Arial" panose="020B0604020202020204" pitchFamily="34" charset="0"/>
              </a:rPr>
              <a:t>Stuttering and “retraining” left-handed children in mid-century U.S..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6"/>
              </a:rPr>
              <a:t>https://www.press.jhu.edu/newsroom/stuttering-and-retraining-left-handed-children-mid-century-us#:~:text=In%20the%20early%2Dtwentieth%2Dcentury,handers%20to%20become%20right%2Dhanded</a:t>
            </a:r>
            <a:r>
              <a:rPr lang="en-GB" sz="2000" dirty="0">
                <a:latin typeface="Arial" panose="020B0604020202020204" pitchFamily="34" charset="0"/>
                <a:cs typeface="Arial" panose="020B0604020202020204" pitchFamily="34" charset="0"/>
              </a:rPr>
              <a:t>. [Accessed: August 21 2024].</a:t>
            </a: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Lems, K.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 </a:t>
            </a:r>
            <a:r>
              <a:rPr lang="en-GB" sz="2000" i="1" dirty="0">
                <a:latin typeface="Arial" panose="020B0604020202020204" pitchFamily="34" charset="0"/>
                <a:cs typeface="Arial" panose="020B0604020202020204" pitchFamily="34" charset="0"/>
              </a:rPr>
              <a:t>Building literacy with multilingual learners: insights from linguistics. </a:t>
            </a:r>
            <a:r>
              <a:rPr lang="en-GB" sz="2000" dirty="0">
                <a:latin typeface="Arial" panose="020B0604020202020204" pitchFamily="34" charset="0"/>
                <a:cs typeface="Arial" panose="020B0604020202020204" pitchFamily="34" charset="0"/>
              </a:rPr>
              <a:t>London: The Guilford Press.</a:t>
            </a:r>
          </a:p>
          <a:p>
            <a:pPr marL="0" indent="0">
              <a:buNone/>
            </a:pPr>
            <a:r>
              <a:rPr lang="en-GB" sz="2000" dirty="0" err="1">
                <a:latin typeface="Arial" panose="020B0604020202020204" pitchFamily="34" charset="0"/>
                <a:cs typeface="Arial" panose="020B0604020202020204" pitchFamily="34" charset="0"/>
              </a:rPr>
              <a:t>Ocklenburg</a:t>
            </a:r>
            <a:r>
              <a:rPr lang="en-GB" sz="2000" dirty="0">
                <a:latin typeface="Arial" panose="020B0604020202020204" pitchFamily="34" charset="0"/>
                <a:cs typeface="Arial" panose="020B0604020202020204" pitchFamily="34" charset="0"/>
              </a:rPr>
              <a:t>, S. (2024) </a:t>
            </a:r>
            <a:r>
              <a:rPr lang="en-GB" sz="2000" i="1" dirty="0">
                <a:latin typeface="Arial" panose="020B0604020202020204" pitchFamily="34" charset="0"/>
                <a:cs typeface="Arial" panose="020B0604020202020204" pitchFamily="34" charset="0"/>
              </a:rPr>
              <a:t>The world’s biggest study on left-handedness.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7"/>
              </a:rPr>
              <a:t>https://www.psychologytoday.com/gb/blog/the-asymmetric-brain/202004/the-worlds-biggest-study-on-left-handedness</a:t>
            </a:r>
            <a:r>
              <a:rPr lang="en-GB" sz="2000" dirty="0">
                <a:latin typeface="Arial" panose="020B0604020202020204" pitchFamily="34" charset="0"/>
                <a:cs typeface="Arial" panose="020B0604020202020204" pitchFamily="34" charset="0"/>
              </a:rPr>
              <a:t> [Accessed: August 21 2024].</a:t>
            </a:r>
            <a:endParaRPr lang="en-GB" sz="2000" i="1"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endParaRP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15452964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51520" y="274638"/>
            <a:ext cx="8435280" cy="562074"/>
          </a:xfrm>
        </p:spPr>
        <p:txBody>
          <a:bodyPr>
            <a:normAutofit fontScale="90000"/>
          </a:bodyPr>
          <a:lstStyle/>
          <a:p>
            <a:pPr algn="ctr"/>
            <a:r>
              <a:rPr lang="en-GB" altLang="en-US" sz="2400" dirty="0" err="1">
                <a:latin typeface="Arial" panose="020B0604020202020204" pitchFamily="34" charset="0"/>
              </a:rPr>
              <a:t>Rhestr</a:t>
            </a:r>
            <a:r>
              <a:rPr lang="en-GB" altLang="en-US" sz="2400" dirty="0">
                <a:latin typeface="Arial" panose="020B0604020202020204" pitchFamily="34" charset="0"/>
              </a:rPr>
              <a:t> o </a:t>
            </a:r>
            <a:r>
              <a:rPr lang="en-GB" altLang="en-US" sz="2400" dirty="0" err="1">
                <a:latin typeface="Arial" panose="020B0604020202020204" pitchFamily="34" charset="0"/>
              </a:rPr>
              <a:t>gyfeiriadau</a:t>
            </a:r>
            <a:br>
              <a:rPr lang="en-GB" altLang="en-US" sz="2400" dirty="0">
                <a:latin typeface="Arial" panose="020B0604020202020204" pitchFamily="34" charset="0"/>
              </a:rPr>
            </a:br>
            <a:r>
              <a:rPr lang="en-GB" altLang="en-US" sz="2400" dirty="0">
                <a:solidFill>
                  <a:srgbClr val="0070C0"/>
                </a:solidFill>
                <a:latin typeface="Arial" panose="020B0604020202020204" pitchFamily="34" charset="0"/>
              </a:rPr>
              <a:t>Reference list</a:t>
            </a:r>
          </a:p>
        </p:txBody>
      </p:sp>
      <p:sp>
        <p:nvSpPr>
          <p:cNvPr id="2" name="Content Placeholder 1"/>
          <p:cNvSpPr>
            <a:spLocks noGrp="1"/>
          </p:cNvSpPr>
          <p:nvPr>
            <p:ph idx="1"/>
          </p:nvPr>
        </p:nvSpPr>
        <p:spPr>
          <a:xfrm>
            <a:off x="107504" y="1052736"/>
            <a:ext cx="8784976" cy="4968552"/>
          </a:xfrm>
        </p:spPr>
        <p:txBody>
          <a:bodyPr>
            <a:normAutofit fontScale="92500" lnSpcReduction="20000"/>
          </a:bodyPr>
          <a:lstStyle/>
          <a:p>
            <a:pPr marL="0" indent="0">
              <a:buNone/>
            </a:pPr>
            <a:r>
              <a:rPr lang="en-GB" sz="2100" dirty="0" err="1">
                <a:latin typeface="Arial" panose="020B0604020202020204" pitchFamily="34" charset="0"/>
                <a:cs typeface="Arial" panose="020B0604020202020204" pitchFamily="34" charset="0"/>
              </a:rPr>
              <a:t>Raeesi</a:t>
            </a:r>
            <a:r>
              <a:rPr lang="en-GB" sz="2100" dirty="0">
                <a:latin typeface="Arial" panose="020B0604020202020204" pitchFamily="34" charset="0"/>
                <a:cs typeface="Arial" panose="020B0604020202020204" pitchFamily="34" charset="0"/>
              </a:rPr>
              <a:t>, A. Y. A. (2020) ‘Exploring </a:t>
            </a:r>
            <a:r>
              <a:rPr lang="en-GB" sz="2100" dirty="0" err="1">
                <a:latin typeface="Arial" panose="020B0604020202020204" pitchFamily="34" charset="0"/>
                <a:cs typeface="Arial" panose="020B0604020202020204" pitchFamily="34" charset="0"/>
              </a:rPr>
              <a:t>english</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teachers’views</a:t>
            </a:r>
            <a:r>
              <a:rPr lang="en-GB" sz="2100" dirty="0">
                <a:latin typeface="Arial" panose="020B0604020202020204" pitchFamily="34" charset="0"/>
                <a:cs typeface="Arial" panose="020B0604020202020204" pitchFamily="34" charset="0"/>
              </a:rPr>
              <a:t> on their kindergarten emergent writing practices: a mixed method study’. [online]. Available at: </a:t>
            </a:r>
            <a:r>
              <a:rPr lang="en-GB" sz="2100" dirty="0">
                <a:latin typeface="Arial" panose="020B0604020202020204" pitchFamily="34" charset="0"/>
                <a:cs typeface="Arial" panose="020B0604020202020204" pitchFamily="34" charset="0"/>
                <a:hlinkClick r:id="rId3"/>
              </a:rPr>
              <a:t>https://scholarworks.uaeu.ac.ae/cgi/viewcontent.cgi?article=1897&amp;context=all_theses</a:t>
            </a:r>
            <a:r>
              <a:rPr lang="en-GB" sz="2100" dirty="0">
                <a:latin typeface="Arial" panose="020B0604020202020204" pitchFamily="34" charset="0"/>
                <a:cs typeface="Arial" panose="020B0604020202020204" pitchFamily="34" charset="0"/>
              </a:rPr>
              <a:t> [Accessed: August 21 2024].</a:t>
            </a:r>
          </a:p>
          <a:p>
            <a:pPr marL="0" indent="0">
              <a:buNone/>
            </a:pPr>
            <a:r>
              <a:rPr lang="en-GB" sz="2100" dirty="0">
                <a:latin typeface="Arial" panose="020B0604020202020204" pitchFamily="34" charset="0"/>
                <a:cs typeface="Arial" panose="020B0604020202020204" pitchFamily="34" charset="0"/>
              </a:rPr>
              <a:t>Rose, E. (2016) </a:t>
            </a:r>
            <a:r>
              <a:rPr lang="en-GB" sz="2100" i="1" dirty="0">
                <a:latin typeface="Arial" panose="020B0604020202020204" pitchFamily="34" charset="0"/>
                <a:cs typeface="Arial" panose="020B0604020202020204" pitchFamily="34" charset="0"/>
              </a:rPr>
              <a:t>Lowenfeld’s 5 stages, </a:t>
            </a:r>
            <a:r>
              <a:rPr lang="en-GB" sz="2100" dirty="0">
                <a:latin typeface="Arial" panose="020B0604020202020204" pitchFamily="34" charset="0"/>
                <a:cs typeface="Arial" panose="020B0604020202020204" pitchFamily="34" charset="0"/>
              </a:rPr>
              <a:t>https://www.youtube.com/watch?v=DcLcUjRVY24 [Accessed: November 1 2018].</a:t>
            </a:r>
            <a:endParaRPr lang="en-GB" sz="2100" dirty="0">
              <a:latin typeface="Arial" panose="020B0604020202020204" pitchFamily="34" charset="0"/>
            </a:endParaRPr>
          </a:p>
          <a:p>
            <a:pPr marL="0" indent="0">
              <a:buNone/>
            </a:pPr>
            <a:r>
              <a:rPr lang="en-GB" sz="2100">
                <a:latin typeface="Arial" panose="020B0604020202020204" pitchFamily="34" charset="0"/>
              </a:rPr>
              <a:t>Sherman</a:t>
            </a:r>
            <a:r>
              <a:rPr lang="en-GB" sz="2100" dirty="0">
                <a:latin typeface="Arial" panose="020B0604020202020204" pitchFamily="34" charset="0"/>
              </a:rPr>
              <a:t>, D. (2014) </a:t>
            </a:r>
            <a:r>
              <a:rPr lang="en-GB" sz="2100" i="1" dirty="0">
                <a:latin typeface="Arial" panose="020B0604020202020204" pitchFamily="34" charset="0"/>
              </a:rPr>
              <a:t>Developmental Writing Stages - Whiteboard Animation</a:t>
            </a:r>
            <a:r>
              <a:rPr lang="en-GB" sz="2100" dirty="0">
                <a:latin typeface="Arial" panose="020B0604020202020204" pitchFamily="34" charset="0"/>
              </a:rPr>
              <a:t>, https://www.youtube.com/watch?v=TQdNGnc54QM [Accessed: November 1 2018].</a:t>
            </a:r>
          </a:p>
          <a:p>
            <a:pPr marL="0" indent="0">
              <a:buNone/>
            </a:pPr>
            <a:r>
              <a:rPr lang="en-GB" sz="2100" dirty="0">
                <a:latin typeface="Arial" panose="020B0604020202020204" pitchFamily="34" charset="0"/>
              </a:rPr>
              <a:t>Tomlinson, L. (2017) ‘Making marks: the road to literacy? An exploratory study into the role of the practitioner and the strategies used to support children’s emergent writing in the early years’, </a:t>
            </a:r>
            <a:r>
              <a:rPr lang="en-GB" sz="2100" i="1" dirty="0">
                <a:latin typeface="Arial" panose="020B0604020202020204" pitchFamily="34" charset="0"/>
              </a:rPr>
              <a:t>BG Research Online</a:t>
            </a:r>
            <a:r>
              <a:rPr lang="en-GB" sz="2100" dirty="0">
                <a:latin typeface="Arial" panose="020B0604020202020204" pitchFamily="34" charset="0"/>
              </a:rPr>
              <a:t>, 9, p.37. [online]. Available at: </a:t>
            </a:r>
            <a:r>
              <a:rPr lang="en-GB" sz="2100" dirty="0">
                <a:latin typeface="Arial" panose="020B0604020202020204" pitchFamily="34" charset="0"/>
                <a:hlinkClick r:id="rId4"/>
              </a:rPr>
              <a:t>https://bgro.repository.guildhe.ac.uk/id/eprint/235/1/educationUndergraduate9.pdf#page=42</a:t>
            </a:r>
            <a:r>
              <a:rPr lang="en-GB" sz="2100" dirty="0">
                <a:latin typeface="Arial" panose="020B0604020202020204" pitchFamily="34" charset="0"/>
              </a:rPr>
              <a:t> [Accessed: August 21 2024].</a:t>
            </a:r>
          </a:p>
          <a:p>
            <a:pPr marL="0" indent="0">
              <a:buNone/>
            </a:pPr>
            <a:r>
              <a:rPr lang="en-GB" sz="2100" dirty="0">
                <a:latin typeface="Arial" panose="020B0604020202020204" pitchFamily="34" charset="0"/>
              </a:rPr>
              <a:t>Welsh Government (2019) Draft Statutory Area of Learning and Experience: Languages, Literacy and Communication, </a:t>
            </a:r>
            <a:r>
              <a:rPr lang="en-GB" sz="2100" dirty="0">
                <a:latin typeface="Arial" panose="020B0604020202020204" pitchFamily="34" charset="0"/>
                <a:hlinkClick r:id="rId5"/>
              </a:rPr>
              <a:t>https://hwb.gov.wales/storage/4373f5ea-f77e-4b10-a20f-4b06eb02f6a0/draft-statutory-guidance-languages-literacy-and-communication.pdf</a:t>
            </a:r>
            <a:r>
              <a:rPr lang="en-GB" sz="2100" dirty="0">
                <a:latin typeface="Arial" panose="020B0604020202020204" pitchFamily="34" charset="0"/>
              </a:rPr>
              <a:t> [Accessed: November 9 2020].</a:t>
            </a:r>
          </a:p>
          <a:p>
            <a:pPr marL="0" indent="0">
              <a:buNone/>
            </a:pPr>
            <a:endParaRPr lang="en-GB" sz="1800" dirty="0">
              <a:latin typeface="Arial" panose="020B0604020202020204" pitchFamily="34" charset="0"/>
            </a:endParaRP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41670392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2683</Words>
  <Application>Microsoft Office PowerPoint</Application>
  <PresentationFormat>On-screen Show (4:3)</PresentationFormat>
  <Paragraphs>287</Paragraphs>
  <Slides>46</Slides>
  <Notes>37</Notes>
  <HiddenSlides>0</HiddenSlides>
  <MMClips>1</MMClips>
  <ScaleCrop>false</ScaleCrop>
  <HeadingPairs>
    <vt:vector size="8" baseType="variant">
      <vt:variant>
        <vt:lpstr>Fonts Used</vt:lpstr>
      </vt:variant>
      <vt:variant>
        <vt:i4>8</vt:i4>
      </vt:variant>
      <vt:variant>
        <vt:lpstr>Theme</vt:lpstr>
      </vt:variant>
      <vt:variant>
        <vt:i4>3</vt:i4>
      </vt:variant>
      <vt:variant>
        <vt:lpstr>Embedded OLE Servers</vt:lpstr>
      </vt:variant>
      <vt:variant>
        <vt:i4>1</vt:i4>
      </vt:variant>
      <vt:variant>
        <vt:lpstr>Slide Titles</vt:lpstr>
      </vt:variant>
      <vt:variant>
        <vt:i4>46</vt:i4>
      </vt:variant>
    </vt:vector>
  </HeadingPairs>
  <TitlesOfParts>
    <vt:vector size="58" baseType="lpstr">
      <vt:lpstr>ＭＳ Ｐゴシック</vt:lpstr>
      <vt:lpstr>Myriad Pro</vt:lpstr>
      <vt:lpstr>PrintLucida Sans</vt:lpstr>
      <vt:lpstr>Arial</vt:lpstr>
      <vt:lpstr>Calibri</vt:lpstr>
      <vt:lpstr>Calibri Light</vt:lpstr>
      <vt:lpstr>Times</vt:lpstr>
      <vt:lpstr>Wingdings</vt:lpstr>
      <vt:lpstr>Office Theme</vt:lpstr>
      <vt:lpstr>Sub Title 1</vt:lpstr>
      <vt:lpstr>Accessible 2</vt:lpstr>
      <vt:lpstr>Photo Editor Photo</vt:lpstr>
      <vt:lpstr>ECEY5004C  Iaith a Llythrennedd yn yr Oes Ddigidol    Ysgrifennu   </vt:lpstr>
      <vt:lpstr>Cynnwys Contents</vt:lpstr>
      <vt:lpstr>Cynnwys Contents</vt:lpstr>
      <vt:lpstr>Cymwyseddau trosglwyddadwy lefel uwch High-level transferable competencies</vt:lpstr>
      <vt:lpstr>        Adnoddau   Resources</vt:lpstr>
      <vt:lpstr>Termau</vt:lpstr>
      <vt:lpstr>Glossary</vt:lpstr>
      <vt:lpstr>Gwneud Marciau Cynnar Early Mark Making</vt:lpstr>
      <vt:lpstr>Gwneud Marciau Cynnar Early Mark Making</vt:lpstr>
      <vt:lpstr>Cyfnodau ysgrifennu datblygol Stages of emergent writing</vt:lpstr>
      <vt:lpstr>Gafael dwrn  Fisted grasp</vt:lpstr>
      <vt:lpstr>PowerPoint Presentation</vt:lpstr>
      <vt:lpstr>Gafael trybedd statig Static tripod grasp</vt:lpstr>
      <vt:lpstr>PowerPoint Presentation</vt:lpstr>
      <vt:lpstr>Viktor Lowenfeld 1903-1960                             </vt:lpstr>
      <vt:lpstr>PowerPoint Presentation</vt:lpstr>
      <vt:lpstr>O sgribl i luniau cynrychiadol  From scribbles to representational drawings </vt:lpstr>
      <vt:lpstr>O sgribl i luniau cynrychiadol  From scribbles to representational drawings </vt:lpstr>
      <vt:lpstr>Tasg grŵp Group task</vt:lpstr>
      <vt:lpstr>PowerPoint Presentation</vt:lpstr>
      <vt:lpstr>Ysgrifennu Datblygol      Emergent Writing</vt:lpstr>
      <vt:lpstr>Y gwaith o ysgrifennu  The business of writing</vt:lpstr>
      <vt:lpstr>Montessori</vt:lpstr>
      <vt:lpstr>Diglossia</vt:lpstr>
      <vt:lpstr>Diglossia</vt:lpstr>
      <vt:lpstr>Gwybodaeth bellach… Curriculum for Wales 2022</vt:lpstr>
      <vt:lpstr> Plant ag ADY</vt:lpstr>
      <vt:lpstr> Children with ALN</vt:lpstr>
      <vt:lpstr>Llawdueddiad chwith Left handedness </vt:lpstr>
      <vt:lpstr>Llawdueddiad chwith – agwedd hanesyddol </vt:lpstr>
      <vt:lpstr> Left handedness – historical attitude</vt:lpstr>
      <vt:lpstr>Cefnogi plant llawchwith Supporting left-handed children </vt:lpstr>
      <vt:lpstr>Beth am ddiwylliannau eraill? What about other cultures? </vt:lpstr>
      <vt:lpstr>Systemau ysgrifennu Writing systems</vt:lpstr>
      <vt:lpstr>System gwyddorol Alphabetic system</vt:lpstr>
      <vt:lpstr>System sillafol Syllabic system</vt:lpstr>
      <vt:lpstr>System logograffig Logographic system</vt:lpstr>
      <vt:lpstr>Safonau llythrennedd a rhifedd             Standards in literacy and numeracy</vt:lpstr>
      <vt:lpstr>Rôl yr oedolyn             Role of the adult</vt:lpstr>
      <vt:lpstr>Dal yn sgil bwysig?  Still an important skill?</vt:lpstr>
      <vt:lpstr>Neu, ai dyma’r unig sgil sydd angen?  Or, is this the only skill required?</vt:lpstr>
      <vt:lpstr>Arferion techno-lythrennedd newydd New techno-literacy practices</vt:lpstr>
      <vt:lpstr>Ysgrifennu digidol</vt:lpstr>
      <vt:lpstr>Aseiniad Assignment</vt:lpstr>
      <vt:lpstr>Rhestr gyfeiriadau Reference list</vt:lpstr>
      <vt:lpstr>Rhestr o gyfeiriadau Reference list</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Alison Rees-Edwards</cp:lastModifiedBy>
  <cp:revision>163</cp:revision>
  <cp:lastPrinted>2023-02-08T08:37:27Z</cp:lastPrinted>
  <dcterms:created xsi:type="dcterms:W3CDTF">2010-09-01T10:27:19Z</dcterms:created>
  <dcterms:modified xsi:type="dcterms:W3CDTF">2025-08-27T10:30:15Z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