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305" r:id="rId2"/>
    <p:sldId id="301" r:id="rId3"/>
    <p:sldId id="332" r:id="rId4"/>
    <p:sldId id="333" r:id="rId5"/>
    <p:sldId id="693" r:id="rId6"/>
    <p:sldId id="684" r:id="rId7"/>
    <p:sldId id="694" r:id="rId8"/>
    <p:sldId id="695" r:id="rId9"/>
    <p:sldId id="696" r:id="rId10"/>
    <p:sldId id="697" r:id="rId11"/>
    <p:sldId id="700" r:id="rId12"/>
    <p:sldId id="699" r:id="rId13"/>
    <p:sldId id="686" r:id="rId14"/>
    <p:sldId id="701" r:id="rId15"/>
    <p:sldId id="702" r:id="rId16"/>
    <p:sldId id="703" r:id="rId17"/>
    <p:sldId id="704" r:id="rId18"/>
    <p:sldId id="705" r:id="rId19"/>
    <p:sldId id="706" r:id="rId20"/>
    <p:sldId id="707" r:id="rId21"/>
    <p:sldId id="708" r:id="rId22"/>
    <p:sldId id="709" r:id="rId23"/>
    <p:sldId id="669" r:id="rId24"/>
    <p:sldId id="710" r:id="rId25"/>
    <p:sldId id="711" r:id="rId26"/>
    <p:sldId id="712" r:id="rId27"/>
    <p:sldId id="713" r:id="rId28"/>
    <p:sldId id="714" r:id="rId29"/>
    <p:sldId id="715" r:id="rId30"/>
    <p:sldId id="716" r:id="rId31"/>
    <p:sldId id="717" r:id="rId32"/>
    <p:sldId id="71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E3432E-073B-4EB1-A23C-4EF0253EF650}">
          <p14:sldIdLst>
            <p14:sldId id="305"/>
            <p14:sldId id="301"/>
            <p14:sldId id="332"/>
            <p14:sldId id="333"/>
            <p14:sldId id="693"/>
            <p14:sldId id="684"/>
            <p14:sldId id="694"/>
            <p14:sldId id="695"/>
            <p14:sldId id="696"/>
            <p14:sldId id="697"/>
            <p14:sldId id="700"/>
            <p14:sldId id="699"/>
            <p14:sldId id="686"/>
            <p14:sldId id="701"/>
            <p14:sldId id="702"/>
            <p14:sldId id="703"/>
            <p14:sldId id="704"/>
            <p14:sldId id="705"/>
            <p14:sldId id="706"/>
            <p14:sldId id="707"/>
            <p14:sldId id="708"/>
            <p14:sldId id="709"/>
            <p14:sldId id="669"/>
            <p14:sldId id="710"/>
            <p14:sldId id="711"/>
            <p14:sldId id="712"/>
            <p14:sldId id="713"/>
            <p14:sldId id="714"/>
            <p14:sldId id="715"/>
            <p14:sldId id="716"/>
            <p14:sldId id="717"/>
            <p14:sldId id="71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8" autoAdjust="0"/>
    <p:restoredTop sz="94825" autoAdjust="0"/>
  </p:normalViewPr>
  <p:slideViewPr>
    <p:cSldViewPr snapToGrid="0">
      <p:cViewPr varScale="1">
        <p:scale>
          <a:sx n="67" d="100"/>
          <a:sy n="67" d="100"/>
        </p:scale>
        <p:origin x="66"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15/06/2020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15/06/2020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15/06/2020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15/06/2020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15/06/2020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15/06/2020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15/06/2020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15/06/2020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Critiques of Comparative Theology</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2" name="Straight Connector 6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334" r="4334" b="-1"/>
          <a:stretch/>
        </p:blipFill>
        <p:spPr>
          <a:xfrm>
            <a:off x="1024128" y="2386051"/>
            <a:ext cx="3149870" cy="3448851"/>
          </a:xfrm>
          <a:prstGeom prst="rect">
            <a:avLst/>
          </a:prstGeom>
        </p:spPr>
      </p:pic>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4639733" y="2286000"/>
            <a:ext cx="6104467" cy="4023360"/>
          </a:xfrm>
        </p:spPr>
        <p:txBody>
          <a:bodyPr vert="horz" lIns="45720" tIns="45720" rIns="45720" bIns="45720" rtlCol="0">
            <a:normAutofit/>
          </a:bodyPr>
          <a:lstStyle/>
          <a:p>
            <a:r>
              <a:rPr lang="en-US" dirty="0"/>
              <a:t>In the last section, we introduced the methodology of comparative theology, a central aspect of contemporary interfaith studies. </a:t>
            </a:r>
          </a:p>
          <a:p>
            <a:endParaRPr lang="en-US" dirty="0"/>
          </a:p>
          <a:p>
            <a:r>
              <a:rPr lang="en-US" dirty="0"/>
              <a:t>The previous section aimed to introduce you to the kind of subjects covered by comparative theology, but also to introduce you to the method by which Comparative Theology is done – it is this methodology that forms the core of comparative theology.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4" name="Straight Connector 7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246" r="4422" b="-1"/>
          <a:stretch/>
        </p:blipFill>
        <p:spPr>
          <a:xfrm>
            <a:off x="1024128" y="2386051"/>
            <a:ext cx="3149870" cy="3448851"/>
          </a:xfrm>
          <a:prstGeom prst="rect">
            <a:avLst/>
          </a:prstGeom>
        </p:spPr>
      </p:pic>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4639733" y="2286000"/>
            <a:ext cx="6104467" cy="4023360"/>
          </a:xfrm>
        </p:spPr>
        <p:txBody>
          <a:bodyPr vert="horz" lIns="45720" tIns="45720" rIns="45720" bIns="45720" rtlCol="0">
            <a:normAutofit/>
          </a:bodyPr>
          <a:lstStyle/>
          <a:p>
            <a:r>
              <a:rPr lang="en-US"/>
              <a:t>You also had four readings (Winkler, Clooney, Hedges, &amp; Bernhardt) to complete and to discuss on the Moodle forums. </a:t>
            </a:r>
          </a:p>
          <a:p>
            <a:endParaRPr lang="en-US"/>
          </a:p>
          <a:p>
            <a:r>
              <a:rPr lang="en-US"/>
              <a:t>Two of these readings (Winkler &amp; Clooney) were more focused on providing greater depth to the definition of Comparative Theology were had explored, while the second two (Hedges &amp; Bernhardt) looked in greater detail at the application of a comparative theological approach.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88E821-FC13-438F-A5E7-EB481F0DF5EE}"/>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t>Critiques of Comparative Theology</a:t>
            </a:r>
          </a:p>
        </p:txBody>
      </p:sp>
      <p:pic>
        <p:nvPicPr>
          <p:cNvPr id="6" name="Content Placeholder 5" descr="A picture containing text&#10;&#10;Description automatically generated">
            <a:extLst>
              <a:ext uri="{FF2B5EF4-FFF2-40B4-BE49-F238E27FC236}">
                <a16:creationId xmlns:a16="http://schemas.microsoft.com/office/drawing/2014/main" id="{4F754965-B3CF-4BED-91A3-5547626423D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19821" y="2386051"/>
            <a:ext cx="3424216" cy="3448851"/>
          </a:xfrm>
          <a:prstGeom prst="rect">
            <a:avLst/>
          </a:prstGeom>
        </p:spPr>
      </p:pic>
      <p:sp>
        <p:nvSpPr>
          <p:cNvPr id="3" name="Content Placeholder 2">
            <a:extLst>
              <a:ext uri="{FF2B5EF4-FFF2-40B4-BE49-F238E27FC236}">
                <a16:creationId xmlns:a16="http://schemas.microsoft.com/office/drawing/2014/main" id="{35E1F5B4-3697-41E4-AB01-41FEDBD2DA10}"/>
              </a:ext>
            </a:extLst>
          </p:cNvPr>
          <p:cNvSpPr>
            <a:spLocks noGrp="1"/>
          </p:cNvSpPr>
          <p:nvPr>
            <p:ph sz="half" idx="1"/>
          </p:nvPr>
        </p:nvSpPr>
        <p:spPr>
          <a:xfrm>
            <a:off x="5063613" y="2286000"/>
            <a:ext cx="5680587" cy="4023360"/>
          </a:xfrm>
        </p:spPr>
        <p:txBody>
          <a:bodyPr vert="horz" lIns="45720" tIns="45720" rIns="45720" bIns="45720" rtlCol="0">
            <a:normAutofit/>
          </a:bodyPr>
          <a:lstStyle/>
          <a:p>
            <a:r>
              <a:rPr lang="en-US" sz="2000" dirty="0"/>
              <a:t>In this section, I want us to explore the practice of comparative theology by actually attempting to do some (sorry, there will be homework!). </a:t>
            </a:r>
          </a:p>
          <a:p>
            <a:r>
              <a:rPr lang="en-US" sz="2000" dirty="0"/>
              <a:t>I also want to take some time examining some criticism of comparative theology as a method, as it illuminates some interesting areas of thought, and move into considering the relationship of comparative theology to hermeneutics – the study of texts. </a:t>
            </a:r>
          </a:p>
          <a:p>
            <a:r>
              <a:rPr lang="en-US" sz="2000" dirty="0"/>
              <a:t>This section serves as a bridge between the broadly methodological considerations so far in the module, and the more specifically textual aspects yet to come. </a:t>
            </a:r>
          </a:p>
        </p:txBody>
      </p:sp>
    </p:spTree>
    <p:extLst>
      <p:ext uri="{BB962C8B-B14F-4D97-AF65-F5344CB8AC3E}">
        <p14:creationId xmlns:p14="http://schemas.microsoft.com/office/powerpoint/2010/main" val="1057313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Let’s do some Comparative Theology!</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511615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181FA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E649F-4F02-4B3C-91FA-B747D1051D47}"/>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Let’s do some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027411-A4D4-48CC-8BE1-42E144743184}"/>
              </a:ext>
            </a:extLst>
          </p:cNvPr>
          <p:cNvSpPr>
            <a:spLocks noGrp="1"/>
          </p:cNvSpPr>
          <p:nvPr>
            <p:ph sz="half" idx="1"/>
          </p:nvPr>
        </p:nvSpPr>
        <p:spPr>
          <a:xfrm>
            <a:off x="762001" y="2285999"/>
            <a:ext cx="4053840" cy="4221387"/>
          </a:xfrm>
        </p:spPr>
        <p:txBody>
          <a:bodyPr vert="horz" lIns="45720" tIns="45720" rIns="45720" bIns="45720" rtlCol="0">
            <a:normAutofit/>
          </a:bodyPr>
          <a:lstStyle/>
          <a:p>
            <a:pPr marL="0" indent="0">
              <a:buNone/>
            </a:pPr>
            <a:r>
              <a:rPr lang="en-US" sz="1800" dirty="0">
                <a:solidFill>
                  <a:srgbClr val="FFFFFF"/>
                </a:solidFill>
              </a:rPr>
              <a:t>One of the best ways of becoming more familiar with a methodology is to examine the way in which others have gone about using it. </a:t>
            </a:r>
          </a:p>
          <a:p>
            <a:pPr marL="0" indent="0">
              <a:buNone/>
            </a:pPr>
            <a:endParaRPr lang="en-US" sz="1800" dirty="0">
              <a:solidFill>
                <a:srgbClr val="FFFFFF"/>
              </a:solidFill>
            </a:endParaRPr>
          </a:p>
          <a:p>
            <a:pPr marL="0" indent="0">
              <a:buNone/>
            </a:pPr>
            <a:r>
              <a:rPr lang="en-US" sz="1800" dirty="0">
                <a:solidFill>
                  <a:srgbClr val="FFFFFF"/>
                </a:solidFill>
              </a:rPr>
              <a:t>A useful location to find good quality examples of comparative theology is the Journal of Comparative Theology, based at the Harvard Divinity School. The journal website appears to be undergoing updates at the moment, but it offers a trove of free-to-access examples of comparative theological thinking - www.comparativetheology.org</a:t>
            </a:r>
          </a:p>
        </p:txBody>
      </p:sp>
      <p:pic>
        <p:nvPicPr>
          <p:cNvPr id="6" name="Content Placeholder 5" descr="A picture containing photo, sitting, blue, rug&#10;&#10;Description automatically generated">
            <a:extLst>
              <a:ext uri="{FF2B5EF4-FFF2-40B4-BE49-F238E27FC236}">
                <a16:creationId xmlns:a16="http://schemas.microsoft.com/office/drawing/2014/main" id="{2F6DECED-E0EE-4A28-B81C-DBAE110844D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40" r="1249" b="3"/>
          <a:stretch/>
        </p:blipFill>
        <p:spPr>
          <a:xfrm>
            <a:off x="6096000" y="640080"/>
            <a:ext cx="5455921" cy="5577840"/>
          </a:xfrm>
          <a:prstGeom prst="rect">
            <a:avLst/>
          </a:prstGeom>
        </p:spPr>
      </p:pic>
    </p:spTree>
    <p:extLst>
      <p:ext uri="{BB962C8B-B14F-4D97-AF65-F5344CB8AC3E}">
        <p14:creationId xmlns:p14="http://schemas.microsoft.com/office/powerpoint/2010/main" val="2774807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DDA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95370-9980-4F02-A210-69E549687501}"/>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Let’s do some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149219-CE4C-42E6-8E2A-AA48884A6C8C}"/>
              </a:ext>
            </a:extLst>
          </p:cNvPr>
          <p:cNvSpPr>
            <a:spLocks noGrp="1"/>
          </p:cNvSpPr>
          <p:nvPr>
            <p:ph sz="half" idx="1"/>
          </p:nvPr>
        </p:nvSpPr>
        <p:spPr>
          <a:xfrm>
            <a:off x="504885" y="2286000"/>
            <a:ext cx="4310956" cy="4232606"/>
          </a:xfrm>
        </p:spPr>
        <p:txBody>
          <a:bodyPr vert="horz" lIns="45720" tIns="45720" rIns="45720" bIns="45720" rtlCol="0">
            <a:normAutofit/>
          </a:bodyPr>
          <a:lstStyle/>
          <a:p>
            <a:pPr marL="0" indent="0">
              <a:buNone/>
            </a:pPr>
            <a:r>
              <a:rPr lang="en-US" sz="1800" dirty="0">
                <a:solidFill>
                  <a:srgbClr val="FFFFFF"/>
                </a:solidFill>
              </a:rPr>
              <a:t>Take the time to read through the two example articles given in the readings folder for his section (Ro on comparative approaches to sacred space &amp; Archer on notions of time in Islamic and Catholic thought).</a:t>
            </a:r>
          </a:p>
          <a:p>
            <a:pPr marL="0" indent="0">
              <a:buNone/>
            </a:pPr>
            <a:r>
              <a:rPr lang="en-US" sz="1800" dirty="0">
                <a:solidFill>
                  <a:srgbClr val="FFFFFF"/>
                </a:solidFill>
              </a:rPr>
              <a:t>Remember, you are reading not just the content of the two articles (as interesting as it hopefully is!), but also reading for the method that the two scholars are using – how are they examining these areas and what methodological choices are they making. </a:t>
            </a:r>
          </a:p>
          <a:p>
            <a:pPr marL="0" indent="0">
              <a:buNone/>
            </a:pPr>
            <a:r>
              <a:rPr lang="en-US" sz="1800" dirty="0">
                <a:solidFill>
                  <a:srgbClr val="FFFFFF"/>
                </a:solidFill>
              </a:rPr>
              <a:t>Once you have read both pieces, I would like you to engage in sketching out your own example of comparative theological practice on the Moodle forum</a:t>
            </a:r>
          </a:p>
        </p:txBody>
      </p:sp>
      <p:pic>
        <p:nvPicPr>
          <p:cNvPr id="6" name="Content Placeholder 5" descr="A close up of a sign&#10;&#10;Description automatically generated">
            <a:extLst>
              <a:ext uri="{FF2B5EF4-FFF2-40B4-BE49-F238E27FC236}">
                <a16:creationId xmlns:a16="http://schemas.microsoft.com/office/drawing/2014/main" id="{5430C169-5B5E-4927-80FD-DF2B8F04FF5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86" r="3" b="3"/>
          <a:stretch/>
        </p:blipFill>
        <p:spPr>
          <a:xfrm>
            <a:off x="6096000" y="640080"/>
            <a:ext cx="5455921" cy="5577840"/>
          </a:xfrm>
          <a:prstGeom prst="rect">
            <a:avLst/>
          </a:prstGeom>
        </p:spPr>
      </p:pic>
    </p:spTree>
    <p:extLst>
      <p:ext uri="{BB962C8B-B14F-4D97-AF65-F5344CB8AC3E}">
        <p14:creationId xmlns:p14="http://schemas.microsoft.com/office/powerpoint/2010/main" val="2379021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DB71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8FD97-C764-4F35-8070-9A3A206B3B1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Let’s do some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790858-4711-452F-9CEF-1614160E8AD1}"/>
              </a:ext>
            </a:extLst>
          </p:cNvPr>
          <p:cNvSpPr>
            <a:spLocks noGrp="1"/>
          </p:cNvSpPr>
          <p:nvPr>
            <p:ph sz="half" idx="1"/>
          </p:nvPr>
        </p:nvSpPr>
        <p:spPr>
          <a:xfrm>
            <a:off x="718057" y="1957826"/>
            <a:ext cx="4097784" cy="4442974"/>
          </a:xfrm>
        </p:spPr>
        <p:txBody>
          <a:bodyPr vert="horz" lIns="45720" tIns="45720" rIns="45720" bIns="45720" rtlCol="0">
            <a:normAutofit lnSpcReduction="10000"/>
          </a:bodyPr>
          <a:lstStyle/>
          <a:p>
            <a:r>
              <a:rPr lang="en-US" sz="1800" dirty="0">
                <a:solidFill>
                  <a:srgbClr val="FFFFFF"/>
                </a:solidFill>
              </a:rPr>
              <a:t>I would like you to identify a theme that you think offers scope for a useful point of comparative theology between your tradition (or a tradition you identify with) and another religious tradition that you are somewhat </a:t>
            </a:r>
            <a:r>
              <a:rPr lang="en-US" sz="2000" dirty="0">
                <a:solidFill>
                  <a:srgbClr val="FFFFFF"/>
                </a:solidFill>
              </a:rPr>
              <a:t>familiar</a:t>
            </a:r>
            <a:r>
              <a:rPr lang="en-US" sz="1800" dirty="0">
                <a:solidFill>
                  <a:srgbClr val="FFFFFF"/>
                </a:solidFill>
              </a:rPr>
              <a:t> with. </a:t>
            </a:r>
            <a:br>
              <a:rPr lang="en-US" sz="1800" dirty="0">
                <a:solidFill>
                  <a:srgbClr val="FFFFFF"/>
                </a:solidFill>
              </a:rPr>
            </a:br>
            <a:br>
              <a:rPr lang="en-US" sz="1800" dirty="0">
                <a:solidFill>
                  <a:srgbClr val="FFFFFF"/>
                </a:solidFill>
              </a:rPr>
            </a:br>
            <a:r>
              <a:rPr lang="en-US" sz="1800" dirty="0">
                <a:solidFill>
                  <a:srgbClr val="FFFFFF"/>
                </a:solidFill>
              </a:rPr>
              <a:t>Sketch out why you feel this area offers potential for an instance of comparative theology, and the broad outlines that you believe offer an interesting comparison. By doing so, hopefully you can focus on the aims and objectives of comparative theology as a method for interfaith study. </a:t>
            </a:r>
          </a:p>
          <a:p>
            <a:r>
              <a:rPr lang="en-US" sz="1800" dirty="0">
                <a:solidFill>
                  <a:srgbClr val="FFFFFF"/>
                </a:solidFill>
              </a:rPr>
              <a:t>As students of interfaith studies, there must be some reason you are interested in the overlap between religious traditions – use this!</a:t>
            </a:r>
          </a:p>
        </p:txBody>
      </p:sp>
      <p:pic>
        <p:nvPicPr>
          <p:cNvPr id="6" name="Content Placeholder 5" descr="A picture containing towel&#10;&#10;Description automatically generated">
            <a:extLst>
              <a:ext uri="{FF2B5EF4-FFF2-40B4-BE49-F238E27FC236}">
                <a16:creationId xmlns:a16="http://schemas.microsoft.com/office/drawing/2014/main" id="{D30B064C-BB4A-42E0-BE7C-E6EF9196A68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17" r="4881" b="-2"/>
          <a:stretch/>
        </p:blipFill>
        <p:spPr>
          <a:xfrm>
            <a:off x="6096000" y="640080"/>
            <a:ext cx="5455921" cy="5577840"/>
          </a:xfrm>
          <a:prstGeom prst="rect">
            <a:avLst/>
          </a:prstGeom>
        </p:spPr>
      </p:pic>
    </p:spTree>
    <p:extLst>
      <p:ext uri="{BB962C8B-B14F-4D97-AF65-F5344CB8AC3E}">
        <p14:creationId xmlns:p14="http://schemas.microsoft.com/office/powerpoint/2010/main" val="3867045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43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B2B87-326E-446E-880F-18C2AA0D851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dirty="0">
                <a:solidFill>
                  <a:srgbClr val="FFFFFF"/>
                </a:solidFill>
              </a:rPr>
              <a:t>Let’s do some Comparative Theology!</a:t>
            </a:r>
          </a:p>
        </p:txBody>
      </p:sp>
      <p:cxnSp>
        <p:nvCxnSpPr>
          <p:cNvPr id="19"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2FC4F3-0645-4BC0-ABD7-F83889053F04}"/>
              </a:ext>
            </a:extLst>
          </p:cNvPr>
          <p:cNvSpPr>
            <a:spLocks noGrp="1"/>
          </p:cNvSpPr>
          <p:nvPr>
            <p:ph sz="half" idx="1"/>
          </p:nvPr>
        </p:nvSpPr>
        <p:spPr>
          <a:xfrm>
            <a:off x="712449" y="2286000"/>
            <a:ext cx="4103392" cy="3931920"/>
          </a:xfrm>
        </p:spPr>
        <p:txBody>
          <a:bodyPr vert="horz" lIns="45720" tIns="45720" rIns="45720" bIns="45720" rtlCol="0">
            <a:normAutofit lnSpcReduction="10000"/>
          </a:bodyPr>
          <a:lstStyle/>
          <a:p>
            <a:pPr marL="0" indent="0">
              <a:buNone/>
            </a:pPr>
            <a:r>
              <a:rPr lang="en-US" sz="1800" dirty="0">
                <a:solidFill>
                  <a:srgbClr val="FFFFFF"/>
                </a:solidFill>
              </a:rPr>
              <a:t>Reflect on some of the following questions:</a:t>
            </a:r>
            <a:br>
              <a:rPr lang="en-US" sz="1800" dirty="0">
                <a:solidFill>
                  <a:srgbClr val="FFFFFF"/>
                </a:solidFill>
              </a:rPr>
            </a:br>
            <a:br>
              <a:rPr lang="en-US" sz="1800" dirty="0">
                <a:solidFill>
                  <a:srgbClr val="FFFFFF"/>
                </a:solidFill>
              </a:rPr>
            </a:br>
            <a:r>
              <a:rPr lang="en-US" sz="1800" dirty="0">
                <a:solidFill>
                  <a:srgbClr val="FFFFFF"/>
                </a:solidFill>
              </a:rPr>
              <a:t>What sources and resources does your religious tradition draw on to address the identified area?</a:t>
            </a:r>
          </a:p>
          <a:p>
            <a:pPr marL="0" indent="0">
              <a:buNone/>
            </a:pPr>
            <a:r>
              <a:rPr lang="en-US" sz="1800" dirty="0">
                <a:solidFill>
                  <a:srgbClr val="FFFFFF"/>
                </a:solidFill>
              </a:rPr>
              <a:t>How are these sources brought into a narrative – what are the conceptual bases?</a:t>
            </a:r>
          </a:p>
          <a:p>
            <a:pPr marL="0" indent="0">
              <a:buNone/>
            </a:pPr>
            <a:r>
              <a:rPr lang="en-US" sz="1800" dirty="0">
                <a:solidFill>
                  <a:srgbClr val="FFFFFF"/>
                </a:solidFill>
              </a:rPr>
              <a:t>Are these sources, resources, and uses of them different in the other religious tradition? If so, how?</a:t>
            </a:r>
          </a:p>
          <a:p>
            <a:pPr marL="0" indent="0">
              <a:buNone/>
            </a:pPr>
            <a:r>
              <a:rPr lang="en-US" sz="1800" dirty="0">
                <a:solidFill>
                  <a:srgbClr val="FFFFFF"/>
                </a:solidFill>
              </a:rPr>
              <a:t>How might the differences in approach and the different conceptual bases result in a different outcome? Do the religious traditions differ in outcome?</a:t>
            </a:r>
          </a:p>
        </p:txBody>
      </p:sp>
      <p:pic>
        <p:nvPicPr>
          <p:cNvPr id="6" name="Content Placeholder 5" descr="A close up of a logo&#10;&#10;Description automatically generated">
            <a:extLst>
              <a:ext uri="{FF2B5EF4-FFF2-40B4-BE49-F238E27FC236}">
                <a16:creationId xmlns:a16="http://schemas.microsoft.com/office/drawing/2014/main" id="{AD7B93BC-5A26-4235-B5E0-C026675407E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186"/>
          <a:stretch/>
        </p:blipFill>
        <p:spPr>
          <a:xfrm>
            <a:off x="6096000" y="640080"/>
            <a:ext cx="5455921" cy="5577840"/>
          </a:xfrm>
          <a:prstGeom prst="rect">
            <a:avLst/>
          </a:prstGeom>
        </p:spPr>
      </p:pic>
    </p:spTree>
    <p:extLst>
      <p:ext uri="{BB962C8B-B14F-4D97-AF65-F5344CB8AC3E}">
        <p14:creationId xmlns:p14="http://schemas.microsoft.com/office/powerpoint/2010/main" val="3215784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A43E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9B6CC-AED0-44C2-8FB9-BE2E492CF036}"/>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Let’s do some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7FF419-6D6F-477D-B797-74A6494A64FA}"/>
              </a:ext>
            </a:extLst>
          </p:cNvPr>
          <p:cNvSpPr>
            <a:spLocks noGrp="1"/>
          </p:cNvSpPr>
          <p:nvPr>
            <p:ph sz="half" idx="1"/>
          </p:nvPr>
        </p:nvSpPr>
        <p:spPr>
          <a:xfrm>
            <a:off x="1024129" y="2286000"/>
            <a:ext cx="3791711" cy="3931920"/>
          </a:xfrm>
        </p:spPr>
        <p:txBody>
          <a:bodyPr vert="horz" lIns="45720" tIns="45720" rIns="45720" bIns="45720" rtlCol="0">
            <a:normAutofit fontScale="92500" lnSpcReduction="10000"/>
          </a:bodyPr>
          <a:lstStyle/>
          <a:p>
            <a:pPr marL="0" indent="0">
              <a:buNone/>
            </a:pPr>
            <a:r>
              <a:rPr lang="en-US" sz="1900" dirty="0">
                <a:solidFill>
                  <a:srgbClr val="FFFFFF"/>
                </a:solidFill>
              </a:rPr>
              <a:t>Remember – comparative theology is not just a comparison of the outcomes religious traditions come to in question, but also HOW they come to those </a:t>
            </a:r>
            <a:r>
              <a:rPr lang="en-US" sz="1900" dirty="0" err="1">
                <a:solidFill>
                  <a:srgbClr val="FFFFFF"/>
                </a:solidFill>
              </a:rPr>
              <a:t>ocnclusions</a:t>
            </a:r>
            <a:r>
              <a:rPr lang="en-US" sz="1900" dirty="0">
                <a:solidFill>
                  <a:srgbClr val="FFFFFF"/>
                </a:solidFill>
              </a:rPr>
              <a:t>.</a:t>
            </a:r>
            <a:br>
              <a:rPr lang="en-US" sz="1900" dirty="0">
                <a:solidFill>
                  <a:srgbClr val="FFFFFF"/>
                </a:solidFill>
              </a:rPr>
            </a:br>
            <a:br>
              <a:rPr lang="en-US" sz="1900" dirty="0">
                <a:solidFill>
                  <a:srgbClr val="FFFFFF"/>
                </a:solidFill>
              </a:rPr>
            </a:br>
            <a:r>
              <a:rPr lang="en-US" sz="1900" dirty="0">
                <a:solidFill>
                  <a:srgbClr val="FFFFFF"/>
                </a:solidFill>
              </a:rPr>
              <a:t>What is there about the process undergone by the other religious tradition in producing their opinion that could inform your approach?</a:t>
            </a:r>
          </a:p>
          <a:p>
            <a:pPr marL="0" indent="0">
              <a:buNone/>
            </a:pPr>
            <a:r>
              <a:rPr lang="en-US" sz="1900" dirty="0">
                <a:solidFill>
                  <a:srgbClr val="FFFFFF"/>
                </a:solidFill>
              </a:rPr>
              <a:t>Sketch out your answer and engage in some discussion on the Moodle forum with your fellow students – perhaps they are members of the tradition you are aiming to engage with!</a:t>
            </a:r>
          </a:p>
          <a:p>
            <a:endParaRPr lang="en-US" dirty="0">
              <a:solidFill>
                <a:srgbClr val="FFFFFF"/>
              </a:solidFill>
            </a:endParaRPr>
          </a:p>
        </p:txBody>
      </p:sp>
      <p:pic>
        <p:nvPicPr>
          <p:cNvPr id="6" name="Content Placeholder 5" descr="A close up of a sign&#10;&#10;Description automatically generated">
            <a:extLst>
              <a:ext uri="{FF2B5EF4-FFF2-40B4-BE49-F238E27FC236}">
                <a16:creationId xmlns:a16="http://schemas.microsoft.com/office/drawing/2014/main" id="{EC07ED30-E967-49E0-87DF-E9D5D59BEA8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94" r="3" b="3"/>
          <a:stretch/>
        </p:blipFill>
        <p:spPr>
          <a:xfrm>
            <a:off x="6096000" y="640080"/>
            <a:ext cx="5455921" cy="5577840"/>
          </a:xfrm>
          <a:prstGeom prst="rect">
            <a:avLst/>
          </a:prstGeom>
        </p:spPr>
      </p:pic>
    </p:spTree>
    <p:extLst>
      <p:ext uri="{BB962C8B-B14F-4D97-AF65-F5344CB8AC3E}">
        <p14:creationId xmlns:p14="http://schemas.microsoft.com/office/powerpoint/2010/main" val="1224311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02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39701-EDC4-4274-8510-187776DB73E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Readings</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DF57BE-F591-4257-8A57-291E190B308F}"/>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2000" dirty="0">
                <a:solidFill>
                  <a:srgbClr val="FFFFFF"/>
                </a:solidFill>
              </a:rPr>
              <a:t>Brandon Ro: “(Re)interpreting the Cosmic History of the Mormon Temple Experience: Theological Connections between Jewish and Catholic Sacred Space”</a:t>
            </a:r>
          </a:p>
          <a:p>
            <a:pPr marL="0" indent="0">
              <a:buNone/>
            </a:pPr>
            <a:endParaRPr lang="en-US" sz="2000" dirty="0">
              <a:solidFill>
                <a:srgbClr val="FFFFFF"/>
              </a:solidFill>
            </a:endParaRPr>
          </a:p>
          <a:p>
            <a:pPr marL="0" indent="0">
              <a:buNone/>
            </a:pPr>
            <a:r>
              <a:rPr lang="en-US" sz="2000" dirty="0">
                <a:solidFill>
                  <a:srgbClr val="FFFFFF"/>
                </a:solidFill>
              </a:rPr>
              <a:t>George Archer: “The Hinterlands of the Qur’ān: The Edges of the Eternal and the Temporal in Early </a:t>
            </a:r>
            <a:r>
              <a:rPr lang="en-US" sz="2000" dirty="0" err="1">
                <a:solidFill>
                  <a:srgbClr val="FFFFFF"/>
                </a:solidFill>
              </a:rPr>
              <a:t>Ḥanbalite</a:t>
            </a:r>
            <a:r>
              <a:rPr lang="en-US" sz="2000" dirty="0">
                <a:solidFill>
                  <a:srgbClr val="FFFFFF"/>
                </a:solidFill>
              </a:rPr>
              <a:t> Thought with Analogs to Catholic Theology”</a:t>
            </a:r>
          </a:p>
          <a:p>
            <a:endParaRPr lang="en-US" sz="2000" dirty="0">
              <a:solidFill>
                <a:srgbClr val="FFFFFF"/>
              </a:solidFill>
            </a:endParaRPr>
          </a:p>
        </p:txBody>
      </p:sp>
      <p:pic>
        <p:nvPicPr>
          <p:cNvPr id="6" name="Content Placeholder 5" descr="A picture containing stationary, envelope&#10;&#10;Description automatically generated">
            <a:extLst>
              <a:ext uri="{FF2B5EF4-FFF2-40B4-BE49-F238E27FC236}">
                <a16:creationId xmlns:a16="http://schemas.microsoft.com/office/drawing/2014/main" id="{1D02EF49-BE71-4E7D-AA55-365F88500FE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59" r="1" b="1"/>
          <a:stretch/>
        </p:blipFill>
        <p:spPr>
          <a:xfrm>
            <a:off x="6096000" y="640080"/>
            <a:ext cx="5455921" cy="5577840"/>
          </a:xfrm>
          <a:prstGeom prst="rect">
            <a:avLst/>
          </a:prstGeom>
        </p:spPr>
      </p:pic>
    </p:spTree>
    <p:extLst>
      <p:ext uri="{BB962C8B-B14F-4D97-AF65-F5344CB8AC3E}">
        <p14:creationId xmlns:p14="http://schemas.microsoft.com/office/powerpoint/2010/main" val="1469619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Criticisms of Comparative Theology</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57269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F04866C-AFC7-4620-817D-4B136FEDBDB4}"/>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Criticisms of Comparative Theology</a:t>
            </a:r>
          </a:p>
        </p:txBody>
      </p:sp>
      <p:sp>
        <p:nvSpPr>
          <p:cNvPr id="3" name="Content Placeholder 2">
            <a:extLst>
              <a:ext uri="{FF2B5EF4-FFF2-40B4-BE49-F238E27FC236}">
                <a16:creationId xmlns:a16="http://schemas.microsoft.com/office/drawing/2014/main" id="{B07E33BA-9CAC-4686-9BC2-18B7CF84C04A}"/>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In this section, I want to highlight four commonly made forms of criticism of comparative theology as a practice and methodology. </a:t>
            </a:r>
          </a:p>
          <a:p>
            <a:r>
              <a:rPr lang="en-US" sz="2000"/>
              <a:t>Your reading for the previous section should hopefully have given you a solid understanding of the nature of comparative theology, but often our understanding can be best sharpened and focused by engaging with criticisms of the position – they illuminate weaknesses or specificities we would otherwise miss!</a:t>
            </a:r>
          </a:p>
          <a:p>
            <a:r>
              <a:rPr lang="en-US" sz="2000"/>
              <a:t>These four criticisms largely tackle the purpose and objective of comparative theology – make up your own mind if you find them convincing!</a:t>
            </a:r>
          </a:p>
        </p:txBody>
      </p:sp>
      <p:pic>
        <p:nvPicPr>
          <p:cNvPr id="6" name="Content Placeholder 5" descr="A picture containing drawing&#10;&#10;Description automatically generated">
            <a:extLst>
              <a:ext uri="{FF2B5EF4-FFF2-40B4-BE49-F238E27FC236}">
                <a16:creationId xmlns:a16="http://schemas.microsoft.com/office/drawing/2014/main" id="{98DC1099-20E9-419E-BA3B-9556E071306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4247" r="1" b="1"/>
          <a:stretch/>
        </p:blipFill>
        <p:spPr>
          <a:xfrm>
            <a:off x="7552266" y="10"/>
            <a:ext cx="4639733" cy="6857990"/>
          </a:xfrm>
          <a:prstGeom prst="rect">
            <a:avLst/>
          </a:prstGeom>
        </p:spPr>
      </p:pic>
    </p:spTree>
    <p:extLst>
      <p:ext uri="{BB962C8B-B14F-4D97-AF65-F5344CB8AC3E}">
        <p14:creationId xmlns:p14="http://schemas.microsoft.com/office/powerpoint/2010/main" val="598433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FCF9B-C572-474C-9F99-AD5F01283838}"/>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20"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14210D-FB95-4766-BD9B-06AADCEF0E53}"/>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900">
                <a:solidFill>
                  <a:srgbClr val="FFFFFF"/>
                </a:solidFill>
              </a:rPr>
              <a:t>An example criticism might be the following:</a:t>
            </a:r>
            <a:br>
              <a:rPr lang="en-US" sz="1900" i="1">
                <a:solidFill>
                  <a:srgbClr val="FFFFFF"/>
                </a:solidFill>
              </a:rPr>
            </a:br>
            <a:br>
              <a:rPr lang="en-US" sz="1900" i="1">
                <a:solidFill>
                  <a:srgbClr val="FFFFFF"/>
                </a:solidFill>
              </a:rPr>
            </a:br>
            <a:r>
              <a:rPr lang="en-US" sz="1900" i="1">
                <a:solidFill>
                  <a:srgbClr val="FFFFFF"/>
                </a:solidFill>
              </a:rPr>
              <a:t>“As comparative detail accumulates, and we realise the ever-multiplying shades of difference between religious concepts, we drift towards mere description and gradually reduce the meaning we ascribe to the aspects of the other and our own traditions”</a:t>
            </a:r>
            <a:br>
              <a:rPr lang="en-US" sz="1900" i="1">
                <a:solidFill>
                  <a:srgbClr val="FFFFFF"/>
                </a:solidFill>
              </a:rPr>
            </a:br>
            <a:br>
              <a:rPr lang="en-US" sz="1900" i="1">
                <a:solidFill>
                  <a:srgbClr val="FFFFFF"/>
                </a:solidFill>
              </a:rPr>
            </a:br>
            <a:r>
              <a:rPr lang="en-US" sz="1900">
                <a:solidFill>
                  <a:srgbClr val="FFFFFF"/>
                </a:solidFill>
              </a:rPr>
              <a:t>This critique arises, as I hope you recognise, from a particularist approach to matters of religion. </a:t>
            </a:r>
          </a:p>
          <a:p>
            <a:endParaRPr lang="en-US" sz="1900">
              <a:solidFill>
                <a:srgbClr val="FFFFFF"/>
              </a:solidFill>
            </a:endParaRPr>
          </a:p>
        </p:txBody>
      </p:sp>
      <p:pic>
        <p:nvPicPr>
          <p:cNvPr id="6" name="Content Placeholder 5">
            <a:extLst>
              <a:ext uri="{FF2B5EF4-FFF2-40B4-BE49-F238E27FC236}">
                <a16:creationId xmlns:a16="http://schemas.microsoft.com/office/drawing/2014/main" id="{1D7C797B-FC1C-41EC-A0F0-07B5854A4FA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711" r="28696"/>
          <a:stretch/>
        </p:blipFill>
        <p:spPr>
          <a:xfrm rot="16200000">
            <a:off x="6035040" y="701039"/>
            <a:ext cx="5577840" cy="5455921"/>
          </a:xfrm>
          <a:prstGeom prst="rect">
            <a:avLst/>
          </a:prstGeom>
        </p:spPr>
      </p:pic>
    </p:spTree>
    <p:extLst>
      <p:ext uri="{BB962C8B-B14F-4D97-AF65-F5344CB8AC3E}">
        <p14:creationId xmlns:p14="http://schemas.microsoft.com/office/powerpoint/2010/main" val="1076938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94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2337B-7FCD-446B-B8F3-48274578611F}"/>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20"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367925-997C-472A-B162-98888CA83C26}"/>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500">
                <a:solidFill>
                  <a:srgbClr val="FFFFFF"/>
                </a:solidFill>
              </a:rPr>
              <a:t>Comparative religion relies on there being intelligibility between traditions – yet often we are hesitant to suggest we “understand” something at all. How can we avoid that impasse?</a:t>
            </a:r>
          </a:p>
          <a:p>
            <a:pPr marL="0" indent="0">
              <a:buNone/>
            </a:pPr>
            <a:endParaRPr lang="en-US" sz="1500">
              <a:solidFill>
                <a:srgbClr val="FFFFFF"/>
              </a:solidFill>
            </a:endParaRPr>
          </a:p>
          <a:p>
            <a:pPr marL="0" indent="0">
              <a:buNone/>
            </a:pPr>
            <a:r>
              <a:rPr lang="en-US" sz="1500">
                <a:solidFill>
                  <a:srgbClr val="FFFFFF"/>
                </a:solidFill>
              </a:rPr>
              <a:t>Does comparative theology require understanding of the other religious tradition? To what extent can comparative theology be done without it?</a:t>
            </a:r>
          </a:p>
          <a:p>
            <a:pPr marL="0" indent="0">
              <a:buNone/>
            </a:pPr>
            <a:endParaRPr lang="en-US" sz="1500">
              <a:solidFill>
                <a:srgbClr val="FFFFFF"/>
              </a:solidFill>
            </a:endParaRPr>
          </a:p>
          <a:p>
            <a:pPr marL="0" indent="0">
              <a:buNone/>
            </a:pPr>
            <a:r>
              <a:rPr lang="en-US" sz="1500">
                <a:solidFill>
                  <a:srgbClr val="FFFFFF"/>
                </a:solidFill>
              </a:rPr>
              <a:t>How might a more developed form of interfaith learning guard against non-understanding?</a:t>
            </a:r>
          </a:p>
          <a:p>
            <a:endParaRPr lang="en-US" sz="1500">
              <a:solidFill>
                <a:srgbClr val="FFFFFF"/>
              </a:solidFill>
            </a:endParaRPr>
          </a:p>
        </p:txBody>
      </p:sp>
      <p:pic>
        <p:nvPicPr>
          <p:cNvPr id="6" name="Content Placeholder 5" descr="A close up of a logo&#10;&#10;Description automatically generated">
            <a:extLst>
              <a:ext uri="{FF2B5EF4-FFF2-40B4-BE49-F238E27FC236}">
                <a16:creationId xmlns:a16="http://schemas.microsoft.com/office/drawing/2014/main" id="{4A4DCD71-E716-4545-AAA1-DD79CD026BC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1745" r="-1" b="23303"/>
          <a:stretch/>
        </p:blipFill>
        <p:spPr>
          <a:xfrm>
            <a:off x="6096000" y="640080"/>
            <a:ext cx="5455921" cy="5577840"/>
          </a:xfrm>
          <a:prstGeom prst="rect">
            <a:avLst/>
          </a:prstGeom>
        </p:spPr>
      </p:pic>
    </p:spTree>
    <p:extLst>
      <p:ext uri="{BB962C8B-B14F-4D97-AF65-F5344CB8AC3E}">
        <p14:creationId xmlns:p14="http://schemas.microsoft.com/office/powerpoint/2010/main" val="2982336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EAD56-D064-4D15-98E2-8A1073A1AE92}"/>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20"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BC83D2-7351-4B07-B27A-B8E6D1AD1FF6}"/>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Another example criticism might be:</a:t>
            </a:r>
            <a:br>
              <a:rPr lang="en-US" sz="1700">
                <a:solidFill>
                  <a:srgbClr val="FFFFFF"/>
                </a:solidFill>
              </a:rPr>
            </a:br>
            <a:br>
              <a:rPr lang="en-US" sz="1700">
                <a:solidFill>
                  <a:srgbClr val="FFFFFF"/>
                </a:solidFill>
              </a:rPr>
            </a:br>
            <a:r>
              <a:rPr lang="en-US" sz="1700">
                <a:solidFill>
                  <a:srgbClr val="FFFFFF"/>
                </a:solidFill>
              </a:rPr>
              <a:t>“</a:t>
            </a:r>
            <a:r>
              <a:rPr lang="en-US" sz="1700" i="1">
                <a:solidFill>
                  <a:srgbClr val="FFFFFF"/>
                </a:solidFill>
              </a:rPr>
              <a:t>Comparative theology relies on using the insights of the other tradition in order to develop the insights of one’s own. This shows an appreciate for the other – but only as a tool to use, a resources to exploit. This is just (Christian) religious imperialism all over again…”</a:t>
            </a:r>
            <a:br>
              <a:rPr lang="en-US" sz="1700" i="1">
                <a:solidFill>
                  <a:srgbClr val="FFFFFF"/>
                </a:solidFill>
              </a:rPr>
            </a:br>
            <a:br>
              <a:rPr lang="en-US" sz="1700" i="1">
                <a:solidFill>
                  <a:srgbClr val="FFFFFF"/>
                </a:solidFill>
              </a:rPr>
            </a:br>
            <a:r>
              <a:rPr lang="en-US" sz="1700">
                <a:solidFill>
                  <a:srgbClr val="FFFFFF"/>
                </a:solidFill>
              </a:rPr>
              <a:t>This may be framed as a post-colonial critique of the practice of comparative theology, where it’s intentions towards the other are questioned</a:t>
            </a:r>
          </a:p>
        </p:txBody>
      </p:sp>
      <p:pic>
        <p:nvPicPr>
          <p:cNvPr id="6" name="Content Placeholder 5" descr="A close up of a logo&#10;&#10;Description automatically generated">
            <a:extLst>
              <a:ext uri="{FF2B5EF4-FFF2-40B4-BE49-F238E27FC236}">
                <a16:creationId xmlns:a16="http://schemas.microsoft.com/office/drawing/2014/main" id="{87AA4E03-4215-4E63-80DB-40E614E592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193" b="7"/>
          <a:stretch/>
        </p:blipFill>
        <p:spPr>
          <a:xfrm>
            <a:off x="6096000" y="640080"/>
            <a:ext cx="5455921" cy="5577840"/>
          </a:xfrm>
          <a:prstGeom prst="rect">
            <a:avLst/>
          </a:prstGeom>
        </p:spPr>
      </p:pic>
    </p:spTree>
    <p:extLst>
      <p:ext uri="{BB962C8B-B14F-4D97-AF65-F5344CB8AC3E}">
        <p14:creationId xmlns:p14="http://schemas.microsoft.com/office/powerpoint/2010/main" val="3976863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845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B614F-F8B9-4968-84F5-1505CD33AE89}"/>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20"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1875A2-388D-4D84-A34C-377A05B162A0}"/>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900">
                <a:solidFill>
                  <a:srgbClr val="FFFFFF"/>
                </a:solidFill>
              </a:rPr>
              <a:t>Is this a fair reflection of comparative theology? Or merely a reading of one way of doing comparative theology?</a:t>
            </a:r>
          </a:p>
          <a:p>
            <a:pPr marL="0" indent="0">
              <a:buNone/>
            </a:pPr>
            <a:endParaRPr lang="en-US" sz="1900">
              <a:solidFill>
                <a:srgbClr val="FFFFFF"/>
              </a:solidFill>
            </a:endParaRPr>
          </a:p>
          <a:p>
            <a:pPr marL="0" indent="0">
              <a:buNone/>
            </a:pPr>
            <a:r>
              <a:rPr lang="en-US" sz="1900">
                <a:solidFill>
                  <a:srgbClr val="FFFFFF"/>
                </a:solidFill>
              </a:rPr>
              <a:t>How might a comparative theologian respond to this form of critique?</a:t>
            </a:r>
          </a:p>
          <a:p>
            <a:pPr marL="0" indent="0">
              <a:buNone/>
            </a:pPr>
            <a:endParaRPr lang="en-US" sz="1900">
              <a:solidFill>
                <a:srgbClr val="FFFFFF"/>
              </a:solidFill>
            </a:endParaRPr>
          </a:p>
          <a:p>
            <a:pPr marL="0" indent="0">
              <a:buNone/>
            </a:pPr>
            <a:r>
              <a:rPr lang="en-US" sz="1900">
                <a:solidFill>
                  <a:srgbClr val="FFFFFF"/>
                </a:solidFill>
              </a:rPr>
              <a:t>Is any attempt to understand or categorise the other intellectual imperialism?</a:t>
            </a:r>
          </a:p>
          <a:p>
            <a:endParaRPr lang="en-US" sz="1900">
              <a:solidFill>
                <a:srgbClr val="FFFFFF"/>
              </a:solidFill>
            </a:endParaRPr>
          </a:p>
        </p:txBody>
      </p:sp>
      <p:pic>
        <p:nvPicPr>
          <p:cNvPr id="6" name="Content Placeholder 5" descr="A picture containing rug, curtain&#10;&#10;Description automatically generated">
            <a:extLst>
              <a:ext uri="{FF2B5EF4-FFF2-40B4-BE49-F238E27FC236}">
                <a16:creationId xmlns:a16="http://schemas.microsoft.com/office/drawing/2014/main" id="{DB104009-21DB-4F78-9D63-3C5B8EC2E6D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310" r="9527" b="2"/>
          <a:stretch/>
        </p:blipFill>
        <p:spPr>
          <a:xfrm>
            <a:off x="6096000" y="640080"/>
            <a:ext cx="5455921" cy="5577840"/>
          </a:xfrm>
          <a:prstGeom prst="rect">
            <a:avLst/>
          </a:prstGeom>
        </p:spPr>
      </p:pic>
    </p:spTree>
    <p:extLst>
      <p:ext uri="{BB962C8B-B14F-4D97-AF65-F5344CB8AC3E}">
        <p14:creationId xmlns:p14="http://schemas.microsoft.com/office/powerpoint/2010/main" val="2631937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B781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65822-8BEB-44B9-AFBD-61D1B0706B3B}"/>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9D88FC-B38A-4FA9-82BE-7029F90654EF}"/>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900">
                <a:solidFill>
                  <a:srgbClr val="FFFFFF"/>
                </a:solidFill>
              </a:rPr>
              <a:t>Another critical example is as follows:</a:t>
            </a:r>
            <a:endParaRPr lang="en-US" sz="1900" i="1">
              <a:solidFill>
                <a:srgbClr val="FFFFFF"/>
              </a:solidFill>
            </a:endParaRPr>
          </a:p>
          <a:p>
            <a:r>
              <a:rPr lang="en-US" sz="1900" i="1">
                <a:solidFill>
                  <a:srgbClr val="FFFFFF"/>
                </a:solidFill>
              </a:rPr>
              <a:t>“Comparative theology has, generally, been a largely text focused exercise – attempting to understand the religious other through the lens of the sacred scriptures and theological texts associated with it.”</a:t>
            </a:r>
            <a:br>
              <a:rPr lang="en-US" sz="1900" i="1">
                <a:solidFill>
                  <a:srgbClr val="FFFFFF"/>
                </a:solidFill>
              </a:rPr>
            </a:br>
            <a:br>
              <a:rPr lang="en-US" sz="1900" i="1">
                <a:solidFill>
                  <a:srgbClr val="FFFFFF"/>
                </a:solidFill>
              </a:rPr>
            </a:br>
            <a:r>
              <a:rPr lang="en-US" sz="1900">
                <a:solidFill>
                  <a:srgbClr val="FFFFFF"/>
                </a:solidFill>
              </a:rPr>
              <a:t>This is an example of a critique of the practiced methodology of comparative theology, that highlights some assumptions within it. </a:t>
            </a:r>
          </a:p>
          <a:p>
            <a:endParaRPr lang="en-US" sz="1900">
              <a:solidFill>
                <a:srgbClr val="FFFFFF"/>
              </a:solidFill>
            </a:endParaRPr>
          </a:p>
        </p:txBody>
      </p:sp>
      <p:pic>
        <p:nvPicPr>
          <p:cNvPr id="6" name="Content Placeholder 5" descr="A picture containing fabric, curtain, rug&#10;&#10;Description automatically generated">
            <a:extLst>
              <a:ext uri="{FF2B5EF4-FFF2-40B4-BE49-F238E27FC236}">
                <a16:creationId xmlns:a16="http://schemas.microsoft.com/office/drawing/2014/main" id="{F87FA0E1-4686-49D1-BA33-AA456444A0D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84" r="3" b="1063"/>
          <a:stretch/>
        </p:blipFill>
        <p:spPr>
          <a:xfrm>
            <a:off x="6096000" y="640080"/>
            <a:ext cx="5455921" cy="5577840"/>
          </a:xfrm>
          <a:prstGeom prst="rect">
            <a:avLst/>
          </a:prstGeom>
        </p:spPr>
      </p:pic>
    </p:spTree>
    <p:extLst>
      <p:ext uri="{BB962C8B-B14F-4D97-AF65-F5344CB8AC3E}">
        <p14:creationId xmlns:p14="http://schemas.microsoft.com/office/powerpoint/2010/main" val="3417474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93D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3DAF1-0D1B-49F7-84B7-D540F782AAE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D1A4D0-B3B7-428B-A51B-5EB31AC43106}"/>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500">
                <a:solidFill>
                  <a:srgbClr val="FFFFFF"/>
                </a:solidFill>
              </a:rPr>
              <a:t>Why might comparative theology have generally dealt with textual and scriptural matters? How might this relate to the genesis of comparative theological thinking?</a:t>
            </a:r>
          </a:p>
          <a:p>
            <a:pPr marL="0" indent="0">
              <a:buNone/>
            </a:pPr>
            <a:endParaRPr lang="en-US" sz="1500">
              <a:solidFill>
                <a:srgbClr val="FFFFFF"/>
              </a:solidFill>
            </a:endParaRPr>
          </a:p>
          <a:p>
            <a:pPr marL="0" indent="0">
              <a:buNone/>
            </a:pPr>
            <a:r>
              <a:rPr lang="en-US" sz="1500">
                <a:solidFill>
                  <a:srgbClr val="FFFFFF"/>
                </a:solidFill>
              </a:rPr>
              <a:t>What are some of the benefits of this approach for comparative theology?</a:t>
            </a:r>
          </a:p>
          <a:p>
            <a:pPr marL="0" indent="0">
              <a:buNone/>
            </a:pPr>
            <a:endParaRPr lang="en-US" sz="1500">
              <a:solidFill>
                <a:srgbClr val="FFFFFF"/>
              </a:solidFill>
            </a:endParaRPr>
          </a:p>
          <a:p>
            <a:pPr marL="0" indent="0">
              <a:buNone/>
            </a:pPr>
            <a:r>
              <a:rPr lang="en-US" sz="1500">
                <a:solidFill>
                  <a:srgbClr val="FFFFFF"/>
                </a:solidFill>
              </a:rPr>
              <a:t>What might be some of the issues that a predominantly text-based approach raises?</a:t>
            </a:r>
          </a:p>
          <a:p>
            <a:pPr marL="0" indent="0">
              <a:buNone/>
            </a:pPr>
            <a:endParaRPr lang="en-US" sz="1500">
              <a:solidFill>
                <a:srgbClr val="FFFFFF"/>
              </a:solidFill>
            </a:endParaRPr>
          </a:p>
          <a:p>
            <a:pPr marL="0" indent="0">
              <a:buNone/>
            </a:pPr>
            <a:r>
              <a:rPr lang="en-US" sz="1500">
                <a:solidFill>
                  <a:srgbClr val="FFFFFF"/>
                </a:solidFill>
              </a:rPr>
              <a:t>What does this focus tell us about comparative theology?</a:t>
            </a:r>
          </a:p>
          <a:p>
            <a:endParaRPr lang="en-US" sz="1500">
              <a:solidFill>
                <a:srgbClr val="FFFFFF"/>
              </a:solidFill>
            </a:endParaRPr>
          </a:p>
        </p:txBody>
      </p:sp>
      <p:pic>
        <p:nvPicPr>
          <p:cNvPr id="6" name="Content Placeholder 5" descr="A close up of a sign&#10;&#10;Description automatically generated">
            <a:extLst>
              <a:ext uri="{FF2B5EF4-FFF2-40B4-BE49-F238E27FC236}">
                <a16:creationId xmlns:a16="http://schemas.microsoft.com/office/drawing/2014/main" id="{AB78A64D-DBD6-45CF-AE54-A00D8F13AD0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189" b="3"/>
          <a:stretch/>
        </p:blipFill>
        <p:spPr>
          <a:xfrm>
            <a:off x="6096000" y="640080"/>
            <a:ext cx="5455921" cy="5577840"/>
          </a:xfrm>
          <a:prstGeom prst="rect">
            <a:avLst/>
          </a:prstGeom>
        </p:spPr>
      </p:pic>
    </p:spTree>
    <p:extLst>
      <p:ext uri="{BB962C8B-B14F-4D97-AF65-F5344CB8AC3E}">
        <p14:creationId xmlns:p14="http://schemas.microsoft.com/office/powerpoint/2010/main" val="917703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AA72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22A0B-D0C8-4675-B5C6-3E8AC989FD3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E6CD8B-97F2-4982-8828-242AFB084B9D}"/>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700">
                <a:solidFill>
                  <a:srgbClr val="FFFFFF"/>
                </a:solidFill>
              </a:rPr>
              <a:t>The fourth criticism I want us to examine is as follows:</a:t>
            </a:r>
          </a:p>
          <a:p>
            <a:pPr marL="0" indent="0">
              <a:buNone/>
            </a:pPr>
            <a:r>
              <a:rPr lang="en-US" sz="1700" i="1">
                <a:solidFill>
                  <a:srgbClr val="FFFFFF"/>
                </a:solidFill>
              </a:rPr>
              <a:t>“The purpose of comparative theology is a better understanding of our own tradition. </a:t>
            </a:r>
          </a:p>
          <a:p>
            <a:pPr marL="0" indent="0">
              <a:buNone/>
            </a:pPr>
            <a:r>
              <a:rPr lang="en-US" sz="1700" i="1">
                <a:solidFill>
                  <a:srgbClr val="FFFFFF"/>
                </a:solidFill>
              </a:rPr>
              <a:t>The role of the religious other is ultimately passive and does not require detail.</a:t>
            </a:r>
          </a:p>
          <a:p>
            <a:pPr marL="0" indent="0">
              <a:buNone/>
            </a:pPr>
            <a:r>
              <a:rPr lang="en-US" sz="1700" i="1">
                <a:solidFill>
                  <a:srgbClr val="FFFFFF"/>
                </a:solidFill>
              </a:rPr>
              <a:t>We merely find whatever it is we are seeking”</a:t>
            </a:r>
          </a:p>
          <a:p>
            <a:pPr marL="0" indent="0">
              <a:buNone/>
            </a:pPr>
            <a:endParaRPr lang="en-US" sz="1700" i="1">
              <a:solidFill>
                <a:srgbClr val="FFFFFF"/>
              </a:solidFill>
            </a:endParaRPr>
          </a:p>
          <a:p>
            <a:pPr marL="0" indent="0">
              <a:buNone/>
            </a:pPr>
            <a:r>
              <a:rPr lang="en-US" sz="1700">
                <a:solidFill>
                  <a:srgbClr val="FFFFFF"/>
                </a:solidFill>
              </a:rPr>
              <a:t>This criticism questions both the purpose and reliability of comparative theology as a methodology. </a:t>
            </a:r>
          </a:p>
          <a:p>
            <a:endParaRPr lang="en-US" sz="1700">
              <a:solidFill>
                <a:srgbClr val="FFFFFF"/>
              </a:solidFill>
            </a:endParaRPr>
          </a:p>
        </p:txBody>
      </p:sp>
      <p:pic>
        <p:nvPicPr>
          <p:cNvPr id="6" name="Content Placeholder 5" descr="A picture containing text, brick&#10;&#10;Description automatically generated">
            <a:extLst>
              <a:ext uri="{FF2B5EF4-FFF2-40B4-BE49-F238E27FC236}">
                <a16:creationId xmlns:a16="http://schemas.microsoft.com/office/drawing/2014/main" id="{946DD0DF-EA34-4A29-8C20-F003136EB0D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596" r="14955" b="-1"/>
          <a:stretch/>
        </p:blipFill>
        <p:spPr>
          <a:xfrm>
            <a:off x="6096000" y="640080"/>
            <a:ext cx="5455921" cy="5577840"/>
          </a:xfrm>
          <a:prstGeom prst="rect">
            <a:avLst/>
          </a:prstGeom>
        </p:spPr>
      </p:pic>
    </p:spTree>
    <p:extLst>
      <p:ext uri="{BB962C8B-B14F-4D97-AF65-F5344CB8AC3E}">
        <p14:creationId xmlns:p14="http://schemas.microsoft.com/office/powerpoint/2010/main" val="4075338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7A093-2BB1-4FB8-834A-4094E87A32E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Criticisms of Comparative Theology</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46367D-155D-4F93-83F1-061997C4A7A6}"/>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500">
                <a:solidFill>
                  <a:srgbClr val="FFFFFF"/>
                </a:solidFill>
              </a:rPr>
              <a:t>What is meant by the role of the religious other being “passive” in comparative theology?</a:t>
            </a:r>
          </a:p>
          <a:p>
            <a:pPr marL="0" indent="0">
              <a:buNone/>
            </a:pPr>
            <a:endParaRPr lang="en-US" sz="1500">
              <a:solidFill>
                <a:srgbClr val="FFFFFF"/>
              </a:solidFill>
            </a:endParaRPr>
          </a:p>
          <a:p>
            <a:pPr marL="0" indent="0">
              <a:buNone/>
            </a:pPr>
            <a:r>
              <a:rPr lang="en-US" sz="1500">
                <a:solidFill>
                  <a:srgbClr val="FFFFFF"/>
                </a:solidFill>
              </a:rPr>
              <a:t>Why is the inclusion of the religious other necessary? Is it?</a:t>
            </a:r>
          </a:p>
          <a:p>
            <a:pPr marL="0" indent="0">
              <a:buNone/>
            </a:pPr>
            <a:endParaRPr lang="en-US" sz="1500">
              <a:solidFill>
                <a:srgbClr val="FFFFFF"/>
              </a:solidFill>
            </a:endParaRPr>
          </a:p>
          <a:p>
            <a:pPr marL="0" indent="0">
              <a:buNone/>
            </a:pPr>
            <a:r>
              <a:rPr lang="en-US" sz="1500">
                <a:solidFill>
                  <a:srgbClr val="FFFFFF"/>
                </a:solidFill>
              </a:rPr>
              <a:t>Is comparative theology really dialogical in nature?</a:t>
            </a:r>
          </a:p>
          <a:p>
            <a:pPr marL="0" indent="0">
              <a:buNone/>
            </a:pPr>
            <a:endParaRPr lang="en-US" sz="1500">
              <a:solidFill>
                <a:srgbClr val="FFFFFF"/>
              </a:solidFill>
            </a:endParaRPr>
          </a:p>
          <a:p>
            <a:pPr marL="0" indent="0">
              <a:buNone/>
            </a:pPr>
            <a:r>
              <a:rPr lang="en-US" sz="1500">
                <a:solidFill>
                  <a:srgbClr val="FFFFFF"/>
                </a:solidFill>
              </a:rPr>
              <a:t>Does this critique take aim at comparative theology specifically, or theology as an internal enterprise entirely?</a:t>
            </a:r>
          </a:p>
        </p:txBody>
      </p:sp>
      <p:pic>
        <p:nvPicPr>
          <p:cNvPr id="6" name="Content Placeholder 5" descr="A close up of a organ&#10;&#10;Description automatically generated">
            <a:extLst>
              <a:ext uri="{FF2B5EF4-FFF2-40B4-BE49-F238E27FC236}">
                <a16:creationId xmlns:a16="http://schemas.microsoft.com/office/drawing/2014/main" id="{005DBE77-3685-418D-BEFC-1C71A1307A8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071" r="14992"/>
          <a:stretch/>
        </p:blipFill>
        <p:spPr>
          <a:xfrm>
            <a:off x="6096000" y="640080"/>
            <a:ext cx="5455921" cy="5577840"/>
          </a:xfrm>
          <a:prstGeom prst="rect">
            <a:avLst/>
          </a:prstGeom>
        </p:spPr>
      </p:pic>
    </p:spTree>
    <p:extLst>
      <p:ext uri="{BB962C8B-B14F-4D97-AF65-F5344CB8AC3E}">
        <p14:creationId xmlns:p14="http://schemas.microsoft.com/office/powerpoint/2010/main" val="341380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Comparative Theology &amp; Hermeneutics</a:t>
            </a:r>
          </a:p>
        </p:txBody>
      </p:sp>
      <p:sp>
        <p:nvSpPr>
          <p:cNvPr id="3" name="Text Placeholder 2"/>
          <p:cNvSpPr>
            <a:spLocks noGrp="1"/>
          </p:cNvSpPr>
          <p:nvPr>
            <p:ph type="body" idx="1"/>
          </p:nvPr>
        </p:nvSpPr>
        <p:spPr/>
        <p:txBody>
          <a:bodyPr/>
          <a:lstStyle/>
          <a:p>
            <a:r>
              <a:rPr lang="en-GB" dirty="0"/>
              <a:t>Only one joke, I promise</a:t>
            </a:r>
          </a:p>
        </p:txBody>
      </p:sp>
    </p:spTree>
    <p:extLst>
      <p:ext uri="{BB962C8B-B14F-4D97-AF65-F5344CB8AC3E}">
        <p14:creationId xmlns:p14="http://schemas.microsoft.com/office/powerpoint/2010/main" val="34709456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E4892-1BAA-490E-9C47-65DEFA17EF5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Comparative Theology &amp; Hermeneutics</a:t>
            </a:r>
          </a:p>
        </p:txBody>
      </p:sp>
      <p:pic>
        <p:nvPicPr>
          <p:cNvPr id="6" name="Content Placeholder 5" descr="A close up of a building&#10;&#10;Description automatically generated">
            <a:extLst>
              <a:ext uri="{FF2B5EF4-FFF2-40B4-BE49-F238E27FC236}">
                <a16:creationId xmlns:a16="http://schemas.microsoft.com/office/drawing/2014/main" id="{EE44DE3F-47A9-4C3A-A972-D980785256F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41953"/>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9D019A-AE08-421F-9026-3B032B2B0008}"/>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In this next section, I want to turn our attention to the interrelation of comparative theology with hermeneutics, the process and practice of reading texts.</a:t>
            </a:r>
          </a:p>
          <a:p>
            <a:endParaRPr lang="en-US" sz="2000">
              <a:solidFill>
                <a:srgbClr val="FFFFFF"/>
              </a:solidFill>
            </a:endParaRPr>
          </a:p>
          <a:p>
            <a:r>
              <a:rPr lang="en-US" sz="2000">
                <a:solidFill>
                  <a:srgbClr val="FFFFFF"/>
                </a:solidFill>
              </a:rPr>
              <a:t>This draws on the third critique offered before, but also highlights the connections between the methodologies we have looked at so far and the hermeneutical turn this module now makes. </a:t>
            </a:r>
          </a:p>
        </p:txBody>
      </p:sp>
    </p:spTree>
    <p:extLst>
      <p:ext uri="{BB962C8B-B14F-4D97-AF65-F5344CB8AC3E}">
        <p14:creationId xmlns:p14="http://schemas.microsoft.com/office/powerpoint/2010/main" val="683786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17A35-CEFB-4F84-8441-DB840D074045}"/>
              </a:ext>
            </a:extLst>
          </p:cNvPr>
          <p:cNvSpPr>
            <a:spLocks noGrp="1"/>
          </p:cNvSpPr>
          <p:nvPr>
            <p:ph type="title"/>
          </p:nvPr>
        </p:nvSpPr>
        <p:spPr/>
        <p:txBody>
          <a:bodyPr/>
          <a:lstStyle/>
          <a:p>
            <a:r>
              <a:rPr lang="en-GB" dirty="0"/>
              <a:t>Comparative Theology &amp; Hermeneutics</a:t>
            </a:r>
          </a:p>
        </p:txBody>
      </p:sp>
      <p:sp>
        <p:nvSpPr>
          <p:cNvPr id="3" name="Content Placeholder 2">
            <a:extLst>
              <a:ext uri="{FF2B5EF4-FFF2-40B4-BE49-F238E27FC236}">
                <a16:creationId xmlns:a16="http://schemas.microsoft.com/office/drawing/2014/main" id="{053BD7A9-E387-4B20-861E-613C3B4A9C04}"/>
              </a:ext>
            </a:extLst>
          </p:cNvPr>
          <p:cNvSpPr>
            <a:spLocks noGrp="1"/>
          </p:cNvSpPr>
          <p:nvPr>
            <p:ph sz="half" idx="1"/>
          </p:nvPr>
        </p:nvSpPr>
        <p:spPr>
          <a:xfrm>
            <a:off x="657225" y="1957388"/>
            <a:ext cx="5293232" cy="4736306"/>
          </a:xfrm>
        </p:spPr>
        <p:txBody>
          <a:bodyPr>
            <a:noAutofit/>
          </a:bodyPr>
          <a:lstStyle/>
          <a:p>
            <a:pPr marL="0" indent="0">
              <a:lnSpc>
                <a:spcPct val="120000"/>
              </a:lnSpc>
              <a:buNone/>
            </a:pPr>
            <a:r>
              <a:rPr lang="en-GB" sz="1400" dirty="0"/>
              <a:t>Suppose you're traveling to work and you see a stop sign. What do you do? That depends on how you, the exegete, interpret the stop sign.</a:t>
            </a:r>
          </a:p>
          <a:p>
            <a:pPr marL="0" indent="0">
              <a:lnSpc>
                <a:spcPct val="120000"/>
              </a:lnSpc>
              <a:buNone/>
            </a:pPr>
            <a:r>
              <a:rPr lang="en-GB" sz="1400" b="1" dirty="0"/>
              <a:t>A serious and educated Catholic</a:t>
            </a:r>
            <a:r>
              <a:rPr lang="en-GB" sz="1400" dirty="0"/>
              <a:t> rolls through the intersection because he believes he cannot understand the stop sign apart from its interpretive community and tradition. Observing that the interpretive community doesn't take it too seriously, he doesn't feel obligated to take it too seriously either.</a:t>
            </a:r>
          </a:p>
          <a:p>
            <a:pPr marL="0" indent="0">
              <a:lnSpc>
                <a:spcPct val="120000"/>
              </a:lnSpc>
              <a:buNone/>
            </a:pPr>
            <a:r>
              <a:rPr lang="en-GB" sz="1400" b="1" dirty="0"/>
              <a:t>An average Catholic</a:t>
            </a:r>
            <a:r>
              <a:rPr lang="en-GB" sz="1400" dirty="0"/>
              <a:t> (or Orthodox or Coptic or Anglican or Methodist or Presbyterian or whatever) doesn't bother to read the sign but she'll stop the car if the car in front stops.</a:t>
            </a:r>
          </a:p>
          <a:p>
            <a:pPr marL="0" indent="0">
              <a:lnSpc>
                <a:spcPct val="120000"/>
              </a:lnSpc>
              <a:buNone/>
            </a:pPr>
            <a:r>
              <a:rPr lang="en-GB" sz="1400" b="1" dirty="0"/>
              <a:t>A New Testament scholar</a:t>
            </a:r>
            <a:r>
              <a:rPr lang="en-GB" sz="1400" dirty="0"/>
              <a:t> notices that there is no stop sign on Mark street but there is one on Matthew and Luke streets, and concludes that the ones on Luke and Matthew streets are both copied from a sign on a street no one has ever seen, called "Q" street. </a:t>
            </a:r>
          </a:p>
          <a:p>
            <a:endParaRPr lang="en-GB" sz="1400" dirty="0"/>
          </a:p>
        </p:txBody>
      </p:sp>
      <p:sp>
        <p:nvSpPr>
          <p:cNvPr id="4" name="Content Placeholder 3">
            <a:extLst>
              <a:ext uri="{FF2B5EF4-FFF2-40B4-BE49-F238E27FC236}">
                <a16:creationId xmlns:a16="http://schemas.microsoft.com/office/drawing/2014/main" id="{4AB344AE-D82D-4DD4-B618-E049B776F477}"/>
              </a:ext>
            </a:extLst>
          </p:cNvPr>
          <p:cNvSpPr>
            <a:spLocks noGrp="1"/>
          </p:cNvSpPr>
          <p:nvPr>
            <p:ph sz="half" idx="2"/>
          </p:nvPr>
        </p:nvSpPr>
        <p:spPr>
          <a:xfrm>
            <a:off x="6412995" y="1957388"/>
            <a:ext cx="5483543" cy="4593431"/>
          </a:xfrm>
        </p:spPr>
        <p:txBody>
          <a:bodyPr>
            <a:noAutofit/>
          </a:bodyPr>
          <a:lstStyle/>
          <a:p>
            <a:pPr marL="0" indent="0">
              <a:lnSpc>
                <a:spcPct val="120000"/>
              </a:lnSpc>
              <a:buNone/>
            </a:pPr>
            <a:r>
              <a:rPr lang="en-GB" sz="1400" b="1" dirty="0"/>
              <a:t>A fundamentalist,</a:t>
            </a:r>
            <a:r>
              <a:rPr lang="en-GB" sz="1400" dirty="0"/>
              <a:t> taking the text very literally, stops at the stop sign and waits for it to tell him to go.</a:t>
            </a:r>
          </a:p>
          <a:p>
            <a:pPr marL="0" indent="0">
              <a:lnSpc>
                <a:spcPct val="120000"/>
              </a:lnSpc>
              <a:buNone/>
            </a:pPr>
            <a:r>
              <a:rPr lang="en-GB" sz="1400" b="1" dirty="0"/>
              <a:t>A post-modernist</a:t>
            </a:r>
            <a:r>
              <a:rPr lang="en-GB" sz="1400" dirty="0"/>
              <a:t> deconstructs the sign (knocks it over with the car), ending forever the tyranny of the north-south traffic over the east-west traffic.</a:t>
            </a:r>
          </a:p>
          <a:p>
            <a:pPr marL="0" indent="0">
              <a:lnSpc>
                <a:spcPct val="120000"/>
              </a:lnSpc>
              <a:buNone/>
            </a:pPr>
            <a:r>
              <a:rPr lang="en-GB" sz="1400" dirty="0"/>
              <a:t>Similarly, </a:t>
            </a:r>
            <a:r>
              <a:rPr lang="en-GB" sz="1400" b="1" dirty="0"/>
              <a:t>a Marxist</a:t>
            </a:r>
            <a:r>
              <a:rPr lang="en-GB" sz="1400" dirty="0"/>
              <a:t> refuses to stop because she sees the stop sign as an instrument of class conflict. She concludes that the bourgeois use the north-south road and obstruct the progress of the workers in the east-west road.</a:t>
            </a:r>
          </a:p>
          <a:p>
            <a:pPr marL="0" indent="0">
              <a:lnSpc>
                <a:spcPct val="120000"/>
              </a:lnSpc>
              <a:buNone/>
            </a:pPr>
            <a:r>
              <a:rPr lang="en-GB" sz="1400" b="1" dirty="0"/>
              <a:t>A "prophetic" preacher </a:t>
            </a:r>
            <a:r>
              <a:rPr lang="en-GB" sz="1400" dirty="0"/>
              <a:t>notices that the square root of the sum of the numeric representations of the letters S-T-O-P (sigma-tau-omicron-pi in the Greek alphabet), multiplied by 40 (the number of testing), and divided by four (the number of the world - north, south, east, and west) equals 666. Therefore, he concludes that stop signs are the dreaded "mark of the beast," a harbinger of divine judgment upon the world, and must be avoided at all costs.</a:t>
            </a:r>
          </a:p>
          <a:p>
            <a:endParaRPr lang="en-GB" sz="1400" dirty="0"/>
          </a:p>
        </p:txBody>
      </p:sp>
    </p:spTree>
    <p:extLst>
      <p:ext uri="{BB962C8B-B14F-4D97-AF65-F5344CB8AC3E}">
        <p14:creationId xmlns:p14="http://schemas.microsoft.com/office/powerpoint/2010/main" val="4239956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12B609F-772D-4D2C-8ADB-4DE70E9373F3}"/>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9144" r="-1" b="17307"/>
          <a:stretch/>
        </p:blipFill>
        <p:spPr>
          <a:xfrm>
            <a:off x="20" y="-1"/>
            <a:ext cx="12188932" cy="6858000"/>
          </a:xfrm>
          <a:prstGeom prst="rect">
            <a:avLst/>
          </a:prstGeom>
        </p:spPr>
      </p:pic>
      <p:sp>
        <p:nvSpPr>
          <p:cNvPr id="2" name="Title 1">
            <a:extLst>
              <a:ext uri="{FF2B5EF4-FFF2-40B4-BE49-F238E27FC236}">
                <a16:creationId xmlns:a16="http://schemas.microsoft.com/office/drawing/2014/main" id="{554EB107-FCE6-4FBF-B1F6-4F211ADC41A4}"/>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Comparative Theology &amp; Hermeneutics</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A706F0-0658-4ED1-A453-3F107215950F}"/>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pPr marL="0" indent="0">
              <a:buNone/>
            </a:pPr>
            <a:r>
              <a:rPr lang="en-US"/>
              <a:t>Comparative theology generally works with two types of religious sources, internal and external. While rooted in one tradition, comparative theology has its foundation also in at least one additional religious tradition, as this is what allows for the comparative aspect to come to the fore. </a:t>
            </a:r>
          </a:p>
          <a:p>
            <a:pPr marL="0" indent="0">
              <a:buNone/>
            </a:pPr>
            <a:r>
              <a:rPr lang="en-US"/>
              <a:t>This means comparative theology is involved in the reading of another tradition and in the processing of the meaning delivered by that reading. This process is often critiqued, as we have seen, but is central to the method of comparative theology. </a:t>
            </a:r>
            <a:br>
              <a:rPr lang="en-US"/>
            </a:br>
            <a:endParaRPr lang="en-US"/>
          </a:p>
          <a:p>
            <a:pPr marL="0" indent="0">
              <a:buNone/>
            </a:pPr>
            <a:r>
              <a:rPr lang="en-US"/>
              <a:t>Comparative theology is necessarily a </a:t>
            </a:r>
            <a:r>
              <a:rPr lang="en-US" b="1"/>
              <a:t>dialectical</a:t>
            </a:r>
            <a:r>
              <a:rPr lang="en-US"/>
              <a:t> practice and a </a:t>
            </a:r>
            <a:r>
              <a:rPr lang="en-US" b="1"/>
              <a:t>hermeneutica</a:t>
            </a:r>
            <a:r>
              <a:rPr lang="en-US"/>
              <a:t>l practice</a:t>
            </a:r>
          </a:p>
          <a:p>
            <a:endParaRPr lang="en-US"/>
          </a:p>
        </p:txBody>
      </p:sp>
    </p:spTree>
    <p:extLst>
      <p:ext uri="{BB962C8B-B14F-4D97-AF65-F5344CB8AC3E}">
        <p14:creationId xmlns:p14="http://schemas.microsoft.com/office/powerpoint/2010/main" val="2543486273"/>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E3C6ACB-9CF5-4E12-89F8-F86D0C85B237}"/>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sz="4300"/>
              <a:t>Comparative Theology &amp; Hermeneutics</a:t>
            </a:r>
          </a:p>
        </p:txBody>
      </p:sp>
      <p:sp>
        <p:nvSpPr>
          <p:cNvPr id="3" name="Content Placeholder 2">
            <a:extLst>
              <a:ext uri="{FF2B5EF4-FFF2-40B4-BE49-F238E27FC236}">
                <a16:creationId xmlns:a16="http://schemas.microsoft.com/office/drawing/2014/main" id="{68C6C93B-A6D6-4208-A5A6-71CA6C53D345}"/>
              </a:ext>
            </a:extLst>
          </p:cNvPr>
          <p:cNvSpPr>
            <a:spLocks noGrp="1"/>
          </p:cNvSpPr>
          <p:nvPr>
            <p:ph sz="half" idx="1"/>
          </p:nvPr>
        </p:nvSpPr>
        <p:spPr>
          <a:xfrm>
            <a:off x="1024128" y="2286000"/>
            <a:ext cx="4429615" cy="3931920"/>
          </a:xfrm>
        </p:spPr>
        <p:txBody>
          <a:bodyPr vert="horz" lIns="45720" tIns="45720" rIns="45720" bIns="45720" rtlCol="0">
            <a:normAutofit/>
          </a:bodyPr>
          <a:lstStyle/>
          <a:p>
            <a:pPr marL="0" indent="0">
              <a:buNone/>
            </a:pPr>
            <a:r>
              <a:rPr lang="en-US" sz="2000"/>
              <a:t>As Clooney notes:</a:t>
            </a:r>
          </a:p>
          <a:p>
            <a:pPr marL="0" indent="0">
              <a:buNone/>
            </a:pPr>
            <a:r>
              <a:rPr lang="en-US" sz="2000" i="1"/>
              <a:t>“Comparative theology is a “truly constructive theology, distinguished by its sources and ways of proceeding, by its foundation in more than one tradition (although the comparativist always remains rooted in one tradition), and by reflection which builds on that foundation, rather than simply on themes or by methods already articulated prior to comparative practice.”</a:t>
            </a:r>
          </a:p>
          <a:p>
            <a:pPr marL="0" indent="0">
              <a:buNone/>
            </a:pPr>
            <a:r>
              <a:rPr lang="en-US" sz="2000"/>
              <a:t>Clooney, 1995, “Comparative Theology”, </a:t>
            </a:r>
            <a:r>
              <a:rPr lang="en-US" sz="2000" i="1"/>
              <a:t>Theological Studies</a:t>
            </a:r>
            <a:r>
              <a:rPr lang="en-US" sz="2000"/>
              <a:t>, 56(3), 521</a:t>
            </a:r>
          </a:p>
          <a:p>
            <a:endParaRPr lang="en-US" sz="2000"/>
          </a:p>
        </p:txBody>
      </p:sp>
      <p:pic>
        <p:nvPicPr>
          <p:cNvPr id="6" name="Content Placeholder 5" descr="A circuit board&#10;&#10;Description automatically generated">
            <a:extLst>
              <a:ext uri="{FF2B5EF4-FFF2-40B4-BE49-F238E27FC236}">
                <a16:creationId xmlns:a16="http://schemas.microsoft.com/office/drawing/2014/main" id="{AE207B4A-BEE0-4FF7-AF30-0E17ADE6728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6385685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EAE397-BBA7-4C9C-B1C0-EA50C28DA74E}"/>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sz="4300"/>
              <a:t>Comparative Theology &amp; Hermeneutics</a:t>
            </a:r>
          </a:p>
        </p:txBody>
      </p:sp>
      <p:sp>
        <p:nvSpPr>
          <p:cNvPr id="3" name="Content Placeholder 2">
            <a:extLst>
              <a:ext uri="{FF2B5EF4-FFF2-40B4-BE49-F238E27FC236}">
                <a16:creationId xmlns:a16="http://schemas.microsoft.com/office/drawing/2014/main" id="{99C3DFE3-0E39-4DA2-9A35-A1A10F528A3B}"/>
              </a:ext>
            </a:extLst>
          </p:cNvPr>
          <p:cNvSpPr>
            <a:spLocks noGrp="1"/>
          </p:cNvSpPr>
          <p:nvPr>
            <p:ph sz="half" idx="1"/>
          </p:nvPr>
        </p:nvSpPr>
        <p:spPr>
          <a:xfrm>
            <a:off x="1024128" y="2286000"/>
            <a:ext cx="4429615" cy="3931920"/>
          </a:xfrm>
        </p:spPr>
        <p:txBody>
          <a:bodyPr vert="horz" lIns="45720" tIns="45720" rIns="45720" bIns="45720" rtlCol="0">
            <a:normAutofit/>
          </a:bodyPr>
          <a:lstStyle/>
          <a:p>
            <a:pPr marL="0" indent="0">
              <a:buNone/>
            </a:pPr>
            <a:r>
              <a:rPr lang="en-US" sz="1200"/>
              <a:t>It is worth taking some time to tease out the implications of the connection between comparative theology and the process of reading, or hermeneutics, as so much of our practice depends upon it. </a:t>
            </a:r>
          </a:p>
          <a:p>
            <a:pPr marL="0" indent="0">
              <a:buNone/>
            </a:pPr>
            <a:r>
              <a:rPr lang="en-US" sz="1200"/>
              <a:t>So, how is comparative theology related to hermeneutics?</a:t>
            </a:r>
          </a:p>
          <a:p>
            <a:pPr marL="0" indent="0">
              <a:buNone/>
            </a:pPr>
            <a:r>
              <a:rPr lang="en-US" sz="1200"/>
              <a:t>The first steps obviously include some of the following necessary qualities:</a:t>
            </a:r>
          </a:p>
          <a:p>
            <a:pPr marL="0" indent="0">
              <a:buNone/>
            </a:pPr>
            <a:r>
              <a:rPr lang="en-US" sz="1200"/>
              <a:t>Immersion in the other tradition – a knowledge and understanding of the alternative tradition</a:t>
            </a:r>
          </a:p>
          <a:p>
            <a:pPr marL="0" indent="0">
              <a:buNone/>
            </a:pPr>
            <a:r>
              <a:rPr lang="en-US" sz="1200"/>
              <a:t>Hermeneutical openness – a commitment to the possibility of multiple and complex meanings</a:t>
            </a:r>
          </a:p>
          <a:p>
            <a:pPr marL="0" indent="0">
              <a:buNone/>
            </a:pPr>
            <a:r>
              <a:rPr lang="en-US" sz="1200"/>
              <a:t>Bracketing of subjective commitments – an acknowledgement of the difficulty and separateness of subjective commitments</a:t>
            </a:r>
          </a:p>
          <a:p>
            <a:pPr marL="0" indent="0">
              <a:buNone/>
            </a:pPr>
            <a:r>
              <a:rPr lang="en-US" sz="1200"/>
              <a:t>Vulnerability to transformation – comparative theology requires an openness to change of the self, based on learning about the other. </a:t>
            </a:r>
          </a:p>
          <a:p>
            <a:endParaRPr lang="en-US" sz="1200"/>
          </a:p>
        </p:txBody>
      </p:sp>
      <p:pic>
        <p:nvPicPr>
          <p:cNvPr id="6" name="Content Placeholder 5" descr="A picture containing drawing&#10;&#10;Description automatically generated">
            <a:extLst>
              <a:ext uri="{FF2B5EF4-FFF2-40B4-BE49-F238E27FC236}">
                <a16:creationId xmlns:a16="http://schemas.microsoft.com/office/drawing/2014/main" id="{B56BC8B1-AD4B-41C0-9142-5FC7715A354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746077"/>
            <a:ext cx="5455921" cy="5365846"/>
          </a:xfrm>
          <a:prstGeom prst="rect">
            <a:avLst/>
          </a:prstGeom>
        </p:spPr>
      </p:pic>
    </p:spTree>
    <p:extLst>
      <p:ext uri="{BB962C8B-B14F-4D97-AF65-F5344CB8AC3E}">
        <p14:creationId xmlns:p14="http://schemas.microsoft.com/office/powerpoint/2010/main" val="9096534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D52F9D-4888-4C2D-9E6A-4C9DDB7CBCFD}"/>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sz="4300"/>
              <a:t>Comparative Theology &amp; Hermeneutics</a:t>
            </a:r>
          </a:p>
        </p:txBody>
      </p:sp>
      <p:sp>
        <p:nvSpPr>
          <p:cNvPr id="3" name="Content Placeholder 2">
            <a:extLst>
              <a:ext uri="{FF2B5EF4-FFF2-40B4-BE49-F238E27FC236}">
                <a16:creationId xmlns:a16="http://schemas.microsoft.com/office/drawing/2014/main" id="{1B3AFDED-22D2-44B9-8C5E-66806BDFD426}"/>
              </a:ext>
            </a:extLst>
          </p:cNvPr>
          <p:cNvSpPr>
            <a:spLocks noGrp="1"/>
          </p:cNvSpPr>
          <p:nvPr>
            <p:ph sz="half" idx="1"/>
          </p:nvPr>
        </p:nvSpPr>
        <p:spPr>
          <a:xfrm>
            <a:off x="1024128" y="2286000"/>
            <a:ext cx="4429615" cy="3931920"/>
          </a:xfrm>
        </p:spPr>
        <p:txBody>
          <a:bodyPr vert="horz" lIns="45720" tIns="45720" rIns="45720" bIns="45720" rtlCol="0">
            <a:normAutofit/>
          </a:bodyPr>
          <a:lstStyle/>
          <a:p>
            <a:pPr marL="0" indent="0">
              <a:buNone/>
            </a:pPr>
            <a:r>
              <a:rPr lang="en-US" sz="1500"/>
              <a:t>As part of the second step of comparative theological practice, we also see a strong connection to the practice of hermeneutics:</a:t>
            </a:r>
          </a:p>
          <a:p>
            <a:pPr marL="0" indent="0">
              <a:buNone/>
            </a:pPr>
            <a:r>
              <a:rPr lang="en-US" sz="1500"/>
              <a:t>Internal conversation – the reading of the practice of the alternative religious tradition requires a concomitant internal dialogue within the ‘home’ tradition.</a:t>
            </a:r>
          </a:p>
          <a:p>
            <a:pPr marL="0" indent="0">
              <a:buNone/>
            </a:pPr>
            <a:r>
              <a:rPr lang="en-US" sz="1500"/>
              <a:t>Correlation between differing traditions – both similarity and difference in sources and processes</a:t>
            </a:r>
          </a:p>
          <a:p>
            <a:pPr marL="0" indent="0">
              <a:buNone/>
            </a:pPr>
            <a:r>
              <a:rPr lang="en-US" sz="1500"/>
              <a:t>Return of normative judgements – examining the other </a:t>
            </a:r>
            <a:r>
              <a:rPr lang="en-US" sz="1500" i="1"/>
              <a:t>within</a:t>
            </a:r>
            <a:r>
              <a:rPr lang="en-US" sz="1500"/>
              <a:t> one’s own tradition, exerting normative judgements about the practice of the other</a:t>
            </a:r>
          </a:p>
          <a:p>
            <a:pPr marL="0" indent="0">
              <a:buNone/>
            </a:pPr>
            <a:r>
              <a:rPr lang="en-US" sz="1500"/>
              <a:t>An expansion of the horizon of understanding – the </a:t>
            </a:r>
            <a:r>
              <a:rPr lang="en-US" sz="1500" i="1"/>
              <a:t>horizontverschmelzung of </a:t>
            </a:r>
            <a:r>
              <a:rPr lang="en-US" sz="1500"/>
              <a:t>Gadamer</a:t>
            </a:r>
          </a:p>
        </p:txBody>
      </p:sp>
      <p:pic>
        <p:nvPicPr>
          <p:cNvPr id="6" name="Content Placeholder 5" descr="A picture containing black, white, clock, room&#10;&#10;Description automatically generated">
            <a:extLst>
              <a:ext uri="{FF2B5EF4-FFF2-40B4-BE49-F238E27FC236}">
                <a16:creationId xmlns:a16="http://schemas.microsoft.com/office/drawing/2014/main" id="{D6F278D5-004E-44BA-B5B3-ABE9BE7B386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3543419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E62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88A55-2FB0-41B9-9014-CCD0C6D1606D}"/>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Comparative Theology</a:t>
            </a:r>
          </a:p>
        </p:txBody>
      </p:sp>
      <p:pic>
        <p:nvPicPr>
          <p:cNvPr id="6" name="Content Placeholder 5" descr="A picture containing table&#10;&#10;Description automatically generated">
            <a:extLst>
              <a:ext uri="{FF2B5EF4-FFF2-40B4-BE49-F238E27FC236}">
                <a16:creationId xmlns:a16="http://schemas.microsoft.com/office/drawing/2014/main" id="{F5CA8916-BD22-4794-881F-46A52A8BF83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313" r="1" b="11099"/>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D84E50-1085-4F24-8D2E-464430DAB334}"/>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2000">
                <a:solidFill>
                  <a:srgbClr val="FFFFFF"/>
                </a:solidFill>
              </a:rPr>
              <a:t>I want to round up our consideration of comparative theology with some pertinent questions for you to consider:</a:t>
            </a:r>
          </a:p>
          <a:p>
            <a:pPr marL="0" indent="0">
              <a:buNone/>
            </a:pPr>
            <a:r>
              <a:rPr lang="en-US" sz="2000">
                <a:solidFill>
                  <a:srgbClr val="FFFFFF"/>
                </a:solidFill>
              </a:rPr>
              <a:t>In seeking to understand the other, what aspects of our own traditions might it be difficult to “bracket”?</a:t>
            </a:r>
          </a:p>
          <a:p>
            <a:pPr marL="0" indent="0">
              <a:buNone/>
            </a:pPr>
            <a:r>
              <a:rPr lang="en-US" sz="2000">
                <a:solidFill>
                  <a:srgbClr val="FFFFFF"/>
                </a:solidFill>
              </a:rPr>
              <a:t>Why might this “bracketing” not be enough?</a:t>
            </a:r>
          </a:p>
          <a:p>
            <a:pPr marL="0" indent="0">
              <a:buNone/>
            </a:pPr>
            <a:r>
              <a:rPr lang="en-US" sz="2000">
                <a:solidFill>
                  <a:srgbClr val="FFFFFF"/>
                </a:solidFill>
              </a:rPr>
              <a:t>Comparative theology requires a “hermeneutical openness” – what does this mean? What are its dangers?</a:t>
            </a:r>
          </a:p>
          <a:p>
            <a:endParaRPr lang="en-US" sz="2000">
              <a:solidFill>
                <a:srgbClr val="FFFFFF"/>
              </a:solidFill>
            </a:endParaRPr>
          </a:p>
        </p:txBody>
      </p:sp>
    </p:spTree>
    <p:extLst>
      <p:ext uri="{BB962C8B-B14F-4D97-AF65-F5344CB8AC3E}">
        <p14:creationId xmlns:p14="http://schemas.microsoft.com/office/powerpoint/2010/main" val="1068287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835F3-E7F7-4723-86C2-57838AC5A7A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Comparative Theology</a:t>
            </a:r>
          </a:p>
        </p:txBody>
      </p:sp>
      <p:pic>
        <p:nvPicPr>
          <p:cNvPr id="6" name="Content Placeholder 5" descr="A picture containing object, antenna, photo, bird&#10;&#10;Description automatically generated">
            <a:extLst>
              <a:ext uri="{FF2B5EF4-FFF2-40B4-BE49-F238E27FC236}">
                <a16:creationId xmlns:a16="http://schemas.microsoft.com/office/drawing/2014/main" id="{C319015D-B272-4431-9AEB-8FF96863165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736" r="34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4E3436-DA04-46BB-96D1-A92337DCD15D}"/>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a:solidFill>
                  <a:srgbClr val="FFFFFF"/>
                </a:solidFill>
              </a:rPr>
              <a:t>What is the role / point of the other within comparative theology?</a:t>
            </a:r>
          </a:p>
          <a:p>
            <a:pPr marL="0" indent="0">
              <a:buNone/>
            </a:pPr>
            <a:r>
              <a:rPr lang="en-US">
                <a:solidFill>
                  <a:srgbClr val="FFFFFF"/>
                </a:solidFill>
              </a:rPr>
              <a:t>Is the use of the other in this way a fair use?</a:t>
            </a:r>
          </a:p>
          <a:p>
            <a:pPr marL="0" indent="0">
              <a:buNone/>
            </a:pPr>
            <a:r>
              <a:rPr lang="en-US">
                <a:solidFill>
                  <a:srgbClr val="FFFFFF"/>
                </a:solidFill>
              </a:rPr>
              <a:t>How might the interaction of the other be promoted / involved in the process of comparative theology?</a:t>
            </a:r>
          </a:p>
          <a:p>
            <a:pPr marL="0" indent="0">
              <a:buNone/>
            </a:pPr>
            <a:r>
              <a:rPr lang="en-US">
                <a:solidFill>
                  <a:srgbClr val="FFFFFF"/>
                </a:solidFill>
              </a:rPr>
              <a:t>Is comparative theology doomed to always be purely self-reflective?</a:t>
            </a:r>
          </a:p>
        </p:txBody>
      </p:sp>
    </p:spTree>
    <p:extLst>
      <p:ext uri="{BB962C8B-B14F-4D97-AF65-F5344CB8AC3E}">
        <p14:creationId xmlns:p14="http://schemas.microsoft.com/office/powerpoint/2010/main" val="2128268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6463-32FC-4F7D-AC99-5BDD7B198353}"/>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93888414-FDAC-42C0-AFB5-459F3B993352}"/>
              </a:ext>
            </a:extLst>
          </p:cNvPr>
          <p:cNvSpPr>
            <a:spLocks noGrp="1"/>
          </p:cNvSpPr>
          <p:nvPr>
            <p:ph sz="half" idx="1"/>
          </p:nvPr>
        </p:nvSpPr>
        <p:spPr/>
        <p:txBody>
          <a:bodyPr/>
          <a:lstStyle/>
          <a:p>
            <a:r>
              <a:rPr lang="en-GB" dirty="0"/>
              <a:t>Heim, S. Mark. “Comparative Theology at Twenty-Five: The End of the Beginning” in </a:t>
            </a:r>
            <a:r>
              <a:rPr lang="en-GB" b="1" i="1" dirty="0"/>
              <a:t>Modern</a:t>
            </a:r>
            <a:r>
              <a:rPr lang="en-GB" i="1" dirty="0"/>
              <a:t> </a:t>
            </a:r>
            <a:r>
              <a:rPr lang="en-GB" b="1" i="1" dirty="0"/>
              <a:t>Theology</a:t>
            </a:r>
            <a:r>
              <a:rPr lang="en-GB" i="1" dirty="0"/>
              <a:t>. </a:t>
            </a:r>
            <a:r>
              <a:rPr lang="en-GB" dirty="0"/>
              <a:t>Jan2019, Vol. 35 Issue 1, p163-180.</a:t>
            </a:r>
          </a:p>
          <a:p>
            <a:endParaRPr lang="en-GB" dirty="0"/>
          </a:p>
          <a:p>
            <a:r>
              <a:rPr lang="en-GB" dirty="0"/>
              <a:t>MOYAERT, M., 2018. Towards a Ritual Turn in Comparative Theology: Opportunities, Challenges, and Problems. </a:t>
            </a:r>
            <a:r>
              <a:rPr lang="en-GB" i="1" dirty="0"/>
              <a:t>Harvard Theological Review, </a:t>
            </a:r>
            <a:r>
              <a:rPr lang="en-GB" b="1" dirty="0"/>
              <a:t>111</a:t>
            </a:r>
            <a:r>
              <a:rPr lang="en-GB" dirty="0"/>
              <a:t>(1), pp. 1-23. </a:t>
            </a:r>
          </a:p>
        </p:txBody>
      </p:sp>
      <p:sp>
        <p:nvSpPr>
          <p:cNvPr id="4" name="Content Placeholder 3">
            <a:extLst>
              <a:ext uri="{FF2B5EF4-FFF2-40B4-BE49-F238E27FC236}">
                <a16:creationId xmlns:a16="http://schemas.microsoft.com/office/drawing/2014/main" id="{0C2737D3-4CCF-4F30-8E1E-D06EEE931C3B}"/>
              </a:ext>
            </a:extLst>
          </p:cNvPr>
          <p:cNvSpPr>
            <a:spLocks noGrp="1"/>
          </p:cNvSpPr>
          <p:nvPr>
            <p:ph sz="half" idx="2"/>
          </p:nvPr>
        </p:nvSpPr>
        <p:spPr/>
        <p:txBody>
          <a:bodyPr/>
          <a:lstStyle/>
          <a:p>
            <a:pPr marL="0" indent="0">
              <a:buNone/>
            </a:pPr>
            <a:r>
              <a:rPr lang="en-GB" dirty="0"/>
              <a:t>Brandon Ro: “(Re)interpreting the Cosmic History of the Mormon Temple Experience: Theological Connections between Jewish and Catholic Sacred Space”</a:t>
            </a:r>
          </a:p>
          <a:p>
            <a:pPr marL="0" indent="0">
              <a:buNone/>
            </a:pPr>
            <a:endParaRPr lang="en-GB" dirty="0"/>
          </a:p>
          <a:p>
            <a:pPr marL="0" indent="0">
              <a:buNone/>
            </a:pPr>
            <a:r>
              <a:rPr lang="en-GB" dirty="0"/>
              <a:t>George Archer: “The Hinterlands of the Qur’ān: The Edges of the Eternal and the Temporal in Early </a:t>
            </a:r>
            <a:r>
              <a:rPr lang="en-GB" dirty="0" err="1"/>
              <a:t>Ḥanbalite</a:t>
            </a:r>
            <a:r>
              <a:rPr lang="en-GB" dirty="0"/>
              <a:t> Thought with </a:t>
            </a:r>
            <a:r>
              <a:rPr lang="en-GB" dirty="0" err="1"/>
              <a:t>Analogs</a:t>
            </a:r>
            <a:r>
              <a:rPr lang="en-GB" dirty="0"/>
              <a:t> to Catholic Theology”</a:t>
            </a:r>
          </a:p>
          <a:p>
            <a:endParaRPr lang="en-GB" dirty="0"/>
          </a:p>
        </p:txBody>
      </p:sp>
    </p:spTree>
    <p:extLst>
      <p:ext uri="{BB962C8B-B14F-4D97-AF65-F5344CB8AC3E}">
        <p14:creationId xmlns:p14="http://schemas.microsoft.com/office/powerpoint/2010/main" val="1852262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2586</Words>
  <Application>Microsoft Office PowerPoint</Application>
  <PresentationFormat>Widescreen</PresentationFormat>
  <Paragraphs>141</Paragraphs>
  <Slides>32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Tw Cen MT</vt:lpstr>
      <vt:lpstr>Tw Cen MT Condensed</vt:lpstr>
      <vt:lpstr>Wingdings 3</vt:lpstr>
      <vt:lpstr>Integral</vt:lpstr>
      <vt:lpstr>Methods and Approaches in Interfaith Studies</vt:lpstr>
      <vt:lpstr>Critiques of Comparative Theology</vt:lpstr>
      <vt:lpstr>Revision</vt:lpstr>
      <vt:lpstr>Revision</vt:lpstr>
      <vt:lpstr>Critiques of Comparative Theology</vt:lpstr>
      <vt:lpstr>Let’s do some Comparative Theology!</vt:lpstr>
      <vt:lpstr>Let’s do some Comparative Theology!</vt:lpstr>
      <vt:lpstr>Let’s do some Comparative Theology!</vt:lpstr>
      <vt:lpstr>Let’s do some Comparative Theology!</vt:lpstr>
      <vt:lpstr>Let’s do some Comparative Theology!</vt:lpstr>
      <vt:lpstr>Let’s do some Comparative Theology!</vt:lpstr>
      <vt:lpstr>Readings</vt:lpstr>
      <vt:lpstr>Criticisms of Comparative Theology</vt:lpstr>
      <vt:lpstr>Criticisms of Comparative Theology</vt:lpstr>
      <vt:lpstr>Criticisms of Comparative Theology</vt:lpstr>
      <vt:lpstr>Criticisms of Comparative Theology</vt:lpstr>
      <vt:lpstr>Criticisms of Comparative Theology</vt:lpstr>
      <vt:lpstr>Criticisms of Comparative Theology</vt:lpstr>
      <vt:lpstr>Criticisms of Comparative Theology</vt:lpstr>
      <vt:lpstr>Criticisms of Comparative Theology</vt:lpstr>
      <vt:lpstr>Criticisms of Comparative Theology</vt:lpstr>
      <vt:lpstr>Criticisms of Comparative Theology</vt:lpstr>
      <vt:lpstr>Comparative Theology &amp; Hermeneutics</vt:lpstr>
      <vt:lpstr>Comparative Theology &amp; Hermeneutics</vt:lpstr>
      <vt:lpstr>Comparative Theology &amp; Hermeneutics</vt:lpstr>
      <vt:lpstr>Comparative Theology &amp; Hermeneutics</vt:lpstr>
      <vt:lpstr>Comparative Theology &amp; Hermeneutics</vt:lpstr>
      <vt:lpstr>Comparative Theology &amp; Hermeneutics</vt:lpstr>
      <vt:lpstr>Comparative Theology &amp; Hermeneutics</vt:lpstr>
      <vt:lpstr>Comparative Theology</vt:lpstr>
      <vt:lpstr>Comparative Theology</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1</cp:revision>
  <dcterms:created xsi:type="dcterms:W3CDTF">2020-06-15T12:34:25Z</dcterms:created>
  <dcterms:modified xsi:type="dcterms:W3CDTF">2020-06-15T12:34:46Z</dcterms:modified>
</cp:coreProperties>
</file>