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18288000" cy="10287000"/>
  <p:notesSz cx="6858000" cy="9144000"/>
  <p:embeddedFontLst>
    <p:embeddedFont>
      <p:font typeface="Body Text" panose="02000503040000020004" pitchFamily="2" charset="0"/>
      <p:regular r:id="rId21"/>
    </p:embeddedFont>
    <p:embeddedFont>
      <p:font typeface="Cooper Hewitt"/>
      <p:regular r:id="rId22"/>
      <p:bold r:id="rId23"/>
    </p:embeddedFont>
    <p:embeddedFont>
      <p:font typeface="Cooper Hewitt Bold"/>
      <p:regular r:id="rId24"/>
      <p:bold r:id="rId2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64" autoAdjust="0"/>
    <p:restoredTop sz="94590" autoAdjust="0"/>
  </p:normalViewPr>
  <p:slideViewPr>
    <p:cSldViewPr>
      <p:cViewPr varScale="1">
        <p:scale>
          <a:sx n="70" d="100"/>
          <a:sy n="70" d="100"/>
        </p:scale>
        <p:origin x="744" y="3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font" Target="fonts/font1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5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4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3.fntdata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2.fntdata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2/19/26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2/19/26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2/19/26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9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1290171" y="1028700"/>
            <a:ext cx="1136824" cy="1136824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6F3A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76200" y="104775"/>
              <a:ext cx="660400" cy="6318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78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2426995" y="993594"/>
            <a:ext cx="5538093" cy="5538093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6F3A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76200" y="104775"/>
              <a:ext cx="660400" cy="6318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78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0496382" y="4512559"/>
            <a:ext cx="5538093" cy="5538093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6F3A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104775"/>
              <a:ext cx="660400" cy="6318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78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1152795" y="1894221"/>
            <a:ext cx="6498558" cy="6498558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2"/>
              <a:stretch>
                <a:fillRect l="-16666" r="-16666"/>
              </a:stretch>
            </a:blipFill>
            <a:ln w="171450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13" name="Group 13"/>
          <p:cNvGrpSpPr/>
          <p:nvPr/>
        </p:nvGrpSpPr>
        <p:grpSpPr>
          <a:xfrm rot="-3453400">
            <a:off x="8172098" y="-687880"/>
            <a:ext cx="4092401" cy="1849582"/>
            <a:chOff x="0" y="0"/>
            <a:chExt cx="706510" cy="319311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706510" cy="319311"/>
            </a:xfrm>
            <a:custGeom>
              <a:avLst/>
              <a:gdLst/>
              <a:ahLst/>
              <a:cxnLst/>
              <a:rect l="l" t="t" r="r" b="b"/>
              <a:pathLst>
                <a:path w="706510" h="319311">
                  <a:moveTo>
                    <a:pt x="503310" y="0"/>
                  </a:moveTo>
                  <a:cubicBezTo>
                    <a:pt x="615534" y="0"/>
                    <a:pt x="706510" y="71480"/>
                    <a:pt x="706510" y="159655"/>
                  </a:cubicBezTo>
                  <a:cubicBezTo>
                    <a:pt x="706510" y="247831"/>
                    <a:pt x="615534" y="319311"/>
                    <a:pt x="503310" y="319311"/>
                  </a:cubicBezTo>
                  <a:lnTo>
                    <a:pt x="203200" y="319311"/>
                  </a:lnTo>
                  <a:cubicBezTo>
                    <a:pt x="90976" y="319311"/>
                    <a:pt x="0" y="247831"/>
                    <a:pt x="0" y="159655"/>
                  </a:cubicBezTo>
                  <a:cubicBezTo>
                    <a:pt x="0" y="71480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28575"/>
              <a:ext cx="706510" cy="29073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78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 rot="-3453400">
            <a:off x="7432549" y="9650904"/>
            <a:ext cx="2982417" cy="1172050"/>
            <a:chOff x="0" y="0"/>
            <a:chExt cx="1029766" cy="404684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029766" cy="404684"/>
            </a:xfrm>
            <a:custGeom>
              <a:avLst/>
              <a:gdLst/>
              <a:ahLst/>
              <a:cxnLst/>
              <a:rect l="l" t="t" r="r" b="b"/>
              <a:pathLst>
                <a:path w="1029766" h="404684">
                  <a:moveTo>
                    <a:pt x="826566" y="0"/>
                  </a:moveTo>
                  <a:cubicBezTo>
                    <a:pt x="938790" y="0"/>
                    <a:pt x="1029766" y="90592"/>
                    <a:pt x="1029766" y="202342"/>
                  </a:cubicBezTo>
                  <a:cubicBezTo>
                    <a:pt x="1029766" y="314092"/>
                    <a:pt x="938790" y="404684"/>
                    <a:pt x="826566" y="404684"/>
                  </a:cubicBezTo>
                  <a:lnTo>
                    <a:pt x="203200" y="404684"/>
                  </a:lnTo>
                  <a:cubicBezTo>
                    <a:pt x="90976" y="404684"/>
                    <a:pt x="0" y="314092"/>
                    <a:pt x="0" y="202342"/>
                  </a:cubicBezTo>
                  <a:cubicBezTo>
                    <a:pt x="0" y="90592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28575"/>
              <a:ext cx="1029766" cy="37610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78"/>
                </a:lnSpc>
              </a:pPr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 rot="-3453400">
            <a:off x="9953814" y="9726571"/>
            <a:ext cx="2321220" cy="648161"/>
            <a:chOff x="0" y="0"/>
            <a:chExt cx="1602936" cy="447593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1602936" cy="447593"/>
            </a:xfrm>
            <a:custGeom>
              <a:avLst/>
              <a:gdLst/>
              <a:ahLst/>
              <a:cxnLst/>
              <a:rect l="l" t="t" r="r" b="b"/>
              <a:pathLst>
                <a:path w="1602936" h="447593">
                  <a:moveTo>
                    <a:pt x="1399736" y="0"/>
                  </a:moveTo>
                  <a:cubicBezTo>
                    <a:pt x="1511961" y="0"/>
                    <a:pt x="1602936" y="100197"/>
                    <a:pt x="1602936" y="223796"/>
                  </a:cubicBezTo>
                  <a:cubicBezTo>
                    <a:pt x="1602936" y="347396"/>
                    <a:pt x="1511961" y="447593"/>
                    <a:pt x="1399736" y="447593"/>
                  </a:cubicBezTo>
                  <a:lnTo>
                    <a:pt x="203200" y="447593"/>
                  </a:lnTo>
                  <a:cubicBezTo>
                    <a:pt x="90976" y="447593"/>
                    <a:pt x="0" y="347396"/>
                    <a:pt x="0" y="223796"/>
                  </a:cubicBezTo>
                  <a:cubicBezTo>
                    <a:pt x="0" y="100197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28575"/>
              <a:ext cx="1602936" cy="41901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78"/>
                </a:lnSpc>
              </a:pPr>
              <a:endParaRPr/>
            </a:p>
          </p:txBody>
        </p:sp>
      </p:grpSp>
      <p:grpSp>
        <p:nvGrpSpPr>
          <p:cNvPr id="22" name="Group 22"/>
          <p:cNvGrpSpPr/>
          <p:nvPr/>
        </p:nvGrpSpPr>
        <p:grpSpPr>
          <a:xfrm rot="-3453400">
            <a:off x="15995554" y="6995511"/>
            <a:ext cx="3838345" cy="1071792"/>
            <a:chOff x="0" y="0"/>
            <a:chExt cx="1602936" cy="447593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1602936" cy="447593"/>
            </a:xfrm>
            <a:custGeom>
              <a:avLst/>
              <a:gdLst/>
              <a:ahLst/>
              <a:cxnLst/>
              <a:rect l="l" t="t" r="r" b="b"/>
              <a:pathLst>
                <a:path w="1602936" h="447593">
                  <a:moveTo>
                    <a:pt x="1399736" y="0"/>
                  </a:moveTo>
                  <a:cubicBezTo>
                    <a:pt x="1511961" y="0"/>
                    <a:pt x="1602936" y="100197"/>
                    <a:pt x="1602936" y="223796"/>
                  </a:cubicBezTo>
                  <a:cubicBezTo>
                    <a:pt x="1602936" y="347396"/>
                    <a:pt x="1511961" y="447593"/>
                    <a:pt x="1399736" y="447593"/>
                  </a:cubicBezTo>
                  <a:lnTo>
                    <a:pt x="203200" y="447593"/>
                  </a:lnTo>
                  <a:cubicBezTo>
                    <a:pt x="90976" y="447593"/>
                    <a:pt x="0" y="347396"/>
                    <a:pt x="0" y="223796"/>
                  </a:cubicBezTo>
                  <a:cubicBezTo>
                    <a:pt x="0" y="100197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0" y="28575"/>
              <a:ext cx="1602936" cy="41901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78"/>
                </a:lnSpc>
              </a:pPr>
              <a:endParaRPr/>
            </a:p>
          </p:txBody>
        </p:sp>
      </p:grpSp>
      <p:sp>
        <p:nvSpPr>
          <p:cNvPr id="25" name="Freeform 25"/>
          <p:cNvSpPr/>
          <p:nvPr/>
        </p:nvSpPr>
        <p:spPr>
          <a:xfrm>
            <a:off x="5930077" y="8713362"/>
            <a:ext cx="938359" cy="937186"/>
          </a:xfrm>
          <a:custGeom>
            <a:avLst/>
            <a:gdLst/>
            <a:ahLst/>
            <a:cxnLst/>
            <a:rect l="l" t="t" r="r" b="b"/>
            <a:pathLst>
              <a:path w="938359" h="937186">
                <a:moveTo>
                  <a:pt x="0" y="0"/>
                </a:moveTo>
                <a:lnTo>
                  <a:pt x="938359" y="0"/>
                </a:lnTo>
                <a:lnTo>
                  <a:pt x="938359" y="937186"/>
                </a:lnTo>
                <a:lnTo>
                  <a:pt x="0" y="93718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6" name="Freeform 26"/>
          <p:cNvSpPr/>
          <p:nvPr/>
        </p:nvSpPr>
        <p:spPr>
          <a:xfrm>
            <a:off x="10005841" y="2165524"/>
            <a:ext cx="878581" cy="877483"/>
          </a:xfrm>
          <a:custGeom>
            <a:avLst/>
            <a:gdLst/>
            <a:ahLst/>
            <a:cxnLst/>
            <a:rect l="l" t="t" r="r" b="b"/>
            <a:pathLst>
              <a:path w="878581" h="877483">
                <a:moveTo>
                  <a:pt x="0" y="0"/>
                </a:moveTo>
                <a:lnTo>
                  <a:pt x="878581" y="0"/>
                </a:lnTo>
                <a:lnTo>
                  <a:pt x="878581" y="877483"/>
                </a:lnTo>
                <a:lnTo>
                  <a:pt x="0" y="87748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7" name="TextBox 27"/>
          <p:cNvSpPr txBox="1"/>
          <p:nvPr/>
        </p:nvSpPr>
        <p:spPr>
          <a:xfrm>
            <a:off x="204241" y="965019"/>
            <a:ext cx="9801600" cy="38023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952"/>
              </a:lnSpc>
            </a:pPr>
            <a:r>
              <a:rPr lang="en-US" sz="4800" b="1" dirty="0">
                <a:latin typeface="Cooper Black" panose="0208090404030B020404" pitchFamily="18" charset="77"/>
                <a:sym typeface="Cooper Hewitt Bold"/>
              </a:rPr>
              <a:t>Integrating Health, Wellbeing and Sustainable Development in the NHS: A Critical Evaluation of the Diabetes Prevention </a:t>
            </a:r>
            <a:r>
              <a:rPr lang="en-US" sz="4800" b="1" dirty="0" err="1">
                <a:latin typeface="Cooper Black" panose="0208090404030B020404" pitchFamily="18" charset="77"/>
                <a:sym typeface="Cooper Hewitt Bold"/>
              </a:rPr>
              <a:t>Programme</a:t>
            </a:r>
            <a:endParaRPr lang="en-US" sz="4800" b="1" dirty="0">
              <a:latin typeface="Cooper Black" panose="0208090404030B020404" pitchFamily="18" charset="77"/>
              <a:sym typeface="Cooper Hewitt Bold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1028700" y="7027225"/>
            <a:ext cx="8347775" cy="17921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638"/>
              </a:lnSpc>
            </a:pPr>
            <a:r>
              <a:rPr lang="en-US" dirty="0">
                <a:sym typeface="Cooper Hewitt"/>
              </a:rPr>
              <a:t>Student name. Shazia Malik </a:t>
            </a:r>
          </a:p>
          <a:p>
            <a:pPr>
              <a:lnSpc>
                <a:spcPts val="3638"/>
              </a:lnSpc>
            </a:pPr>
            <a:r>
              <a:rPr lang="en-US" dirty="0">
                <a:sym typeface="Cooper Hewitt"/>
              </a:rPr>
              <a:t>Student number. 2127945 </a:t>
            </a:r>
          </a:p>
          <a:p>
            <a:pPr>
              <a:lnSpc>
                <a:spcPts val="3638"/>
              </a:lnSpc>
            </a:pPr>
            <a:r>
              <a:rPr lang="en-US" dirty="0">
                <a:sym typeface="Cooper Hewitt"/>
              </a:rPr>
              <a:t>Lecture: Parese Ahmed</a:t>
            </a:r>
          </a:p>
          <a:p>
            <a:pPr>
              <a:lnSpc>
                <a:spcPts val="3638"/>
              </a:lnSpc>
            </a:pPr>
            <a:r>
              <a:rPr lang="en-US" dirty="0">
                <a:sym typeface="Cooper Hewitt"/>
              </a:rPr>
              <a:t>Module: Developing Healthcare Leaders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9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3453400">
            <a:off x="9994004" y="4188009"/>
            <a:ext cx="8785603" cy="3452623"/>
            <a:chOff x="0" y="0"/>
            <a:chExt cx="1029766" cy="40468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29766" cy="404684"/>
            </a:xfrm>
            <a:custGeom>
              <a:avLst/>
              <a:gdLst/>
              <a:ahLst/>
              <a:cxnLst/>
              <a:rect l="l" t="t" r="r" b="b"/>
              <a:pathLst>
                <a:path w="1029766" h="404684">
                  <a:moveTo>
                    <a:pt x="826566" y="0"/>
                  </a:moveTo>
                  <a:cubicBezTo>
                    <a:pt x="938790" y="0"/>
                    <a:pt x="1029766" y="90592"/>
                    <a:pt x="1029766" y="202342"/>
                  </a:cubicBezTo>
                  <a:cubicBezTo>
                    <a:pt x="1029766" y="314092"/>
                    <a:pt x="938790" y="404684"/>
                    <a:pt x="826566" y="404684"/>
                  </a:cubicBezTo>
                  <a:lnTo>
                    <a:pt x="203200" y="404684"/>
                  </a:lnTo>
                  <a:cubicBezTo>
                    <a:pt x="90976" y="404684"/>
                    <a:pt x="0" y="314092"/>
                    <a:pt x="0" y="202342"/>
                  </a:cubicBezTo>
                  <a:cubicBezTo>
                    <a:pt x="0" y="90592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28575"/>
              <a:ext cx="1029766" cy="37610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78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2168063" y="1617775"/>
            <a:ext cx="6157402" cy="6157402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2"/>
              <a:stretch>
                <a:fillRect l="-24906" r="-24906"/>
              </a:stretch>
            </a:blipFill>
            <a:ln w="171450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3868195" y="1243954"/>
            <a:ext cx="1077143" cy="1077143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6F3A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76200" y="104775"/>
              <a:ext cx="660400" cy="6318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78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 rot="-3453400">
            <a:off x="10603405" y="-11646"/>
            <a:ext cx="4648465" cy="1826784"/>
            <a:chOff x="0" y="0"/>
            <a:chExt cx="1029766" cy="404684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029766" cy="404684"/>
            </a:xfrm>
            <a:custGeom>
              <a:avLst/>
              <a:gdLst/>
              <a:ahLst/>
              <a:cxnLst/>
              <a:rect l="l" t="t" r="r" b="b"/>
              <a:pathLst>
                <a:path w="1029766" h="404684">
                  <a:moveTo>
                    <a:pt x="826566" y="0"/>
                  </a:moveTo>
                  <a:cubicBezTo>
                    <a:pt x="938790" y="0"/>
                    <a:pt x="1029766" y="90592"/>
                    <a:pt x="1029766" y="202342"/>
                  </a:cubicBezTo>
                  <a:cubicBezTo>
                    <a:pt x="1029766" y="314092"/>
                    <a:pt x="938790" y="404684"/>
                    <a:pt x="826566" y="404684"/>
                  </a:cubicBezTo>
                  <a:lnTo>
                    <a:pt x="203200" y="404684"/>
                  </a:lnTo>
                  <a:cubicBezTo>
                    <a:pt x="90976" y="404684"/>
                    <a:pt x="0" y="314092"/>
                    <a:pt x="0" y="202342"/>
                  </a:cubicBezTo>
                  <a:cubicBezTo>
                    <a:pt x="0" y="90592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28575"/>
              <a:ext cx="1029766" cy="37610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78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 rot="-3453400">
            <a:off x="16217312" y="267321"/>
            <a:ext cx="4648465" cy="1826784"/>
            <a:chOff x="0" y="0"/>
            <a:chExt cx="1029766" cy="404684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1029766" cy="404684"/>
            </a:xfrm>
            <a:custGeom>
              <a:avLst/>
              <a:gdLst/>
              <a:ahLst/>
              <a:cxnLst/>
              <a:rect l="l" t="t" r="r" b="b"/>
              <a:pathLst>
                <a:path w="1029766" h="404684">
                  <a:moveTo>
                    <a:pt x="826566" y="0"/>
                  </a:moveTo>
                  <a:cubicBezTo>
                    <a:pt x="938790" y="0"/>
                    <a:pt x="1029766" y="90592"/>
                    <a:pt x="1029766" y="202342"/>
                  </a:cubicBezTo>
                  <a:cubicBezTo>
                    <a:pt x="1029766" y="314092"/>
                    <a:pt x="938790" y="404684"/>
                    <a:pt x="826566" y="404684"/>
                  </a:cubicBezTo>
                  <a:lnTo>
                    <a:pt x="203200" y="404684"/>
                  </a:lnTo>
                  <a:cubicBezTo>
                    <a:pt x="90976" y="404684"/>
                    <a:pt x="0" y="314092"/>
                    <a:pt x="0" y="202342"/>
                  </a:cubicBezTo>
                  <a:cubicBezTo>
                    <a:pt x="0" y="90592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FF6F3A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28575"/>
              <a:ext cx="1029766" cy="37610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78"/>
                </a:lnSpc>
              </a:pPr>
              <a:endParaRPr/>
            </a:p>
          </p:txBody>
        </p:sp>
      </p:grpSp>
      <p:sp>
        <p:nvSpPr>
          <p:cNvPr id="16" name="TextBox 16"/>
          <p:cNvSpPr txBox="1"/>
          <p:nvPr/>
        </p:nvSpPr>
        <p:spPr>
          <a:xfrm>
            <a:off x="1910168" y="545523"/>
            <a:ext cx="6701044" cy="8303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071"/>
              </a:lnSpc>
            </a:pPr>
            <a:r>
              <a:rPr lang="en-US" sz="4800" dirty="0">
                <a:latin typeface="Cooper Black" panose="0208090404030B020404" pitchFamily="18" charset="77"/>
                <a:sym typeface="Cooper Hewitt Bold"/>
              </a:rPr>
              <a:t>Introduction</a:t>
            </a:r>
            <a:endParaRPr lang="en-US" sz="23900" b="1" dirty="0">
              <a:solidFill>
                <a:srgbClr val="000000"/>
              </a:solidFill>
              <a:latin typeface="Cooper Black" panose="0208090404030B020404" pitchFamily="18" charset="77"/>
              <a:ea typeface="Cooper Hewitt Bold"/>
              <a:cs typeface="Cooper Hewitt Bold"/>
              <a:sym typeface="Cooper Hewitt Bold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439270" y="1509597"/>
            <a:ext cx="10773558" cy="877740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556322" lvl="1" indent="-278161" algn="just">
              <a:lnSpc>
                <a:spcPts val="5282"/>
              </a:lnSpc>
              <a:buFont typeface="Arial"/>
              <a:buChar char="•"/>
            </a:pPr>
            <a:r>
              <a:rPr lang="en-US" sz="2899" dirty="0">
                <a:solidFill>
                  <a:srgbClr val="000000"/>
                </a:solidFill>
                <a:latin typeface="Body Text"/>
                <a:sym typeface="Cooper Hewitt"/>
              </a:rPr>
              <a:t>The diabetes prevalence in the UK is approximately 5.8 million, with nearly 90% having type 2, and 6.3 million more are at higher risk because of prediabetes (Diabetes UK, 2024a).</a:t>
            </a:r>
          </a:p>
          <a:p>
            <a:pPr marL="556322" lvl="1" indent="-278161" algn="just">
              <a:lnSpc>
                <a:spcPts val="5282"/>
              </a:lnSpc>
              <a:buFont typeface="Arial"/>
              <a:buChar char="•"/>
            </a:pPr>
            <a:r>
              <a:rPr lang="en-US" sz="2899" dirty="0">
                <a:solidFill>
                  <a:srgbClr val="000000"/>
                </a:solidFill>
                <a:latin typeface="Body Text"/>
                <a:sym typeface="Cooper Hewitt"/>
              </a:rPr>
              <a:t>In England, GP-recorded prevalence of type 2 diabetes in adults aged 17+ was 7.0% in 2024, compared to 6.8 in 2023 (Office for Health Improvement and Disparities, 2025).</a:t>
            </a:r>
          </a:p>
          <a:p>
            <a:pPr marL="556322" lvl="1" indent="-278161" algn="just">
              <a:lnSpc>
                <a:spcPts val="5282"/>
              </a:lnSpc>
              <a:buFont typeface="Arial"/>
              <a:buChar char="•"/>
            </a:pPr>
            <a:r>
              <a:rPr lang="en-US" sz="2899" dirty="0">
                <a:solidFill>
                  <a:srgbClr val="000000"/>
                </a:solidFill>
                <a:latin typeface="Body Text"/>
                <a:sym typeface="Cooper Hewitt"/>
              </a:rPr>
              <a:t>In 2021/22, the UK had approximately 14 billion in diabetes care and complications, of which more than 10 billion were direct NHS expenditures (University of York, 2024).</a:t>
            </a:r>
          </a:p>
          <a:p>
            <a:pPr marL="556322" lvl="1" indent="-278161" algn="just">
              <a:lnSpc>
                <a:spcPts val="5282"/>
              </a:lnSpc>
              <a:buFont typeface="Arial"/>
              <a:buChar char="•"/>
            </a:pPr>
            <a:r>
              <a:rPr lang="en-US" sz="2899" dirty="0">
                <a:solidFill>
                  <a:srgbClr val="000000"/>
                </a:solidFill>
                <a:latin typeface="Body Text"/>
                <a:sym typeface="Cooper Hewitt"/>
              </a:rPr>
              <a:t>The prevention and control of Type 2 diabetes represent a significant public health and economic burden to the NHS with approximately 10 percent of the yearly diabetes expenditure (NHS England, 2024).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9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3453400">
            <a:off x="1950376" y="7266535"/>
            <a:ext cx="3876765" cy="1523516"/>
            <a:chOff x="0" y="0"/>
            <a:chExt cx="1029766" cy="40468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29766" cy="404684"/>
            </a:xfrm>
            <a:custGeom>
              <a:avLst/>
              <a:gdLst/>
              <a:ahLst/>
              <a:cxnLst/>
              <a:rect l="l" t="t" r="r" b="b"/>
              <a:pathLst>
                <a:path w="1029766" h="404684">
                  <a:moveTo>
                    <a:pt x="826566" y="0"/>
                  </a:moveTo>
                  <a:cubicBezTo>
                    <a:pt x="938790" y="0"/>
                    <a:pt x="1029766" y="90592"/>
                    <a:pt x="1029766" y="202342"/>
                  </a:cubicBezTo>
                  <a:cubicBezTo>
                    <a:pt x="1029766" y="314092"/>
                    <a:pt x="938790" y="404684"/>
                    <a:pt x="826566" y="404684"/>
                  </a:cubicBezTo>
                  <a:lnTo>
                    <a:pt x="203200" y="404684"/>
                  </a:lnTo>
                  <a:cubicBezTo>
                    <a:pt x="90976" y="404684"/>
                    <a:pt x="0" y="314092"/>
                    <a:pt x="0" y="202342"/>
                  </a:cubicBezTo>
                  <a:cubicBezTo>
                    <a:pt x="0" y="90592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28575"/>
              <a:ext cx="1029766" cy="37610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78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 rot="-3453400">
            <a:off x="-1080755" y="371968"/>
            <a:ext cx="5620032" cy="2208597"/>
            <a:chOff x="0" y="0"/>
            <a:chExt cx="1029766" cy="404684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029766" cy="404684"/>
            </a:xfrm>
            <a:custGeom>
              <a:avLst/>
              <a:gdLst/>
              <a:ahLst/>
              <a:cxnLst/>
              <a:rect l="l" t="t" r="r" b="b"/>
              <a:pathLst>
                <a:path w="1029766" h="404684">
                  <a:moveTo>
                    <a:pt x="826566" y="0"/>
                  </a:moveTo>
                  <a:cubicBezTo>
                    <a:pt x="938790" y="0"/>
                    <a:pt x="1029766" y="90592"/>
                    <a:pt x="1029766" y="202342"/>
                  </a:cubicBezTo>
                  <a:cubicBezTo>
                    <a:pt x="1029766" y="314092"/>
                    <a:pt x="938790" y="404684"/>
                    <a:pt x="826566" y="404684"/>
                  </a:cubicBezTo>
                  <a:lnTo>
                    <a:pt x="203200" y="404684"/>
                  </a:lnTo>
                  <a:cubicBezTo>
                    <a:pt x="90976" y="404684"/>
                    <a:pt x="0" y="314092"/>
                    <a:pt x="0" y="202342"/>
                  </a:cubicBezTo>
                  <a:cubicBezTo>
                    <a:pt x="0" y="90592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28575"/>
              <a:ext cx="1029766" cy="37610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78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-189932" y="1870892"/>
            <a:ext cx="6157402" cy="6157402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2"/>
              <a:stretch>
                <a:fillRect l="-30000" r="-30000"/>
              </a:stretch>
            </a:blipFill>
            <a:ln w="171450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346530" y="1870892"/>
            <a:ext cx="1620939" cy="1620939"/>
            <a:chOff x="0" y="0"/>
            <a:chExt cx="8128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6F3A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76200" y="104775"/>
              <a:ext cx="660400" cy="6318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78"/>
                </a:lnSpc>
              </a:pPr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5683619" y="1182585"/>
            <a:ext cx="12385552" cy="910441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577912" lvl="1" indent="-288956" algn="just">
              <a:lnSpc>
                <a:spcPts val="5487"/>
              </a:lnSpc>
              <a:buFont typeface="Arial"/>
              <a:buChar char="•"/>
            </a:pPr>
            <a:r>
              <a:rPr lang="en-US" sz="2899" dirty="0">
                <a:solidFill>
                  <a:srgbClr val="000000"/>
                </a:solidFill>
                <a:latin typeface="Body Text"/>
                <a:sym typeface="Cooper Hewitt"/>
              </a:rPr>
              <a:t>Health is defined by the World Health </a:t>
            </a:r>
            <a:r>
              <a:rPr lang="en-US" sz="2899" dirty="0" err="1">
                <a:solidFill>
                  <a:srgbClr val="000000"/>
                </a:solidFill>
                <a:latin typeface="Body Text"/>
                <a:sym typeface="Cooper Hewitt"/>
              </a:rPr>
              <a:t>Organisation</a:t>
            </a:r>
            <a:r>
              <a:rPr lang="en-US" sz="2899" dirty="0">
                <a:solidFill>
                  <a:srgbClr val="000000"/>
                </a:solidFill>
                <a:latin typeface="Body Text"/>
                <a:sym typeface="Cooper Hewitt"/>
              </a:rPr>
              <a:t> to be a total physical, mental and social well-being rather than an absence of disease (WHO, 1948).</a:t>
            </a:r>
          </a:p>
          <a:p>
            <a:pPr marL="577912" lvl="1" indent="-288956" algn="just">
              <a:lnSpc>
                <a:spcPts val="5487"/>
              </a:lnSpc>
              <a:buFont typeface="Arial"/>
              <a:buChar char="•"/>
            </a:pPr>
            <a:r>
              <a:rPr lang="en-US" sz="2899" dirty="0">
                <a:solidFill>
                  <a:srgbClr val="000000"/>
                </a:solidFill>
                <a:latin typeface="Body Text"/>
                <a:sym typeface="Cooper Hewitt"/>
              </a:rPr>
              <a:t>Health is also considered more multidimensional and dynamic, covering physical, mental, social, and environmental dimensions besides a biomedical model (Zhu et al., 2025).</a:t>
            </a:r>
          </a:p>
          <a:p>
            <a:pPr marL="577912" lvl="1" indent="-288956" algn="just">
              <a:lnSpc>
                <a:spcPts val="5487"/>
              </a:lnSpc>
              <a:buFont typeface="Arial"/>
              <a:buChar char="•"/>
            </a:pPr>
            <a:r>
              <a:rPr lang="en-US" sz="2899" dirty="0">
                <a:solidFill>
                  <a:srgbClr val="000000"/>
                </a:solidFill>
                <a:latin typeface="Body Text"/>
                <a:sym typeface="Cooper Hewitt"/>
              </a:rPr>
              <a:t>Biomedical model has lost its role in </a:t>
            </a:r>
            <a:r>
              <a:rPr lang="en-US" sz="2899" dirty="0" err="1">
                <a:solidFill>
                  <a:srgbClr val="000000"/>
                </a:solidFill>
                <a:latin typeface="Body Text"/>
                <a:sym typeface="Cooper Hewitt"/>
              </a:rPr>
              <a:t>favour</a:t>
            </a:r>
            <a:r>
              <a:rPr lang="en-US" sz="2899" dirty="0">
                <a:solidFill>
                  <a:srgbClr val="000000"/>
                </a:solidFill>
                <a:latin typeface="Body Text"/>
                <a:sym typeface="Cooper Hewitt"/>
              </a:rPr>
              <a:t> of holistic and biopsychosocial models that incorporate psychological and social determinants (Fiscella and Epstein, 2023; Knez, 2023).</a:t>
            </a:r>
          </a:p>
          <a:p>
            <a:pPr marL="577912" lvl="1" indent="-288956" algn="just">
              <a:lnSpc>
                <a:spcPts val="5487"/>
              </a:lnSpc>
              <a:buFont typeface="Arial"/>
              <a:buChar char="•"/>
            </a:pPr>
            <a:r>
              <a:rPr lang="en-US" sz="2899" dirty="0">
                <a:solidFill>
                  <a:srgbClr val="000000"/>
                </a:solidFill>
                <a:latin typeface="Body Text"/>
                <a:sym typeface="Cooper Hewitt"/>
              </a:rPr>
              <a:t>The WHO definition is perceived as impractical, because in the case of ageing populations and chronic diseases, full wellbeing is often impossible and a more adaptable concept should be used (</a:t>
            </a:r>
            <a:r>
              <a:rPr lang="en-US" sz="2899" dirty="0" err="1">
                <a:solidFill>
                  <a:srgbClr val="000000"/>
                </a:solidFill>
                <a:latin typeface="Body Text"/>
                <a:sym typeface="Cooper Hewitt"/>
              </a:rPr>
              <a:t>Elmuttalut</a:t>
            </a:r>
            <a:r>
              <a:rPr lang="en-US" sz="2899" dirty="0">
                <a:solidFill>
                  <a:srgbClr val="000000"/>
                </a:solidFill>
                <a:latin typeface="Body Text"/>
                <a:sym typeface="Cooper Hewitt"/>
              </a:rPr>
              <a:t>, 2024; </a:t>
            </a:r>
            <a:r>
              <a:rPr lang="en-US" sz="2899" dirty="0" err="1">
                <a:solidFill>
                  <a:srgbClr val="000000"/>
                </a:solidFill>
                <a:latin typeface="Body Text"/>
                <a:sym typeface="Cooper Hewitt"/>
              </a:rPr>
              <a:t>Medvedyuk</a:t>
            </a:r>
            <a:r>
              <a:rPr lang="en-US" sz="2899" dirty="0">
                <a:solidFill>
                  <a:srgbClr val="000000"/>
                </a:solidFill>
                <a:latin typeface="Body Text"/>
                <a:sym typeface="Cooper Hewitt"/>
              </a:rPr>
              <a:t> and Raphael, 2024).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35985" y="467411"/>
            <a:ext cx="10323315" cy="8784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792"/>
              </a:lnSpc>
            </a:pPr>
            <a:r>
              <a:rPr lang="en-US" sz="7303" b="1" dirty="0">
                <a:solidFill>
                  <a:srgbClr val="000000"/>
                </a:solidFill>
                <a:latin typeface="Cooper Black" panose="0208090404030B020404" pitchFamily="18" charset="77"/>
                <a:ea typeface="Cooper Hewitt Bold"/>
                <a:cs typeface="Cooper Hewitt Bold"/>
                <a:sym typeface="Cooper Hewitt Bold"/>
              </a:rPr>
              <a:t>Health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9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11319309" y="2101385"/>
            <a:ext cx="6375939" cy="7003766"/>
            <a:chOff x="0" y="0"/>
            <a:chExt cx="5803900" cy="6375400"/>
          </a:xfrm>
        </p:grpSpPr>
        <p:sp>
          <p:nvSpPr>
            <p:cNvPr id="3" name="Freeform 3"/>
            <p:cNvSpPr/>
            <p:nvPr/>
          </p:nvSpPr>
          <p:spPr>
            <a:xfrm>
              <a:off x="12700" y="12700"/>
              <a:ext cx="5778500" cy="6350000"/>
            </a:xfrm>
            <a:custGeom>
              <a:avLst/>
              <a:gdLst/>
              <a:ahLst/>
              <a:cxnLst/>
              <a:rect l="l" t="t" r="r" b="b"/>
              <a:pathLst>
                <a:path w="5778500" h="6350000">
                  <a:moveTo>
                    <a:pt x="2889250" y="0"/>
                  </a:moveTo>
                  <a:cubicBezTo>
                    <a:pt x="1258570" y="0"/>
                    <a:pt x="0" y="1144270"/>
                    <a:pt x="0" y="2917190"/>
                  </a:cubicBezTo>
                  <a:cubicBezTo>
                    <a:pt x="0" y="4175760"/>
                    <a:pt x="0" y="6350000"/>
                    <a:pt x="0" y="6350000"/>
                  </a:cubicBezTo>
                  <a:lnTo>
                    <a:pt x="2889250" y="6350000"/>
                  </a:lnTo>
                  <a:lnTo>
                    <a:pt x="5778500" y="6350000"/>
                  </a:lnTo>
                  <a:cubicBezTo>
                    <a:pt x="5778500" y="6350000"/>
                    <a:pt x="5778500" y="4175760"/>
                    <a:pt x="5778500" y="2917190"/>
                  </a:cubicBezTo>
                  <a:cubicBezTo>
                    <a:pt x="5778500" y="1144270"/>
                    <a:pt x="4519930" y="0"/>
                    <a:pt x="2889250" y="0"/>
                  </a:cubicBezTo>
                  <a:close/>
                </a:path>
              </a:pathLst>
            </a:custGeom>
            <a:blipFill>
              <a:blip r:embed="rId2"/>
              <a:stretch>
                <a:fillRect l="-4945" r="-4945"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Freeform 4"/>
            <p:cNvSpPr/>
            <p:nvPr/>
          </p:nvSpPr>
          <p:spPr>
            <a:xfrm>
              <a:off x="0" y="0"/>
              <a:ext cx="5803900" cy="6375400"/>
            </a:xfrm>
            <a:custGeom>
              <a:avLst/>
              <a:gdLst/>
              <a:ahLst/>
              <a:cxnLst/>
              <a:rect l="l" t="t" r="r" b="b"/>
              <a:pathLst>
                <a:path w="5803900" h="6375400">
                  <a:moveTo>
                    <a:pt x="5803900" y="6375400"/>
                  </a:moveTo>
                  <a:lnTo>
                    <a:pt x="0" y="6375400"/>
                  </a:lnTo>
                  <a:lnTo>
                    <a:pt x="0" y="2929890"/>
                  </a:lnTo>
                  <a:cubicBezTo>
                    <a:pt x="0" y="2495550"/>
                    <a:pt x="74930" y="2089150"/>
                    <a:pt x="223520" y="1720850"/>
                  </a:cubicBezTo>
                  <a:cubicBezTo>
                    <a:pt x="365760" y="1367790"/>
                    <a:pt x="571500" y="1056640"/>
                    <a:pt x="836930" y="797560"/>
                  </a:cubicBezTo>
                  <a:cubicBezTo>
                    <a:pt x="1361440" y="283210"/>
                    <a:pt x="2095500" y="0"/>
                    <a:pt x="2901950" y="0"/>
                  </a:cubicBezTo>
                  <a:cubicBezTo>
                    <a:pt x="3708400" y="0"/>
                    <a:pt x="4441190" y="283210"/>
                    <a:pt x="4966970" y="797560"/>
                  </a:cubicBezTo>
                  <a:cubicBezTo>
                    <a:pt x="5232400" y="1056640"/>
                    <a:pt x="5438140" y="1367790"/>
                    <a:pt x="5580380" y="1722120"/>
                  </a:cubicBezTo>
                  <a:cubicBezTo>
                    <a:pt x="5728970" y="2090420"/>
                    <a:pt x="5803900" y="2496820"/>
                    <a:pt x="5803900" y="2931160"/>
                  </a:cubicBezTo>
                  <a:lnTo>
                    <a:pt x="5803900" y="6375400"/>
                  </a:lnTo>
                  <a:close/>
                  <a:moveTo>
                    <a:pt x="25400" y="6350000"/>
                  </a:moveTo>
                  <a:lnTo>
                    <a:pt x="5778500" y="6350000"/>
                  </a:lnTo>
                  <a:lnTo>
                    <a:pt x="5778500" y="2929890"/>
                  </a:lnTo>
                  <a:cubicBezTo>
                    <a:pt x="5778500" y="2499360"/>
                    <a:pt x="5703570" y="2095500"/>
                    <a:pt x="5557520" y="1731010"/>
                  </a:cubicBezTo>
                  <a:cubicBezTo>
                    <a:pt x="5416550" y="1380490"/>
                    <a:pt x="5212080" y="1073150"/>
                    <a:pt x="4949190" y="815340"/>
                  </a:cubicBezTo>
                  <a:cubicBezTo>
                    <a:pt x="4428490" y="306070"/>
                    <a:pt x="3700780" y="25400"/>
                    <a:pt x="2901950" y="25400"/>
                  </a:cubicBezTo>
                  <a:cubicBezTo>
                    <a:pt x="2103120" y="25400"/>
                    <a:pt x="1375410" y="306070"/>
                    <a:pt x="854710" y="815340"/>
                  </a:cubicBezTo>
                  <a:cubicBezTo>
                    <a:pt x="591820" y="1071880"/>
                    <a:pt x="387350" y="1380490"/>
                    <a:pt x="246380" y="1731010"/>
                  </a:cubicBezTo>
                  <a:cubicBezTo>
                    <a:pt x="100330" y="2095500"/>
                    <a:pt x="25400" y="2499360"/>
                    <a:pt x="25400" y="2929890"/>
                  </a:cubicBezTo>
                  <a:lnTo>
                    <a:pt x="25400" y="635000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5" name="Group 5"/>
          <p:cNvGrpSpPr/>
          <p:nvPr/>
        </p:nvGrpSpPr>
        <p:grpSpPr>
          <a:xfrm rot="-5400000">
            <a:off x="15878039" y="8652564"/>
            <a:ext cx="2422945" cy="1211473"/>
            <a:chOff x="0" y="0"/>
            <a:chExt cx="812800" cy="4064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406400"/>
            </a:xfrm>
            <a:custGeom>
              <a:avLst/>
              <a:gdLst/>
              <a:ahLst/>
              <a:cxnLst/>
              <a:rect l="l" t="t" r="r" b="b"/>
              <a:pathLst>
                <a:path w="812800" h="406400">
                  <a:moveTo>
                    <a:pt x="609600" y="0"/>
                  </a:moveTo>
                  <a:cubicBezTo>
                    <a:pt x="721824" y="0"/>
                    <a:pt x="812800" y="90976"/>
                    <a:pt x="812800" y="203200"/>
                  </a:cubicBezTo>
                  <a:cubicBezTo>
                    <a:pt x="812800" y="315424"/>
                    <a:pt x="721824" y="406400"/>
                    <a:pt x="609600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28575"/>
              <a:ext cx="812800" cy="3778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78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 rot="-5400000">
            <a:off x="10046899" y="-245071"/>
            <a:ext cx="4367800" cy="2183900"/>
            <a:chOff x="0" y="0"/>
            <a:chExt cx="812800" cy="4064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406400"/>
            </a:xfrm>
            <a:custGeom>
              <a:avLst/>
              <a:gdLst/>
              <a:ahLst/>
              <a:cxnLst/>
              <a:rect l="l" t="t" r="r" b="b"/>
              <a:pathLst>
                <a:path w="812800" h="406400">
                  <a:moveTo>
                    <a:pt x="609600" y="0"/>
                  </a:moveTo>
                  <a:cubicBezTo>
                    <a:pt x="721824" y="0"/>
                    <a:pt x="812800" y="90976"/>
                    <a:pt x="812800" y="203200"/>
                  </a:cubicBezTo>
                  <a:cubicBezTo>
                    <a:pt x="812800" y="315424"/>
                    <a:pt x="721824" y="406400"/>
                    <a:pt x="609600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28575"/>
              <a:ext cx="812800" cy="3778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78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-1168161" y="59718"/>
            <a:ext cx="2336322" cy="2336322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EDCA7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142875"/>
              <a:ext cx="660400" cy="5937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468"/>
                </a:lnSpc>
              </a:pPr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02090" y="1434015"/>
            <a:ext cx="10722807" cy="910441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577912" lvl="1" indent="-288956" algn="just">
              <a:lnSpc>
                <a:spcPts val="5514"/>
              </a:lnSpc>
              <a:buFont typeface="Arial"/>
              <a:buChar char="•"/>
            </a:pPr>
            <a:r>
              <a:rPr lang="en-US" sz="2899" dirty="0">
                <a:solidFill>
                  <a:srgbClr val="000000"/>
                </a:solidFill>
                <a:latin typeface="Body Text"/>
                <a:sym typeface="Cooper Hewitt"/>
              </a:rPr>
              <a:t>Wellbeing is multidimensional and holistic in nature and extends past illness absence into physical, psychological, social and environmental dimensions (Mäkelä et al., 2025; </a:t>
            </a:r>
            <a:r>
              <a:rPr lang="en-US" sz="2899" dirty="0" err="1">
                <a:solidFill>
                  <a:srgbClr val="000000"/>
                </a:solidFill>
                <a:latin typeface="Body Text"/>
                <a:sym typeface="Cooper Hewitt"/>
              </a:rPr>
              <a:t>Norozi</a:t>
            </a:r>
            <a:r>
              <a:rPr lang="en-US" sz="2899" dirty="0">
                <a:solidFill>
                  <a:srgbClr val="000000"/>
                </a:solidFill>
                <a:latin typeface="Body Text"/>
                <a:sym typeface="Cooper Hewitt"/>
              </a:rPr>
              <a:t>, 2023).</a:t>
            </a:r>
          </a:p>
          <a:p>
            <a:pPr marL="577912" lvl="1" indent="-288956" algn="just">
              <a:lnSpc>
                <a:spcPts val="5514"/>
              </a:lnSpc>
              <a:buFont typeface="Arial"/>
              <a:buChar char="•"/>
            </a:pPr>
            <a:r>
              <a:rPr lang="en-US" sz="2899" dirty="0">
                <a:solidFill>
                  <a:srgbClr val="000000"/>
                </a:solidFill>
                <a:latin typeface="Body Text"/>
                <a:sym typeface="Cooper Hewitt"/>
              </a:rPr>
              <a:t>Both objective (income, health, living conditions) and subjective (life satisfaction, emotions) wellbeing are vital to be assessed (Cannings et al., 2024; Dizon, 2023).</a:t>
            </a:r>
          </a:p>
          <a:p>
            <a:pPr marL="577912" lvl="1" indent="-288956" algn="just">
              <a:lnSpc>
                <a:spcPts val="5514"/>
              </a:lnSpc>
              <a:buFont typeface="Arial"/>
              <a:buChar char="•"/>
            </a:pPr>
            <a:r>
              <a:rPr lang="en-US" sz="2899" dirty="0">
                <a:solidFill>
                  <a:srgbClr val="000000"/>
                </a:solidFill>
                <a:latin typeface="Body Text"/>
                <a:sym typeface="Cooper Hewitt"/>
              </a:rPr>
              <a:t>In chronic illnesses, psychological health has a substantial impact on the quality of life (Liang et al., 2025).</a:t>
            </a:r>
          </a:p>
          <a:p>
            <a:pPr marL="577912" lvl="1" indent="-288956" algn="just">
              <a:lnSpc>
                <a:spcPts val="5514"/>
              </a:lnSpc>
              <a:buFont typeface="Arial"/>
              <a:buChar char="•"/>
            </a:pPr>
            <a:r>
              <a:rPr lang="en-US" sz="2899" dirty="0">
                <a:solidFill>
                  <a:srgbClr val="000000"/>
                </a:solidFill>
                <a:latin typeface="Body Text"/>
                <a:sym typeface="Cooper Hewitt"/>
              </a:rPr>
              <a:t>Type 2 diabetes are essential to holistic approaches, with lifestyle, stress, and diet and mental health being interrelated, and prevention has to consider both physical and psychological issues (Salamanca-Sanabria et al., 2024).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105448" y="487116"/>
            <a:ext cx="7239987" cy="8005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48"/>
              </a:lnSpc>
            </a:pPr>
            <a:r>
              <a:rPr lang="en-US" sz="6600" b="1" dirty="0">
                <a:latin typeface="Cooper Black" panose="0208090404030B020404" pitchFamily="18" charset="77"/>
                <a:sym typeface="Cooper Hewitt Bold"/>
              </a:rPr>
              <a:t>Wellbeing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9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969082" y="0"/>
            <a:ext cx="2770661" cy="2770661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EDCA7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76200" y="142875"/>
              <a:ext cx="660400" cy="5937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468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4102156" y="420844"/>
            <a:ext cx="10083688" cy="7694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955"/>
              </a:lnSpc>
            </a:pPr>
            <a:r>
              <a:rPr lang="en-US" sz="6000" dirty="0">
                <a:latin typeface="Cooper Black" panose="0208090404030B020404" pitchFamily="18" charset="77"/>
                <a:sym typeface="Cooper Hewitt Bold"/>
              </a:rPr>
              <a:t>Sustainable Development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96576" y="1273295"/>
            <a:ext cx="17210221" cy="85606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26109" lvl="1" indent="-313054" algn="just">
              <a:lnSpc>
                <a:spcPts val="6872"/>
              </a:lnSpc>
              <a:buFont typeface="Arial"/>
              <a:buChar char="•"/>
            </a:pPr>
            <a:r>
              <a:rPr lang="en-US" sz="2899" dirty="0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Sustainable development refers to the fulfilment of current needs without affecting the future generations (World Commission on Environment and Development, 1987).</a:t>
            </a:r>
          </a:p>
          <a:p>
            <a:pPr marL="626109" lvl="1" indent="-313054" algn="just">
              <a:lnSpc>
                <a:spcPts val="6872"/>
              </a:lnSpc>
              <a:buFont typeface="Arial"/>
              <a:buChar char="•"/>
            </a:pPr>
            <a:r>
              <a:rPr lang="en-US" sz="2899" dirty="0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The NHS costs taxpayers 192bn a year (2023/24), and the expenses on avoidable chronic illnesses increase the sustainability issue (HM Treasury, 2023; The King’s Fund, 2025).</a:t>
            </a:r>
          </a:p>
          <a:p>
            <a:pPr marL="626109" lvl="1" indent="-313054" algn="just">
              <a:lnSpc>
                <a:spcPts val="6872"/>
              </a:lnSpc>
              <a:buFont typeface="Arial"/>
              <a:buChar char="•"/>
            </a:pPr>
            <a:r>
              <a:rPr lang="en-US" sz="2899" dirty="0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Prevention is more sustainable, with the risks in England attributed to ill health involving preventable risks (Office for Health Improvement and Disparities, 2023).</a:t>
            </a:r>
          </a:p>
          <a:p>
            <a:pPr marL="626109" lvl="1" indent="-313054" algn="just">
              <a:lnSpc>
                <a:spcPts val="6872"/>
              </a:lnSpc>
              <a:buFont typeface="Arial"/>
              <a:buChar char="•"/>
            </a:pPr>
            <a:r>
              <a:rPr lang="en-US" sz="2899" dirty="0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SDG 3 is aimed at a 1/3 decrease in the incidence of premature deaths caused by NCDs by 2030 and better mental health (United Nations, 2023).</a:t>
            </a:r>
          </a:p>
          <a:p>
            <a:pPr marL="626109" lvl="1" indent="-313054" algn="just">
              <a:lnSpc>
                <a:spcPts val="6872"/>
              </a:lnSpc>
              <a:buFont typeface="Arial"/>
              <a:buChar char="•"/>
            </a:pPr>
            <a:r>
              <a:rPr lang="en-US" sz="2899" dirty="0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But since 2015, funding to prevent health in England has decreased by an estimated 24% per capita, putting the sustainability of prevention in question (The Health Foundation, 2023a).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9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969082" y="0"/>
            <a:ext cx="2770661" cy="2770661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EDCA7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76200" y="142875"/>
              <a:ext cx="660400" cy="5937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468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396576" y="660549"/>
            <a:ext cx="17210221" cy="7694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955"/>
              </a:lnSpc>
            </a:pPr>
            <a:r>
              <a:rPr lang="en-US" sz="6000" dirty="0">
                <a:latin typeface="Cooper Black" panose="0208090404030B020404" pitchFamily="18" charset="77"/>
                <a:sym typeface="Cooper Hewitt Bold"/>
              </a:rPr>
              <a:t>Theoretical Models of Health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DD665C5-9FBD-AA59-F6C0-027CD51B54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4225" y="1815651"/>
            <a:ext cx="16299550" cy="8221222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9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12747361" y="4988138"/>
            <a:ext cx="4986627" cy="5477652"/>
            <a:chOff x="0" y="0"/>
            <a:chExt cx="5803900" cy="6375400"/>
          </a:xfrm>
        </p:grpSpPr>
        <p:sp>
          <p:nvSpPr>
            <p:cNvPr id="3" name="Freeform 3"/>
            <p:cNvSpPr/>
            <p:nvPr/>
          </p:nvSpPr>
          <p:spPr>
            <a:xfrm>
              <a:off x="12700" y="12700"/>
              <a:ext cx="5778500" cy="6350000"/>
            </a:xfrm>
            <a:custGeom>
              <a:avLst/>
              <a:gdLst/>
              <a:ahLst/>
              <a:cxnLst/>
              <a:rect l="l" t="t" r="r" b="b"/>
              <a:pathLst>
                <a:path w="5778500" h="6350000">
                  <a:moveTo>
                    <a:pt x="2889250" y="0"/>
                  </a:moveTo>
                  <a:cubicBezTo>
                    <a:pt x="1258570" y="0"/>
                    <a:pt x="0" y="1144270"/>
                    <a:pt x="0" y="2917190"/>
                  </a:cubicBezTo>
                  <a:cubicBezTo>
                    <a:pt x="0" y="4175760"/>
                    <a:pt x="0" y="6350000"/>
                    <a:pt x="0" y="6350000"/>
                  </a:cubicBezTo>
                  <a:lnTo>
                    <a:pt x="2889250" y="6350000"/>
                  </a:lnTo>
                  <a:lnTo>
                    <a:pt x="5778500" y="6350000"/>
                  </a:lnTo>
                  <a:cubicBezTo>
                    <a:pt x="5778500" y="6350000"/>
                    <a:pt x="5778500" y="4175760"/>
                    <a:pt x="5778500" y="2917190"/>
                  </a:cubicBezTo>
                  <a:cubicBezTo>
                    <a:pt x="5778500" y="1144270"/>
                    <a:pt x="4519930" y="0"/>
                    <a:pt x="2889250" y="0"/>
                  </a:cubicBezTo>
                  <a:close/>
                </a:path>
              </a:pathLst>
            </a:custGeom>
            <a:blipFill>
              <a:blip r:embed="rId2"/>
              <a:stretch>
                <a:fillRect l="-47680" r="-47680"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Freeform 4"/>
            <p:cNvSpPr/>
            <p:nvPr/>
          </p:nvSpPr>
          <p:spPr>
            <a:xfrm>
              <a:off x="0" y="0"/>
              <a:ext cx="5803900" cy="6375400"/>
            </a:xfrm>
            <a:custGeom>
              <a:avLst/>
              <a:gdLst/>
              <a:ahLst/>
              <a:cxnLst/>
              <a:rect l="l" t="t" r="r" b="b"/>
              <a:pathLst>
                <a:path w="5803900" h="6375400">
                  <a:moveTo>
                    <a:pt x="5803900" y="6375400"/>
                  </a:moveTo>
                  <a:lnTo>
                    <a:pt x="0" y="6375400"/>
                  </a:lnTo>
                  <a:lnTo>
                    <a:pt x="0" y="2929890"/>
                  </a:lnTo>
                  <a:cubicBezTo>
                    <a:pt x="0" y="2495550"/>
                    <a:pt x="74930" y="2089150"/>
                    <a:pt x="223520" y="1720850"/>
                  </a:cubicBezTo>
                  <a:cubicBezTo>
                    <a:pt x="365760" y="1367790"/>
                    <a:pt x="571500" y="1056640"/>
                    <a:pt x="836930" y="797560"/>
                  </a:cubicBezTo>
                  <a:cubicBezTo>
                    <a:pt x="1361440" y="283210"/>
                    <a:pt x="2095500" y="0"/>
                    <a:pt x="2901950" y="0"/>
                  </a:cubicBezTo>
                  <a:cubicBezTo>
                    <a:pt x="3708400" y="0"/>
                    <a:pt x="4441190" y="283210"/>
                    <a:pt x="4966970" y="797560"/>
                  </a:cubicBezTo>
                  <a:cubicBezTo>
                    <a:pt x="5232400" y="1056640"/>
                    <a:pt x="5438140" y="1367790"/>
                    <a:pt x="5580380" y="1722120"/>
                  </a:cubicBezTo>
                  <a:cubicBezTo>
                    <a:pt x="5728970" y="2090420"/>
                    <a:pt x="5803900" y="2496820"/>
                    <a:pt x="5803900" y="2931160"/>
                  </a:cubicBezTo>
                  <a:lnTo>
                    <a:pt x="5803900" y="6375400"/>
                  </a:lnTo>
                  <a:close/>
                  <a:moveTo>
                    <a:pt x="25400" y="6350000"/>
                  </a:moveTo>
                  <a:lnTo>
                    <a:pt x="5778500" y="6350000"/>
                  </a:lnTo>
                  <a:lnTo>
                    <a:pt x="5778500" y="2929890"/>
                  </a:lnTo>
                  <a:cubicBezTo>
                    <a:pt x="5778500" y="2499360"/>
                    <a:pt x="5703570" y="2095500"/>
                    <a:pt x="5557520" y="1731010"/>
                  </a:cubicBezTo>
                  <a:cubicBezTo>
                    <a:pt x="5416550" y="1380490"/>
                    <a:pt x="5212080" y="1073150"/>
                    <a:pt x="4949190" y="815340"/>
                  </a:cubicBezTo>
                  <a:cubicBezTo>
                    <a:pt x="4428490" y="306070"/>
                    <a:pt x="3700780" y="25400"/>
                    <a:pt x="2901950" y="25400"/>
                  </a:cubicBezTo>
                  <a:cubicBezTo>
                    <a:pt x="2103120" y="25400"/>
                    <a:pt x="1375410" y="306070"/>
                    <a:pt x="854710" y="815340"/>
                  </a:cubicBezTo>
                  <a:cubicBezTo>
                    <a:pt x="591820" y="1071880"/>
                    <a:pt x="387350" y="1380490"/>
                    <a:pt x="246380" y="1731010"/>
                  </a:cubicBezTo>
                  <a:cubicBezTo>
                    <a:pt x="100330" y="2095500"/>
                    <a:pt x="25400" y="2499360"/>
                    <a:pt x="25400" y="2929890"/>
                  </a:cubicBezTo>
                  <a:lnTo>
                    <a:pt x="25400" y="635000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-1385331" y="299658"/>
            <a:ext cx="2770661" cy="1985956"/>
            <a:chOff x="0" y="0"/>
            <a:chExt cx="812800" cy="582599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582599"/>
            </a:xfrm>
            <a:custGeom>
              <a:avLst/>
              <a:gdLst/>
              <a:ahLst/>
              <a:cxnLst/>
              <a:rect l="l" t="t" r="r" b="b"/>
              <a:pathLst>
                <a:path w="812800" h="582599">
                  <a:moveTo>
                    <a:pt x="406400" y="0"/>
                  </a:moveTo>
                  <a:cubicBezTo>
                    <a:pt x="181951" y="0"/>
                    <a:pt x="0" y="130419"/>
                    <a:pt x="0" y="291300"/>
                  </a:cubicBezTo>
                  <a:cubicBezTo>
                    <a:pt x="0" y="452180"/>
                    <a:pt x="181951" y="582599"/>
                    <a:pt x="406400" y="582599"/>
                  </a:cubicBezTo>
                  <a:cubicBezTo>
                    <a:pt x="630849" y="582599"/>
                    <a:pt x="812800" y="452180"/>
                    <a:pt x="812800" y="291300"/>
                  </a:cubicBezTo>
                  <a:cubicBezTo>
                    <a:pt x="812800" y="130419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EDCA7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76200" y="121294"/>
              <a:ext cx="660400" cy="40668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468"/>
                </a:lnSpc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24391" y="1755380"/>
            <a:ext cx="17209598" cy="40404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21091" lvl="1" indent="-310545" algn="just">
              <a:lnSpc>
                <a:spcPts val="6587"/>
              </a:lnSpc>
              <a:buFont typeface="Arial"/>
              <a:buChar char="•"/>
            </a:pPr>
            <a:r>
              <a:rPr lang="en-US" sz="2876" dirty="0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The NHS Long Term Plan focuses on prevention, aiming to reduce heart attacks, strokes and cases of dementia by 150,000 by 2029 and increase the Diabetes Prevention </a:t>
            </a:r>
            <a:r>
              <a:rPr lang="en-US" sz="2876" dirty="0" err="1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Programme</a:t>
            </a:r>
            <a:r>
              <a:rPr lang="en-US" sz="2876" dirty="0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 (NHS England, 2019).</a:t>
            </a:r>
          </a:p>
          <a:p>
            <a:pPr marL="621091" lvl="1" indent="-310545" algn="just">
              <a:lnSpc>
                <a:spcPts val="6587"/>
              </a:lnSpc>
              <a:buFont typeface="Arial"/>
              <a:buChar char="•"/>
            </a:pPr>
            <a:r>
              <a:rPr lang="en-US" sz="2876" dirty="0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PHE/OHID structured prevention around obesity, smoking and diabetes, but since 2015/16, the number of people served by public health funding has declined by an average of 24% in real terms, constraining capacity (The Health Foundation, 2023a).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4391" y="5706128"/>
            <a:ext cx="11838123" cy="40404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21091" lvl="1" indent="-310545" algn="just">
              <a:lnSpc>
                <a:spcPts val="6587"/>
              </a:lnSpc>
              <a:buFont typeface="Arial"/>
              <a:buChar char="•"/>
            </a:pPr>
            <a:r>
              <a:rPr lang="en-US" sz="28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Health in All Policies supports cross-sector intervention on social determinants (World Health Organisation, 2023).</a:t>
            </a:r>
          </a:p>
          <a:p>
            <a:pPr marL="621091" lvl="1" indent="-310545" algn="just">
              <a:lnSpc>
                <a:spcPts val="6587"/>
              </a:lnSpc>
              <a:buFont typeface="Arial"/>
              <a:buChar char="•"/>
            </a:pPr>
            <a:r>
              <a:rPr lang="en-US" sz="28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Integrated Care Systems seek to bring together services but five-percent of health expenditure is allocated towards prevention which creates a policy-funding gap (The King’s Fund, 2025).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102156" y="533146"/>
            <a:ext cx="10083688" cy="7694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955"/>
              </a:lnSpc>
            </a:pPr>
            <a:r>
              <a:rPr lang="en-US" sz="6000" dirty="0">
                <a:latin typeface="Cooper Black" panose="0208090404030B020404" pitchFamily="18" charset="77"/>
                <a:sym typeface="Cooper Hewitt Bold"/>
              </a:rPr>
              <a:t>Policy Context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9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361986" y="2000246"/>
            <a:ext cx="7330767" cy="2021099"/>
          </a:xfrm>
          <a:custGeom>
            <a:avLst/>
            <a:gdLst/>
            <a:ahLst/>
            <a:cxnLst/>
            <a:rect l="l" t="t" r="r" b="b"/>
            <a:pathLst>
              <a:path w="7330767" h="2021099">
                <a:moveTo>
                  <a:pt x="0" y="0"/>
                </a:moveTo>
                <a:lnTo>
                  <a:pt x="7330767" y="0"/>
                </a:lnTo>
                <a:lnTo>
                  <a:pt x="7330767" y="2021099"/>
                </a:lnTo>
                <a:lnTo>
                  <a:pt x="0" y="202109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637262" y="730801"/>
            <a:ext cx="17331002" cy="13737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304"/>
              </a:lnSpc>
            </a:pPr>
            <a:r>
              <a:rPr lang="en-US" sz="6000" dirty="0">
                <a:latin typeface="Cooper Black" panose="0208090404030B020404" pitchFamily="18" charset="77"/>
                <a:sym typeface="Cooper Hewitt Bold"/>
              </a:rPr>
              <a:t>Overview of NHS Diabetes Prevention </a:t>
            </a:r>
            <a:r>
              <a:rPr lang="en-US" sz="6000" dirty="0" err="1">
                <a:latin typeface="Cooper Black" panose="0208090404030B020404" pitchFamily="18" charset="77"/>
                <a:sym typeface="Cooper Hewitt Bold"/>
              </a:rPr>
              <a:t>Programme</a:t>
            </a:r>
            <a:endParaRPr lang="en-US" sz="6000" dirty="0">
              <a:latin typeface="Cooper Black" panose="0208090404030B020404" pitchFamily="18" charset="77"/>
              <a:sym typeface="Cooper Hewitt Bold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692753" y="1856982"/>
            <a:ext cx="10275511" cy="20790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99501" lvl="1" indent="-299751" algn="just">
              <a:lnSpc>
                <a:spcPts val="5636"/>
              </a:lnSpc>
              <a:buFont typeface="Arial"/>
              <a:buChar char="•"/>
            </a:pPr>
            <a:r>
              <a:rPr lang="en-US" sz="27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The NHS Diabetes Prevention Programme (NHS DPP) was initiated in 2016 to halve the number of patients moving on to type 2 diabetes after having prediabetes (NHS England, 2024).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61986" y="4142709"/>
            <a:ext cx="17606278" cy="56509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99501" lvl="1" indent="-299751" algn="just">
              <a:lnSpc>
                <a:spcPts val="5636"/>
              </a:lnSpc>
              <a:buFont typeface="Arial"/>
              <a:buChar char="•"/>
            </a:pPr>
            <a:r>
              <a:rPr lang="en-US" sz="2776" dirty="0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It is aimed at adults who were diagnosed with non-diabetic </a:t>
            </a:r>
            <a:r>
              <a:rPr lang="en-US" sz="2776" dirty="0" err="1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hyperglycaemia</a:t>
            </a:r>
            <a:r>
              <a:rPr lang="en-US" sz="2776" dirty="0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 through GP records or NHS Health Cheques (NHS England, 2024).</a:t>
            </a:r>
          </a:p>
          <a:p>
            <a:pPr marL="599501" lvl="1" indent="-299751" algn="just">
              <a:lnSpc>
                <a:spcPts val="5636"/>
              </a:lnSpc>
              <a:buFont typeface="Arial"/>
              <a:buChar char="•"/>
            </a:pPr>
            <a:r>
              <a:rPr lang="en-US" sz="2776" dirty="0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The </a:t>
            </a:r>
            <a:r>
              <a:rPr lang="en-US" sz="2776" dirty="0" err="1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programme</a:t>
            </a:r>
            <a:r>
              <a:rPr lang="en-US" sz="2776" dirty="0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 provides a 912 months lifestyle intervention with 13+ group sessions on diet, weight loss, and physical activity (NICE, 2022; NHS England, 2024).</a:t>
            </a:r>
          </a:p>
          <a:p>
            <a:pPr marL="599501" lvl="1" indent="-299751" algn="just">
              <a:lnSpc>
                <a:spcPts val="5636"/>
              </a:lnSpc>
              <a:buFont typeface="Arial"/>
              <a:buChar char="•"/>
            </a:pPr>
            <a:r>
              <a:rPr lang="en-US" sz="2776" dirty="0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More than 900,000 individuals have been referred, and completers lost an average of 3.3 kg, which lowers diabetes risk (NHS England, 2024).</a:t>
            </a:r>
          </a:p>
          <a:p>
            <a:pPr marL="599501" lvl="1" indent="-299751" algn="just">
              <a:lnSpc>
                <a:spcPts val="5636"/>
              </a:lnSpc>
              <a:buFont typeface="Arial"/>
              <a:buChar char="•"/>
            </a:pPr>
            <a:r>
              <a:rPr lang="en-US" sz="2776" dirty="0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COVID-19 led to the use of digital delivery and face-to-face sessions, which enhanced more accessibility, but the digital exclusion issues of the deprived groups emerged (The King’s Fund, 2024a).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9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138773" y="338846"/>
            <a:ext cx="10010453" cy="9105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071"/>
              </a:lnSpc>
            </a:pPr>
            <a:r>
              <a:rPr lang="en-US" sz="6000" dirty="0">
                <a:latin typeface="Cooper Black" panose="0208090404030B020404" pitchFamily="18" charset="77"/>
                <a:sym typeface="Cooper Hewitt Bold"/>
              </a:rPr>
              <a:t>Evidence of Impact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171" y="1450755"/>
            <a:ext cx="17467810" cy="83787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21091" lvl="1" indent="-310545" algn="just">
              <a:lnSpc>
                <a:spcPts val="6702"/>
              </a:lnSpc>
              <a:buFont typeface="Arial"/>
              <a:buChar char="•"/>
            </a:pPr>
            <a:r>
              <a:rPr lang="en-US" sz="2876" dirty="0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Type 2 diabetes risk is reduced by 37 percent and 12-month average weight loss is 3.3 kg with completion (Whelan and Bell, 2022; NHS England, 2024).</a:t>
            </a:r>
          </a:p>
          <a:p>
            <a:pPr marL="621091" lvl="1" indent="-310545" algn="just">
              <a:lnSpc>
                <a:spcPts val="6702"/>
              </a:lnSpc>
              <a:buFont typeface="Arial"/>
              <a:buChar char="•"/>
            </a:pPr>
            <a:r>
              <a:rPr lang="en-US" sz="2876" dirty="0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NHS DPP refers to the largest in the world with 900,000+ referrals since 2016, yet only around 50-60% actually turn up to assessment and even less to completion (NHS England, 2024).</a:t>
            </a:r>
          </a:p>
          <a:p>
            <a:pPr marL="621091" lvl="1" indent="-310545" algn="just">
              <a:lnSpc>
                <a:spcPts val="6702"/>
              </a:lnSpc>
              <a:buFont typeface="Arial"/>
              <a:buChar char="•"/>
            </a:pPr>
            <a:r>
              <a:rPr lang="en-US" sz="2876" dirty="0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The </a:t>
            </a:r>
            <a:r>
              <a:rPr lang="en-US" sz="2876" dirty="0" err="1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programme</a:t>
            </a:r>
            <a:r>
              <a:rPr lang="en-US" sz="2876" dirty="0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 is economical, long-term savings due to fewer cardiovascular and renal complications; prevention of type 2 diabetes saves more than 8000 pounds in lifetime complications per patient (NICE, 2022; Hex et al., 2024; Diabetes UK, 2024a).</a:t>
            </a:r>
          </a:p>
          <a:p>
            <a:pPr marL="621091" lvl="1" indent="-310545" algn="just">
              <a:lnSpc>
                <a:spcPts val="6702"/>
              </a:lnSpc>
              <a:buFont typeface="Arial"/>
              <a:buChar char="•"/>
            </a:pPr>
            <a:r>
              <a:rPr lang="en-US" sz="2876" dirty="0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The participation rates of younger adults, working-age males and certain disadvantaged groups are also less, and sustainability requires funding to public health which has been declining in real terms since 2015 (The King’s Fund, 2024b; The Health Foundation, 2023b).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9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200850" y="1606523"/>
            <a:ext cx="4816364" cy="4816364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2"/>
              <a:stretch>
                <a:fillRect l="-10990" r="-39009"/>
              </a:stretch>
            </a:blipFill>
            <a:ln w="171450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1569942" y="1641056"/>
            <a:ext cx="1285466" cy="1285466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EDCA7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76200" y="142875"/>
              <a:ext cx="660400" cy="5937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468"/>
                </a:lnSpc>
              </a:pPr>
              <a:endParaRPr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582006" y="440919"/>
            <a:ext cx="16983772" cy="9105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071"/>
              </a:lnSpc>
            </a:pPr>
            <a:r>
              <a:rPr lang="en-US" sz="6000" dirty="0">
                <a:latin typeface="Cooper Black" panose="0208090404030B020404" pitchFamily="18" charset="77"/>
                <a:sym typeface="Cooper Hewitt Bold"/>
              </a:rPr>
              <a:t>Integration of Health &amp; Wellbeing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04591" y="1680750"/>
            <a:ext cx="11686833" cy="47421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99501" lvl="1" indent="-299751" algn="just">
              <a:lnSpc>
                <a:spcPts val="5442"/>
              </a:lnSpc>
              <a:buFont typeface="Arial"/>
              <a:buChar char="•"/>
            </a:pPr>
            <a:r>
              <a:rPr lang="en-US" sz="27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Integrated health promotion and prevention Lifestyle interventions (diet, activity, weight loss) decline the progression to type 2 diabetes by approximately 41% and the reversion of normoglycaemia by 44% (Chai et al., 2025).</a:t>
            </a:r>
          </a:p>
          <a:p>
            <a:pPr marL="599501" lvl="1" indent="-299751" algn="just">
              <a:lnSpc>
                <a:spcPts val="5442"/>
              </a:lnSpc>
              <a:buFont typeface="Arial"/>
              <a:buChar char="•"/>
            </a:pPr>
            <a:r>
              <a:rPr lang="en-US" sz="27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Theory-based psychological support to change behaviour, goal setting and self-monitoring are effective to improve glycaemic and weight outcomes (KOMI et al., 2024; Wadi et al., 2022).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05228" y="6595809"/>
            <a:ext cx="17486196" cy="33705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99501" lvl="1" indent="-299751" algn="just">
              <a:lnSpc>
                <a:spcPts val="5442"/>
              </a:lnSpc>
              <a:buFont typeface="Arial"/>
              <a:buChar char="•"/>
            </a:pPr>
            <a:r>
              <a:rPr lang="en-US" sz="27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Group-based and blended provision is more engaging, and face-to-face interventions decrease the incidence of diabetes by up to 46% compared to standard care (Couto et al., 2025).</a:t>
            </a:r>
          </a:p>
          <a:p>
            <a:pPr marL="599501" lvl="1" indent="-299751" algn="just">
              <a:lnSpc>
                <a:spcPts val="5442"/>
              </a:lnSpc>
              <a:buFont typeface="Arial"/>
              <a:buChar char="•"/>
            </a:pPr>
            <a:r>
              <a:rPr lang="en-US" sz="27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The outcomes depend on socioeconomic deprivation: unhealthy lifestyles contribute to premature mortality in diabetes (HR 1.92 most deprived vs 1.49 least deprived), showing programmes alone may not change structural inequalities (Li et al., 2025; Lim et al., 2025).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9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28700" y="450444"/>
            <a:ext cx="16230600" cy="7229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83"/>
              </a:lnSpc>
            </a:pPr>
            <a:r>
              <a:rPr lang="en-US" sz="6000" dirty="0">
                <a:latin typeface="Cooper Black" panose="0208090404030B020404" pitchFamily="18" charset="77"/>
                <a:sym typeface="Cooper Hewitt Bold"/>
              </a:rPr>
              <a:t>Sustainable Development Perspective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05228" y="1442004"/>
            <a:ext cx="17486196" cy="83066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99501" lvl="1" indent="-299751" algn="just">
              <a:lnSpc>
                <a:spcPts val="6025"/>
              </a:lnSpc>
              <a:buFont typeface="Arial"/>
              <a:buChar char="•"/>
            </a:pPr>
            <a:r>
              <a:rPr lang="en-US" sz="2776" dirty="0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Inhibiting type 2 diabetes is in line with SDG 3; decreasing the NCD burden (over $966bn annually) demonstrates the economic rationale to intervene in the disease at its earliest stage (Hirani et al., 2025).</a:t>
            </a:r>
          </a:p>
          <a:p>
            <a:pPr marL="599501" lvl="1" indent="-299751" algn="just">
              <a:lnSpc>
                <a:spcPts val="6025"/>
              </a:lnSpc>
              <a:buFont typeface="Arial"/>
              <a:buChar char="•"/>
            </a:pPr>
            <a:r>
              <a:rPr lang="en-US" sz="2776" dirty="0" err="1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Organised</a:t>
            </a:r>
            <a:r>
              <a:rPr lang="en-US" sz="2776" dirty="0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 lifestyle adjustments enhance the </a:t>
            </a:r>
            <a:r>
              <a:rPr lang="en-US" sz="2776" dirty="0" err="1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glycaemic</a:t>
            </a:r>
            <a:r>
              <a:rPr lang="en-US" sz="2776" dirty="0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 control and decrease the progression of diabetes reducing its complications such as cardiovascular disease (</a:t>
            </a:r>
            <a:r>
              <a:rPr lang="en-US" sz="2776" dirty="0" err="1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Mphasha</a:t>
            </a:r>
            <a:r>
              <a:rPr lang="en-US" sz="2776" dirty="0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 and Mothiba, 2025; Chai et al., 2025).</a:t>
            </a:r>
          </a:p>
          <a:p>
            <a:pPr marL="599501" lvl="1" indent="-299751" algn="just">
              <a:lnSpc>
                <a:spcPts val="6025"/>
              </a:lnSpc>
              <a:buFont typeface="Arial"/>
              <a:buChar char="•"/>
            </a:pPr>
            <a:r>
              <a:rPr lang="en-US" sz="2776" dirty="0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Prevention and self-management reduces the long-term healthcare expenses and enhances the productivity of the workforce (Akhtar, 2025; McEwan and Evans, 2025).</a:t>
            </a:r>
          </a:p>
          <a:p>
            <a:pPr marL="599501" lvl="1" indent="-299751" algn="just">
              <a:lnSpc>
                <a:spcPts val="6025"/>
              </a:lnSpc>
              <a:buFont typeface="Arial"/>
              <a:buChar char="•"/>
            </a:pPr>
            <a:r>
              <a:rPr lang="en-US" sz="2776" dirty="0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Capacity and workforce stressors imply that sustainable management needs combined and community and primary care investment, rather than special care (Abdul-Samed et al., 2025).</a:t>
            </a:r>
          </a:p>
          <a:p>
            <a:pPr marL="599501" lvl="1" indent="-299751" algn="just">
              <a:lnSpc>
                <a:spcPts val="6025"/>
              </a:lnSpc>
              <a:buFont typeface="Arial"/>
              <a:buChar char="•"/>
            </a:pPr>
            <a:r>
              <a:rPr lang="en-US" sz="2776" dirty="0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Digital innovations have the potential to become more efficient and reachable, yet unless properly supported, digital literacy disparities, infrastructure expenses, and inequality of access may increase (</a:t>
            </a:r>
            <a:r>
              <a:rPr lang="en-US" sz="2776" dirty="0" err="1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Agachi</a:t>
            </a:r>
            <a:r>
              <a:rPr lang="en-US" sz="2776" dirty="0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, 2024; Cangelosi et al., 2025).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9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10800000">
            <a:off x="405228" y="-585770"/>
            <a:ext cx="1925539" cy="2369894"/>
            <a:chOff x="0" y="0"/>
            <a:chExt cx="6604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60400" cy="812800"/>
            </a:xfrm>
            <a:custGeom>
              <a:avLst/>
              <a:gdLst/>
              <a:ahLst/>
              <a:cxnLst/>
              <a:rect l="l" t="t" r="r" b="b"/>
              <a:pathLst>
                <a:path w="660400" h="812800">
                  <a:moveTo>
                    <a:pt x="220252" y="19070"/>
                  </a:moveTo>
                  <a:cubicBezTo>
                    <a:pt x="254000" y="7556"/>
                    <a:pt x="292600" y="0"/>
                    <a:pt x="330378" y="0"/>
                  </a:cubicBezTo>
                  <a:cubicBezTo>
                    <a:pt x="368157" y="0"/>
                    <a:pt x="404509" y="6476"/>
                    <a:pt x="438009" y="17990"/>
                  </a:cubicBezTo>
                  <a:cubicBezTo>
                    <a:pt x="438723" y="18350"/>
                    <a:pt x="439435" y="18350"/>
                    <a:pt x="440148" y="18710"/>
                  </a:cubicBezTo>
                  <a:cubicBezTo>
                    <a:pt x="565955" y="64765"/>
                    <a:pt x="658618" y="186379"/>
                    <a:pt x="660400" y="328502"/>
                  </a:cubicBezTo>
                  <a:lnTo>
                    <a:pt x="660400" y="812800"/>
                  </a:lnTo>
                  <a:lnTo>
                    <a:pt x="0" y="812800"/>
                  </a:lnTo>
                  <a:lnTo>
                    <a:pt x="0" y="328861"/>
                  </a:lnTo>
                  <a:cubicBezTo>
                    <a:pt x="1782" y="185660"/>
                    <a:pt x="93019" y="64045"/>
                    <a:pt x="220252" y="19070"/>
                  </a:cubicBezTo>
                  <a:close/>
                </a:path>
              </a:pathLst>
            </a:custGeom>
            <a:solidFill>
              <a:srgbClr val="FF6F3A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155575"/>
              <a:ext cx="660400" cy="6572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78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1028700" y="580127"/>
            <a:ext cx="16644661" cy="11656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071"/>
              </a:lnSpc>
            </a:pPr>
            <a:r>
              <a:rPr lang="en-US" sz="7603" b="1">
                <a:solidFill>
                  <a:srgbClr val="000000"/>
                </a:solidFill>
                <a:latin typeface="Cooper Hewitt Bold"/>
                <a:ea typeface="Cooper Hewitt Bold"/>
                <a:cs typeface="Cooper Hewitt Bold"/>
                <a:sym typeface="Cooper Hewitt Bold"/>
              </a:rPr>
              <a:t>Equity &amp; Health Inequalities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5228" y="1826969"/>
            <a:ext cx="17268133" cy="81227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99501" lvl="1" indent="-299751" algn="just">
              <a:lnSpc>
                <a:spcPts val="4998"/>
              </a:lnSpc>
              <a:buFont typeface="Arial"/>
              <a:buChar char="•"/>
            </a:pPr>
            <a:r>
              <a:rPr lang="en-US" sz="27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The prevalence of type 2 diabetes is greater in the deprived communities: adults in the most deprived places in England are almost twice as likely to have diabetes in comparison with the least deprived (Office for Health Improvement and Disparities, 2025).</a:t>
            </a:r>
          </a:p>
          <a:p>
            <a:pPr marL="599501" lvl="1" indent="-299751" algn="just">
              <a:lnSpc>
                <a:spcPts val="4998"/>
              </a:lnSpc>
              <a:buFont typeface="Arial"/>
              <a:buChar char="•"/>
            </a:pPr>
            <a:r>
              <a:rPr lang="en-US" sz="27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The ethnic inequalities still exist: South Asian and Black groups are 2-4 times more likely to have diabetes type 2 than the White British ones, being usually younger and of lower BMI (Diabetes UK, 2024b; NHS England, 2024).</a:t>
            </a:r>
          </a:p>
          <a:p>
            <a:pPr marL="599501" lvl="1" indent="-299751" algn="just">
              <a:lnSpc>
                <a:spcPts val="4998"/>
              </a:lnSpc>
              <a:buFont typeface="Arial"/>
              <a:buChar char="•"/>
            </a:pPr>
            <a:r>
              <a:rPr lang="en-US" sz="27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Digital options available at NDPP provide greater flexibility, yet about 1 out of 5 adults do not have the necessary digital skills; leaving out the older, low-income, and some ethnic minorities, which reduces equity (Lloyds Bank, 2023; The King’s Fund, 2022).</a:t>
            </a:r>
          </a:p>
          <a:p>
            <a:pPr marL="599501" lvl="1" indent="-299751" algn="just">
              <a:lnSpc>
                <a:spcPts val="4998"/>
              </a:lnSpc>
              <a:buFont typeface="Arial"/>
              <a:buChar char="•"/>
            </a:pPr>
            <a:r>
              <a:rPr lang="en-US" sz="27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Regardless of the targeted referrals, the fact that lower engagement of working-age men and deprived groups are leading to a lack of impact of lifestyle interventions only on structural barriers (poverty, food insecurity, employment), and inequalities widen without a broader policy reform (The Health Foundation, 2024; NHS England, 2024).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15965885" y="8777648"/>
            <a:ext cx="1925539" cy="2369894"/>
            <a:chOff x="0" y="0"/>
            <a:chExt cx="6604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660400" cy="812800"/>
            </a:xfrm>
            <a:custGeom>
              <a:avLst/>
              <a:gdLst/>
              <a:ahLst/>
              <a:cxnLst/>
              <a:rect l="l" t="t" r="r" b="b"/>
              <a:pathLst>
                <a:path w="660400" h="812800">
                  <a:moveTo>
                    <a:pt x="220252" y="19070"/>
                  </a:moveTo>
                  <a:cubicBezTo>
                    <a:pt x="254000" y="7556"/>
                    <a:pt x="292600" y="0"/>
                    <a:pt x="330378" y="0"/>
                  </a:cubicBezTo>
                  <a:cubicBezTo>
                    <a:pt x="368157" y="0"/>
                    <a:pt x="404509" y="6476"/>
                    <a:pt x="438009" y="17990"/>
                  </a:cubicBezTo>
                  <a:cubicBezTo>
                    <a:pt x="438723" y="18350"/>
                    <a:pt x="439435" y="18350"/>
                    <a:pt x="440148" y="18710"/>
                  </a:cubicBezTo>
                  <a:cubicBezTo>
                    <a:pt x="565955" y="64765"/>
                    <a:pt x="658618" y="186379"/>
                    <a:pt x="660400" y="328502"/>
                  </a:cubicBezTo>
                  <a:lnTo>
                    <a:pt x="660400" y="812800"/>
                  </a:lnTo>
                  <a:lnTo>
                    <a:pt x="0" y="812800"/>
                  </a:lnTo>
                  <a:lnTo>
                    <a:pt x="0" y="328861"/>
                  </a:lnTo>
                  <a:cubicBezTo>
                    <a:pt x="1782" y="185660"/>
                    <a:pt x="93019" y="64045"/>
                    <a:pt x="220252" y="19070"/>
                  </a:cubicBez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155575"/>
              <a:ext cx="660400" cy="6572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78"/>
                </a:lnSpc>
              </a:pPr>
              <a:endParaRPr/>
            </a:p>
          </p:txBody>
        </p:sp>
      </p:grp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9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10800000">
            <a:off x="405228" y="-585770"/>
            <a:ext cx="1925539" cy="2369894"/>
            <a:chOff x="0" y="0"/>
            <a:chExt cx="6604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60400" cy="812800"/>
            </a:xfrm>
            <a:custGeom>
              <a:avLst/>
              <a:gdLst/>
              <a:ahLst/>
              <a:cxnLst/>
              <a:rect l="l" t="t" r="r" b="b"/>
              <a:pathLst>
                <a:path w="660400" h="812800">
                  <a:moveTo>
                    <a:pt x="220252" y="19070"/>
                  </a:moveTo>
                  <a:cubicBezTo>
                    <a:pt x="254000" y="7556"/>
                    <a:pt x="292600" y="0"/>
                    <a:pt x="330378" y="0"/>
                  </a:cubicBezTo>
                  <a:cubicBezTo>
                    <a:pt x="368157" y="0"/>
                    <a:pt x="404509" y="6476"/>
                    <a:pt x="438009" y="17990"/>
                  </a:cubicBezTo>
                  <a:cubicBezTo>
                    <a:pt x="438723" y="18350"/>
                    <a:pt x="439435" y="18350"/>
                    <a:pt x="440148" y="18710"/>
                  </a:cubicBezTo>
                  <a:cubicBezTo>
                    <a:pt x="565955" y="64765"/>
                    <a:pt x="658618" y="186379"/>
                    <a:pt x="660400" y="328502"/>
                  </a:cubicBezTo>
                  <a:lnTo>
                    <a:pt x="660400" y="812800"/>
                  </a:lnTo>
                  <a:lnTo>
                    <a:pt x="0" y="812800"/>
                  </a:lnTo>
                  <a:lnTo>
                    <a:pt x="0" y="328861"/>
                  </a:lnTo>
                  <a:cubicBezTo>
                    <a:pt x="1782" y="185660"/>
                    <a:pt x="93019" y="64045"/>
                    <a:pt x="220252" y="19070"/>
                  </a:cubicBezTo>
                  <a:close/>
                </a:path>
              </a:pathLst>
            </a:custGeom>
            <a:solidFill>
              <a:srgbClr val="FF6F3A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155575"/>
              <a:ext cx="660400" cy="6572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78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5965885" y="8777648"/>
            <a:ext cx="1925539" cy="2369894"/>
            <a:chOff x="0" y="0"/>
            <a:chExt cx="6604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60400" cy="812800"/>
            </a:xfrm>
            <a:custGeom>
              <a:avLst/>
              <a:gdLst/>
              <a:ahLst/>
              <a:cxnLst/>
              <a:rect l="l" t="t" r="r" b="b"/>
              <a:pathLst>
                <a:path w="660400" h="812800">
                  <a:moveTo>
                    <a:pt x="220252" y="19070"/>
                  </a:moveTo>
                  <a:cubicBezTo>
                    <a:pt x="254000" y="7556"/>
                    <a:pt x="292600" y="0"/>
                    <a:pt x="330378" y="0"/>
                  </a:cubicBezTo>
                  <a:cubicBezTo>
                    <a:pt x="368157" y="0"/>
                    <a:pt x="404509" y="6476"/>
                    <a:pt x="438009" y="17990"/>
                  </a:cubicBezTo>
                  <a:cubicBezTo>
                    <a:pt x="438723" y="18350"/>
                    <a:pt x="439435" y="18350"/>
                    <a:pt x="440148" y="18710"/>
                  </a:cubicBezTo>
                  <a:cubicBezTo>
                    <a:pt x="565955" y="64765"/>
                    <a:pt x="658618" y="186379"/>
                    <a:pt x="660400" y="328502"/>
                  </a:cubicBezTo>
                  <a:lnTo>
                    <a:pt x="660400" y="812800"/>
                  </a:lnTo>
                  <a:lnTo>
                    <a:pt x="0" y="812800"/>
                  </a:lnTo>
                  <a:lnTo>
                    <a:pt x="0" y="328861"/>
                  </a:lnTo>
                  <a:cubicBezTo>
                    <a:pt x="1782" y="185660"/>
                    <a:pt x="93019" y="64045"/>
                    <a:pt x="220252" y="19070"/>
                  </a:cubicBez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155575"/>
              <a:ext cx="660400" cy="6572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78"/>
                </a:lnSpc>
              </a:pPr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1028700" y="774209"/>
            <a:ext cx="16644661" cy="9105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071"/>
              </a:lnSpc>
            </a:pPr>
            <a:r>
              <a:rPr lang="en-US" sz="6000" dirty="0">
                <a:latin typeface="Cooper Black" panose="0208090404030B020404" pitchFamily="18" charset="77"/>
                <a:sym typeface="Cooper Hewitt Bold"/>
              </a:rPr>
              <a:t>Strengths &amp; Weaknesses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1C1D368-EE69-B256-2922-350F31457A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988" y="2095500"/>
            <a:ext cx="16290023" cy="7678222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9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5212" y="1183357"/>
            <a:ext cx="6398050" cy="5198837"/>
            <a:chOff x="0" y="0"/>
            <a:chExt cx="1000288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00288" cy="812800"/>
            </a:xfrm>
            <a:custGeom>
              <a:avLst/>
              <a:gdLst/>
              <a:ahLst/>
              <a:cxnLst/>
              <a:rect l="l" t="t" r="r" b="b"/>
              <a:pathLst>
                <a:path w="1000288" h="812800">
                  <a:moveTo>
                    <a:pt x="500144" y="0"/>
                  </a:moveTo>
                  <a:cubicBezTo>
                    <a:pt x="223922" y="0"/>
                    <a:pt x="0" y="181951"/>
                    <a:pt x="0" y="406400"/>
                  </a:cubicBezTo>
                  <a:cubicBezTo>
                    <a:pt x="0" y="630849"/>
                    <a:pt x="223922" y="812800"/>
                    <a:pt x="500144" y="812800"/>
                  </a:cubicBezTo>
                  <a:cubicBezTo>
                    <a:pt x="776366" y="812800"/>
                    <a:pt x="1000288" y="630849"/>
                    <a:pt x="1000288" y="406400"/>
                  </a:cubicBezTo>
                  <a:cubicBezTo>
                    <a:pt x="1000288" y="181951"/>
                    <a:pt x="776366" y="0"/>
                    <a:pt x="500144" y="0"/>
                  </a:cubicBezTo>
                  <a:close/>
                </a:path>
              </a:pathLst>
            </a:custGeom>
            <a:blipFill>
              <a:blip r:embed="rId2"/>
              <a:stretch>
                <a:fillRect t="-20782" r="-11106"/>
              </a:stretch>
            </a:blipFill>
            <a:ln w="171450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1569942" y="1714207"/>
            <a:ext cx="1285466" cy="1285466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EDCA7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76200" y="142875"/>
              <a:ext cx="660400" cy="5937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468"/>
                </a:lnSpc>
              </a:pPr>
              <a:endParaRPr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6204591" y="1760319"/>
            <a:ext cx="11686833" cy="46028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99501" lvl="1" indent="-299751" algn="just">
              <a:lnSpc>
                <a:spcPts val="6164"/>
              </a:lnSpc>
              <a:buFont typeface="Arial"/>
              <a:buChar char="•"/>
            </a:pPr>
            <a:r>
              <a:rPr lang="en-US" sz="27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Enhance community-based delivery to enhance engagement and diabetes outcomes among high-risk groups (Obeagu &amp; Parray, 2026; Boykins et al., 2025).</a:t>
            </a:r>
          </a:p>
          <a:p>
            <a:pPr marL="599501" lvl="1" indent="-299751" algn="just">
              <a:lnSpc>
                <a:spcPts val="6164"/>
              </a:lnSpc>
              <a:buFont typeface="Arial"/>
              <a:buChar char="•"/>
            </a:pPr>
            <a:r>
              <a:rPr lang="en-US" sz="27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Deprivation areas are targeted because it is more likely to cause type 2 diabetes (HR up to 1.51), which needs specific prevention (Couto et al., 2025; Bush et al., 2023).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82006" y="393510"/>
            <a:ext cx="16983772" cy="9105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071"/>
              </a:lnSpc>
            </a:pPr>
            <a:r>
              <a:rPr lang="en-US" sz="6000" dirty="0">
                <a:latin typeface="Cooper Black" panose="0208090404030B020404" pitchFamily="18" charset="77"/>
                <a:sym typeface="Cooper Hewitt Bold"/>
              </a:rPr>
              <a:t>Recommendations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05228" y="6239318"/>
            <a:ext cx="17486196" cy="38217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99501" lvl="1" indent="-299751" algn="just">
              <a:lnSpc>
                <a:spcPts val="6164"/>
              </a:lnSpc>
              <a:buFont typeface="Arial"/>
              <a:buChar char="•"/>
            </a:pPr>
            <a:r>
              <a:rPr lang="en-US" sz="27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Combine NDPP and social prescribing to bring food, housing and social assistance to sustainable equity (Walker et al., 2023; Suwannawong et al., 2023).</a:t>
            </a:r>
          </a:p>
          <a:p>
            <a:pPr marL="599501" lvl="1" indent="-299751" algn="just">
              <a:lnSpc>
                <a:spcPts val="6164"/>
              </a:lnSpc>
              <a:buFont typeface="Arial"/>
              <a:buChar char="•"/>
            </a:pPr>
            <a:r>
              <a:rPr lang="en-US" sz="27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Fund multisector prevention other than pilots long-term (Boykins et al., 2025; Falk et al., 2024).</a:t>
            </a:r>
          </a:p>
          <a:p>
            <a:pPr marL="599501" lvl="1" indent="-299751" algn="just">
              <a:lnSpc>
                <a:spcPts val="6164"/>
              </a:lnSpc>
              <a:buFont typeface="Arial"/>
              <a:buChar char="•"/>
            </a:pPr>
            <a:r>
              <a:rPr lang="en-US" sz="27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Track the results based on ethnicity and deprivation since equity is not a commonly measured metric (Gharacheh et al., 2024).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9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28700" y="1817260"/>
            <a:ext cx="16230600" cy="79474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85859" lvl="1" indent="-342930" algn="just">
              <a:lnSpc>
                <a:spcPts val="7084"/>
              </a:lnSpc>
              <a:buFont typeface="Arial"/>
              <a:buChar char="•"/>
            </a:pPr>
            <a:r>
              <a:rPr lang="en-US" sz="31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The NHS Diabetes Prevention Programme incorporates health, wellbeing and sustainability through the substitution of treatment with prevention and population health.</a:t>
            </a:r>
          </a:p>
          <a:p>
            <a:pPr marL="685859" lvl="1" indent="-342930" algn="just">
              <a:lnSpc>
                <a:spcPts val="7084"/>
              </a:lnSpc>
              <a:buFont typeface="Arial"/>
              <a:buChar char="•"/>
            </a:pPr>
            <a:r>
              <a:rPr lang="en-US" sz="31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It represents the transition of the NHS to a biopsychosocial prevention-focused model based on SDG 3.</a:t>
            </a:r>
          </a:p>
          <a:p>
            <a:pPr marL="685859" lvl="1" indent="-342930" algn="just">
              <a:lnSpc>
                <a:spcPts val="7084"/>
              </a:lnSpc>
              <a:buFont typeface="Arial"/>
              <a:buChar char="•"/>
            </a:pPr>
            <a:r>
              <a:rPr lang="en-US" sz="31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Inequality in structures, deprivation and budget reductions on health undermine effectiveness and create unequal results.</a:t>
            </a:r>
          </a:p>
          <a:p>
            <a:pPr marL="685859" lvl="1" indent="-342930" algn="just">
              <a:lnSpc>
                <a:spcPts val="7084"/>
              </a:lnSpc>
              <a:buFont typeface="Arial"/>
              <a:buChar char="•"/>
            </a:pPr>
            <a:r>
              <a:rPr lang="en-US" sz="31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The UK health sector needs systemic reform, such as cross-sector policy, long-term prevention investment and social determinants action.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2006" y="555435"/>
            <a:ext cx="16983772" cy="11656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071"/>
              </a:lnSpc>
            </a:pPr>
            <a:r>
              <a:rPr lang="en-US" sz="7603" b="1">
                <a:solidFill>
                  <a:srgbClr val="000000"/>
                </a:solidFill>
                <a:latin typeface="Cooper Hewitt Bold"/>
                <a:ea typeface="Cooper Hewitt Bold"/>
                <a:cs typeface="Cooper Hewitt Bold"/>
                <a:sym typeface="Cooper Hewitt Bold"/>
              </a:rPr>
              <a:t>Conclusion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9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037393" y="281121"/>
            <a:ext cx="10213215" cy="9105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071"/>
              </a:lnSpc>
            </a:pPr>
            <a:r>
              <a:rPr lang="en-US" sz="6000" dirty="0">
                <a:latin typeface="Cooper Black" panose="0208090404030B020404" pitchFamily="18" charset="77"/>
                <a:sym typeface="Cooper Hewitt Bold"/>
              </a:rPr>
              <a:t>References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0860" y="1399460"/>
            <a:ext cx="17582345" cy="86659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83607" lvl="1" indent="-191803" algn="just">
              <a:lnSpc>
                <a:spcPts val="2896"/>
              </a:lnSpc>
              <a:buFont typeface="Arial"/>
              <a:buChar char="•"/>
            </a:pPr>
            <a:r>
              <a:rPr lang="en-US" sz="17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Agachi, E. (2024). Preventive health program adoption, engagement, and effectiveness.</a:t>
            </a:r>
          </a:p>
          <a:p>
            <a:pPr marL="383607" lvl="1" indent="-191803" algn="just">
              <a:lnSpc>
                <a:spcPts val="2896"/>
              </a:lnSpc>
              <a:buFont typeface="Arial"/>
              <a:buChar char="•"/>
            </a:pPr>
            <a:r>
              <a:rPr lang="en-US" sz="17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Akhtar, N. (2025). The Socioeconomic Burden of Non-Communicable Diseases: Challenges and Policy Implications. Non-Communicable Diseases and Care, 2(1), 38-49.</a:t>
            </a:r>
          </a:p>
          <a:p>
            <a:pPr marL="383607" lvl="1" indent="-191803" algn="just">
              <a:lnSpc>
                <a:spcPts val="2896"/>
              </a:lnSpc>
              <a:buFont typeface="Arial"/>
              <a:buChar char="•"/>
            </a:pPr>
            <a:r>
              <a:rPr lang="en-US" sz="17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Boykins, A. M., Surbhi, S., &amp; Bailey, J. E. (2025). Engaging People in Medically Underserved Areas in the Community-Based Healthy Eating and Active Living to Reverse Diabetes (HEAL Diabetes) Program. Diabetology, 6(7), 59.</a:t>
            </a:r>
          </a:p>
          <a:p>
            <a:pPr marL="383607" lvl="1" indent="-191803" algn="just">
              <a:lnSpc>
                <a:spcPts val="2896"/>
              </a:lnSpc>
              <a:buFont typeface="Arial"/>
              <a:buChar char="•"/>
            </a:pPr>
            <a:r>
              <a:rPr lang="en-US" sz="17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Bush, K. J., Papacosta, A. O., Lennon, L. T., Rankin, J., Whincup, P. H., Wannamethee, S. G., &amp; Ramsay, S. E. (2023). Influence of neighborhood-level socioeconomic deprivation and individual socioeconomic position on risk of developing type 2 diabetes in older men: a longitudinal analysis in the British Regional Heart Study cohort. BMJ open diabetes research &amp; care, 11(5).</a:t>
            </a:r>
          </a:p>
          <a:p>
            <a:pPr marL="383607" lvl="1" indent="-191803" algn="just">
              <a:lnSpc>
                <a:spcPts val="2896"/>
              </a:lnSpc>
              <a:buFont typeface="Arial"/>
              <a:buChar char="•"/>
            </a:pPr>
            <a:r>
              <a:rPr lang="en-US" sz="17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Cangelosi, G., Conti, A., Caggianelli, G., Panella, M., Petrelli, F., Mancin, S., ... &amp; Masini, A. (2025). Barriers and facilitators to artificial intelligence implementation in diabetes management from healthcare workers’ perspective: A scoping review. Medicina, 61(8), 1403.</a:t>
            </a:r>
          </a:p>
          <a:p>
            <a:pPr marL="383607" lvl="1" indent="-191803" algn="just">
              <a:lnSpc>
                <a:spcPts val="2896"/>
              </a:lnSpc>
              <a:buFont typeface="Arial"/>
              <a:buChar char="•"/>
            </a:pPr>
            <a:r>
              <a:rPr lang="en-US" sz="17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Cannings, L., Hutton, C. W., Sorichetta, A., &amp; Nilsen, K. (2024). Is the fulfilment of objective wellbeing reflected in subjective wellbeing? A case study of vulnerable communities in Volta Delta, Ghana. International Journal of Wellbeing, 14(2), 1-35.</a:t>
            </a:r>
          </a:p>
          <a:p>
            <a:pPr marL="383607" lvl="1" indent="-191803" algn="just">
              <a:lnSpc>
                <a:spcPts val="2896"/>
              </a:lnSpc>
              <a:buFont typeface="Arial"/>
              <a:buChar char="•"/>
            </a:pPr>
            <a:r>
              <a:rPr lang="en-US" sz="17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Chai, X., Wang, Y., Yin, X., Gong, Q., Zhang, J., Shao, R., &amp; Li, G. (2025). Effects of lifestyle interventions on the prevention of type 2 diabetes and reversion to normoglycemia by prediabetes phenotype: A systematic review and meta-analysis of randomized controlled trials. Diabetes &amp; Metabolic Syndrome: Clinical Research &amp; Reviews, 103184.</a:t>
            </a:r>
          </a:p>
          <a:p>
            <a:pPr marL="383607" lvl="1" indent="-191803" algn="just">
              <a:lnSpc>
                <a:spcPts val="2896"/>
              </a:lnSpc>
              <a:buFont typeface="Arial"/>
              <a:buChar char="•"/>
            </a:pPr>
            <a:r>
              <a:rPr lang="en-US" sz="17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Couto, P., Campbell, H., Li, Y., Rondy, M., Leite, J., Rodriguez, A., ... &amp; Nair, H. (2025). Characterisation of the respiratory syncytial virus seasonality and its environmental factors in the Americas—a multi-country observational study using routine surveillance networks. The Lancet Regional Health–Americas, 48.</a:t>
            </a:r>
          </a:p>
          <a:p>
            <a:pPr marL="383607" lvl="1" indent="-191803" algn="just">
              <a:lnSpc>
                <a:spcPts val="2896"/>
              </a:lnSpc>
              <a:buFont typeface="Arial"/>
              <a:buChar char="•"/>
            </a:pPr>
            <a:r>
              <a:rPr lang="en-US" sz="17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Diabetes UK. (2023). Type 2 diabetes remission. Available at: https://www.diabetes.org.uk/about-diabetes/type-2-diabetes/remission (Accessed: 12 February 2026).</a:t>
            </a:r>
          </a:p>
          <a:p>
            <a:pPr marL="383607" lvl="1" indent="-191803" algn="just">
              <a:lnSpc>
                <a:spcPts val="2896"/>
              </a:lnSpc>
              <a:buFont typeface="Arial"/>
              <a:buChar char="•"/>
            </a:pPr>
            <a:r>
              <a:rPr lang="en-US" sz="17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Diabetes UK. (2024a). How many people in the UK have diabetes? Available at: https://www.diabetes.org.uk/about-us/about-the-charity/our-strategy/statistics (Accessed: 12 February 2026).</a:t>
            </a:r>
          </a:p>
          <a:p>
            <a:pPr marL="383607" lvl="1" indent="-191803" algn="just">
              <a:lnSpc>
                <a:spcPts val="2896"/>
              </a:lnSpc>
              <a:buFont typeface="Arial"/>
              <a:buChar char="•"/>
            </a:pPr>
            <a:r>
              <a:rPr lang="en-US" sz="17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Diabetes UK. (2024b). Ethnicity and type 2 diabetes. Available at: https://www.diabetes.org.uk/about-diabetes/type-2-diabetes/diabetes-ethnicity (Accessed: 12 February 2026).</a:t>
            </a:r>
          </a:p>
          <a:p>
            <a:pPr marL="383607" lvl="1" indent="-191803" algn="just">
              <a:lnSpc>
                <a:spcPts val="2896"/>
              </a:lnSpc>
              <a:buFont typeface="Arial"/>
              <a:buChar char="•"/>
            </a:pPr>
            <a:r>
              <a:rPr lang="en-US" sz="17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Dizon, R. J. R. (2023). Do public healthcare programs make societies more equal? Cross-country evidence on subjective wellbeing. Health Economics Review, 13(1), 55.</a:t>
            </a:r>
          </a:p>
          <a:p>
            <a:pPr marL="383607" lvl="1" indent="-191803" algn="just">
              <a:lnSpc>
                <a:spcPts val="2896"/>
              </a:lnSpc>
              <a:buFont typeface="Arial"/>
              <a:buChar char="•"/>
            </a:pPr>
            <a:r>
              <a:rPr lang="en-US" sz="17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Falk, E. M., Staab, E. M., Deckard, A. N., Uranga, S. I., Thomas, N. C., Wan, W., ... &amp; Laiteerapong, N. (2024). Effectiveness of multilevel and multidomain interventions to improve glycemic control in US racial and ethnic minority populations: a systematic review and meta-analysis. Diabetes Care, 47(9), 1704-1712.</a:t>
            </a:r>
          </a:p>
          <a:p>
            <a:pPr marL="383607" lvl="1" indent="-191803" algn="just">
              <a:lnSpc>
                <a:spcPts val="2896"/>
              </a:lnSpc>
              <a:buFont typeface="Arial"/>
              <a:buChar char="•"/>
            </a:pPr>
            <a:r>
              <a:rPr lang="en-US" sz="17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Fiscella, K., &amp; Epstein, R. M. (2023). The profound implications of the meaning of health for health care and health equity. The Milbank Quarterly, 101(3), 675.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9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037393" y="310151"/>
            <a:ext cx="10213215" cy="9105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071"/>
              </a:lnSpc>
            </a:pPr>
            <a:r>
              <a:rPr lang="en-US" sz="6000" dirty="0">
                <a:latin typeface="Cooper Black" panose="0208090404030B020404" pitchFamily="18" charset="77"/>
                <a:sym typeface="Cooper Hewitt Bold"/>
              </a:rPr>
              <a:t>References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9182" y="1559649"/>
            <a:ext cx="17644507" cy="84300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62017" lvl="1" indent="-181009" algn="just">
              <a:lnSpc>
                <a:spcPts val="2833"/>
              </a:lnSpc>
              <a:buFont typeface="Arial"/>
              <a:buChar char="•"/>
            </a:pPr>
            <a:r>
              <a:rPr lang="en-US" sz="16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Gharacheh, L., Amini-Rarani, M., Torabipour, A., &amp; Karimi, S. (2024). A scoping review of possible solutions for decreasing socioeconomic inequalities in Type 2 diabetes mellitus. International Journal of Preventive Medicine, 15, 5.</a:t>
            </a:r>
          </a:p>
          <a:p>
            <a:pPr marL="362017" lvl="1" indent="-181009" algn="just">
              <a:lnSpc>
                <a:spcPts val="2833"/>
              </a:lnSpc>
              <a:buFont typeface="Arial"/>
              <a:buChar char="•"/>
            </a:pPr>
            <a:r>
              <a:rPr lang="en-US" sz="16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Hex, N., MacDonald, R., Pocock, J., Uzdzinska, B., Taylor, M., Atkin, M., ... &amp; Jones, R. (2024). Estimation of the direct health and indirect societal costs of diabetes in the UK using a cost of illness model. Diabetic Medicine, 41(9), e15326.</a:t>
            </a:r>
          </a:p>
          <a:p>
            <a:pPr marL="362017" lvl="1" indent="-181009" algn="just">
              <a:lnSpc>
                <a:spcPts val="2833"/>
              </a:lnSpc>
              <a:buFont typeface="Arial"/>
              <a:buChar char="•"/>
            </a:pPr>
            <a:r>
              <a:rPr lang="en-US" sz="16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Hirani, K., Sundheim, B., Blaschke, M., Lemos, J. R., &amp; Mittal, R. (2025). A global call to action: strengthening strategies to combat dysglycemia and improve public health outcomes. Frontiers in Public Health, 13, 1597128.</a:t>
            </a:r>
          </a:p>
          <a:p>
            <a:pPr marL="362017" lvl="1" indent="-181009" algn="just">
              <a:lnSpc>
                <a:spcPts val="2833"/>
              </a:lnSpc>
              <a:buFont typeface="Arial"/>
              <a:buChar char="•"/>
            </a:pPr>
            <a:r>
              <a:rPr lang="en-US" sz="16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HM Treasury. (2023). Spring Budget 2023. Available at: https://www.gov.uk/government/publications/spring-budget-2023 (Accessed: 12 February 2026).</a:t>
            </a:r>
          </a:p>
          <a:p>
            <a:pPr marL="362017" lvl="1" indent="-181009" algn="just">
              <a:lnSpc>
                <a:spcPts val="2833"/>
              </a:lnSpc>
              <a:buFont typeface="Arial"/>
              <a:buChar char="•"/>
            </a:pPr>
            <a:r>
              <a:rPr lang="en-US" sz="16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Knez, A. (2023). Mental Health in Social Context: What Is Normal and Who Defines It?. Journal of Health and Rehabilitation Sciences, 2(2), 49-55.</a:t>
            </a:r>
          </a:p>
          <a:p>
            <a:pPr marL="362017" lvl="1" indent="-181009" algn="just">
              <a:lnSpc>
                <a:spcPts val="2833"/>
              </a:lnSpc>
              <a:buFont typeface="Arial"/>
              <a:buChar char="•"/>
            </a:pPr>
            <a:r>
              <a:rPr lang="en-US" sz="16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KOMI, L. S., MUSTAPHA, A. Y., FORKUO, A. Y., &amp; OSAMIKA, D. (2024, February). Lifestyle Intervention Models for Type 2 Diabetes: A Systematic Evidence-Based Conceptual Framework.</a:t>
            </a:r>
          </a:p>
          <a:p>
            <a:pPr marL="362017" lvl="1" indent="-181009" algn="just">
              <a:lnSpc>
                <a:spcPts val="2833"/>
              </a:lnSpc>
              <a:buFont typeface="Arial"/>
              <a:buChar char="•"/>
            </a:pPr>
            <a:r>
              <a:rPr lang="en-US" sz="16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Li, J., Li, J., Fu, Y., Zhang, K., Tan, X., Wang, N., ... &amp; Wang, B. (2025). Socioeconomic deprivation, unhealthy lifestyle, and premature mortality in patients with type 2 diabetes: A population-based longitudinal study. The American Journal of Medicine.</a:t>
            </a:r>
          </a:p>
          <a:p>
            <a:pPr marL="362017" lvl="1" indent="-181009" algn="just">
              <a:lnSpc>
                <a:spcPts val="2833"/>
              </a:lnSpc>
              <a:buFont typeface="Arial"/>
              <a:buChar char="•"/>
            </a:pPr>
            <a:r>
              <a:rPr lang="en-US" sz="16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Liang, Y., Li, S., Meng, L., Wang, X., He, Z., Lu, Q., ... &amp; Ji, H. (2025). The mediating role of wellbeing in the relationship between health behaviors and quality of life in people with hepatogenous diabetes. Frontiers in Public Health, 13, 1529158.</a:t>
            </a:r>
          </a:p>
          <a:p>
            <a:pPr marL="362017" lvl="1" indent="-181009" algn="just">
              <a:lnSpc>
                <a:spcPts val="2833"/>
              </a:lnSpc>
              <a:buFont typeface="Arial"/>
              <a:buChar char="•"/>
            </a:pPr>
            <a:r>
              <a:rPr lang="en-US" sz="16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Lim, S., Thapa, R., &amp; Boyle, J. (2025). Type 2 diabetes prevention in women with a history of gestational diabetes: Addressing inequities in lifestyle interventions for women from socially disadvantaged cultural backgrounds. Proceedings of the Nutrition Society, 1-22.</a:t>
            </a:r>
          </a:p>
          <a:p>
            <a:pPr marL="362017" lvl="1" indent="-181009" algn="just">
              <a:lnSpc>
                <a:spcPts val="2833"/>
              </a:lnSpc>
              <a:buFont typeface="Arial"/>
              <a:buChar char="•"/>
            </a:pPr>
            <a:r>
              <a:rPr lang="en-US" sz="16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Lloyds Bank. (2023). UK Consumer Digital Index 2023. Available at: https://www.lloydsbank.com/banking-with-us/whats-happening/consumer-digital-index.html (Accessed: 12 February 2026).</a:t>
            </a:r>
          </a:p>
          <a:p>
            <a:pPr marL="362017" lvl="1" indent="-181009" algn="just">
              <a:lnSpc>
                <a:spcPts val="2833"/>
              </a:lnSpc>
              <a:buFont typeface="Arial"/>
              <a:buChar char="•"/>
            </a:pPr>
            <a:r>
              <a:rPr lang="en-US" sz="16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Mäkelä, T., Sinnemäki, J., Kankaanranta, M., Fenyvesi, K., Meyers, C., &amp; Kreis, Y. (2025). Towards a framework for conceptualising holistic wellbeing in schools. International Journal of Wellbeing, (2).</a:t>
            </a:r>
          </a:p>
          <a:p>
            <a:pPr marL="362017" lvl="1" indent="-181009" algn="just">
              <a:lnSpc>
                <a:spcPts val="2833"/>
              </a:lnSpc>
              <a:buFont typeface="Arial"/>
              <a:buChar char="•"/>
            </a:pPr>
            <a:r>
              <a:rPr lang="en-US" sz="16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McEwan, P., &amp; Evans, M. (2025). The health economics of insulin therapy: How do we address the rising demands, costs, inequalities and barriers to achieving optimal outcomes. Diabetes, Obesity and Metabolism.</a:t>
            </a:r>
          </a:p>
          <a:p>
            <a:pPr marL="362017" lvl="1" indent="-181009" algn="just">
              <a:lnSpc>
                <a:spcPts val="2833"/>
              </a:lnSpc>
              <a:buFont typeface="Arial"/>
              <a:buChar char="•"/>
            </a:pPr>
            <a:r>
              <a:rPr lang="en-US" sz="16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Medvedyuk, S., &amp; Raphael, D. (2024). Defining health through a critical materialist political economy lens. Global Health Promotion, 31(2), 34-42.</a:t>
            </a:r>
          </a:p>
          <a:p>
            <a:pPr marL="362017" lvl="1" indent="-181009" algn="just">
              <a:lnSpc>
                <a:spcPts val="2833"/>
              </a:lnSpc>
              <a:buFont typeface="Arial"/>
              <a:buChar char="•"/>
            </a:pPr>
            <a:r>
              <a:rPr lang="en-US" sz="16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National Institute for Health and Care Excellence (NICE). (2022). Type 2 diabetes: prevention in people at high risk (PH38). Available at: https://www.nice.org.uk/guidance/ph38 (Accessed: 12 February 2026).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9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037393" y="289384"/>
            <a:ext cx="10213215" cy="9105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071"/>
              </a:lnSpc>
            </a:pPr>
            <a:r>
              <a:rPr lang="en-US" sz="6000" dirty="0">
                <a:latin typeface="Cooper Black" panose="0208090404030B020404" pitchFamily="18" charset="77"/>
                <a:sym typeface="Cooper Hewitt Bold"/>
              </a:rPr>
              <a:t>References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3019" y="1369263"/>
            <a:ext cx="17519903" cy="88818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62017" lvl="1" indent="-181009" algn="just">
              <a:lnSpc>
                <a:spcPts val="2951"/>
              </a:lnSpc>
              <a:buFont typeface="Arial"/>
              <a:buChar char="•"/>
            </a:pPr>
            <a:r>
              <a:rPr lang="en-US" sz="16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NHS England. (2019). The NHS Long Term Plan. Available at: https://www.gov.uk/government/news/nhs-long-term-plan-launched (Accessed: 12 February 2026).</a:t>
            </a:r>
          </a:p>
          <a:p>
            <a:pPr marL="362017" lvl="1" indent="-181009" algn="just">
              <a:lnSpc>
                <a:spcPts val="2951"/>
              </a:lnSpc>
              <a:buFont typeface="Arial"/>
              <a:buChar char="•"/>
            </a:pPr>
            <a:r>
              <a:rPr lang="en-US" sz="16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NHS England. (2024). NHS Diabetes Prevention Programme. Available at: https://www.england.nhs.uk/diabetes/diabetes-prevention/ (Accessed: 12 February 2026).</a:t>
            </a:r>
          </a:p>
          <a:p>
            <a:pPr marL="362017" lvl="1" indent="-181009" algn="just">
              <a:lnSpc>
                <a:spcPts val="2951"/>
              </a:lnSpc>
              <a:buFont typeface="Arial"/>
              <a:buChar char="•"/>
            </a:pPr>
            <a:r>
              <a:rPr lang="en-US" sz="16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Norozi, S. A. (2023). The nexus of holistic wellbeing and school education: A literature-informed theoretical framework. Societies, 13(5), 113.</a:t>
            </a:r>
          </a:p>
          <a:p>
            <a:pPr marL="362017" lvl="1" indent="-181009" algn="just">
              <a:lnSpc>
                <a:spcPts val="2951"/>
              </a:lnSpc>
              <a:buFont typeface="Arial"/>
              <a:buChar char="•"/>
            </a:pPr>
            <a:r>
              <a:rPr lang="en-US" sz="16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Obeagu, E. I., &amp; Parray, A. R. (2026). Beyond the hospital walls: community-based approaches to leukemia management in older adults. Annals of Medicine and Surgery, 10-1097.</a:t>
            </a:r>
          </a:p>
          <a:p>
            <a:pPr marL="362017" lvl="1" indent="-181009" algn="just">
              <a:lnSpc>
                <a:spcPts val="2951"/>
              </a:lnSpc>
              <a:buFont typeface="Arial"/>
              <a:buChar char="•"/>
            </a:pPr>
            <a:r>
              <a:rPr lang="en-US" sz="16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Office for Health Improvement and Disparities. (2023). Public health outcomes framework: March 2023 data update. Available at: https://www.gov.uk/government/statistics/public-health-outcomes-framework-march-2023-data-update (Accessed: 12 February 2026).</a:t>
            </a:r>
          </a:p>
          <a:p>
            <a:pPr marL="362017" lvl="1" indent="-181009" algn="just">
              <a:lnSpc>
                <a:spcPts val="2951"/>
              </a:lnSpc>
              <a:buFont typeface="Arial"/>
              <a:buChar char="•"/>
            </a:pPr>
            <a:r>
              <a:rPr lang="en-US" sz="16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Office for Health Improvement and Disparities. (2025). Diabetes profile: statistical commentary. Available at: https://www.gov.uk/government/statistics/diabetes-profile-update-march-2025/diabetes-profile-statistical-commentary-march-2025 (Accessed: 12 February 2026).</a:t>
            </a:r>
          </a:p>
          <a:p>
            <a:pPr marL="362017" lvl="1" indent="-181009" algn="just">
              <a:lnSpc>
                <a:spcPts val="2951"/>
              </a:lnSpc>
              <a:buFont typeface="Arial"/>
              <a:buChar char="•"/>
            </a:pPr>
            <a:r>
              <a:rPr lang="en-US" sz="16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Salamanca-Sanabria, A., Liew, S. J., Mair, J., De Iorio, M., Ling, Y. D. Y., Tint, M. T., ... &amp; Eriksson, J. G. (2024). A holistic lifestyle mobile health intervention for the prevention of type 2 diabetes and common mental disorders in Asian women with a history of gestational diabetes: a randomised control trial with 3-year follow-up protocol. Trials, 25(1), 443.</a:t>
            </a:r>
          </a:p>
          <a:p>
            <a:pPr marL="362017" lvl="1" indent="-181009" algn="just">
              <a:lnSpc>
                <a:spcPts val="2951"/>
              </a:lnSpc>
              <a:buFont typeface="Arial"/>
              <a:buChar char="•"/>
            </a:pPr>
            <a:r>
              <a:rPr lang="en-US" sz="16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Suwannawong, P. R., Auemaneekul, N., Powwattana, A., &amp; Chongsuwat, R. (2023). Ecological system theory and community participation to promote healthy food environments for obesity and non-communicable diseases prevention among school-age children. Public health nutrition, 26(7), 1488-1500.</a:t>
            </a:r>
          </a:p>
          <a:p>
            <a:pPr marL="362017" lvl="1" indent="-181009" algn="just">
              <a:lnSpc>
                <a:spcPts val="2951"/>
              </a:lnSpc>
              <a:buFont typeface="Arial"/>
              <a:buChar char="•"/>
            </a:pPr>
            <a:r>
              <a:rPr lang="en-US" sz="16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The Health Foundation. (2022). Health Foundation funding and opportunities in 2022. Available at: https://www.health.org.uk/features-and-opinion/features/health-foundation-funding-and-opportunities-in-2022 (Accessed: 12 February 2026).</a:t>
            </a:r>
          </a:p>
          <a:p>
            <a:pPr marL="362017" lvl="1" indent="-181009" algn="just">
              <a:lnSpc>
                <a:spcPts val="2951"/>
              </a:lnSpc>
              <a:buFont typeface="Arial"/>
              <a:buChar char="•"/>
            </a:pPr>
            <a:r>
              <a:rPr lang="en-US" sz="16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The Health Foundation. (2023a). Taking our health for granted: The case for more public health funding. Available at: https://www.health.org.uk/reports-and-analysis/briefings/taking-our-health-for-granted (Accessed: 12 February 2026).</a:t>
            </a:r>
          </a:p>
          <a:p>
            <a:pPr marL="362017" lvl="1" indent="-181009" algn="just">
              <a:lnSpc>
                <a:spcPts val="2951"/>
              </a:lnSpc>
              <a:buFont typeface="Arial"/>
              <a:buChar char="•"/>
            </a:pPr>
            <a:r>
              <a:rPr lang="en-US" sz="16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The Health Foundation. (2023b). Investing in the public health grant. Available at: https://www.health.org.uk/reports-and-analysis/analysis/investing-in-the-public-health-grant (Accessed: 12 February 2026).</a:t>
            </a:r>
          </a:p>
          <a:p>
            <a:pPr marL="362017" lvl="1" indent="-181009" algn="just">
              <a:lnSpc>
                <a:spcPts val="2951"/>
              </a:lnSpc>
              <a:buFont typeface="Arial"/>
              <a:buChar char="•"/>
            </a:pPr>
            <a:r>
              <a:rPr lang="en-US" sz="16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The Health Foundation. (2024). Health inequalities in 2040. Available at: https://www.health.org.uk/reports-and-analysis/reports/health-inequalities-in-2040 (Accessed: 12 February 2026).</a:t>
            </a:r>
          </a:p>
          <a:p>
            <a:pPr marL="362017" lvl="1" indent="-181009" algn="just">
              <a:lnSpc>
                <a:spcPts val="2951"/>
              </a:lnSpc>
              <a:buFont typeface="Arial"/>
              <a:buChar char="•"/>
            </a:pPr>
            <a:r>
              <a:rPr lang="en-US" sz="16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The King’s Fund. (2022). Supporting Digital Inclusion In Health Care. Available at: https://www.kingsfund.org.uk/insight-and-analysis/long-reads/what-are-health-inequalities (Accessed: 12 February 2026).</a:t>
            </a:r>
          </a:p>
          <a:p>
            <a:pPr marL="362017" lvl="1" indent="-181009" algn="just">
              <a:lnSpc>
                <a:spcPts val="2951"/>
              </a:lnSpc>
              <a:buFont typeface="Arial"/>
              <a:buChar char="•"/>
            </a:pPr>
            <a:r>
              <a:rPr lang="en-US" sz="16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The King’s Fund. (2024a). Health inequalities in a nutshell. Available at: https://www.kingsfund.org.uk/insight-and-analysis/data-and-charts/health-inequalities-nutshell (Accessed: 12 February 2026).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9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037393" y="268616"/>
            <a:ext cx="10213215" cy="9105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071"/>
              </a:lnSpc>
            </a:pPr>
            <a:r>
              <a:rPr lang="en-US" sz="6000" dirty="0">
                <a:latin typeface="Cooper Black" panose="0208090404030B020404" pitchFamily="18" charset="77"/>
                <a:sym typeface="Cooper Hewitt Bold"/>
              </a:rPr>
              <a:t>References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0716" y="1358020"/>
            <a:ext cx="17706810" cy="86682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83607" lvl="1" indent="-191803" algn="just">
              <a:lnSpc>
                <a:spcPts val="2878"/>
              </a:lnSpc>
              <a:buFont typeface="Arial"/>
              <a:buChar char="•"/>
            </a:pPr>
            <a:r>
              <a:rPr lang="en-US" sz="17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The King’s Fund. (2024b). Public Health And Population Health: Leading Together. Available at: https://www.kingsfund.org.uk/insight-and-analysis/reports/public-population-health-leading-together (Accessed: 12 February 2026).</a:t>
            </a:r>
          </a:p>
          <a:p>
            <a:pPr marL="383607" lvl="1" indent="-191803" algn="just">
              <a:lnSpc>
                <a:spcPts val="2878"/>
              </a:lnSpc>
              <a:buFont typeface="Arial"/>
              <a:buChar char="•"/>
            </a:pPr>
            <a:r>
              <a:rPr lang="en-US" sz="17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The King’s Fund. (2025). The NHS budget and how it has changed. Available at: https://www.kingsfund.org.uk/projects/nhs-in-a-nutshell/nhs-budget (Accessed: 12 February 2026).</a:t>
            </a:r>
          </a:p>
          <a:p>
            <a:pPr marL="383607" lvl="1" indent="-191803" algn="just">
              <a:lnSpc>
                <a:spcPts val="2878"/>
              </a:lnSpc>
              <a:buFont typeface="Arial"/>
              <a:buChar char="•"/>
            </a:pPr>
            <a:r>
              <a:rPr lang="en-US" sz="17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Ukke, G. G., Boyle, J. A., Reja, A., Lee, W. K., Chen, M., Ko, M. S. M., ... &amp; Lim, S. (2023). Lifestyle interventions to prevent type 2 diabetes in women with a history of gestational diabetes: a systematic review and meta-analysis through the lens of health equity. Nutrients, 15(21), 4666.</a:t>
            </a:r>
          </a:p>
          <a:p>
            <a:pPr marL="383607" lvl="1" indent="-191803" algn="just">
              <a:lnSpc>
                <a:spcPts val="2878"/>
              </a:lnSpc>
              <a:buFont typeface="Arial"/>
              <a:buChar char="•"/>
            </a:pPr>
            <a:r>
              <a:rPr lang="en-US" sz="17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United Nations. (2023). Sustainable Development Goal 3: Ensure healthy lives and promote well-being for all at all ages. Available at: https://sdgs.un.org/goals/goal3 (Accessed: 12 February 2026).</a:t>
            </a:r>
          </a:p>
          <a:p>
            <a:pPr marL="383607" lvl="1" indent="-191803" algn="just">
              <a:lnSpc>
                <a:spcPts val="2878"/>
              </a:lnSpc>
              <a:buFont typeface="Arial"/>
              <a:buChar char="•"/>
            </a:pPr>
            <a:r>
              <a:rPr lang="en-US" sz="17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University of York. (2024). Cost of diabetes to UK estimated at £14 billion, research shows. Available at: https://www.york.ac.uk/news-and-events/news/2024/research/diabetes-cost-to-uk/ (Accessed: 12 February 2026).</a:t>
            </a:r>
          </a:p>
          <a:p>
            <a:pPr marL="383607" lvl="1" indent="-191803" algn="just">
              <a:lnSpc>
                <a:spcPts val="2878"/>
              </a:lnSpc>
              <a:buFont typeface="Arial"/>
              <a:buChar char="•"/>
            </a:pPr>
            <a:r>
              <a:rPr lang="en-US" sz="17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Wadi, N. M., Asantewa-Ampaduh, S., Rivas, C., &amp; Goff, L. M. (2022). Culturally tailored lifestyle interventions for the prevention and management of type 2 diabetes in adults of Black African ancestry: a systematic review of tailoring methods and their effectiveness. Public Health Nutrition, 25(2), 422-436.</a:t>
            </a:r>
          </a:p>
          <a:p>
            <a:pPr marL="383607" lvl="1" indent="-191803" algn="just">
              <a:lnSpc>
                <a:spcPts val="2878"/>
              </a:lnSpc>
              <a:buFont typeface="Arial"/>
              <a:buChar char="•"/>
            </a:pPr>
            <a:r>
              <a:rPr lang="en-US" sz="17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Wang, Y., Chai, X., Wang, Y., Yin, X., Huang, X., Gong, Q., ... &amp; Li, G. (2025). Effectiveness of different intervention modes in lifestyle intervention for the prevention of type 2 diabetes and the reversion to normoglycemia in adults with prediabetes: systematic review and meta-analysis of randomized controlled trials. Journal of medical Internet research, 27, e63975.</a:t>
            </a:r>
          </a:p>
          <a:p>
            <a:pPr marL="383607" lvl="1" indent="-191803" algn="just">
              <a:lnSpc>
                <a:spcPts val="2878"/>
              </a:lnSpc>
              <a:buFont typeface="Arial"/>
              <a:buChar char="•"/>
            </a:pPr>
            <a:r>
              <a:rPr lang="en-US" sz="17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Whelan, M., &amp; Bell, L. (2022). The English national health service diabetes prevention programme (NHS DPP): A scoping review of existing evidence. Diabetic Medicine, 39(7), e14855.</a:t>
            </a:r>
          </a:p>
          <a:p>
            <a:pPr marL="383607" lvl="1" indent="-191803" algn="just">
              <a:lnSpc>
                <a:spcPts val="2878"/>
              </a:lnSpc>
              <a:buFont typeface="Arial"/>
              <a:buChar char="•"/>
            </a:pPr>
            <a:r>
              <a:rPr lang="en-US" sz="17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World Commission on Environment and Development. (1987). Our common future. Oxford: Oxford University Press.</a:t>
            </a:r>
          </a:p>
          <a:p>
            <a:pPr marL="383607" lvl="1" indent="-191803" algn="just">
              <a:lnSpc>
                <a:spcPts val="2878"/>
              </a:lnSpc>
              <a:buFont typeface="Arial"/>
              <a:buChar char="•"/>
            </a:pPr>
            <a:r>
              <a:rPr lang="en-US" sz="17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World Health Organization (1948) Constitution of the World Health Organization. Geneva: WHO. Available at: https://www.who.int/about/governance/constitution (Accessed: 12 February 2026).</a:t>
            </a:r>
          </a:p>
          <a:p>
            <a:pPr marL="383607" lvl="1" indent="-191803" algn="just">
              <a:lnSpc>
                <a:spcPts val="2878"/>
              </a:lnSpc>
              <a:buFont typeface="Arial"/>
              <a:buChar char="•"/>
            </a:pPr>
            <a:r>
              <a:rPr lang="en-US" sz="17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World Health Organization. (2023). Health in All Policies (HiAP) framework for country action. Available at: https://www.afro.who.int/publications/health-all-policies-framework-country-action (Accessed: 12 February 2026).</a:t>
            </a:r>
          </a:p>
          <a:p>
            <a:pPr marL="383607" lvl="1" indent="-191803" algn="just">
              <a:lnSpc>
                <a:spcPts val="2878"/>
              </a:lnSpc>
              <a:buFont typeface="Arial"/>
              <a:buChar char="•"/>
            </a:pPr>
            <a:r>
              <a:rPr lang="en-US" sz="1776">
                <a:solidFill>
                  <a:srgbClr val="000000"/>
                </a:solidFill>
                <a:latin typeface="Body Text"/>
                <a:ea typeface="Body Text"/>
                <a:cs typeface="Body Text"/>
                <a:sym typeface="Body Text"/>
              </a:rPr>
              <a:t>Zhu, W., Chen, H., Zhang, Y., Zhao, Y., Ji, Y., &amp; Sun, H. (2025). Health from a health promotion perspective: a concept analysis. Journal of Health, Population and Nutrition, 44(1), 369.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4307</Words>
  <Application>Microsoft Macintosh PowerPoint</Application>
  <PresentationFormat>Custom</PresentationFormat>
  <Paragraphs>129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Cooper Hewitt</vt:lpstr>
      <vt:lpstr>Cooper Black</vt:lpstr>
      <vt:lpstr>Arial</vt:lpstr>
      <vt:lpstr>Body Text</vt:lpstr>
      <vt:lpstr>Calibri</vt:lpstr>
      <vt:lpstr>Cooper Hewitt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Zaigham (Presentation)</dc:title>
  <cp:lastModifiedBy>Editor</cp:lastModifiedBy>
  <cp:revision>3</cp:revision>
  <dcterms:created xsi:type="dcterms:W3CDTF">2006-08-16T00:00:00Z</dcterms:created>
  <dcterms:modified xsi:type="dcterms:W3CDTF">2026-02-19T11:51:14Z</dcterms:modified>
  <dc:identifier>DAG0qF9b0XU</dc:identifier>
</cp:coreProperties>
</file>