
<file path=[Content_Types].xml><?xml version="1.0" encoding="utf-8"?>
<Types xmlns="http://schemas.openxmlformats.org/package/2006/content-types">
  <Default Extension="jfif"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77" autoAdjust="0"/>
    <p:restoredTop sz="94660"/>
  </p:normalViewPr>
  <p:slideViewPr>
    <p:cSldViewPr snapToGrid="0">
      <p:cViewPr varScale="1">
        <p:scale>
          <a:sx n="78" d="100"/>
          <a:sy n="78" d="100"/>
        </p:scale>
        <p:origin x="108" y="8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49577-F272-55A1-02EA-6437BF63AE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EA2278-DA33-1DFD-45FA-5F0AFA76CD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F2CD37-3B20-46BC-8626-EB8F0B1750C3}"/>
              </a:ext>
            </a:extLst>
          </p:cNvPr>
          <p:cNvSpPr>
            <a:spLocks noGrp="1"/>
          </p:cNvSpPr>
          <p:nvPr>
            <p:ph type="dt" sz="half" idx="10"/>
          </p:nvPr>
        </p:nvSpPr>
        <p:spPr/>
        <p:txBody>
          <a:bodyPr/>
          <a:lstStyle/>
          <a:p>
            <a:fld id="{B9B7C876-78D5-4A0C-94A3-829368252A8C}" type="datetimeFigureOut">
              <a:rPr lang="en-GB" smtClean="0"/>
              <a:t>13/12/2023</a:t>
            </a:fld>
            <a:endParaRPr lang="en-GB"/>
          </a:p>
        </p:txBody>
      </p:sp>
      <p:sp>
        <p:nvSpPr>
          <p:cNvPr id="5" name="Footer Placeholder 4">
            <a:extLst>
              <a:ext uri="{FF2B5EF4-FFF2-40B4-BE49-F238E27FC236}">
                <a16:creationId xmlns:a16="http://schemas.microsoft.com/office/drawing/2014/main" id="{6B0DD2BD-BA95-3557-5B6D-031273C0BA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65BDAA-69BF-5F27-01EA-2C6CE4F7F317}"/>
              </a:ext>
            </a:extLst>
          </p:cNvPr>
          <p:cNvSpPr>
            <a:spLocks noGrp="1"/>
          </p:cNvSpPr>
          <p:nvPr>
            <p:ph type="sldNum" sz="quarter" idx="12"/>
          </p:nvPr>
        </p:nvSpPr>
        <p:spPr/>
        <p:txBody>
          <a:bodyPr/>
          <a:lstStyle/>
          <a:p>
            <a:fld id="{AB626306-CE95-4E80-8169-C97531DC55BC}" type="slidenum">
              <a:rPr lang="en-GB" smtClean="0"/>
              <a:t>‹#›</a:t>
            </a:fld>
            <a:endParaRPr lang="en-GB"/>
          </a:p>
        </p:txBody>
      </p:sp>
    </p:spTree>
    <p:extLst>
      <p:ext uri="{BB962C8B-B14F-4D97-AF65-F5344CB8AC3E}">
        <p14:creationId xmlns:p14="http://schemas.microsoft.com/office/powerpoint/2010/main" val="3339332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8145A-8766-0333-C133-F044E5E222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1D63D3-A741-4E1B-CED3-20B5A329A5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12CE10-7FD8-01C9-6D67-57D1F389CD7D}"/>
              </a:ext>
            </a:extLst>
          </p:cNvPr>
          <p:cNvSpPr>
            <a:spLocks noGrp="1"/>
          </p:cNvSpPr>
          <p:nvPr>
            <p:ph type="dt" sz="half" idx="10"/>
          </p:nvPr>
        </p:nvSpPr>
        <p:spPr/>
        <p:txBody>
          <a:bodyPr/>
          <a:lstStyle/>
          <a:p>
            <a:fld id="{B9B7C876-78D5-4A0C-94A3-829368252A8C}" type="datetimeFigureOut">
              <a:rPr lang="en-GB" smtClean="0"/>
              <a:t>13/12/2023</a:t>
            </a:fld>
            <a:endParaRPr lang="en-GB"/>
          </a:p>
        </p:txBody>
      </p:sp>
      <p:sp>
        <p:nvSpPr>
          <p:cNvPr id="5" name="Footer Placeholder 4">
            <a:extLst>
              <a:ext uri="{FF2B5EF4-FFF2-40B4-BE49-F238E27FC236}">
                <a16:creationId xmlns:a16="http://schemas.microsoft.com/office/drawing/2014/main" id="{FC3D3D5F-6AF3-0598-9987-DF4478BF2C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DC9F4F-8256-306D-C347-76C84213B15B}"/>
              </a:ext>
            </a:extLst>
          </p:cNvPr>
          <p:cNvSpPr>
            <a:spLocks noGrp="1"/>
          </p:cNvSpPr>
          <p:nvPr>
            <p:ph type="sldNum" sz="quarter" idx="12"/>
          </p:nvPr>
        </p:nvSpPr>
        <p:spPr/>
        <p:txBody>
          <a:bodyPr/>
          <a:lstStyle/>
          <a:p>
            <a:fld id="{AB626306-CE95-4E80-8169-C97531DC55BC}" type="slidenum">
              <a:rPr lang="en-GB" smtClean="0"/>
              <a:t>‹#›</a:t>
            </a:fld>
            <a:endParaRPr lang="en-GB"/>
          </a:p>
        </p:txBody>
      </p:sp>
    </p:spTree>
    <p:extLst>
      <p:ext uri="{BB962C8B-B14F-4D97-AF65-F5344CB8AC3E}">
        <p14:creationId xmlns:p14="http://schemas.microsoft.com/office/powerpoint/2010/main" val="105651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0E252-34EF-9A51-6AF1-47C79795B0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6F07F51-B0FE-5950-A70B-D28AC2A954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B359DF-6034-B995-CDD4-F20464322D25}"/>
              </a:ext>
            </a:extLst>
          </p:cNvPr>
          <p:cNvSpPr>
            <a:spLocks noGrp="1"/>
          </p:cNvSpPr>
          <p:nvPr>
            <p:ph type="dt" sz="half" idx="10"/>
          </p:nvPr>
        </p:nvSpPr>
        <p:spPr/>
        <p:txBody>
          <a:bodyPr/>
          <a:lstStyle/>
          <a:p>
            <a:fld id="{B9B7C876-78D5-4A0C-94A3-829368252A8C}" type="datetimeFigureOut">
              <a:rPr lang="en-GB" smtClean="0"/>
              <a:t>13/12/2023</a:t>
            </a:fld>
            <a:endParaRPr lang="en-GB"/>
          </a:p>
        </p:txBody>
      </p:sp>
      <p:sp>
        <p:nvSpPr>
          <p:cNvPr id="5" name="Footer Placeholder 4">
            <a:extLst>
              <a:ext uri="{FF2B5EF4-FFF2-40B4-BE49-F238E27FC236}">
                <a16:creationId xmlns:a16="http://schemas.microsoft.com/office/drawing/2014/main" id="{85FBE5AD-4AC9-47E5-B78E-EE6D5A3CC6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013C49-9347-C166-B5DA-B2B73FD77AFA}"/>
              </a:ext>
            </a:extLst>
          </p:cNvPr>
          <p:cNvSpPr>
            <a:spLocks noGrp="1"/>
          </p:cNvSpPr>
          <p:nvPr>
            <p:ph type="sldNum" sz="quarter" idx="12"/>
          </p:nvPr>
        </p:nvSpPr>
        <p:spPr/>
        <p:txBody>
          <a:bodyPr/>
          <a:lstStyle/>
          <a:p>
            <a:fld id="{AB626306-CE95-4E80-8169-C97531DC55BC}" type="slidenum">
              <a:rPr lang="en-GB" smtClean="0"/>
              <a:t>‹#›</a:t>
            </a:fld>
            <a:endParaRPr lang="en-GB"/>
          </a:p>
        </p:txBody>
      </p:sp>
    </p:spTree>
    <p:extLst>
      <p:ext uri="{BB962C8B-B14F-4D97-AF65-F5344CB8AC3E}">
        <p14:creationId xmlns:p14="http://schemas.microsoft.com/office/powerpoint/2010/main" val="807060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7D977-A3A2-D948-38FE-CB3A774AE8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20DF54-FB95-5705-0948-F78012FA9D4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E0170F9-7555-875D-C097-0EE689ED74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FA1328B-CDEA-65C5-5B84-A99C10974ED8}"/>
              </a:ext>
            </a:extLst>
          </p:cNvPr>
          <p:cNvSpPr>
            <a:spLocks noGrp="1"/>
          </p:cNvSpPr>
          <p:nvPr>
            <p:ph type="dt" sz="half" idx="10"/>
          </p:nvPr>
        </p:nvSpPr>
        <p:spPr/>
        <p:txBody>
          <a:bodyPr/>
          <a:lstStyle/>
          <a:p>
            <a:fld id="{B9B7C876-78D5-4A0C-94A3-829368252A8C}" type="datetimeFigureOut">
              <a:rPr lang="en-GB" smtClean="0"/>
              <a:t>13/12/2023</a:t>
            </a:fld>
            <a:endParaRPr lang="en-GB"/>
          </a:p>
        </p:txBody>
      </p:sp>
      <p:sp>
        <p:nvSpPr>
          <p:cNvPr id="6" name="Footer Placeholder 5">
            <a:extLst>
              <a:ext uri="{FF2B5EF4-FFF2-40B4-BE49-F238E27FC236}">
                <a16:creationId xmlns:a16="http://schemas.microsoft.com/office/drawing/2014/main" id="{AF768FD8-5A95-74EF-0176-88524A0F40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605581-AAA4-A3D3-3F85-D0E7F9D7D7D4}"/>
              </a:ext>
            </a:extLst>
          </p:cNvPr>
          <p:cNvSpPr>
            <a:spLocks noGrp="1"/>
          </p:cNvSpPr>
          <p:nvPr>
            <p:ph type="sldNum" sz="quarter" idx="12"/>
          </p:nvPr>
        </p:nvSpPr>
        <p:spPr/>
        <p:txBody>
          <a:bodyPr/>
          <a:lstStyle/>
          <a:p>
            <a:fld id="{AB626306-CE95-4E80-8169-C97531DC55BC}" type="slidenum">
              <a:rPr lang="en-GB" smtClean="0"/>
              <a:t>‹#›</a:t>
            </a:fld>
            <a:endParaRPr lang="en-GB"/>
          </a:p>
        </p:txBody>
      </p:sp>
    </p:spTree>
    <p:extLst>
      <p:ext uri="{BB962C8B-B14F-4D97-AF65-F5344CB8AC3E}">
        <p14:creationId xmlns:p14="http://schemas.microsoft.com/office/powerpoint/2010/main" val="31961904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0893A-1AEA-B30A-A678-49A85084D32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7E4FC3-B852-2BEA-102E-850C24E93F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78EA3E-1183-984F-9213-3DFA375B3D7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D6FC5E2-BA1D-202B-17E3-17E45B3FE9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E95801-9C3C-7E24-02B1-07EB8177FC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F13BBF-DD89-FAEE-05EA-3FD4DA74AFEF}"/>
              </a:ext>
            </a:extLst>
          </p:cNvPr>
          <p:cNvSpPr>
            <a:spLocks noGrp="1"/>
          </p:cNvSpPr>
          <p:nvPr>
            <p:ph type="dt" sz="half" idx="10"/>
          </p:nvPr>
        </p:nvSpPr>
        <p:spPr/>
        <p:txBody>
          <a:bodyPr/>
          <a:lstStyle/>
          <a:p>
            <a:fld id="{B9B7C876-78D5-4A0C-94A3-829368252A8C}" type="datetimeFigureOut">
              <a:rPr lang="en-GB" smtClean="0"/>
              <a:t>13/12/2023</a:t>
            </a:fld>
            <a:endParaRPr lang="en-GB"/>
          </a:p>
        </p:txBody>
      </p:sp>
      <p:sp>
        <p:nvSpPr>
          <p:cNvPr id="8" name="Footer Placeholder 7">
            <a:extLst>
              <a:ext uri="{FF2B5EF4-FFF2-40B4-BE49-F238E27FC236}">
                <a16:creationId xmlns:a16="http://schemas.microsoft.com/office/drawing/2014/main" id="{65B216D6-B0DF-CD13-123D-D5AD5789084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F4EB575-64CB-AD98-7C62-3872CC834923}"/>
              </a:ext>
            </a:extLst>
          </p:cNvPr>
          <p:cNvSpPr>
            <a:spLocks noGrp="1"/>
          </p:cNvSpPr>
          <p:nvPr>
            <p:ph type="sldNum" sz="quarter" idx="12"/>
          </p:nvPr>
        </p:nvSpPr>
        <p:spPr/>
        <p:txBody>
          <a:bodyPr/>
          <a:lstStyle/>
          <a:p>
            <a:fld id="{AB626306-CE95-4E80-8169-C97531DC55BC}" type="slidenum">
              <a:rPr lang="en-GB" smtClean="0"/>
              <a:t>‹#›</a:t>
            </a:fld>
            <a:endParaRPr lang="en-GB"/>
          </a:p>
        </p:txBody>
      </p:sp>
    </p:spTree>
    <p:extLst>
      <p:ext uri="{BB962C8B-B14F-4D97-AF65-F5344CB8AC3E}">
        <p14:creationId xmlns:p14="http://schemas.microsoft.com/office/powerpoint/2010/main" val="5493410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B1856-5774-12CB-F64E-7D84F690C9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0AE599-09F3-2FB3-F36D-C57EAB1FD254}"/>
              </a:ext>
            </a:extLst>
          </p:cNvPr>
          <p:cNvSpPr>
            <a:spLocks noGrp="1"/>
          </p:cNvSpPr>
          <p:nvPr>
            <p:ph type="dt" sz="half" idx="10"/>
          </p:nvPr>
        </p:nvSpPr>
        <p:spPr/>
        <p:txBody>
          <a:bodyPr/>
          <a:lstStyle/>
          <a:p>
            <a:fld id="{B9B7C876-78D5-4A0C-94A3-829368252A8C}" type="datetimeFigureOut">
              <a:rPr lang="en-GB" smtClean="0"/>
              <a:t>13/12/2023</a:t>
            </a:fld>
            <a:endParaRPr lang="en-GB"/>
          </a:p>
        </p:txBody>
      </p:sp>
      <p:sp>
        <p:nvSpPr>
          <p:cNvPr id="4" name="Footer Placeholder 3">
            <a:extLst>
              <a:ext uri="{FF2B5EF4-FFF2-40B4-BE49-F238E27FC236}">
                <a16:creationId xmlns:a16="http://schemas.microsoft.com/office/drawing/2014/main" id="{0408B1B6-BA9D-B329-F2D7-DBF409B1F6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10EF0F2-FE37-58BD-063E-8DEF87E22DF0}"/>
              </a:ext>
            </a:extLst>
          </p:cNvPr>
          <p:cNvSpPr>
            <a:spLocks noGrp="1"/>
          </p:cNvSpPr>
          <p:nvPr>
            <p:ph type="sldNum" sz="quarter" idx="12"/>
          </p:nvPr>
        </p:nvSpPr>
        <p:spPr/>
        <p:txBody>
          <a:bodyPr/>
          <a:lstStyle/>
          <a:p>
            <a:fld id="{AB626306-CE95-4E80-8169-C97531DC55BC}" type="slidenum">
              <a:rPr lang="en-GB" smtClean="0"/>
              <a:t>‹#›</a:t>
            </a:fld>
            <a:endParaRPr lang="en-GB"/>
          </a:p>
        </p:txBody>
      </p:sp>
    </p:spTree>
    <p:extLst>
      <p:ext uri="{BB962C8B-B14F-4D97-AF65-F5344CB8AC3E}">
        <p14:creationId xmlns:p14="http://schemas.microsoft.com/office/powerpoint/2010/main" val="2502723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FDFB55-45CE-E809-568D-CE589F3600E4}"/>
              </a:ext>
            </a:extLst>
          </p:cNvPr>
          <p:cNvSpPr>
            <a:spLocks noGrp="1"/>
          </p:cNvSpPr>
          <p:nvPr>
            <p:ph type="dt" sz="half" idx="10"/>
          </p:nvPr>
        </p:nvSpPr>
        <p:spPr/>
        <p:txBody>
          <a:bodyPr/>
          <a:lstStyle/>
          <a:p>
            <a:fld id="{B9B7C876-78D5-4A0C-94A3-829368252A8C}" type="datetimeFigureOut">
              <a:rPr lang="en-GB" smtClean="0"/>
              <a:t>13/12/2023</a:t>
            </a:fld>
            <a:endParaRPr lang="en-GB"/>
          </a:p>
        </p:txBody>
      </p:sp>
      <p:sp>
        <p:nvSpPr>
          <p:cNvPr id="3" name="Footer Placeholder 2">
            <a:extLst>
              <a:ext uri="{FF2B5EF4-FFF2-40B4-BE49-F238E27FC236}">
                <a16:creationId xmlns:a16="http://schemas.microsoft.com/office/drawing/2014/main" id="{AC4B2518-52F0-697F-60D3-AC5BB59BB38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76EF1BB-B4F0-5AC3-B2CA-17EA93A7DE15}"/>
              </a:ext>
            </a:extLst>
          </p:cNvPr>
          <p:cNvSpPr>
            <a:spLocks noGrp="1"/>
          </p:cNvSpPr>
          <p:nvPr>
            <p:ph type="sldNum" sz="quarter" idx="12"/>
          </p:nvPr>
        </p:nvSpPr>
        <p:spPr/>
        <p:txBody>
          <a:bodyPr/>
          <a:lstStyle/>
          <a:p>
            <a:fld id="{AB626306-CE95-4E80-8169-C97531DC55BC}" type="slidenum">
              <a:rPr lang="en-GB" smtClean="0"/>
              <a:t>‹#›</a:t>
            </a:fld>
            <a:endParaRPr lang="en-GB"/>
          </a:p>
        </p:txBody>
      </p:sp>
    </p:spTree>
    <p:extLst>
      <p:ext uri="{BB962C8B-B14F-4D97-AF65-F5344CB8AC3E}">
        <p14:creationId xmlns:p14="http://schemas.microsoft.com/office/powerpoint/2010/main" val="3003040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92AEB-78DA-41AF-E9E5-F31829CB3D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FE3BE9-208D-ED62-5308-2133F6DBD4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1B9CB6-BB3B-099F-4B98-56BBE8F63C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0A0C7C-2CF1-68CD-9D2B-C1157B29C2C9}"/>
              </a:ext>
            </a:extLst>
          </p:cNvPr>
          <p:cNvSpPr>
            <a:spLocks noGrp="1"/>
          </p:cNvSpPr>
          <p:nvPr>
            <p:ph type="dt" sz="half" idx="10"/>
          </p:nvPr>
        </p:nvSpPr>
        <p:spPr/>
        <p:txBody>
          <a:bodyPr/>
          <a:lstStyle/>
          <a:p>
            <a:fld id="{B9B7C876-78D5-4A0C-94A3-829368252A8C}" type="datetimeFigureOut">
              <a:rPr lang="en-GB" smtClean="0"/>
              <a:t>13/12/2023</a:t>
            </a:fld>
            <a:endParaRPr lang="en-GB"/>
          </a:p>
        </p:txBody>
      </p:sp>
      <p:sp>
        <p:nvSpPr>
          <p:cNvPr id="6" name="Footer Placeholder 5">
            <a:extLst>
              <a:ext uri="{FF2B5EF4-FFF2-40B4-BE49-F238E27FC236}">
                <a16:creationId xmlns:a16="http://schemas.microsoft.com/office/drawing/2014/main" id="{67658D55-D626-93B9-E654-D8B2F2E312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D3C0D2-710E-F3A9-45E5-6BD271120AFD}"/>
              </a:ext>
            </a:extLst>
          </p:cNvPr>
          <p:cNvSpPr>
            <a:spLocks noGrp="1"/>
          </p:cNvSpPr>
          <p:nvPr>
            <p:ph type="sldNum" sz="quarter" idx="12"/>
          </p:nvPr>
        </p:nvSpPr>
        <p:spPr/>
        <p:txBody>
          <a:bodyPr/>
          <a:lstStyle/>
          <a:p>
            <a:fld id="{AB626306-CE95-4E80-8169-C97531DC55BC}" type="slidenum">
              <a:rPr lang="en-GB" smtClean="0"/>
              <a:t>‹#›</a:t>
            </a:fld>
            <a:endParaRPr lang="en-GB"/>
          </a:p>
        </p:txBody>
      </p:sp>
    </p:spTree>
    <p:extLst>
      <p:ext uri="{BB962C8B-B14F-4D97-AF65-F5344CB8AC3E}">
        <p14:creationId xmlns:p14="http://schemas.microsoft.com/office/powerpoint/2010/main" val="1114306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C0FCC-86B7-FA5A-330D-3CB47A0197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F37F6D-9DC2-86E6-F101-DD2814EFD3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28A8E4-0B6F-39BE-1456-81D9CEE6D5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D81F3B-93B5-B77F-B43F-EF3B89411817}"/>
              </a:ext>
            </a:extLst>
          </p:cNvPr>
          <p:cNvSpPr>
            <a:spLocks noGrp="1"/>
          </p:cNvSpPr>
          <p:nvPr>
            <p:ph type="dt" sz="half" idx="10"/>
          </p:nvPr>
        </p:nvSpPr>
        <p:spPr/>
        <p:txBody>
          <a:bodyPr/>
          <a:lstStyle/>
          <a:p>
            <a:fld id="{B9B7C876-78D5-4A0C-94A3-829368252A8C}" type="datetimeFigureOut">
              <a:rPr lang="en-GB" smtClean="0"/>
              <a:t>13/12/2023</a:t>
            </a:fld>
            <a:endParaRPr lang="en-GB"/>
          </a:p>
        </p:txBody>
      </p:sp>
      <p:sp>
        <p:nvSpPr>
          <p:cNvPr id="6" name="Footer Placeholder 5">
            <a:extLst>
              <a:ext uri="{FF2B5EF4-FFF2-40B4-BE49-F238E27FC236}">
                <a16:creationId xmlns:a16="http://schemas.microsoft.com/office/drawing/2014/main" id="{C6F3CC32-6405-91CA-1660-FDD95895FF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33AAD8-FD6D-9EBF-7BC3-CB9FDCEC91A6}"/>
              </a:ext>
            </a:extLst>
          </p:cNvPr>
          <p:cNvSpPr>
            <a:spLocks noGrp="1"/>
          </p:cNvSpPr>
          <p:nvPr>
            <p:ph type="sldNum" sz="quarter" idx="12"/>
          </p:nvPr>
        </p:nvSpPr>
        <p:spPr/>
        <p:txBody>
          <a:bodyPr/>
          <a:lstStyle/>
          <a:p>
            <a:fld id="{AB626306-CE95-4E80-8169-C97531DC55BC}" type="slidenum">
              <a:rPr lang="en-GB" smtClean="0"/>
              <a:t>‹#›</a:t>
            </a:fld>
            <a:endParaRPr lang="en-GB"/>
          </a:p>
        </p:txBody>
      </p:sp>
    </p:spTree>
    <p:extLst>
      <p:ext uri="{BB962C8B-B14F-4D97-AF65-F5344CB8AC3E}">
        <p14:creationId xmlns:p14="http://schemas.microsoft.com/office/powerpoint/2010/main" val="29531645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792A5-C728-BCED-9F43-33C39E1D79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2D37B9-1B2F-3E5E-C4D3-0733A4236C0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EFE678-1E13-B723-9385-DDDA8C82E109}"/>
              </a:ext>
            </a:extLst>
          </p:cNvPr>
          <p:cNvSpPr>
            <a:spLocks noGrp="1"/>
          </p:cNvSpPr>
          <p:nvPr>
            <p:ph type="dt" sz="half" idx="10"/>
          </p:nvPr>
        </p:nvSpPr>
        <p:spPr/>
        <p:txBody>
          <a:bodyPr/>
          <a:lstStyle/>
          <a:p>
            <a:fld id="{B9B7C876-78D5-4A0C-94A3-829368252A8C}" type="datetimeFigureOut">
              <a:rPr lang="en-GB" smtClean="0"/>
              <a:t>13/12/2023</a:t>
            </a:fld>
            <a:endParaRPr lang="en-GB"/>
          </a:p>
        </p:txBody>
      </p:sp>
      <p:sp>
        <p:nvSpPr>
          <p:cNvPr id="5" name="Footer Placeholder 4">
            <a:extLst>
              <a:ext uri="{FF2B5EF4-FFF2-40B4-BE49-F238E27FC236}">
                <a16:creationId xmlns:a16="http://schemas.microsoft.com/office/drawing/2014/main" id="{24B9EAC1-EF29-82A4-138B-DD9D76A0FE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77810A-5EB2-D399-3CDE-F8D2F5C3E39C}"/>
              </a:ext>
            </a:extLst>
          </p:cNvPr>
          <p:cNvSpPr>
            <a:spLocks noGrp="1"/>
          </p:cNvSpPr>
          <p:nvPr>
            <p:ph type="sldNum" sz="quarter" idx="12"/>
          </p:nvPr>
        </p:nvSpPr>
        <p:spPr/>
        <p:txBody>
          <a:bodyPr/>
          <a:lstStyle/>
          <a:p>
            <a:fld id="{AB626306-CE95-4E80-8169-C97531DC55BC}" type="slidenum">
              <a:rPr lang="en-GB" smtClean="0"/>
              <a:t>‹#›</a:t>
            </a:fld>
            <a:endParaRPr lang="en-GB"/>
          </a:p>
        </p:txBody>
      </p:sp>
    </p:spTree>
    <p:extLst>
      <p:ext uri="{BB962C8B-B14F-4D97-AF65-F5344CB8AC3E}">
        <p14:creationId xmlns:p14="http://schemas.microsoft.com/office/powerpoint/2010/main" val="2011436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607669-F8FC-8A78-BEB1-C9D1C21FD26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9FADD0-6FFB-D00E-B8B0-690F01F7351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23AD8D-C3CB-BD28-D346-3446AA171759}"/>
              </a:ext>
            </a:extLst>
          </p:cNvPr>
          <p:cNvSpPr>
            <a:spLocks noGrp="1"/>
          </p:cNvSpPr>
          <p:nvPr>
            <p:ph type="dt" sz="half" idx="10"/>
          </p:nvPr>
        </p:nvSpPr>
        <p:spPr/>
        <p:txBody>
          <a:bodyPr/>
          <a:lstStyle/>
          <a:p>
            <a:fld id="{B9B7C876-78D5-4A0C-94A3-829368252A8C}" type="datetimeFigureOut">
              <a:rPr lang="en-GB" smtClean="0"/>
              <a:t>13/12/2023</a:t>
            </a:fld>
            <a:endParaRPr lang="en-GB"/>
          </a:p>
        </p:txBody>
      </p:sp>
      <p:sp>
        <p:nvSpPr>
          <p:cNvPr id="5" name="Footer Placeholder 4">
            <a:extLst>
              <a:ext uri="{FF2B5EF4-FFF2-40B4-BE49-F238E27FC236}">
                <a16:creationId xmlns:a16="http://schemas.microsoft.com/office/drawing/2014/main" id="{036B126F-75CD-C6F0-6B29-7F10198B26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FCCF6C-FC39-A087-94DF-F886D0AB6EE5}"/>
              </a:ext>
            </a:extLst>
          </p:cNvPr>
          <p:cNvSpPr>
            <a:spLocks noGrp="1"/>
          </p:cNvSpPr>
          <p:nvPr>
            <p:ph type="sldNum" sz="quarter" idx="12"/>
          </p:nvPr>
        </p:nvSpPr>
        <p:spPr/>
        <p:txBody>
          <a:bodyPr/>
          <a:lstStyle/>
          <a:p>
            <a:fld id="{AB626306-CE95-4E80-8169-C97531DC55BC}" type="slidenum">
              <a:rPr lang="en-GB" smtClean="0"/>
              <a:t>‹#›</a:t>
            </a:fld>
            <a:endParaRPr lang="en-GB"/>
          </a:p>
        </p:txBody>
      </p:sp>
    </p:spTree>
    <p:extLst>
      <p:ext uri="{BB962C8B-B14F-4D97-AF65-F5344CB8AC3E}">
        <p14:creationId xmlns:p14="http://schemas.microsoft.com/office/powerpoint/2010/main" val="1509656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8DCAC1-D497-4C24-B7F5-623552A8A3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9363D4-D627-F2E9-7807-F6F311438F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8D4D1D-A62A-AE0F-95EC-CB510E5288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B7C876-78D5-4A0C-94A3-829368252A8C}" type="datetimeFigureOut">
              <a:rPr lang="en-GB" smtClean="0"/>
              <a:t>13/12/2023</a:t>
            </a:fld>
            <a:endParaRPr lang="en-GB"/>
          </a:p>
        </p:txBody>
      </p:sp>
      <p:sp>
        <p:nvSpPr>
          <p:cNvPr id="5" name="Footer Placeholder 4">
            <a:extLst>
              <a:ext uri="{FF2B5EF4-FFF2-40B4-BE49-F238E27FC236}">
                <a16:creationId xmlns:a16="http://schemas.microsoft.com/office/drawing/2014/main" id="{4B07C1E0-6F7A-8720-AF5F-0E2BBF73EC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BE196D2-110A-AE89-F5CF-705839ADC32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626306-CE95-4E80-8169-C97531DC55BC}" type="slidenum">
              <a:rPr lang="en-GB" smtClean="0"/>
              <a:t>‹#›</a:t>
            </a:fld>
            <a:endParaRPr lang="en-GB"/>
          </a:p>
        </p:txBody>
      </p:sp>
    </p:spTree>
    <p:extLst>
      <p:ext uri="{BB962C8B-B14F-4D97-AF65-F5344CB8AC3E}">
        <p14:creationId xmlns:p14="http://schemas.microsoft.com/office/powerpoint/2010/main" val="2087730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f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A8E60-EF5D-4A78-639E-B36F7FFCFBBD}"/>
              </a:ext>
            </a:extLst>
          </p:cNvPr>
          <p:cNvSpPr>
            <a:spLocks noGrp="1"/>
          </p:cNvSpPr>
          <p:nvPr>
            <p:ph type="ctrTitle"/>
          </p:nvPr>
        </p:nvSpPr>
        <p:spPr>
          <a:xfrm>
            <a:off x="1524000" y="889686"/>
            <a:ext cx="9144000" cy="864973"/>
          </a:xfrm>
        </p:spPr>
        <p:txBody>
          <a:bodyPr>
            <a:normAutofit fontScale="90000"/>
          </a:bodyPr>
          <a:lstStyle/>
          <a:p>
            <a:r>
              <a:rPr lang="en-GB" dirty="0"/>
              <a:t>The Ritz London</a:t>
            </a:r>
          </a:p>
        </p:txBody>
      </p:sp>
      <p:sp>
        <p:nvSpPr>
          <p:cNvPr id="3" name="Subtitle 2">
            <a:extLst>
              <a:ext uri="{FF2B5EF4-FFF2-40B4-BE49-F238E27FC236}">
                <a16:creationId xmlns:a16="http://schemas.microsoft.com/office/drawing/2014/main" id="{DC0BA5A9-B2E5-6E6D-92C0-A341036A361B}"/>
              </a:ext>
            </a:extLst>
          </p:cNvPr>
          <p:cNvSpPr>
            <a:spLocks noGrp="1"/>
          </p:cNvSpPr>
          <p:nvPr>
            <p:ph type="subTitle" idx="1"/>
          </p:nvPr>
        </p:nvSpPr>
        <p:spPr>
          <a:xfrm>
            <a:off x="1524000" y="2096379"/>
            <a:ext cx="9144000" cy="1655762"/>
          </a:xfrm>
        </p:spPr>
        <p:txBody>
          <a:bodyPr/>
          <a:lstStyle/>
          <a:p>
            <a:r>
              <a:rPr lang="en-GB" dirty="0"/>
              <a:t>The ritz is a luxury hotel and restaurant in London the offers a huge amount of guest services.</a:t>
            </a:r>
          </a:p>
        </p:txBody>
      </p:sp>
      <p:pic>
        <p:nvPicPr>
          <p:cNvPr id="5" name="Picture 4" descr="A building with lights on">
            <a:extLst>
              <a:ext uri="{FF2B5EF4-FFF2-40B4-BE49-F238E27FC236}">
                <a16:creationId xmlns:a16="http://schemas.microsoft.com/office/drawing/2014/main" id="{A4054084-56A9-33A6-067D-21F1B5E03F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16400" y="4254500"/>
            <a:ext cx="3930454" cy="2374900"/>
          </a:xfrm>
          <a:prstGeom prst="rect">
            <a:avLst/>
          </a:prstGeom>
        </p:spPr>
      </p:pic>
    </p:spTree>
    <p:extLst>
      <p:ext uri="{BB962C8B-B14F-4D97-AF65-F5344CB8AC3E}">
        <p14:creationId xmlns:p14="http://schemas.microsoft.com/office/powerpoint/2010/main" val="1344499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88FE8-DDA5-DDD6-5194-5504F381DE7A}"/>
              </a:ext>
            </a:extLst>
          </p:cNvPr>
          <p:cNvSpPr>
            <a:spLocks noGrp="1"/>
          </p:cNvSpPr>
          <p:nvPr>
            <p:ph type="title"/>
          </p:nvPr>
        </p:nvSpPr>
        <p:spPr/>
        <p:txBody>
          <a:bodyPr>
            <a:normAutofit/>
          </a:bodyPr>
          <a:lstStyle/>
          <a:p>
            <a:r>
              <a:rPr lang="en-GB" sz="2400" dirty="0"/>
              <a:t>This information by casemarathon.com tells us exactly how the ritz uses PESTLE format within their organisation.</a:t>
            </a:r>
          </a:p>
        </p:txBody>
      </p:sp>
      <p:sp>
        <p:nvSpPr>
          <p:cNvPr id="3" name="Content Placeholder 2">
            <a:extLst>
              <a:ext uri="{FF2B5EF4-FFF2-40B4-BE49-F238E27FC236}">
                <a16:creationId xmlns:a16="http://schemas.microsoft.com/office/drawing/2014/main" id="{E8BBCAA9-CA07-B761-380B-120C7E30F527}"/>
              </a:ext>
            </a:extLst>
          </p:cNvPr>
          <p:cNvSpPr>
            <a:spLocks noGrp="1"/>
          </p:cNvSpPr>
          <p:nvPr>
            <p:ph idx="1"/>
          </p:nvPr>
        </p:nvSpPr>
        <p:spPr/>
        <p:txBody>
          <a:bodyPr>
            <a:normAutofit fontScale="40000" lnSpcReduction="20000"/>
          </a:bodyPr>
          <a:lstStyle/>
          <a:p>
            <a:pPr algn="l"/>
            <a:r>
              <a:rPr lang="en-GB" sz="3000" i="0" dirty="0">
                <a:solidFill>
                  <a:srgbClr val="6E6E6E"/>
                </a:solidFill>
                <a:effectLst/>
                <a:latin typeface="+mj-lt"/>
              </a:rPr>
              <a:t>Political.</a:t>
            </a:r>
          </a:p>
          <a:p>
            <a:pPr algn="l"/>
            <a:r>
              <a:rPr lang="en-GB" sz="3000" i="0" dirty="0">
                <a:solidFill>
                  <a:srgbClr val="6E6E6E"/>
                </a:solidFill>
                <a:effectLst/>
                <a:latin typeface="+mj-lt"/>
              </a:rPr>
              <a:t>The political impact on the company is greatly influenced by the government laws and guidelines. The business must fulfil its requirements offered by federal government otherwise it has to pay fine. Ritz Carlton Hotels is greatly supported by Government to fulfil all the criteria of standards like acts of health and safety. In efforts to produce excellent food, Ritz Carlton Hotels is changing the standards of food and drink production. This may cause the offense of governmental rules and guidelines.</a:t>
            </a:r>
          </a:p>
          <a:p>
            <a:pPr algn="l"/>
            <a:r>
              <a:rPr lang="en-GB" sz="3000" i="0" dirty="0">
                <a:solidFill>
                  <a:srgbClr val="282828"/>
                </a:solidFill>
                <a:effectLst/>
                <a:latin typeface="+mj-lt"/>
              </a:rPr>
              <a:t>Economic.</a:t>
            </a:r>
          </a:p>
          <a:p>
            <a:pPr algn="l"/>
            <a:r>
              <a:rPr lang="en-GB" sz="3000" i="0" dirty="0">
                <a:solidFill>
                  <a:srgbClr val="6E6E6E"/>
                </a:solidFill>
                <a:effectLst/>
                <a:latin typeface="+mj-lt"/>
              </a:rPr>
              <a:t>Initiation of the business where the capital income of each specific matters for the increased net sale as this differs country-to-country. The economy of the Ritz Carlton Hotels Business in U.S. is growing year by year with variable items launch especially focusing on the nutritional food for infants.</a:t>
            </a:r>
          </a:p>
          <a:p>
            <a:pPr algn="l"/>
            <a:r>
              <a:rPr lang="en-GB" sz="3000" i="0" dirty="0">
                <a:solidFill>
                  <a:srgbClr val="282828"/>
                </a:solidFill>
                <a:effectLst/>
                <a:latin typeface="+mj-lt"/>
              </a:rPr>
              <a:t>Social.</a:t>
            </a:r>
          </a:p>
          <a:p>
            <a:pPr algn="l"/>
            <a:r>
              <a:rPr lang="en-GB" sz="3000" i="0" dirty="0">
                <a:solidFill>
                  <a:srgbClr val="6E6E6E"/>
                </a:solidFill>
                <a:effectLst/>
                <a:latin typeface="+mj-lt"/>
              </a:rPr>
              <a:t>The social environment keeps on altering with respect to time like the attitude of the consumer as well as their way of lives. Any product and services of any business cannot be successful up until the company is not concerned about the living system of the customer. Ritz Carlton Hotels is taking measures to fulfil its objectives as the world remains in search of healthy and delicious food.</a:t>
            </a:r>
          </a:p>
          <a:p>
            <a:pPr algn="l"/>
            <a:r>
              <a:rPr lang="en-GB" sz="3000" i="0" dirty="0">
                <a:solidFill>
                  <a:srgbClr val="282828"/>
                </a:solidFill>
                <a:effectLst/>
                <a:latin typeface="+mj-lt"/>
              </a:rPr>
              <a:t>Technological.</a:t>
            </a:r>
          </a:p>
          <a:p>
            <a:pPr algn="l"/>
            <a:r>
              <a:rPr lang="en-GB" sz="3000" i="0" dirty="0">
                <a:solidFill>
                  <a:srgbClr val="6E6E6E"/>
                </a:solidFill>
                <a:effectLst/>
                <a:latin typeface="+mj-lt"/>
              </a:rPr>
              <a:t>In the development of organisation, tactical procedures are rather compulsory. Ritz Carlton Hotels is one of the leading popular international company and by time it purchases various departments to take its products to new level. Ritz Carlton Hotels is spending more on its R&amp;D to make its products healthier and nutritious offering customers with health benefits.</a:t>
            </a:r>
          </a:p>
          <a:p>
            <a:pPr algn="l"/>
            <a:r>
              <a:rPr lang="en-GB" sz="3000" i="0" dirty="0">
                <a:solidFill>
                  <a:srgbClr val="282828"/>
                </a:solidFill>
                <a:effectLst/>
                <a:latin typeface="+mj-lt"/>
              </a:rPr>
              <a:t>Legal.</a:t>
            </a:r>
          </a:p>
          <a:p>
            <a:pPr algn="l"/>
            <a:r>
              <a:rPr lang="en-GB" sz="3000" i="0" dirty="0">
                <a:solidFill>
                  <a:srgbClr val="6E6E6E"/>
                </a:solidFill>
                <a:effectLst/>
                <a:latin typeface="+mj-lt"/>
              </a:rPr>
              <a:t>There is no such impact of legal factors of Ritz Carlton Hotels as it is more worried over its laws and guidelines.</a:t>
            </a:r>
          </a:p>
          <a:p>
            <a:pPr algn="l"/>
            <a:r>
              <a:rPr lang="en-GB" sz="3000" i="0" dirty="0">
                <a:solidFill>
                  <a:srgbClr val="282828"/>
                </a:solidFill>
                <a:effectLst/>
                <a:latin typeface="+mj-lt"/>
              </a:rPr>
              <a:t>Environmental.</a:t>
            </a:r>
          </a:p>
          <a:p>
            <a:pPr algn="l"/>
            <a:r>
              <a:rPr lang="en-GB" sz="3000" i="0" dirty="0">
                <a:solidFill>
                  <a:srgbClr val="6E6E6E"/>
                </a:solidFill>
                <a:effectLst/>
                <a:latin typeface="+mj-lt"/>
              </a:rPr>
              <a:t>Ritz Carlton Hotels, regarding ecological effect is committed to work in environmentally friendly environment with preservation of the natural resources and energy. As due to the production of bigger number of items there may be a danger if the resources used are recyclable or not.</a:t>
            </a:r>
            <a:br>
              <a:rPr lang="en-GB" sz="3000" i="0" dirty="0">
                <a:solidFill>
                  <a:srgbClr val="6E6E6E"/>
                </a:solidFill>
                <a:effectLst/>
                <a:latin typeface="+mj-lt"/>
              </a:rPr>
            </a:br>
            <a:endParaRPr lang="en-GB" sz="3000" i="0" dirty="0">
              <a:solidFill>
                <a:srgbClr val="6E6E6E"/>
              </a:solidFill>
              <a:effectLst/>
              <a:latin typeface="+mj-lt"/>
            </a:endParaRPr>
          </a:p>
          <a:p>
            <a:endParaRPr lang="en-GB" dirty="0"/>
          </a:p>
        </p:txBody>
      </p:sp>
    </p:spTree>
    <p:extLst>
      <p:ext uri="{BB962C8B-B14F-4D97-AF65-F5344CB8AC3E}">
        <p14:creationId xmlns:p14="http://schemas.microsoft.com/office/powerpoint/2010/main" val="1955305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BE4CE-39B3-79A8-AB08-C526F15B56FF}"/>
              </a:ext>
            </a:extLst>
          </p:cNvPr>
          <p:cNvSpPr>
            <a:spLocks noGrp="1"/>
          </p:cNvSpPr>
          <p:nvPr>
            <p:ph type="title"/>
          </p:nvPr>
        </p:nvSpPr>
        <p:spPr/>
        <p:txBody>
          <a:bodyPr/>
          <a:lstStyle/>
          <a:p>
            <a:r>
              <a:rPr lang="en-GB" dirty="0">
                <a:highlight>
                  <a:srgbClr val="FFFF00"/>
                </a:highlight>
              </a:rPr>
              <a:t>Customer communication</a:t>
            </a:r>
          </a:p>
        </p:txBody>
      </p:sp>
      <p:sp>
        <p:nvSpPr>
          <p:cNvPr id="3" name="Content Placeholder 2">
            <a:extLst>
              <a:ext uri="{FF2B5EF4-FFF2-40B4-BE49-F238E27FC236}">
                <a16:creationId xmlns:a16="http://schemas.microsoft.com/office/drawing/2014/main" id="{D2B8F718-F0D7-169C-008C-403BB158374A}"/>
              </a:ext>
            </a:extLst>
          </p:cNvPr>
          <p:cNvSpPr>
            <a:spLocks noGrp="1"/>
          </p:cNvSpPr>
          <p:nvPr>
            <p:ph idx="1"/>
          </p:nvPr>
        </p:nvSpPr>
        <p:spPr/>
        <p:txBody>
          <a:bodyPr>
            <a:normAutofit/>
          </a:bodyPr>
          <a:lstStyle/>
          <a:p>
            <a:r>
              <a:rPr lang="en-GB" sz="1800" dirty="0"/>
              <a:t>To maintain their 5-star service the ritz must make their customers feel special, And they do it exceptionally well. They do this by doing key little things such as calling thew customer by the name this shows that they recognize them, and they aren’t just another customer. They provide excellent  customer service which allows them to remain at a gold standard. They also offer a variety of unique experience for every customer.</a:t>
            </a:r>
          </a:p>
          <a:p>
            <a:endParaRPr lang="en-GB" sz="1800" dirty="0"/>
          </a:p>
          <a:p>
            <a:r>
              <a:rPr lang="en-GB" sz="1800" dirty="0"/>
              <a:t>Too make they customers feel extra special they offer up to 70% discounts to their customers. This can also help boost their brand by making their customers want to come back and can also make people want to come visit the ritz themselves.</a:t>
            </a:r>
          </a:p>
          <a:p>
            <a:endParaRPr lang="en-GB" sz="1800" dirty="0"/>
          </a:p>
          <a:p>
            <a:endParaRPr lang="en-GB" sz="1800" dirty="0"/>
          </a:p>
          <a:p>
            <a:r>
              <a:rPr lang="en-GB" sz="1800" dirty="0"/>
              <a:t>They also offer seasonal event like Christmas that include a variety of events and entertainment </a:t>
            </a:r>
            <a:r>
              <a:rPr lang="en-GB" sz="1800" dirty="0" err="1"/>
              <a:t>too.This</a:t>
            </a:r>
            <a:r>
              <a:rPr lang="en-GB" sz="1800" dirty="0"/>
              <a:t> can lead to past customers feeling intrigued and wanting them to come and book these extra events for new experiences.</a:t>
            </a:r>
          </a:p>
        </p:txBody>
      </p:sp>
    </p:spTree>
    <p:extLst>
      <p:ext uri="{BB962C8B-B14F-4D97-AF65-F5344CB8AC3E}">
        <p14:creationId xmlns:p14="http://schemas.microsoft.com/office/powerpoint/2010/main" val="1867056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3B088-B344-5789-E720-3B06AB085605}"/>
              </a:ext>
            </a:extLst>
          </p:cNvPr>
          <p:cNvSpPr>
            <a:spLocks noGrp="1"/>
          </p:cNvSpPr>
          <p:nvPr>
            <p:ph type="title"/>
          </p:nvPr>
        </p:nvSpPr>
        <p:spPr/>
        <p:txBody>
          <a:bodyPr>
            <a:normAutofit/>
          </a:bodyPr>
          <a:lstStyle/>
          <a:p>
            <a:r>
              <a:rPr lang="en-GB" sz="2800" dirty="0"/>
              <a:t>Through research  I have found out that the ritz Carlton uses swot analysis like so</a:t>
            </a:r>
          </a:p>
        </p:txBody>
      </p:sp>
      <p:sp>
        <p:nvSpPr>
          <p:cNvPr id="3" name="Content Placeholder 2">
            <a:extLst>
              <a:ext uri="{FF2B5EF4-FFF2-40B4-BE49-F238E27FC236}">
                <a16:creationId xmlns:a16="http://schemas.microsoft.com/office/drawing/2014/main" id="{C75A5135-9916-8E6B-6A8A-A434CA666A82}"/>
              </a:ext>
            </a:extLst>
          </p:cNvPr>
          <p:cNvSpPr>
            <a:spLocks noGrp="1"/>
          </p:cNvSpPr>
          <p:nvPr>
            <p:ph idx="1"/>
          </p:nvPr>
        </p:nvSpPr>
        <p:spPr/>
        <p:txBody>
          <a:bodyPr>
            <a:normAutofit/>
          </a:bodyPr>
          <a:lstStyle/>
          <a:p>
            <a:pPr algn="l" fontAlgn="base">
              <a:buFont typeface="+mj-lt"/>
              <a:buAutoNum type="arabicPeriod"/>
            </a:pPr>
            <a:r>
              <a:rPr lang="en-GB" b="1" dirty="0">
                <a:highlight>
                  <a:srgbClr val="FFFF00"/>
                </a:highlight>
                <a:latin typeface="inherit"/>
              </a:rPr>
              <a:t>Strengths.</a:t>
            </a:r>
          </a:p>
          <a:p>
            <a:pPr lvl="7" fontAlgn="base">
              <a:buFont typeface="+mj-lt"/>
              <a:buAutoNum type="arabicPeriod"/>
            </a:pPr>
            <a:endParaRPr lang="en-GB" b="1" i="0" dirty="0">
              <a:effectLst/>
              <a:latin typeface="inherit"/>
            </a:endParaRPr>
          </a:p>
          <a:p>
            <a:pPr algn="l" fontAlgn="base">
              <a:buFont typeface="+mj-lt"/>
              <a:buAutoNum type="arabicPeriod"/>
            </a:pPr>
            <a:r>
              <a:rPr lang="en-GB" sz="1800" b="1" i="0" dirty="0">
                <a:effectLst/>
                <a:latin typeface="+mj-lt"/>
              </a:rPr>
              <a:t>Personalized Services</a:t>
            </a:r>
            <a:r>
              <a:rPr lang="en-GB" sz="1800" b="0" i="0" dirty="0">
                <a:effectLst/>
                <a:latin typeface="+mj-lt"/>
              </a:rPr>
              <a:t>: The Ritz-Carlton is known for its customized guest services and attention to detail, which have become hallmarks of the brand.</a:t>
            </a:r>
          </a:p>
          <a:p>
            <a:pPr algn="l" fontAlgn="base">
              <a:buFont typeface="+mj-lt"/>
              <a:buAutoNum type="arabicPeriod"/>
            </a:pPr>
            <a:r>
              <a:rPr lang="en-GB" sz="1800" b="1" i="0" dirty="0">
                <a:effectLst/>
                <a:latin typeface="+mj-lt"/>
              </a:rPr>
              <a:t>Innovative Offerings</a:t>
            </a:r>
            <a:r>
              <a:rPr lang="en-GB" sz="1800" b="0" i="0" dirty="0">
                <a:effectLst/>
                <a:latin typeface="+mj-lt"/>
              </a:rPr>
              <a:t>: The company is often at the forefront of introducing innovative services and experiences, such as the Ritz-Carlton Yacht Collection, which offers luxury cruises</a:t>
            </a:r>
            <a:r>
              <a:rPr lang="en-GB" sz="1800" b="0" i="0" dirty="0">
                <a:effectLst/>
                <a:latin typeface="inherit"/>
              </a:rPr>
              <a:t>.</a:t>
            </a:r>
          </a:p>
          <a:p>
            <a:pPr algn="l" fontAlgn="base">
              <a:buFont typeface="+mj-lt"/>
              <a:buAutoNum type="arabicPeriod"/>
            </a:pPr>
            <a:endParaRPr lang="en-GB" sz="1800" dirty="0">
              <a:latin typeface="inherit"/>
            </a:endParaRPr>
          </a:p>
          <a:p>
            <a:pPr algn="l" fontAlgn="base">
              <a:buFont typeface="+mj-lt"/>
              <a:buAutoNum type="arabicPeriod"/>
            </a:pPr>
            <a:r>
              <a:rPr lang="en-GB" sz="1800" b="0" i="0" dirty="0">
                <a:effectLst/>
                <a:highlight>
                  <a:srgbClr val="FFFF00"/>
                </a:highlight>
                <a:latin typeface="inherit"/>
              </a:rPr>
              <a:t>Weaknesses.</a:t>
            </a:r>
          </a:p>
          <a:p>
            <a:pPr algn="l" fontAlgn="base">
              <a:buFont typeface="+mj-lt"/>
              <a:buAutoNum type="arabicPeriod"/>
            </a:pPr>
            <a:r>
              <a:rPr lang="en-GB" sz="1800" b="1" i="0" dirty="0">
                <a:effectLst/>
                <a:latin typeface="+mj-lt"/>
              </a:rPr>
              <a:t>High-Cost Structure</a:t>
            </a:r>
            <a:r>
              <a:rPr lang="en-GB" sz="1800" b="0" i="0" dirty="0">
                <a:effectLst/>
                <a:latin typeface="+mj-lt"/>
              </a:rPr>
              <a:t>: The Ritz-Carlton’s commitment to luxury and high-quality service can lead to a high-cost structure, making it vulnerable to economic downturns when luxury spending is reduced.</a:t>
            </a:r>
          </a:p>
          <a:p>
            <a:pPr algn="l" fontAlgn="base">
              <a:buFont typeface="+mj-lt"/>
              <a:buAutoNum type="arabicPeriod"/>
            </a:pPr>
            <a:r>
              <a:rPr lang="en-GB" sz="1800" b="1" i="0" dirty="0">
                <a:effectLst/>
                <a:latin typeface="+mj-lt"/>
              </a:rPr>
              <a:t>Limited Market</a:t>
            </a:r>
            <a:r>
              <a:rPr lang="en-GB" sz="1800" b="0" i="0" dirty="0">
                <a:effectLst/>
                <a:latin typeface="+mj-lt"/>
              </a:rPr>
              <a:t>: Because The Ritz-Carlton targets the luxury market, it naturally appeals to a smaller demographic. This can be a weakness because it limits the potential market size compared to more broadly positioned hotel chains.</a:t>
            </a:r>
          </a:p>
          <a:p>
            <a:pPr algn="l" fontAlgn="base">
              <a:buFont typeface="+mj-lt"/>
              <a:buAutoNum type="arabicPeriod"/>
            </a:pPr>
            <a:endParaRPr lang="en-GB" sz="1800" b="0" i="0" dirty="0">
              <a:effectLst/>
              <a:highlight>
                <a:srgbClr val="FFFF00"/>
              </a:highlight>
              <a:latin typeface="inherit"/>
            </a:endParaRPr>
          </a:p>
          <a:p>
            <a:pPr marL="0" indent="0" algn="l" fontAlgn="base">
              <a:buNone/>
            </a:pPr>
            <a:endParaRPr lang="en-GB" b="1" dirty="0">
              <a:latin typeface="inherit"/>
            </a:endParaRPr>
          </a:p>
        </p:txBody>
      </p:sp>
    </p:spTree>
    <p:extLst>
      <p:ext uri="{BB962C8B-B14F-4D97-AF65-F5344CB8AC3E}">
        <p14:creationId xmlns:p14="http://schemas.microsoft.com/office/powerpoint/2010/main" val="3607936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D66BE-2C83-7B5E-723E-2FCED4E36841}"/>
              </a:ext>
            </a:extLst>
          </p:cNvPr>
          <p:cNvSpPr>
            <a:spLocks noGrp="1"/>
          </p:cNvSpPr>
          <p:nvPr>
            <p:ph type="title"/>
          </p:nvPr>
        </p:nvSpPr>
        <p:spPr>
          <a:xfrm>
            <a:off x="838200" y="389839"/>
            <a:ext cx="10515600" cy="1325563"/>
          </a:xfrm>
        </p:spPr>
        <p:txBody>
          <a:bodyPr>
            <a:normAutofit fontScale="90000"/>
          </a:bodyPr>
          <a:lstStyle/>
          <a:p>
            <a:br>
              <a:rPr lang="en-GB" sz="3600" dirty="0">
                <a:highlight>
                  <a:srgbClr val="FFFF00"/>
                </a:highlight>
              </a:rPr>
            </a:br>
            <a:br>
              <a:rPr lang="en-GB" sz="3600" dirty="0">
                <a:highlight>
                  <a:srgbClr val="FFFF00"/>
                </a:highlight>
              </a:rPr>
            </a:br>
            <a:br>
              <a:rPr lang="en-GB" sz="3600" dirty="0">
                <a:highlight>
                  <a:srgbClr val="FFFF00"/>
                </a:highlight>
              </a:rPr>
            </a:br>
            <a:br>
              <a:rPr lang="en-GB" sz="3600" dirty="0">
                <a:highlight>
                  <a:srgbClr val="FFFF00"/>
                </a:highlight>
              </a:rPr>
            </a:br>
            <a:endParaRPr lang="en-GB" sz="3600" dirty="0">
              <a:highlight>
                <a:srgbClr val="FFFF00"/>
              </a:highlight>
            </a:endParaRPr>
          </a:p>
        </p:txBody>
      </p:sp>
      <p:sp>
        <p:nvSpPr>
          <p:cNvPr id="4" name="Content Placeholder 3">
            <a:extLst>
              <a:ext uri="{FF2B5EF4-FFF2-40B4-BE49-F238E27FC236}">
                <a16:creationId xmlns:a16="http://schemas.microsoft.com/office/drawing/2014/main" id="{B12352D4-5FA2-9475-BC43-5150677803E4}"/>
              </a:ext>
            </a:extLst>
          </p:cNvPr>
          <p:cNvSpPr>
            <a:spLocks noGrp="1"/>
          </p:cNvSpPr>
          <p:nvPr>
            <p:ph idx="1"/>
          </p:nvPr>
        </p:nvSpPr>
        <p:spPr/>
        <p:txBody>
          <a:bodyPr>
            <a:normAutofit/>
          </a:bodyPr>
          <a:lstStyle/>
          <a:p>
            <a:r>
              <a:rPr lang="en-GB" dirty="0">
                <a:highlight>
                  <a:srgbClr val="FFFF00"/>
                </a:highlight>
              </a:rPr>
              <a:t>Opportunities</a:t>
            </a:r>
          </a:p>
          <a:p>
            <a:r>
              <a:rPr lang="en-GB" sz="1800" b="1" i="0" dirty="0">
                <a:effectLst/>
                <a:latin typeface="+mj-lt"/>
              </a:rPr>
              <a:t>Strategic Partnerships</a:t>
            </a:r>
            <a:r>
              <a:rPr lang="en-GB" sz="1800" b="0" i="0" dirty="0">
                <a:effectLst/>
                <a:latin typeface="+mj-lt"/>
              </a:rPr>
              <a:t>: Forming alliances with luxury brands and services, like high-end car rentals, bespoke travel agencies, and luxury retail, can provide additional value to guests and open new revenue streams</a:t>
            </a:r>
            <a:r>
              <a:rPr lang="en-GB" sz="1800" b="0" i="0" dirty="0">
                <a:effectLst/>
                <a:latin typeface="inherit"/>
              </a:rPr>
              <a:t>.</a:t>
            </a:r>
          </a:p>
          <a:p>
            <a:r>
              <a:rPr lang="en-GB" sz="1800" b="1" i="0" dirty="0">
                <a:effectLst/>
                <a:latin typeface="+mj-lt"/>
              </a:rPr>
              <a:t>Brand Expansion</a:t>
            </a:r>
            <a:r>
              <a:rPr lang="en-GB" sz="1800" b="0" i="0" dirty="0">
                <a:effectLst/>
                <a:latin typeface="+mj-lt"/>
              </a:rPr>
              <a:t>: There is an opportunity to expand the Ritz-Carlton brand into new global markets, especially in countries experiencing an increase in luxury travel demand.</a:t>
            </a:r>
          </a:p>
          <a:p>
            <a:r>
              <a:rPr lang="en-GB" dirty="0">
                <a:highlight>
                  <a:srgbClr val="FFFF00"/>
                </a:highlight>
              </a:rPr>
              <a:t>Threats</a:t>
            </a:r>
          </a:p>
          <a:p>
            <a:r>
              <a:rPr lang="en-GB" sz="1800" b="1" i="0" dirty="0">
                <a:effectLst/>
                <a:latin typeface="+mj-lt"/>
              </a:rPr>
              <a:t>Competitive Market</a:t>
            </a:r>
            <a:r>
              <a:rPr lang="en-GB" sz="1800" b="0" i="0" dirty="0">
                <a:effectLst/>
                <a:latin typeface="+mj-lt"/>
              </a:rPr>
              <a:t>: The luxury hotel segment is fiercely competitive, with established global chains and boutique luxury hotels constantly vying for the same clientele. Emerging luxury brands and alternative accommodations like luxury Airbnb properties also increase the competition.</a:t>
            </a:r>
          </a:p>
          <a:p>
            <a:r>
              <a:rPr lang="en-GB" sz="2000" b="1" i="0" dirty="0">
                <a:effectLst/>
                <a:latin typeface="+mj-lt"/>
              </a:rPr>
              <a:t>Labor Shortages</a:t>
            </a:r>
            <a:r>
              <a:rPr lang="en-GB" sz="2000" b="0" i="0" dirty="0">
                <a:effectLst/>
                <a:latin typeface="+mj-lt"/>
              </a:rPr>
              <a:t>: The hospitality sector often faces challenges in staffing, particularly with finding and retaining qualified staff to maintain the high service standards expected at luxury hotels like The Ritz-Carlton.</a:t>
            </a:r>
          </a:p>
          <a:p>
            <a:endParaRPr lang="en-GB" dirty="0">
              <a:highlight>
                <a:srgbClr val="FFFF00"/>
              </a:highlight>
            </a:endParaRPr>
          </a:p>
        </p:txBody>
      </p:sp>
    </p:spTree>
    <p:extLst>
      <p:ext uri="{BB962C8B-B14F-4D97-AF65-F5344CB8AC3E}">
        <p14:creationId xmlns:p14="http://schemas.microsoft.com/office/powerpoint/2010/main" val="1061226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25574-2BF4-7066-825F-54D004145D1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1D6BF40-BB35-73B2-CAF0-C76FD5D84FCA}"/>
              </a:ext>
            </a:extLst>
          </p:cNvPr>
          <p:cNvSpPr>
            <a:spLocks noGrp="1"/>
          </p:cNvSpPr>
          <p:nvPr>
            <p:ph idx="1"/>
          </p:nvPr>
        </p:nvSpPr>
        <p:spPr/>
        <p:txBody>
          <a:bodyPr/>
          <a:lstStyle/>
          <a:p>
            <a:r>
              <a:rPr lang="en-GB" dirty="0"/>
              <a:t>The previous information and research I have found has shown that Ritz Carltons brand has extreme marketing strategies and helps us understand how they are able to keep up their 5 star and gold standard ratings. Despite having their threats, they still manage to keep on track which event boosts the brand reputation massively by showing little to no weaknesses and a lot of consistency.</a:t>
            </a:r>
          </a:p>
        </p:txBody>
      </p:sp>
    </p:spTree>
    <p:extLst>
      <p:ext uri="{BB962C8B-B14F-4D97-AF65-F5344CB8AC3E}">
        <p14:creationId xmlns:p14="http://schemas.microsoft.com/office/powerpoint/2010/main" val="1153855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AA559-DBE5-F6EE-7923-91D24DC71E15}"/>
              </a:ext>
            </a:extLst>
          </p:cNvPr>
          <p:cNvSpPr>
            <a:spLocks noGrp="1"/>
          </p:cNvSpPr>
          <p:nvPr>
            <p:ph type="title"/>
          </p:nvPr>
        </p:nvSpPr>
        <p:spPr/>
        <p:txBody>
          <a:bodyPr/>
          <a:lstStyle/>
          <a:p>
            <a:r>
              <a:rPr lang="en-GB" dirty="0"/>
              <a:t>The subject of marketing</a:t>
            </a:r>
          </a:p>
        </p:txBody>
      </p:sp>
      <p:sp>
        <p:nvSpPr>
          <p:cNvPr id="3" name="Content Placeholder 2">
            <a:extLst>
              <a:ext uri="{FF2B5EF4-FFF2-40B4-BE49-F238E27FC236}">
                <a16:creationId xmlns:a16="http://schemas.microsoft.com/office/drawing/2014/main" id="{8912D4F2-0F2C-D189-7A0B-8C074385400A}"/>
              </a:ext>
            </a:extLst>
          </p:cNvPr>
          <p:cNvSpPr>
            <a:spLocks noGrp="1"/>
          </p:cNvSpPr>
          <p:nvPr>
            <p:ph idx="1"/>
          </p:nvPr>
        </p:nvSpPr>
        <p:spPr/>
        <p:txBody>
          <a:bodyPr/>
          <a:lstStyle/>
          <a:p>
            <a:r>
              <a:rPr lang="en-GB" dirty="0"/>
              <a:t>Marketing is one of the most important skills to learn for skyrocketing a business. Without it barely anyone will know or hear of your business especially currently in 2023. With the likes of social media and search engines marketing could be the reason your business could explode. Using PESTLE and SWOT analysis could help you understand the strengths and weaknesses to your busine Marketing is also a way to draw customers in and create traffic towards you creating an appropriate audience for them and your business</a:t>
            </a:r>
          </a:p>
        </p:txBody>
      </p:sp>
    </p:spTree>
    <p:extLst>
      <p:ext uri="{BB962C8B-B14F-4D97-AF65-F5344CB8AC3E}">
        <p14:creationId xmlns:p14="http://schemas.microsoft.com/office/powerpoint/2010/main" val="24671661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6E6EF-649D-0999-27DE-FDAAF9C1310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17D038E-6000-89DA-4444-5553E20DBB09}"/>
              </a:ext>
            </a:extLst>
          </p:cNvPr>
          <p:cNvSpPr>
            <a:spLocks noGrp="1"/>
          </p:cNvSpPr>
          <p:nvPr>
            <p:ph idx="1"/>
          </p:nvPr>
        </p:nvSpPr>
        <p:spPr/>
        <p:txBody>
          <a:bodyPr>
            <a:normAutofit fontScale="92500" lnSpcReduction="10000"/>
          </a:bodyPr>
          <a:lstStyle/>
          <a:p>
            <a:r>
              <a:rPr lang="en-GB" dirty="0"/>
              <a:t>If not done correctly marketing could attract the wrong audiences. To ensure this most hospitality and guest services offer something  for  all kinds  of customers , for example kids entertainment ,bars for the adults and young adults. This allows families to come and feel reassured that their children will have something to keep them busy.</a:t>
            </a:r>
          </a:p>
          <a:p>
            <a:r>
              <a:rPr lang="en-GB" dirty="0"/>
              <a:t>They also need to target and offer deals to intrigue the customers into coming and make it seem a great deal that everyone needs. This can also bring on new customers that come multiple times after also. </a:t>
            </a:r>
          </a:p>
          <a:p>
            <a:r>
              <a:rPr lang="en-GB" dirty="0"/>
              <a:t>There are many more factors to marketing these are just a </a:t>
            </a:r>
            <a:r>
              <a:rPr lang="en-GB" dirty="0" err="1"/>
              <a:t>hanful</a:t>
            </a:r>
            <a:r>
              <a:rPr lang="en-GB" dirty="0"/>
              <a:t> compared to all the points of marketing, but they show that without marketing nobody would see the deals and variety of offers and other benefits.</a:t>
            </a:r>
          </a:p>
        </p:txBody>
      </p:sp>
    </p:spTree>
    <p:extLst>
      <p:ext uri="{BB962C8B-B14F-4D97-AF65-F5344CB8AC3E}">
        <p14:creationId xmlns:p14="http://schemas.microsoft.com/office/powerpoint/2010/main" val="20559616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176</TotalTime>
  <Words>1146</Words>
  <Application>Microsoft Office PowerPoint</Application>
  <PresentationFormat>Widescreen</PresentationFormat>
  <Paragraphs>44</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inherit</vt:lpstr>
      <vt:lpstr>Office Theme</vt:lpstr>
      <vt:lpstr>The Ritz London</vt:lpstr>
      <vt:lpstr>This information by casemarathon.com tells us exactly how the ritz uses PESTLE format within their organisation.</vt:lpstr>
      <vt:lpstr>Customer communication</vt:lpstr>
      <vt:lpstr>Through research  I have found out that the ritz Carlton uses swot analysis like so</vt:lpstr>
      <vt:lpstr>    </vt:lpstr>
      <vt:lpstr>PowerPoint Presentation</vt:lpstr>
      <vt:lpstr>The subject of marketing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Ritz London</dc:title>
  <dc:creator>milton cory jay anderson</dc:creator>
  <cp:lastModifiedBy>milton cory jay anderson</cp:lastModifiedBy>
  <cp:revision>2</cp:revision>
  <dcterms:created xsi:type="dcterms:W3CDTF">2023-12-13T15:11:25Z</dcterms:created>
  <dcterms:modified xsi:type="dcterms:W3CDTF">2023-12-13T18:08:20Z</dcterms:modified>
</cp:coreProperties>
</file>