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notesSlides/notesSlide6.xml" ContentType="application/vnd.openxmlformats-officedocument.presentationml.notesSlide+xml"/>
  <Override PartName="/ppt/charts/chart2.xml" ContentType="application/vnd.openxmlformats-officedocument.drawingml.chart+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371C5"/>
    <a:srgbClr val="C98A3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447"/>
    <p:restoredTop sz="94586"/>
  </p:normalViewPr>
  <p:slideViewPr>
    <p:cSldViewPr snapToGrid="0" snapToObjects="1">
      <p:cViewPr>
        <p:scale>
          <a:sx n="157" d="100"/>
          <a:sy n="157" d="100"/>
        </p:scale>
        <p:origin x="592"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200" b="0" i="0" u="none" strike="noStrike">
                <a:solidFill>
                  <a:srgbClr val="1F2A44"/>
                </a:solidFill>
                <a:latin typeface="Arial"/>
              </a:defRPr>
            </a:pPr>
            <a:r>
              <a:rPr lang="en-GB" sz="1200" b="0" i="0" u="none" strike="noStrike" dirty="0">
                <a:solidFill>
                  <a:srgbClr val="1F2A44"/>
                </a:solidFill>
                <a:latin typeface="Arial"/>
              </a:rPr>
              <a:t>Global CVD Deaths (millions)</a:t>
            </a:r>
          </a:p>
        </c:rich>
      </c:tx>
      <c:overlay val="0"/>
    </c:title>
    <c:autoTitleDeleted val="0"/>
    <c:plotArea>
      <c:layout/>
      <c:barChart>
        <c:barDir val="col"/>
        <c:grouping val="clustered"/>
        <c:varyColors val="0"/>
        <c:ser>
          <c:idx val="0"/>
          <c:order val="0"/>
          <c:tx>
            <c:strRef>
              <c:f>Sheet1!$B$1</c:f>
              <c:strCache>
                <c:ptCount val="1"/>
                <c:pt idx="0">
                  <c:v>Global CVD deaths (millions)</c:v>
                </c:pt>
              </c:strCache>
            </c:strRef>
          </c:tx>
          <c:spPr>
            <a:solidFill>
              <a:srgbClr val="1F2A44"/>
            </a:solidFill>
            <a:effectLst/>
          </c:spPr>
          <c:invertIfNegative val="0"/>
          <c:dLbls>
            <c:numFmt formatCode="0.0" sourceLinked="0"/>
            <c:spPr>
              <a:noFill/>
              <a:ln>
                <a:noFill/>
              </a:ln>
              <a:effectLst/>
            </c:spPr>
            <c:txPr>
              <a:bodyPr/>
              <a:lstStyle/>
              <a:p>
                <a:pPr>
                  <a:defRPr sz="1000" b="0" i="0" u="none" strike="noStrike">
                    <a:solidFill>
                      <a:srgbClr val="1F2A44"/>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1990</c:v>
                </c:pt>
                <c:pt idx="1">
                  <c:v>2021</c:v>
                </c:pt>
                <c:pt idx="2">
                  <c:v>2023</c:v>
                </c:pt>
              </c:strCache>
            </c:strRef>
          </c:cat>
          <c:val>
            <c:numRef>
              <c:f>Sheet1!$B$2:$B$4</c:f>
              <c:numCache>
                <c:formatCode>General</c:formatCode>
                <c:ptCount val="3"/>
                <c:pt idx="0">
                  <c:v>13.1</c:v>
                </c:pt>
                <c:pt idx="1">
                  <c:v>20.5</c:v>
                </c:pt>
                <c:pt idx="2">
                  <c:v>19.2</c:v>
                </c:pt>
              </c:numCache>
            </c:numRef>
          </c:val>
          <c:extLst>
            <c:ext xmlns:c16="http://schemas.microsoft.com/office/drawing/2014/chart" uri="{C3380CC4-5D6E-409C-BE32-E72D297353CC}">
              <c16:uniqueId val="{00000000-0591-154A-A68C-664F4A493499}"/>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6B6B6B"/>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9525" cap="flat">
              <a:solidFill>
                <a:srgbClr val="E4E4E4"/>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6B6B6B"/>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150" b="0" i="0" u="none" strike="noStrike">
                <a:solidFill>
                  <a:srgbClr val="1F2A44"/>
                </a:solidFill>
                <a:latin typeface="Arial"/>
              </a:defRPr>
            </a:pPr>
            <a:r>
              <a:rPr lang="en-GB" sz="1400" b="0" i="0" u="none" strike="noStrike" dirty="0">
                <a:solidFill>
                  <a:srgbClr val="1F2A44"/>
                </a:solidFill>
                <a:latin typeface="Arial"/>
              </a:rPr>
              <a:t>UK CVD Cost 2024/25 - Total £29.0bn</a:t>
            </a:r>
          </a:p>
        </c:rich>
      </c:tx>
      <c:overlay val="0"/>
    </c:title>
    <c:autoTitleDeleted val="0"/>
    <c:plotArea>
      <c:layout/>
      <c:pieChart>
        <c:varyColors val="1"/>
        <c:ser>
          <c:idx val="0"/>
          <c:order val="0"/>
          <c:tx>
            <c:strRef>
              <c:f>Sheet1!$B$1</c:f>
              <c:strCache>
                <c:ptCount val="1"/>
                <c:pt idx="0">
                  <c:v>UK CVD cost 2021/22 (£bn)</c:v>
                </c:pt>
              </c:strCache>
            </c:strRef>
          </c:tx>
          <c:spPr>
            <a:solidFill>
              <a:schemeClr val="accent1"/>
            </a:solidFill>
            <a:ln w="9525" cap="flat">
              <a:solidFill>
                <a:srgbClr val="F9F9F9"/>
              </a:solidFill>
              <a:prstDash val="solid"/>
              <a:round/>
            </a:ln>
            <a:effectLst/>
          </c:spPr>
          <c:dPt>
            <c:idx val="0"/>
            <c:bubble3D val="0"/>
            <c:spPr>
              <a:solidFill>
                <a:srgbClr val="8C1D2B"/>
              </a:solidFill>
              <a:effectLst/>
            </c:spPr>
            <c:extLst>
              <c:ext xmlns:c16="http://schemas.microsoft.com/office/drawing/2014/chart" uri="{C3380CC4-5D6E-409C-BE32-E72D297353CC}">
                <c16:uniqueId val="{00000001-D778-1B45-B9F2-E0E4AEA51B99}"/>
              </c:ext>
            </c:extLst>
          </c:dPt>
          <c:dPt>
            <c:idx val="1"/>
            <c:bubble3D val="0"/>
            <c:spPr>
              <a:solidFill>
                <a:srgbClr val="1F2A44"/>
              </a:solidFill>
              <a:effectLst/>
            </c:spPr>
            <c:extLst>
              <c:ext xmlns:c16="http://schemas.microsoft.com/office/drawing/2014/chart" uri="{C3380CC4-5D6E-409C-BE32-E72D297353CC}">
                <c16:uniqueId val="{00000003-D778-1B45-B9F2-E0E4AEA51B99}"/>
              </c:ext>
            </c:extLst>
          </c:dPt>
          <c:dLbls>
            <c:dLbl>
              <c:idx val="0"/>
              <c:numFmt formatCode="0%" sourceLinked="0"/>
              <c:spPr/>
              <c:txPr>
                <a:bodyPr/>
                <a:lstStyle/>
                <a:p>
                  <a:pPr>
                    <a:defRPr sz="1050" b="0" i="0" u="none" strike="noStrike">
                      <a:solidFill>
                        <a:srgbClr val="FFFFFF"/>
                      </a:solidFill>
                      <a:latin typeface="Arial"/>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D778-1B45-B9F2-E0E4AEA51B99}"/>
                </c:ext>
              </c:extLst>
            </c:dLbl>
            <c:dLbl>
              <c:idx val="1"/>
              <c:numFmt formatCode="0%" sourceLinked="0"/>
              <c:spPr/>
              <c:txPr>
                <a:bodyPr/>
                <a:lstStyle/>
                <a:p>
                  <a:pPr>
                    <a:defRPr sz="1050" b="0" i="0" u="none" strike="noStrike">
                      <a:solidFill>
                        <a:srgbClr val="FFFFFF"/>
                      </a:solidFill>
                      <a:latin typeface="Arial"/>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D778-1B45-B9F2-E0E4AEA51B99}"/>
                </c:ext>
              </c:extLst>
            </c:dLbl>
            <c:numFmt formatCode="0%" sourceLinked="0"/>
            <c:spPr>
              <a:noFill/>
              <a:ln>
                <a:noFill/>
              </a:ln>
              <a:effectLst/>
            </c:spPr>
            <c:txPr>
              <a:bodyPr/>
              <a:lstStyle/>
              <a:p>
                <a:pPr>
                  <a:defRPr sz="1800" b="0" i="0" u="none" strike="noStrike">
                    <a:solidFill>
                      <a:srgbClr val="000000"/>
                    </a:solidFill>
                    <a:latin typeface="Arial"/>
                  </a:defRPr>
                </a:pPr>
                <a:endParaRPr lang="en-US"/>
              </a:p>
            </c:txPr>
            <c:dLblPos val="ctr"/>
            <c:showLegendKey val="0"/>
            <c:showVal val="0"/>
            <c:showCatName val="1"/>
            <c:showSerName val="0"/>
            <c:showPercent val="1"/>
            <c:showBubbleSize val="0"/>
            <c:showLeaderLines val="0"/>
            <c:extLst>
              <c:ext xmlns:c15="http://schemas.microsoft.com/office/drawing/2012/chart" uri="{CE6537A1-D6FC-4f65-9D91-7224C49458BB}"/>
            </c:extLst>
          </c:dLbls>
          <c:cat>
            <c:strRef>
              <c:f>Sheet1!$A$2:$A$3</c:f>
              <c:strCache>
                <c:ptCount val="2"/>
                <c:pt idx="0">
                  <c:v>Direct healthcare (£16.6bn)</c:v>
                </c:pt>
                <c:pt idx="1">
                  <c:v>Indirect - productivity &amp; informal care (£12.4bn)</c:v>
                </c:pt>
              </c:strCache>
            </c:strRef>
          </c:cat>
          <c:val>
            <c:numRef>
              <c:f>Sheet1!$B$2:$B$3</c:f>
              <c:numCache>
                <c:formatCode>General</c:formatCode>
                <c:ptCount val="2"/>
                <c:pt idx="0">
                  <c:v>16.62</c:v>
                </c:pt>
                <c:pt idx="1">
                  <c:v>12.401999999999999</c:v>
                </c:pt>
              </c:numCache>
            </c:numRef>
          </c:val>
          <c:extLst>
            <c:ext xmlns:c16="http://schemas.microsoft.com/office/drawing/2014/chart" uri="{C3380CC4-5D6E-409C-BE32-E72D297353CC}">
              <c16:uniqueId val="{00000004-D778-1B45-B9F2-E0E4AEA51B99}"/>
            </c:ext>
          </c:extLst>
        </c:ser>
        <c:dLbls>
          <c:showLegendKey val="0"/>
          <c:showVal val="0"/>
          <c:showCatName val="0"/>
          <c:showSerName val="0"/>
          <c:showPercent val="0"/>
          <c:showBubbleSize val="0"/>
          <c:showLeaderLines val="0"/>
        </c:dLbls>
        <c:firstSliceAng val="0"/>
      </c:pieChart>
      <c:spPr>
        <a:noFill/>
        <a:ln>
          <a:noFill/>
        </a:ln>
        <a:effectLst/>
      </c:spPr>
    </c:plotArea>
    <c:legend>
      <c:legendPos val="b"/>
      <c:legendEntry>
        <c:idx val="0"/>
        <c:txPr>
          <a:bodyPr/>
          <a:lstStyle/>
          <a:p>
            <a:pPr>
              <a:defRPr sz="1300" baseline="0"/>
            </a:pPr>
            <a:endParaRPr lang="en-US"/>
          </a:p>
        </c:txPr>
      </c:legendEntry>
      <c:legendEntry>
        <c:idx val="1"/>
        <c:txPr>
          <a:bodyPr/>
          <a:lstStyle/>
          <a:p>
            <a:pPr>
              <a:defRPr sz="1300" baseline="0">
                <a:solidFill>
                  <a:schemeClr val="tx1"/>
                </a:solidFill>
              </a:defRPr>
            </a:pPr>
            <a:endParaRPr lang="en-US"/>
          </a:p>
        </c:txPr>
      </c:legendEntry>
      <c:overlay val="0"/>
      <c:txPr>
        <a:bodyPr/>
        <a:lstStyle/>
        <a:p>
          <a:pPr>
            <a:defRPr sz="1040" baseline="0"/>
          </a:pPr>
          <a:endParaRPr lang="en-US"/>
        </a:p>
      </c:txPr>
    </c:legend>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548593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dirty="0"/>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F2A44"/>
        </a:solidFill>
        <a:effectLst/>
      </p:bgPr>
    </p:bg>
    <p:spTree>
      <p:nvGrpSpPr>
        <p:cNvPr id="1" name=""/>
        <p:cNvGrpSpPr/>
        <p:nvPr/>
      </p:nvGrpSpPr>
      <p:grpSpPr>
        <a:xfrm>
          <a:off x="0" y="0"/>
          <a:ext cx="0" cy="0"/>
          <a:chOff x="0" y="0"/>
          <a:chExt cx="0" cy="0"/>
        </a:xfrm>
      </p:grpSpPr>
      <p:sp>
        <p:nvSpPr>
          <p:cNvPr id="4" name="Text 2"/>
          <p:cNvSpPr/>
          <p:nvPr/>
        </p:nvSpPr>
        <p:spPr>
          <a:xfrm>
            <a:off x="307501" y="1737360"/>
            <a:ext cx="10867600" cy="1408012"/>
          </a:xfrm>
          <a:prstGeom prst="rect">
            <a:avLst/>
          </a:prstGeom>
          <a:noFill/>
          <a:ln/>
        </p:spPr>
        <p:txBody>
          <a:bodyPr wrap="square" rtlCol="0" anchor="ctr"/>
          <a:lstStyle/>
          <a:p>
            <a:pPr algn="ctr"/>
            <a:r>
              <a:rPr lang="en-GB" sz="4000" b="1" u="sng" dirty="0">
                <a:solidFill>
                  <a:srgbClr val="C98A3A"/>
                </a:solidFill>
                <a:latin typeface="Angsana New" panose="02020603050405020304" pitchFamily="18" charset="-34"/>
                <a:cs typeface="Angsana New" panose="02020603050405020304" pitchFamily="18" charset="-34"/>
              </a:rPr>
              <a:t>LCHS7003</a:t>
            </a:r>
            <a:r>
              <a:rPr lang="en-GB" sz="2800" b="1" i="1" u="sng" dirty="0">
                <a:solidFill>
                  <a:srgbClr val="C98A3A"/>
                </a:solidFill>
                <a:latin typeface="ACADEMY ENGRAVED LET PLAIN:1.0" panose="02000000000000000000" pitchFamily="2" charset="0"/>
              </a:rPr>
              <a:t> </a:t>
            </a:r>
          </a:p>
          <a:p>
            <a:pPr algn="ctr"/>
            <a:r>
              <a:rPr lang="en-GB" sz="2800" b="1" dirty="0">
                <a:solidFill>
                  <a:srgbClr val="C98A3A"/>
                </a:solidFill>
                <a:latin typeface="ACADEMY ENGRAVED LET PLAIN:1.0" panose="02000000000000000000" pitchFamily="2" charset="0"/>
              </a:rPr>
              <a:t>COMMUNITY CARE AND MANAGEMENT OF LONGER-TERM CONDITIONS</a:t>
            </a:r>
            <a:endParaRPr lang="en-GB" sz="2800" i="1" u="sng" dirty="0">
              <a:solidFill>
                <a:srgbClr val="C98A3A"/>
              </a:solidFill>
              <a:latin typeface="ACADEMY ENGRAVED LET PLAIN:1.0" panose="02000000000000000000" pitchFamily="2" charset="0"/>
            </a:endParaRPr>
          </a:p>
          <a:p>
            <a:pPr marL="0" indent="0">
              <a:buNone/>
            </a:pPr>
            <a:endParaRPr lang="en-US" sz="1300" dirty="0">
              <a:solidFill>
                <a:srgbClr val="C98A3A"/>
              </a:solidFill>
            </a:endParaRPr>
          </a:p>
        </p:txBody>
      </p:sp>
      <p:sp>
        <p:nvSpPr>
          <p:cNvPr id="5" name="Text 3"/>
          <p:cNvSpPr/>
          <p:nvPr/>
        </p:nvSpPr>
        <p:spPr>
          <a:xfrm>
            <a:off x="307501" y="3145373"/>
            <a:ext cx="10515600" cy="706729"/>
          </a:xfrm>
          <a:prstGeom prst="rect">
            <a:avLst/>
          </a:prstGeom>
          <a:noFill/>
          <a:ln/>
        </p:spPr>
        <p:txBody>
          <a:bodyPr wrap="square"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Coronary Heart Disease as a long-term condition</a:t>
            </a:r>
            <a:endParaRPr lang="en-US" sz="2800" dirty="0"/>
          </a:p>
        </p:txBody>
      </p:sp>
      <p:sp>
        <p:nvSpPr>
          <p:cNvPr id="7" name="Shape 5"/>
          <p:cNvSpPr/>
          <p:nvPr/>
        </p:nvSpPr>
        <p:spPr>
          <a:xfrm>
            <a:off x="448299" y="3751873"/>
            <a:ext cx="7863840" cy="18288"/>
          </a:xfrm>
          <a:prstGeom prst="rect">
            <a:avLst/>
          </a:prstGeom>
          <a:solidFill>
            <a:srgbClr val="3E4A6B"/>
          </a:solidFill>
          <a:ln/>
        </p:spPr>
        <p:txBody>
          <a:bodyPr/>
          <a:lstStyle/>
          <a:p>
            <a:endParaRPr lang="en-US" b="1" dirty="0"/>
          </a:p>
        </p:txBody>
      </p:sp>
      <p:sp>
        <p:nvSpPr>
          <p:cNvPr id="11" name="Diagonal Stripe 10">
            <a:extLst>
              <a:ext uri="{FF2B5EF4-FFF2-40B4-BE49-F238E27FC236}">
                <a16:creationId xmlns:a16="http://schemas.microsoft.com/office/drawing/2014/main" id="{8C9D596C-C2ED-8BA6-99C9-02ABBB72EDCF}"/>
              </a:ext>
            </a:extLst>
          </p:cNvPr>
          <p:cNvSpPr/>
          <p:nvPr/>
        </p:nvSpPr>
        <p:spPr>
          <a:xfrm rot="5400000">
            <a:off x="10393680" y="-60960"/>
            <a:ext cx="1737360" cy="1859280"/>
          </a:xfrm>
          <a:prstGeom prst="diagStripe">
            <a:avLst>
              <a:gd name="adj" fmla="val 5511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13" name="Straight Connector 12">
            <a:extLst>
              <a:ext uri="{FF2B5EF4-FFF2-40B4-BE49-F238E27FC236}">
                <a16:creationId xmlns:a16="http://schemas.microsoft.com/office/drawing/2014/main" id="{85FD9225-C9C1-CF13-5629-DF9BCEB842CC}"/>
              </a:ext>
            </a:extLst>
          </p:cNvPr>
          <p:cNvCxnSpPr/>
          <p:nvPr/>
        </p:nvCxnSpPr>
        <p:spPr>
          <a:xfrm>
            <a:off x="12192000" y="0"/>
            <a:ext cx="0" cy="6858000"/>
          </a:xfrm>
          <a:prstGeom prst="line">
            <a:avLst/>
          </a:prstGeom>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4B9BAB40-538E-F963-530F-8D76C2905302}"/>
              </a:ext>
            </a:extLst>
          </p:cNvPr>
          <p:cNvPicPr>
            <a:picLocks noChangeAspect="1"/>
          </p:cNvPicPr>
          <p:nvPr/>
        </p:nvPicPr>
        <p:blipFill>
          <a:blip r:embed="rId3"/>
          <a:stretch>
            <a:fillRect/>
          </a:stretch>
        </p:blipFill>
        <p:spPr>
          <a:xfrm>
            <a:off x="8052262" y="491458"/>
            <a:ext cx="2554778" cy="1065339"/>
          </a:xfrm>
          <a:prstGeom prst="rect">
            <a:avLst/>
          </a:prstGeom>
        </p:spPr>
      </p:pic>
      <p:sp>
        <p:nvSpPr>
          <p:cNvPr id="30" name="TextBox 29">
            <a:extLst>
              <a:ext uri="{FF2B5EF4-FFF2-40B4-BE49-F238E27FC236}">
                <a16:creationId xmlns:a16="http://schemas.microsoft.com/office/drawing/2014/main" id="{C03C5CE6-612D-B02B-6FD6-D6E9271B903B}"/>
              </a:ext>
            </a:extLst>
          </p:cNvPr>
          <p:cNvSpPr txBox="1"/>
          <p:nvPr/>
        </p:nvSpPr>
        <p:spPr>
          <a:xfrm>
            <a:off x="663547" y="4175490"/>
            <a:ext cx="5623206" cy="1951368"/>
          </a:xfrm>
          <a:prstGeom prst="rect">
            <a:avLst/>
          </a:prstGeom>
          <a:noFill/>
        </p:spPr>
        <p:txBody>
          <a:bodyPr wrap="none" rtlCol="0">
            <a:spAutoFit/>
          </a:bodyPr>
          <a:lstStyle/>
          <a:p>
            <a:pPr>
              <a:lnSpc>
                <a:spcPct val="150000"/>
              </a:lnSpc>
            </a:pPr>
            <a:r>
              <a:rPr lang="en-US" sz="2800" dirty="0">
                <a:solidFill>
                  <a:srgbClr val="C98A3A"/>
                </a:solidFill>
                <a:latin typeface="Cambria" panose="02040503050406030204" pitchFamily="18" charset="0"/>
              </a:rPr>
              <a:t>Student name </a:t>
            </a:r>
            <a:r>
              <a:rPr lang="en-US" sz="2800" dirty="0">
                <a:solidFill>
                  <a:srgbClr val="4371C5"/>
                </a:solidFill>
                <a:latin typeface="Cambria" panose="02040503050406030204" pitchFamily="18" charset="0"/>
              </a:rPr>
              <a:t>:</a:t>
            </a:r>
            <a:r>
              <a:rPr lang="en-US" sz="2800" dirty="0">
                <a:latin typeface="Cambria" panose="02040503050406030204" pitchFamily="18" charset="0"/>
              </a:rPr>
              <a:t>  </a:t>
            </a:r>
            <a:r>
              <a:rPr lang="en-US" sz="2800" dirty="0">
                <a:solidFill>
                  <a:schemeClr val="bg1"/>
                </a:solidFill>
                <a:latin typeface="Cambria" panose="02040503050406030204" pitchFamily="18" charset="0"/>
              </a:rPr>
              <a:t>Dhruvi Maisuriya</a:t>
            </a:r>
          </a:p>
          <a:p>
            <a:pPr>
              <a:lnSpc>
                <a:spcPct val="150000"/>
              </a:lnSpc>
            </a:pPr>
            <a:r>
              <a:rPr lang="en-US" sz="2800" dirty="0">
                <a:solidFill>
                  <a:srgbClr val="C98A3A"/>
                </a:solidFill>
                <a:latin typeface="Cambria" panose="02040503050406030204" pitchFamily="18" charset="0"/>
              </a:rPr>
              <a:t>Student number </a:t>
            </a:r>
            <a:r>
              <a:rPr lang="en-US" sz="2800" dirty="0">
                <a:solidFill>
                  <a:srgbClr val="4371C5"/>
                </a:solidFill>
                <a:latin typeface="Cambria" panose="02040503050406030204" pitchFamily="18" charset="0"/>
              </a:rPr>
              <a:t>:</a:t>
            </a:r>
            <a:r>
              <a:rPr lang="en-US" sz="2800" dirty="0">
                <a:latin typeface="Cambria" panose="02040503050406030204" pitchFamily="18" charset="0"/>
              </a:rPr>
              <a:t> </a:t>
            </a:r>
            <a:r>
              <a:rPr lang="en-US" sz="2800" dirty="0">
                <a:solidFill>
                  <a:schemeClr val="bg1"/>
                </a:solidFill>
                <a:latin typeface="Cambria" panose="02040503050406030204" pitchFamily="18" charset="0"/>
              </a:rPr>
              <a:t>2532720</a:t>
            </a:r>
          </a:p>
          <a:p>
            <a:pPr>
              <a:lnSpc>
                <a:spcPct val="150000"/>
              </a:lnSpc>
            </a:pPr>
            <a:r>
              <a:rPr lang="en-US" sz="2800" dirty="0">
                <a:solidFill>
                  <a:srgbClr val="C98A3A"/>
                </a:solidFill>
                <a:latin typeface="Cambria" panose="02040503050406030204" pitchFamily="18" charset="0"/>
              </a:rPr>
              <a:t>Lecturers name </a:t>
            </a:r>
            <a:r>
              <a:rPr lang="en-US" sz="2800" dirty="0">
                <a:solidFill>
                  <a:srgbClr val="4371C5"/>
                </a:solidFill>
                <a:latin typeface="Cambria" panose="02040503050406030204" pitchFamily="18" charset="0"/>
              </a:rPr>
              <a:t>:</a:t>
            </a:r>
            <a:r>
              <a:rPr lang="en-US" sz="2800" dirty="0">
                <a:latin typeface="Cambria" panose="02040503050406030204" pitchFamily="18" charset="0"/>
              </a:rPr>
              <a:t> </a:t>
            </a:r>
            <a:r>
              <a:rPr lang="en-US" sz="2800" dirty="0">
                <a:solidFill>
                  <a:schemeClr val="bg1"/>
                </a:solidFill>
                <a:latin typeface="Cambria" panose="02040503050406030204" pitchFamily="18" charset="0"/>
              </a:rPr>
              <a:t>Muhammad Khan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9144000" cy="292608"/>
          </a:xfrm>
          <a:prstGeom prst="rect">
            <a:avLst/>
          </a:prstGeom>
          <a:noFill/>
          <a:ln/>
        </p:spPr>
        <p:txBody>
          <a:bodyPr wrap="square" rtlCol="0" anchor="ctr"/>
          <a:lstStyle/>
          <a:p>
            <a:pPr marL="0" indent="0">
              <a:buNone/>
            </a:pPr>
            <a:r>
              <a:rPr lang="en-US" sz="1600" b="1" kern="0" spc="200" dirty="0">
                <a:solidFill>
                  <a:srgbClr val="8C1D2B"/>
                </a:solidFill>
                <a:latin typeface="Calibri" pitchFamily="34" charset="0"/>
                <a:ea typeface="Calibri" pitchFamily="34" charset="-122"/>
                <a:cs typeface="Calibri" pitchFamily="34" charset="-120"/>
              </a:rPr>
              <a:t>SESSION FRAMING</a:t>
            </a:r>
            <a:endParaRPr lang="en-US" sz="1600" dirty="0"/>
          </a:p>
        </p:txBody>
      </p:sp>
      <p:sp>
        <p:nvSpPr>
          <p:cNvPr id="3" name="Text 1"/>
          <p:cNvSpPr/>
          <p:nvPr/>
        </p:nvSpPr>
        <p:spPr>
          <a:xfrm>
            <a:off x="502920" y="530352"/>
            <a:ext cx="11155680" cy="685800"/>
          </a:xfrm>
          <a:prstGeom prst="rect">
            <a:avLst/>
          </a:prstGeom>
          <a:noFill/>
          <a:ln/>
        </p:spPr>
        <p:txBody>
          <a:bodyPr wrap="square" rtlCol="0" anchor="ctr"/>
          <a:lstStyle/>
          <a:p>
            <a:pPr marL="0" indent="0">
              <a:lnSpc>
                <a:spcPts val="2900"/>
              </a:lnSpc>
              <a:buNone/>
            </a:pPr>
            <a:r>
              <a:rPr lang="en-US" sz="2600" b="1" dirty="0">
                <a:solidFill>
                  <a:srgbClr val="1F2A44"/>
                </a:solidFill>
                <a:latin typeface="Cambria" pitchFamily="34" charset="0"/>
              </a:rPr>
              <a:t>About session and audience.</a:t>
            </a:r>
            <a:endParaRPr lang="en-US" sz="2600" dirty="0"/>
          </a:p>
        </p:txBody>
      </p:sp>
      <p:sp>
        <p:nvSpPr>
          <p:cNvPr id="4" name="Shape 2"/>
          <p:cNvSpPr/>
          <p:nvPr/>
        </p:nvSpPr>
        <p:spPr>
          <a:xfrm>
            <a:off x="502920" y="1417320"/>
            <a:ext cx="5440680" cy="4892040"/>
          </a:xfrm>
          <a:prstGeom prst="roundRect">
            <a:avLst>
              <a:gd name="adj" fmla="val 2243"/>
            </a:avLst>
          </a:prstGeom>
          <a:solidFill>
            <a:srgbClr val="FBEEEC"/>
          </a:solidFill>
          <a:ln w="12700">
            <a:solidFill>
              <a:srgbClr val="E9D3CF"/>
            </a:solidFill>
            <a:prstDash val="solid"/>
          </a:ln>
        </p:spPr>
        <p:txBody>
          <a:bodyPr/>
          <a:lstStyle/>
          <a:p>
            <a:endParaRPr lang="en-US" dirty="0"/>
          </a:p>
        </p:txBody>
      </p:sp>
      <p:sp>
        <p:nvSpPr>
          <p:cNvPr id="5" name="Shape 3"/>
          <p:cNvSpPr/>
          <p:nvPr/>
        </p:nvSpPr>
        <p:spPr>
          <a:xfrm>
            <a:off x="777240" y="1691640"/>
            <a:ext cx="457200" cy="457200"/>
          </a:xfrm>
          <a:prstGeom prst="ellipse">
            <a:avLst/>
          </a:prstGeom>
          <a:solidFill>
            <a:srgbClr val="8C1D2B"/>
          </a:solidFill>
          <a:ln/>
        </p:spPr>
        <p:txBody>
          <a:bodyPr/>
          <a:lstStyle/>
          <a:p>
            <a:endParaRPr lang="en-US" dirty="0"/>
          </a:p>
        </p:txBody>
      </p:sp>
      <p:sp>
        <p:nvSpPr>
          <p:cNvPr id="6" name="Text 4"/>
          <p:cNvSpPr/>
          <p:nvPr/>
        </p:nvSpPr>
        <p:spPr>
          <a:xfrm>
            <a:off x="777240" y="1691640"/>
            <a:ext cx="457200" cy="457200"/>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A</a:t>
            </a:r>
            <a:endParaRPr lang="en-US" sz="1200" dirty="0"/>
          </a:p>
        </p:txBody>
      </p:sp>
      <p:sp>
        <p:nvSpPr>
          <p:cNvPr id="7" name="Text 5"/>
          <p:cNvSpPr/>
          <p:nvPr/>
        </p:nvSpPr>
        <p:spPr>
          <a:xfrm>
            <a:off x="1417320" y="1691640"/>
            <a:ext cx="4206240" cy="457200"/>
          </a:xfrm>
          <a:prstGeom prst="rect">
            <a:avLst/>
          </a:prstGeom>
          <a:noFill/>
          <a:ln/>
        </p:spPr>
        <p:txBody>
          <a:bodyPr wrap="square" rtlCol="0" anchor="ctr"/>
          <a:lstStyle/>
          <a:p>
            <a:pPr marL="0" indent="0">
              <a:buNone/>
            </a:pPr>
            <a:r>
              <a:rPr lang="en-US" sz="1600" b="1" dirty="0">
                <a:solidFill>
                  <a:srgbClr val="1F2A44"/>
                </a:solidFill>
                <a:latin typeface="Cambria" pitchFamily="34" charset="0"/>
                <a:ea typeface="Cambria" pitchFamily="34" charset="-122"/>
                <a:cs typeface="Cambria" pitchFamily="34" charset="-120"/>
              </a:rPr>
              <a:t>Target Audience</a:t>
            </a:r>
            <a:endParaRPr lang="en-US" sz="1600" dirty="0"/>
          </a:p>
        </p:txBody>
      </p:sp>
      <p:sp>
        <p:nvSpPr>
          <p:cNvPr id="8" name="Text 6"/>
          <p:cNvSpPr/>
          <p:nvPr/>
        </p:nvSpPr>
        <p:spPr>
          <a:xfrm>
            <a:off x="777240" y="2240280"/>
            <a:ext cx="4892040" cy="1645920"/>
          </a:xfrm>
          <a:prstGeom prst="rect">
            <a:avLst/>
          </a:prstGeom>
          <a:noFill/>
          <a:ln/>
        </p:spPr>
        <p:txBody>
          <a:bodyPr wrap="square" rtlCol="0" anchor="ctr"/>
          <a:lstStyle/>
          <a:p>
            <a:pPr marL="0" indent="0">
              <a:lnSpc>
                <a:spcPct val="125000"/>
              </a:lnSpc>
              <a:buNone/>
            </a:pPr>
            <a:r>
              <a:rPr lang="en-US" sz="1400" dirty="0">
                <a:solidFill>
                  <a:srgbClr val="2B2B2B"/>
                </a:solidFill>
                <a:latin typeface="Calibri" pitchFamily="34" charset="0"/>
                <a:ea typeface="Calibri" pitchFamily="34" charset="-122"/>
                <a:cs typeface="Calibri" pitchFamily="34" charset="-120"/>
              </a:rPr>
              <a:t>Cardiac rehabilitation nurses, practice nurses and community MDT professionals (physiotherapists, dietitians, pharmacists, social prescribing link workers) delivering secondary prevention and long-term self-management support after a coronary event, in primary and community settings across the UK.</a:t>
            </a:r>
            <a:endParaRPr lang="en-US" sz="1400" dirty="0"/>
          </a:p>
        </p:txBody>
      </p:sp>
      <p:sp>
        <p:nvSpPr>
          <p:cNvPr id="9" name="Text 7"/>
          <p:cNvSpPr/>
          <p:nvPr/>
        </p:nvSpPr>
        <p:spPr>
          <a:xfrm>
            <a:off x="777240" y="3977640"/>
            <a:ext cx="4892040" cy="2103120"/>
          </a:xfrm>
          <a:prstGeom prst="rect">
            <a:avLst/>
          </a:prstGeom>
          <a:noFill/>
          <a:ln/>
        </p:spPr>
        <p:txBody>
          <a:bodyPr wrap="square" rtlCol="0" anchor="ctr"/>
          <a:lstStyle/>
          <a:p>
            <a:pPr marL="0" indent="0">
              <a:lnSpc>
                <a:spcPct val="125000"/>
              </a:lnSpc>
              <a:buNone/>
            </a:pPr>
            <a:r>
              <a:rPr lang="en-US" sz="1400" i="1" dirty="0">
                <a:solidFill>
                  <a:srgbClr val="6B6B6B"/>
                </a:solidFill>
                <a:latin typeface="Calibri" pitchFamily="34" charset="0"/>
                <a:ea typeface="Calibri" pitchFamily="34" charset="-122"/>
                <a:cs typeface="Calibri" pitchFamily="34" charset="-120"/>
              </a:rPr>
              <a:t>Why this audience: they coordinate the handover from acute cardiology to community-based, person-centered long-term condition management - precisely where co-production and personalised care add the most value (BACPR, 2023; NHS England, 2019).</a:t>
            </a:r>
            <a:endParaRPr lang="en-US" sz="1400" dirty="0"/>
          </a:p>
        </p:txBody>
      </p:sp>
      <p:sp>
        <p:nvSpPr>
          <p:cNvPr id="10" name="Shape 8"/>
          <p:cNvSpPr/>
          <p:nvPr/>
        </p:nvSpPr>
        <p:spPr>
          <a:xfrm>
            <a:off x="6217920" y="1417320"/>
            <a:ext cx="5440680" cy="4892040"/>
          </a:xfrm>
          <a:prstGeom prst="roundRect">
            <a:avLst>
              <a:gd name="adj" fmla="val 2243"/>
            </a:avLst>
          </a:prstGeom>
          <a:solidFill>
            <a:srgbClr val="E7EAF1"/>
          </a:solidFill>
          <a:ln w="12700">
            <a:solidFill>
              <a:srgbClr val="C9D1E3"/>
            </a:solidFill>
            <a:prstDash val="solid"/>
          </a:ln>
        </p:spPr>
        <p:txBody>
          <a:bodyPr/>
          <a:lstStyle/>
          <a:p>
            <a:endParaRPr lang="en-US" dirty="0"/>
          </a:p>
        </p:txBody>
      </p:sp>
      <p:sp>
        <p:nvSpPr>
          <p:cNvPr id="11" name="Shape 9"/>
          <p:cNvSpPr/>
          <p:nvPr/>
        </p:nvSpPr>
        <p:spPr>
          <a:xfrm>
            <a:off x="6492240" y="1691640"/>
            <a:ext cx="457200" cy="457200"/>
          </a:xfrm>
          <a:prstGeom prst="ellipse">
            <a:avLst/>
          </a:prstGeom>
          <a:solidFill>
            <a:srgbClr val="1F2A44"/>
          </a:solidFill>
          <a:ln/>
        </p:spPr>
        <p:txBody>
          <a:bodyPr/>
          <a:lstStyle/>
          <a:p>
            <a:endParaRPr lang="en-US" dirty="0"/>
          </a:p>
        </p:txBody>
      </p:sp>
      <p:sp>
        <p:nvSpPr>
          <p:cNvPr id="12" name="Text 10"/>
          <p:cNvSpPr/>
          <p:nvPr/>
        </p:nvSpPr>
        <p:spPr>
          <a:xfrm>
            <a:off x="6492240" y="1691640"/>
            <a:ext cx="457200" cy="457200"/>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B</a:t>
            </a:r>
            <a:endParaRPr lang="en-US" sz="1200" dirty="0"/>
          </a:p>
        </p:txBody>
      </p:sp>
      <p:sp>
        <p:nvSpPr>
          <p:cNvPr id="13" name="Text 11"/>
          <p:cNvSpPr/>
          <p:nvPr/>
        </p:nvSpPr>
        <p:spPr>
          <a:xfrm>
            <a:off x="7132320" y="1691640"/>
            <a:ext cx="4206240" cy="457200"/>
          </a:xfrm>
          <a:prstGeom prst="rect">
            <a:avLst/>
          </a:prstGeom>
          <a:noFill/>
          <a:ln/>
        </p:spPr>
        <p:txBody>
          <a:bodyPr wrap="square" rtlCol="0" anchor="ctr"/>
          <a:lstStyle/>
          <a:p>
            <a:pPr marL="0" indent="0">
              <a:buNone/>
            </a:pPr>
            <a:r>
              <a:rPr lang="en-US" sz="1600" b="1" dirty="0">
                <a:solidFill>
                  <a:srgbClr val="1F2A44"/>
                </a:solidFill>
                <a:latin typeface="Cambria" pitchFamily="34" charset="0"/>
                <a:ea typeface="Cambria" pitchFamily="34" charset="-122"/>
                <a:cs typeface="Cambria" pitchFamily="34" charset="-120"/>
              </a:rPr>
              <a:t>By the End of This Session</a:t>
            </a:r>
            <a:endParaRPr lang="en-US" sz="1600" dirty="0"/>
          </a:p>
        </p:txBody>
      </p:sp>
      <p:sp>
        <p:nvSpPr>
          <p:cNvPr id="14" name="Text 12"/>
          <p:cNvSpPr/>
          <p:nvPr/>
        </p:nvSpPr>
        <p:spPr>
          <a:xfrm>
            <a:off x="6492240" y="2240280"/>
            <a:ext cx="4937760" cy="3840480"/>
          </a:xfrm>
          <a:prstGeom prst="rect">
            <a:avLst/>
          </a:prstGeom>
          <a:noFill/>
          <a:ln/>
        </p:spPr>
        <p:txBody>
          <a:bodyPr wrap="square" rtlCol="0" anchor="t"/>
          <a:lstStyle/>
          <a:p>
            <a:pPr marL="342900" indent="-342900">
              <a:lnSpc>
                <a:spcPct val="125000"/>
              </a:lnSpc>
              <a:spcAft>
                <a:spcPts val="900"/>
              </a:spcAft>
              <a:buSzPct val="100000"/>
              <a:buChar char="✦"/>
            </a:pPr>
            <a:r>
              <a:rPr lang="en-US" sz="1400" dirty="0">
                <a:solidFill>
                  <a:srgbClr val="2B2B2B"/>
                </a:solidFill>
                <a:latin typeface="Calibri" pitchFamily="34" charset="0"/>
                <a:ea typeface="Calibri" pitchFamily="34" charset="-122"/>
                <a:cs typeface="Calibri" pitchFamily="34" charset="-120"/>
              </a:rPr>
              <a:t>Define CHD and explain its pathophysiology and UK/global prevalence</a:t>
            </a:r>
            <a:endParaRPr lang="en-US" sz="1400" dirty="0"/>
          </a:p>
          <a:p>
            <a:pPr marL="342900" indent="-342900">
              <a:lnSpc>
                <a:spcPct val="125000"/>
              </a:lnSpc>
              <a:spcAft>
                <a:spcPts val="900"/>
              </a:spcAft>
              <a:buSzPct val="100000"/>
              <a:buChar char="✦"/>
            </a:pPr>
            <a:r>
              <a:rPr lang="en-US" sz="1400" dirty="0">
                <a:solidFill>
                  <a:srgbClr val="2B2B2B"/>
                </a:solidFill>
                <a:latin typeface="Calibri" pitchFamily="34" charset="0"/>
                <a:ea typeface="Calibri" pitchFamily="34" charset="-122"/>
                <a:cs typeface="Calibri" pitchFamily="34" charset="-120"/>
              </a:rPr>
              <a:t>Describe the economic and social burden of CHD</a:t>
            </a:r>
            <a:endParaRPr lang="en-US" sz="1400" dirty="0"/>
          </a:p>
          <a:p>
            <a:pPr marL="342900" indent="-342900">
              <a:lnSpc>
                <a:spcPct val="125000"/>
              </a:lnSpc>
              <a:spcAft>
                <a:spcPts val="900"/>
              </a:spcAft>
              <a:buSzPct val="100000"/>
              <a:buChar char="✦"/>
            </a:pPr>
            <a:r>
              <a:rPr lang="en-US" sz="1400" dirty="0">
                <a:solidFill>
                  <a:srgbClr val="2B2B2B"/>
                </a:solidFill>
                <a:latin typeface="Calibri" pitchFamily="34" charset="0"/>
                <a:ea typeface="Calibri" pitchFamily="34" charset="-122"/>
                <a:cs typeface="Calibri" pitchFamily="34" charset="-120"/>
              </a:rPr>
              <a:t>Apply NICE-guided diagnostic and assessment pathways</a:t>
            </a:r>
            <a:endParaRPr lang="en-US" sz="1400" dirty="0"/>
          </a:p>
          <a:p>
            <a:pPr marL="342900" indent="-342900">
              <a:lnSpc>
                <a:spcPct val="125000"/>
              </a:lnSpc>
              <a:spcAft>
                <a:spcPts val="900"/>
              </a:spcAft>
              <a:buSzPct val="100000"/>
              <a:buChar char="✦"/>
            </a:pPr>
            <a:r>
              <a:rPr lang="en-US" sz="1400" dirty="0">
                <a:solidFill>
                  <a:srgbClr val="2B2B2B"/>
                </a:solidFill>
                <a:latin typeface="Calibri" pitchFamily="34" charset="0"/>
                <a:ea typeface="Calibri" pitchFamily="34" charset="-122"/>
                <a:cs typeface="Calibri" pitchFamily="34" charset="-120"/>
              </a:rPr>
              <a:t>Critically appraise management frameworks (House of Care, BACPR)</a:t>
            </a:r>
            <a:endParaRPr lang="en-US" sz="1400" dirty="0"/>
          </a:p>
          <a:p>
            <a:pPr marL="342900" indent="-342900">
              <a:lnSpc>
                <a:spcPct val="125000"/>
              </a:lnSpc>
              <a:spcAft>
                <a:spcPts val="900"/>
              </a:spcAft>
              <a:buSzPct val="100000"/>
              <a:buChar char="✦"/>
            </a:pPr>
            <a:r>
              <a:rPr lang="en-US" sz="1400" dirty="0">
                <a:solidFill>
                  <a:srgbClr val="2B2B2B"/>
                </a:solidFill>
                <a:latin typeface="Calibri" pitchFamily="34" charset="0"/>
                <a:ea typeface="Calibri" pitchFamily="34" charset="-122"/>
                <a:cs typeface="Calibri" pitchFamily="34" charset="-120"/>
              </a:rPr>
              <a:t>Compare current UK treatment options and manage comorbidity</a:t>
            </a:r>
            <a:endParaRPr lang="en-US" sz="1400" dirty="0"/>
          </a:p>
          <a:p>
            <a:pPr marL="342900" indent="-342900">
              <a:lnSpc>
                <a:spcPct val="125000"/>
              </a:lnSpc>
              <a:spcAft>
                <a:spcPts val="900"/>
              </a:spcAft>
              <a:buSzPct val="100000"/>
              <a:buChar char="✦"/>
            </a:pPr>
            <a:r>
              <a:rPr lang="en-US" sz="1400" dirty="0">
                <a:solidFill>
                  <a:srgbClr val="2B2B2B"/>
                </a:solidFill>
                <a:latin typeface="Calibri" pitchFamily="34" charset="0"/>
                <a:ea typeface="Calibri" pitchFamily="34" charset="-122"/>
                <a:cs typeface="Calibri" pitchFamily="34" charset="-120"/>
              </a:rPr>
              <a:t>Evaluate the skills, values and behaviours co-production requires</a:t>
            </a:r>
            <a:endParaRPr lang="en-US" sz="1400" dirty="0"/>
          </a:p>
          <a:p>
            <a:pPr marL="342900" indent="-342900">
              <a:lnSpc>
                <a:spcPct val="125000"/>
              </a:lnSpc>
              <a:spcAft>
                <a:spcPts val="900"/>
              </a:spcAft>
              <a:buSzPct val="100000"/>
              <a:buChar char="✦"/>
            </a:pPr>
            <a:r>
              <a:rPr lang="en-US" sz="1400" dirty="0">
                <a:solidFill>
                  <a:srgbClr val="2B2B2B"/>
                </a:solidFill>
                <a:latin typeface="Calibri" pitchFamily="34" charset="0"/>
                <a:ea typeface="Calibri" pitchFamily="34" charset="-122"/>
                <a:cs typeface="Calibri" pitchFamily="34" charset="-120"/>
              </a:rPr>
              <a:t>Recommend how the six components of personalised care apply to CHD</a:t>
            </a:r>
            <a:endParaRPr lang="en-US" sz="1400" dirty="0"/>
          </a:p>
        </p:txBody>
      </p:sp>
      <p:sp>
        <p:nvSpPr>
          <p:cNvPr id="15" name="Text 13"/>
          <p:cNvSpPr/>
          <p:nvPr/>
        </p:nvSpPr>
        <p:spPr>
          <a:xfrm>
            <a:off x="11551615" y="6446520"/>
            <a:ext cx="457200" cy="274320"/>
          </a:xfrm>
          <a:prstGeom prst="rect">
            <a:avLst/>
          </a:prstGeom>
          <a:noFill/>
          <a:ln/>
        </p:spPr>
        <p:txBody>
          <a:bodyPr wrap="square" rtlCol="0" anchor="ctr"/>
          <a:lstStyle/>
          <a:p>
            <a:pPr marL="0" indent="0" algn="r">
              <a:buNone/>
            </a:pPr>
            <a:r>
              <a:rPr lang="en-US" sz="1000" dirty="0">
                <a:solidFill>
                  <a:srgbClr val="6B6B6B"/>
                </a:solidFill>
                <a:latin typeface="Calibri" pitchFamily="34" charset="0"/>
                <a:ea typeface="Calibri" pitchFamily="34" charset="-122"/>
                <a:cs typeface="Calibri"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9144000" cy="292608"/>
          </a:xfrm>
          <a:prstGeom prst="rect">
            <a:avLst/>
          </a:prstGeom>
          <a:noFill/>
          <a:ln/>
        </p:spPr>
        <p:txBody>
          <a:bodyPr wrap="square" rtlCol="0" anchor="ctr"/>
          <a:lstStyle/>
          <a:p>
            <a:pPr marL="0" indent="0">
              <a:buNone/>
            </a:pPr>
            <a:r>
              <a:rPr lang="en-US" sz="1600" b="1" kern="0" spc="200" dirty="0">
                <a:solidFill>
                  <a:srgbClr val="8C1D2B"/>
                </a:solidFill>
                <a:latin typeface="Calibri" pitchFamily="34" charset="0"/>
                <a:ea typeface="Calibri" pitchFamily="34" charset="-122"/>
                <a:cs typeface="Calibri" pitchFamily="34" charset="-120"/>
              </a:rPr>
              <a:t>1. OVERVIEW - DEFINITION &amp; SYMPTOMS</a:t>
            </a:r>
            <a:endParaRPr lang="en-US" sz="1600" dirty="0"/>
          </a:p>
        </p:txBody>
      </p:sp>
      <p:sp>
        <p:nvSpPr>
          <p:cNvPr id="3" name="Text 1"/>
          <p:cNvSpPr/>
          <p:nvPr/>
        </p:nvSpPr>
        <p:spPr>
          <a:xfrm>
            <a:off x="502920" y="530352"/>
            <a:ext cx="11155680" cy="685800"/>
          </a:xfrm>
          <a:prstGeom prst="rect">
            <a:avLst/>
          </a:prstGeom>
          <a:noFill/>
          <a:ln/>
        </p:spPr>
        <p:txBody>
          <a:bodyPr wrap="square" rtlCol="0" anchor="ctr"/>
          <a:lstStyle/>
          <a:p>
            <a:pPr marL="0" indent="0">
              <a:lnSpc>
                <a:spcPts val="2900"/>
              </a:lnSpc>
              <a:buNone/>
            </a:pPr>
            <a:r>
              <a:rPr lang="en-US" sz="2600" b="1" dirty="0">
                <a:solidFill>
                  <a:srgbClr val="1F2A44"/>
                </a:solidFill>
                <a:latin typeface="Cambria" pitchFamily="34" charset="0"/>
                <a:ea typeface="Cambria" pitchFamily="34" charset="-122"/>
                <a:cs typeface="Cambria" pitchFamily="34" charset="-120"/>
              </a:rPr>
              <a:t>What is coronary heart disease?</a:t>
            </a:r>
            <a:endParaRPr lang="en-US" sz="2600" dirty="0"/>
          </a:p>
        </p:txBody>
      </p:sp>
      <p:sp>
        <p:nvSpPr>
          <p:cNvPr id="4" name="Shape 2"/>
          <p:cNvSpPr/>
          <p:nvPr/>
        </p:nvSpPr>
        <p:spPr>
          <a:xfrm>
            <a:off x="447040" y="1389888"/>
            <a:ext cx="5486400" cy="4937760"/>
          </a:xfrm>
          <a:prstGeom prst="roundRect">
            <a:avLst>
              <a:gd name="adj" fmla="val 2222"/>
            </a:avLst>
          </a:prstGeom>
          <a:solidFill>
            <a:srgbClr val="FBEEEC"/>
          </a:solidFill>
          <a:ln w="12700">
            <a:solidFill>
              <a:srgbClr val="E9D3CF"/>
            </a:solidFill>
            <a:prstDash val="solid"/>
          </a:ln>
        </p:spPr>
        <p:txBody>
          <a:bodyPr/>
          <a:lstStyle/>
          <a:p>
            <a:endParaRPr lang="en-US" dirty="0"/>
          </a:p>
        </p:txBody>
      </p:sp>
      <p:sp>
        <p:nvSpPr>
          <p:cNvPr id="5" name="Text 3"/>
          <p:cNvSpPr/>
          <p:nvPr/>
        </p:nvSpPr>
        <p:spPr>
          <a:xfrm>
            <a:off x="731520" y="1508760"/>
            <a:ext cx="4937760" cy="292608"/>
          </a:xfrm>
          <a:prstGeom prst="rect">
            <a:avLst/>
          </a:prstGeom>
          <a:noFill/>
          <a:ln/>
        </p:spPr>
        <p:txBody>
          <a:bodyPr wrap="square" rtlCol="0" anchor="ctr"/>
          <a:lstStyle/>
          <a:p>
            <a:pPr marL="0" indent="0">
              <a:buNone/>
            </a:pPr>
            <a:r>
              <a:rPr lang="en-US" b="1" kern="0" spc="100" dirty="0">
                <a:solidFill>
                  <a:srgbClr val="8C1D2B"/>
                </a:solidFill>
                <a:latin typeface="Calibri" pitchFamily="34" charset="0"/>
                <a:ea typeface="Calibri" pitchFamily="34" charset="-122"/>
                <a:cs typeface="Calibri" pitchFamily="34" charset="-120"/>
              </a:rPr>
              <a:t>DEFINITION</a:t>
            </a:r>
            <a:endParaRPr lang="en-US" sz="1050" dirty="0"/>
          </a:p>
        </p:txBody>
      </p:sp>
      <p:sp>
        <p:nvSpPr>
          <p:cNvPr id="6" name="Text 4"/>
          <p:cNvSpPr/>
          <p:nvPr/>
        </p:nvSpPr>
        <p:spPr>
          <a:xfrm>
            <a:off x="731520" y="1828800"/>
            <a:ext cx="4937760" cy="1207008"/>
          </a:xfrm>
          <a:prstGeom prst="rect">
            <a:avLst/>
          </a:prstGeom>
          <a:noFill/>
          <a:ln/>
        </p:spPr>
        <p:txBody>
          <a:bodyPr wrap="square" rtlCol="0" anchor="ctr"/>
          <a:lstStyle/>
          <a:p>
            <a:pPr marL="0" indent="0">
              <a:lnSpc>
                <a:spcPct val="125000"/>
              </a:lnSpc>
              <a:buNone/>
            </a:pPr>
            <a:r>
              <a:rPr lang="en-US" sz="1400" dirty="0">
                <a:solidFill>
                  <a:srgbClr val="2B2B2B"/>
                </a:solidFill>
                <a:latin typeface="Calibri" pitchFamily="34" charset="0"/>
                <a:ea typeface="Calibri" pitchFamily="34" charset="-122"/>
                <a:cs typeface="Calibri" pitchFamily="34" charset="-120"/>
              </a:rPr>
              <a:t>Coronary heart disease (CHD)/ischemic heart disease occurs when coronary arteries narrow or occlude due to atheromatous plaque, restricting oxygen-rich blood flow to the myocardium (WHO, 2025).</a:t>
            </a:r>
          </a:p>
          <a:p>
            <a:pPr marL="0" indent="0">
              <a:lnSpc>
                <a:spcPct val="125000"/>
              </a:lnSpc>
              <a:buNone/>
            </a:pPr>
            <a:r>
              <a:rPr lang="en-US" sz="1400" b="1" u="sng" dirty="0">
                <a:solidFill>
                  <a:srgbClr val="2B2B2B"/>
                </a:solidFill>
                <a:latin typeface="Calibri" pitchFamily="34" charset="0"/>
                <a:cs typeface="Calibri" pitchFamily="34" charset="-120"/>
              </a:rPr>
              <a:t>CHRONIC CORONARY SYNDROME:</a:t>
            </a:r>
            <a:endParaRPr lang="en-US" sz="1400" b="1" u="sng" dirty="0"/>
          </a:p>
        </p:txBody>
      </p:sp>
      <p:sp>
        <p:nvSpPr>
          <p:cNvPr id="7" name="Shape 5"/>
          <p:cNvSpPr/>
          <p:nvPr/>
        </p:nvSpPr>
        <p:spPr>
          <a:xfrm>
            <a:off x="731520" y="3264408"/>
            <a:ext cx="128016" cy="128016"/>
          </a:xfrm>
          <a:prstGeom prst="ellipse">
            <a:avLst/>
          </a:prstGeom>
          <a:solidFill>
            <a:srgbClr val="8C1D2B"/>
          </a:solidFill>
          <a:ln/>
        </p:spPr>
        <p:txBody>
          <a:bodyPr/>
          <a:lstStyle/>
          <a:p>
            <a:endParaRPr lang="en-US" dirty="0"/>
          </a:p>
        </p:txBody>
      </p:sp>
      <p:sp>
        <p:nvSpPr>
          <p:cNvPr id="8" name="Text 6"/>
          <p:cNvSpPr/>
          <p:nvPr/>
        </p:nvSpPr>
        <p:spPr>
          <a:xfrm>
            <a:off x="960120" y="2990088"/>
            <a:ext cx="4846320" cy="758952"/>
          </a:xfrm>
          <a:prstGeom prst="rect">
            <a:avLst/>
          </a:prstGeom>
          <a:noFill/>
          <a:ln/>
        </p:spPr>
        <p:txBody>
          <a:bodyPr wrap="square" rtlCol="0" anchor="ctr"/>
          <a:lstStyle/>
          <a:p>
            <a:pPr marL="0" indent="0">
              <a:lnSpc>
                <a:spcPct val="115000"/>
              </a:lnSpc>
              <a:buNone/>
            </a:pPr>
            <a:r>
              <a:rPr lang="en-US" sz="1400" b="1" dirty="0">
                <a:solidFill>
                  <a:srgbClr val="1F2A44"/>
                </a:solidFill>
                <a:latin typeface="Calibri" pitchFamily="34" charset="0"/>
                <a:ea typeface="Calibri" pitchFamily="34" charset="-122"/>
                <a:cs typeface="Calibri" pitchFamily="34" charset="-120"/>
              </a:rPr>
              <a:t>Stable angina: </a:t>
            </a:r>
            <a:r>
              <a:rPr lang="en-US" sz="1400" dirty="0">
                <a:solidFill>
                  <a:srgbClr val="2B2B2B"/>
                </a:solidFill>
                <a:latin typeface="Calibri" pitchFamily="34" charset="0"/>
                <a:ea typeface="Calibri" pitchFamily="34" charset="-122"/>
                <a:cs typeface="Calibri" pitchFamily="34" charset="-120"/>
              </a:rPr>
              <a:t>Predictable exertional chest discomfort, relieved by rest/GTN</a:t>
            </a:r>
            <a:endParaRPr lang="en-US" sz="1400" dirty="0"/>
          </a:p>
        </p:txBody>
      </p:sp>
      <p:sp>
        <p:nvSpPr>
          <p:cNvPr id="9" name="Shape 7"/>
          <p:cNvSpPr/>
          <p:nvPr/>
        </p:nvSpPr>
        <p:spPr>
          <a:xfrm>
            <a:off x="731520" y="3785616"/>
            <a:ext cx="128016" cy="128016"/>
          </a:xfrm>
          <a:prstGeom prst="ellipse">
            <a:avLst/>
          </a:prstGeom>
          <a:solidFill>
            <a:srgbClr val="8C1D2B"/>
          </a:solidFill>
          <a:ln/>
        </p:spPr>
        <p:txBody>
          <a:bodyPr/>
          <a:lstStyle/>
          <a:p>
            <a:endParaRPr lang="en-US" dirty="0"/>
          </a:p>
        </p:txBody>
      </p:sp>
      <p:sp>
        <p:nvSpPr>
          <p:cNvPr id="10" name="Text 8"/>
          <p:cNvSpPr/>
          <p:nvPr/>
        </p:nvSpPr>
        <p:spPr>
          <a:xfrm>
            <a:off x="960120" y="3575304"/>
            <a:ext cx="4846320" cy="758952"/>
          </a:xfrm>
          <a:prstGeom prst="rect">
            <a:avLst/>
          </a:prstGeom>
          <a:noFill/>
          <a:ln/>
        </p:spPr>
        <p:txBody>
          <a:bodyPr wrap="square" rtlCol="0" anchor="ctr"/>
          <a:lstStyle/>
          <a:p>
            <a:pPr marL="0" indent="0">
              <a:lnSpc>
                <a:spcPct val="115000"/>
              </a:lnSpc>
              <a:buNone/>
            </a:pPr>
            <a:r>
              <a:rPr lang="en-US" sz="1400" b="1" dirty="0">
                <a:solidFill>
                  <a:srgbClr val="1F2A44"/>
                </a:solidFill>
                <a:latin typeface="Calibri" pitchFamily="34" charset="0"/>
                <a:ea typeface="Calibri" pitchFamily="34" charset="-122"/>
                <a:cs typeface="Calibri" pitchFamily="34" charset="-120"/>
              </a:rPr>
              <a:t>Acute coronary syndrome (ACS): </a:t>
            </a:r>
            <a:r>
              <a:rPr lang="en-US" sz="1400" dirty="0">
                <a:solidFill>
                  <a:srgbClr val="2B2B2B"/>
                </a:solidFill>
                <a:latin typeface="Calibri" pitchFamily="34" charset="0"/>
                <a:ea typeface="Calibri" pitchFamily="34" charset="-122"/>
                <a:cs typeface="Calibri" pitchFamily="34" charset="-120"/>
              </a:rPr>
              <a:t>Unstable angina, NSTEMI, STEMI - a medical emergency</a:t>
            </a:r>
            <a:endParaRPr lang="en-US" sz="1400" dirty="0"/>
          </a:p>
        </p:txBody>
      </p:sp>
      <p:sp>
        <p:nvSpPr>
          <p:cNvPr id="11" name="Shape 9"/>
          <p:cNvSpPr/>
          <p:nvPr/>
        </p:nvSpPr>
        <p:spPr>
          <a:xfrm>
            <a:off x="731520" y="4498848"/>
            <a:ext cx="128016" cy="128016"/>
          </a:xfrm>
          <a:prstGeom prst="ellipse">
            <a:avLst/>
          </a:prstGeom>
          <a:solidFill>
            <a:srgbClr val="8C1D2B"/>
          </a:solidFill>
          <a:ln/>
        </p:spPr>
        <p:txBody>
          <a:bodyPr/>
          <a:lstStyle/>
          <a:p>
            <a:endParaRPr lang="en-US" dirty="0"/>
          </a:p>
        </p:txBody>
      </p:sp>
      <p:sp>
        <p:nvSpPr>
          <p:cNvPr id="12" name="Text 10"/>
          <p:cNvSpPr/>
          <p:nvPr/>
        </p:nvSpPr>
        <p:spPr>
          <a:xfrm>
            <a:off x="960120" y="4370832"/>
            <a:ext cx="4846320" cy="621792"/>
          </a:xfrm>
          <a:prstGeom prst="rect">
            <a:avLst/>
          </a:prstGeom>
          <a:noFill/>
          <a:ln/>
        </p:spPr>
        <p:txBody>
          <a:bodyPr wrap="square" rtlCol="0" anchor="ctr"/>
          <a:lstStyle/>
          <a:p>
            <a:pPr marL="0" indent="0">
              <a:lnSpc>
                <a:spcPct val="115000"/>
              </a:lnSpc>
              <a:buNone/>
            </a:pPr>
            <a:r>
              <a:rPr lang="en-US" sz="1400" b="1" dirty="0">
                <a:solidFill>
                  <a:srgbClr val="1F2A44"/>
                </a:solidFill>
                <a:latin typeface="Calibri" pitchFamily="34" charset="0"/>
                <a:ea typeface="Calibri" pitchFamily="34" charset="-122"/>
                <a:cs typeface="Calibri" pitchFamily="34" charset="-120"/>
              </a:rPr>
              <a:t>Silent ischemia: </a:t>
            </a:r>
            <a:r>
              <a:rPr lang="en-US" sz="1400" dirty="0">
                <a:solidFill>
                  <a:srgbClr val="2B2B2B"/>
                </a:solidFill>
                <a:latin typeface="Calibri" pitchFamily="34" charset="0"/>
                <a:ea typeface="Calibri" pitchFamily="34" charset="-122"/>
                <a:cs typeface="Calibri" pitchFamily="34" charset="-120"/>
              </a:rPr>
              <a:t>No classic symptoms; common in diabetes (autonomic neuropathy)</a:t>
            </a:r>
            <a:endParaRPr lang="en-US" sz="1400" dirty="0"/>
          </a:p>
        </p:txBody>
      </p:sp>
      <p:sp>
        <p:nvSpPr>
          <p:cNvPr id="13" name="Text 11"/>
          <p:cNvSpPr/>
          <p:nvPr/>
        </p:nvSpPr>
        <p:spPr>
          <a:xfrm>
            <a:off x="731520" y="4626864"/>
            <a:ext cx="4937760" cy="1545336"/>
          </a:xfrm>
          <a:prstGeom prst="rect">
            <a:avLst/>
          </a:prstGeom>
          <a:noFill/>
          <a:ln/>
        </p:spPr>
        <p:txBody>
          <a:bodyPr wrap="square" rtlCol="0" anchor="ctr"/>
          <a:lstStyle/>
          <a:p>
            <a:pPr marL="0" indent="0">
              <a:lnSpc>
                <a:spcPct val="115000"/>
              </a:lnSpc>
              <a:buNone/>
            </a:pPr>
            <a:r>
              <a:rPr lang="en-US" sz="1400" dirty="0">
                <a:latin typeface="Arial" panose="020B0604020202020204" pitchFamily="34" charset="0"/>
                <a:ea typeface="Calibri" pitchFamily="34" charset="-122"/>
                <a:cs typeface="Arial" panose="020B0604020202020204" pitchFamily="34" charset="0"/>
              </a:rPr>
              <a:t>CHD sits within cardiovascular disease (CVD), which also includes stroke, heart failure and peripheral arterial disease.</a:t>
            </a:r>
            <a:endParaRPr lang="en-US" sz="1400" dirty="0">
              <a:latin typeface="Arial" panose="020B0604020202020204" pitchFamily="34" charset="0"/>
              <a:cs typeface="Arial" panose="020B0604020202020204" pitchFamily="34" charset="0"/>
            </a:endParaRPr>
          </a:p>
        </p:txBody>
      </p:sp>
      <p:sp>
        <p:nvSpPr>
          <p:cNvPr id="14" name="Shape 12"/>
          <p:cNvSpPr/>
          <p:nvPr/>
        </p:nvSpPr>
        <p:spPr>
          <a:xfrm>
            <a:off x="6126480" y="1362456"/>
            <a:ext cx="5468112" cy="4937760"/>
          </a:xfrm>
          <a:prstGeom prst="roundRect">
            <a:avLst>
              <a:gd name="adj" fmla="val 2222"/>
            </a:avLst>
          </a:prstGeom>
          <a:solidFill>
            <a:srgbClr val="1F2A44"/>
          </a:solidFill>
          <a:ln/>
        </p:spPr>
        <p:txBody>
          <a:bodyPr/>
          <a:lstStyle/>
          <a:p>
            <a:endParaRPr lang="en-US" dirty="0"/>
          </a:p>
        </p:txBody>
      </p:sp>
      <p:sp>
        <p:nvSpPr>
          <p:cNvPr id="15" name="Text 13"/>
          <p:cNvSpPr/>
          <p:nvPr/>
        </p:nvSpPr>
        <p:spPr>
          <a:xfrm>
            <a:off x="6473952" y="1508760"/>
            <a:ext cx="4937760" cy="292608"/>
          </a:xfrm>
          <a:prstGeom prst="rect">
            <a:avLst/>
          </a:prstGeom>
          <a:noFill/>
          <a:ln/>
        </p:spPr>
        <p:txBody>
          <a:bodyPr wrap="square" rtlCol="0" anchor="ctr"/>
          <a:lstStyle/>
          <a:p>
            <a:pPr marL="0" indent="0">
              <a:buNone/>
            </a:pPr>
            <a:r>
              <a:rPr lang="en-US" sz="1600" b="1" kern="0" spc="100" dirty="0">
                <a:solidFill>
                  <a:srgbClr val="C98A3B"/>
                </a:solidFill>
                <a:latin typeface="Calibri" pitchFamily="34" charset="0"/>
                <a:ea typeface="Calibri" pitchFamily="34" charset="-122"/>
                <a:cs typeface="Calibri" pitchFamily="34" charset="-120"/>
              </a:rPr>
              <a:t>CLINICAL PRESENTATION(SYMPTOMS)</a:t>
            </a:r>
            <a:endParaRPr lang="en-US" sz="1600" dirty="0"/>
          </a:p>
        </p:txBody>
      </p:sp>
      <p:sp>
        <p:nvSpPr>
          <p:cNvPr id="16" name="Text 14"/>
          <p:cNvSpPr/>
          <p:nvPr/>
        </p:nvSpPr>
        <p:spPr>
          <a:xfrm>
            <a:off x="6473952" y="1828800"/>
            <a:ext cx="4937760" cy="1600200"/>
          </a:xfrm>
          <a:prstGeom prst="rect">
            <a:avLst/>
          </a:prstGeom>
          <a:noFill/>
          <a:ln/>
        </p:spPr>
        <p:txBody>
          <a:bodyPr wrap="square" rtlCol="0" anchor="t"/>
          <a:lstStyle/>
          <a:p>
            <a:pPr marL="0" indent="0">
              <a:lnSpc>
                <a:spcPct val="130000"/>
              </a:lnSpc>
              <a:buNone/>
            </a:pPr>
            <a:r>
              <a:rPr lang="en-US" sz="1400" b="1" dirty="0">
                <a:solidFill>
                  <a:srgbClr val="8C1D2B"/>
                </a:solidFill>
                <a:latin typeface="Calibri" pitchFamily="34" charset="0"/>
                <a:ea typeface="Calibri" pitchFamily="34" charset="-122"/>
                <a:cs typeface="Calibri" pitchFamily="34" charset="-120"/>
              </a:rPr>
              <a:t>• </a:t>
            </a:r>
            <a:r>
              <a:rPr lang="en-US" sz="1400" dirty="0">
                <a:solidFill>
                  <a:srgbClr val="FFFFFF"/>
                </a:solidFill>
                <a:latin typeface="Calibri" pitchFamily="34" charset="0"/>
                <a:ea typeface="Calibri" pitchFamily="34" charset="-122"/>
                <a:cs typeface="Calibri" pitchFamily="34" charset="-120"/>
              </a:rPr>
              <a:t>Central, crushing chest pain/tightness, may radiate to jaw, neck, arm or back
</a:t>
            </a:r>
            <a:r>
              <a:rPr lang="en-US" sz="1400" b="1" dirty="0">
                <a:solidFill>
                  <a:srgbClr val="8C1D2B"/>
                </a:solidFill>
                <a:latin typeface="Calibri" pitchFamily="34" charset="0"/>
                <a:ea typeface="Calibri" pitchFamily="34" charset="-122"/>
                <a:cs typeface="Calibri" pitchFamily="34" charset="-120"/>
              </a:rPr>
              <a:t>• </a:t>
            </a:r>
            <a:r>
              <a:rPr lang="en-US" sz="1400" dirty="0">
                <a:solidFill>
                  <a:srgbClr val="FFFFFF"/>
                </a:solidFill>
                <a:latin typeface="Calibri" pitchFamily="34" charset="0"/>
                <a:ea typeface="Calibri" pitchFamily="34" charset="-122"/>
                <a:cs typeface="Calibri" pitchFamily="34" charset="-120"/>
              </a:rPr>
              <a:t>Breathlessness, especially on exertion or lying flat
</a:t>
            </a:r>
            <a:r>
              <a:rPr lang="en-US" sz="1400" b="1" dirty="0">
                <a:solidFill>
                  <a:srgbClr val="8C1D2B"/>
                </a:solidFill>
                <a:latin typeface="Calibri" pitchFamily="34" charset="0"/>
                <a:ea typeface="Calibri" pitchFamily="34" charset="-122"/>
                <a:cs typeface="Calibri" pitchFamily="34" charset="-120"/>
              </a:rPr>
              <a:t>• </a:t>
            </a:r>
            <a:r>
              <a:rPr lang="en-US" sz="1400" dirty="0">
                <a:solidFill>
                  <a:srgbClr val="FFFFFF"/>
                </a:solidFill>
                <a:latin typeface="Calibri" pitchFamily="34" charset="0"/>
                <a:ea typeface="Calibri" pitchFamily="34" charset="-122"/>
                <a:cs typeface="Calibri" pitchFamily="34" charset="-120"/>
              </a:rPr>
              <a:t>Nausea, sweating, light-headedness or syncope
</a:t>
            </a:r>
            <a:r>
              <a:rPr lang="en-US" sz="1400" b="1" dirty="0">
                <a:solidFill>
                  <a:srgbClr val="8C1D2B"/>
                </a:solidFill>
                <a:latin typeface="Calibri" pitchFamily="34" charset="0"/>
                <a:ea typeface="Calibri" pitchFamily="34" charset="-122"/>
                <a:cs typeface="Calibri" pitchFamily="34" charset="-120"/>
              </a:rPr>
              <a:t>• </a:t>
            </a:r>
            <a:r>
              <a:rPr lang="en-US" sz="1400" dirty="0">
                <a:solidFill>
                  <a:srgbClr val="FFFFFF"/>
                </a:solidFill>
                <a:latin typeface="Calibri" pitchFamily="34" charset="0"/>
                <a:ea typeface="Calibri" pitchFamily="34" charset="-122"/>
                <a:cs typeface="Calibri" pitchFamily="34" charset="-120"/>
              </a:rPr>
              <a:t>Unusual fatigue - often the presenting feature in women
</a:t>
            </a:r>
            <a:endParaRPr lang="en-US" sz="1400" dirty="0"/>
          </a:p>
        </p:txBody>
      </p:sp>
      <p:sp>
        <p:nvSpPr>
          <p:cNvPr id="17" name="Shape 15"/>
          <p:cNvSpPr/>
          <p:nvPr/>
        </p:nvSpPr>
        <p:spPr>
          <a:xfrm>
            <a:off x="6473952" y="3429000"/>
            <a:ext cx="4937760" cy="2697480"/>
          </a:xfrm>
          <a:prstGeom prst="roundRect">
            <a:avLst>
              <a:gd name="adj" fmla="val 3721"/>
            </a:avLst>
          </a:prstGeom>
          <a:solidFill>
            <a:srgbClr val="16203A"/>
          </a:solidFill>
          <a:ln/>
        </p:spPr>
        <p:txBody>
          <a:bodyPr/>
          <a:lstStyle/>
          <a:p>
            <a:endParaRPr lang="en-US" dirty="0"/>
          </a:p>
        </p:txBody>
      </p:sp>
      <p:sp>
        <p:nvSpPr>
          <p:cNvPr id="18" name="Text 16"/>
          <p:cNvSpPr/>
          <p:nvPr/>
        </p:nvSpPr>
        <p:spPr>
          <a:xfrm>
            <a:off x="6675120" y="3639312"/>
            <a:ext cx="4526280" cy="2395728"/>
          </a:xfrm>
          <a:prstGeom prst="rect">
            <a:avLst/>
          </a:prstGeom>
          <a:noFill/>
          <a:ln/>
        </p:spPr>
        <p:txBody>
          <a:bodyPr wrap="square" rtlCol="0" anchor="t"/>
          <a:lstStyle/>
          <a:p>
            <a:pPr marL="0" indent="0">
              <a:lnSpc>
                <a:spcPct val="125000"/>
              </a:lnSpc>
              <a:buNone/>
            </a:pPr>
            <a:r>
              <a:rPr lang="en-US" sz="1600" b="1" i="1" dirty="0">
                <a:solidFill>
                  <a:srgbClr val="C98A3B"/>
                </a:solidFill>
                <a:latin typeface="Calibri" pitchFamily="34" charset="0"/>
                <a:ea typeface="Calibri" pitchFamily="34" charset="-122"/>
                <a:cs typeface="Calibri" pitchFamily="34" charset="-120"/>
              </a:rPr>
              <a:t>Atypical &amp; silent presentations: </a:t>
            </a:r>
            <a:r>
              <a:rPr lang="en-US" sz="1600" i="1" dirty="0">
                <a:solidFill>
                  <a:srgbClr val="D9DFEE"/>
                </a:solidFill>
                <a:latin typeface="Calibri" pitchFamily="34" charset="0"/>
                <a:ea typeface="Calibri" pitchFamily="34" charset="-122"/>
                <a:cs typeface="Calibri" pitchFamily="34" charset="-120"/>
              </a:rPr>
              <a:t>Women, older adults, and people with diabetes often present atypically (fatigue, indigestion-like discomfort, or no pain at all). Clinicians must maintain a high index of suspicion to avoid diagnostic delay and inequitable outcomes (NICE, 2016, CG95).</a:t>
            </a:r>
            <a:endParaRPr lang="en-US" sz="1600" dirty="0"/>
          </a:p>
        </p:txBody>
      </p:sp>
      <p:sp>
        <p:nvSpPr>
          <p:cNvPr id="19" name="Text 17"/>
          <p:cNvSpPr/>
          <p:nvPr/>
        </p:nvSpPr>
        <p:spPr>
          <a:xfrm>
            <a:off x="11551615" y="6446520"/>
            <a:ext cx="457200" cy="274320"/>
          </a:xfrm>
          <a:prstGeom prst="rect">
            <a:avLst/>
          </a:prstGeom>
          <a:noFill/>
          <a:ln/>
        </p:spPr>
        <p:txBody>
          <a:bodyPr wrap="square" rtlCol="0" anchor="ctr"/>
          <a:lstStyle/>
          <a:p>
            <a:pPr marL="0" indent="0" algn="r">
              <a:buNone/>
            </a:pPr>
            <a:r>
              <a:rPr lang="en-US" sz="1000" dirty="0">
                <a:solidFill>
                  <a:srgbClr val="6B6B6B"/>
                </a:solidFill>
                <a:latin typeface="Calibri" pitchFamily="34" charset="0"/>
                <a:ea typeface="Calibri" pitchFamily="34" charset="-122"/>
                <a:cs typeface="Calibri" pitchFamily="34" charset="-120"/>
              </a:rPr>
              <a:t>3</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9144000" cy="292608"/>
          </a:xfrm>
          <a:prstGeom prst="rect">
            <a:avLst/>
          </a:prstGeom>
          <a:noFill/>
          <a:ln/>
        </p:spPr>
        <p:txBody>
          <a:bodyPr wrap="square" rtlCol="0" anchor="ctr"/>
          <a:lstStyle/>
          <a:p>
            <a:pPr marL="0" indent="0">
              <a:buNone/>
            </a:pPr>
            <a:r>
              <a:rPr lang="en-US" sz="1600" b="1" kern="0" spc="200" dirty="0">
                <a:solidFill>
                  <a:srgbClr val="8C1D2B"/>
                </a:solidFill>
                <a:latin typeface="Calibri" pitchFamily="34" charset="0"/>
                <a:ea typeface="Calibri" pitchFamily="34" charset="-122"/>
                <a:cs typeface="Calibri" pitchFamily="34" charset="-120"/>
              </a:rPr>
              <a:t>1. OVERVIEW - AETIOLOGY</a:t>
            </a:r>
            <a:endParaRPr lang="en-US" sz="1600" dirty="0"/>
          </a:p>
        </p:txBody>
      </p:sp>
      <p:sp>
        <p:nvSpPr>
          <p:cNvPr id="3" name="Text 1"/>
          <p:cNvSpPr/>
          <p:nvPr/>
        </p:nvSpPr>
        <p:spPr>
          <a:xfrm>
            <a:off x="502920" y="530352"/>
            <a:ext cx="11155680" cy="685800"/>
          </a:xfrm>
          <a:prstGeom prst="rect">
            <a:avLst/>
          </a:prstGeom>
          <a:noFill/>
          <a:ln/>
        </p:spPr>
        <p:txBody>
          <a:bodyPr wrap="square" rtlCol="0" anchor="ctr"/>
          <a:lstStyle/>
          <a:p>
            <a:pPr marL="0" indent="0">
              <a:lnSpc>
                <a:spcPts val="2900"/>
              </a:lnSpc>
              <a:buNone/>
            </a:pPr>
            <a:r>
              <a:rPr lang="en-US" sz="2600" b="1" dirty="0">
                <a:solidFill>
                  <a:srgbClr val="1F2A44"/>
                </a:solidFill>
                <a:latin typeface="Cambria" pitchFamily="34" charset="0"/>
                <a:ea typeface="Cambria" pitchFamily="34" charset="-122"/>
                <a:cs typeface="Cambria" pitchFamily="34" charset="-120"/>
              </a:rPr>
              <a:t>Aetiology: How Atherosclerosis Develops</a:t>
            </a:r>
            <a:endParaRPr lang="en-US" sz="2600" dirty="0"/>
          </a:p>
        </p:txBody>
      </p:sp>
      <p:sp>
        <p:nvSpPr>
          <p:cNvPr id="4" name="Shape 2"/>
          <p:cNvSpPr/>
          <p:nvPr/>
        </p:nvSpPr>
        <p:spPr>
          <a:xfrm>
            <a:off x="502920" y="1463040"/>
            <a:ext cx="2121408" cy="2743200"/>
          </a:xfrm>
          <a:prstGeom prst="roundRect">
            <a:avLst>
              <a:gd name="adj" fmla="val 4310"/>
            </a:avLst>
          </a:prstGeom>
          <a:solidFill>
            <a:srgbClr val="FBEEEC"/>
          </a:solidFill>
          <a:ln w="9525">
            <a:solidFill>
              <a:srgbClr val="E9D3CF"/>
            </a:solidFill>
            <a:prstDash val="solid"/>
          </a:ln>
        </p:spPr>
        <p:txBody>
          <a:bodyPr/>
          <a:lstStyle/>
          <a:p>
            <a:endParaRPr lang="en-US" dirty="0"/>
          </a:p>
        </p:txBody>
      </p:sp>
      <p:sp>
        <p:nvSpPr>
          <p:cNvPr id="5" name="Shape 3"/>
          <p:cNvSpPr/>
          <p:nvPr/>
        </p:nvSpPr>
        <p:spPr>
          <a:xfrm>
            <a:off x="1325880" y="1645920"/>
            <a:ext cx="475488" cy="475488"/>
          </a:xfrm>
          <a:prstGeom prst="ellipse">
            <a:avLst/>
          </a:prstGeom>
          <a:solidFill>
            <a:srgbClr val="8C1D2B"/>
          </a:solidFill>
          <a:ln/>
        </p:spPr>
        <p:txBody>
          <a:bodyPr/>
          <a:lstStyle/>
          <a:p>
            <a:endParaRPr lang="en-US" dirty="0"/>
          </a:p>
        </p:txBody>
      </p:sp>
      <p:sp>
        <p:nvSpPr>
          <p:cNvPr id="6" name="Text 4"/>
          <p:cNvSpPr/>
          <p:nvPr/>
        </p:nvSpPr>
        <p:spPr>
          <a:xfrm>
            <a:off x="1325880" y="1645920"/>
            <a:ext cx="475488" cy="475488"/>
          </a:xfrm>
          <a:prstGeom prst="rect">
            <a:avLst/>
          </a:prstGeom>
          <a:noFill/>
          <a:ln/>
        </p:spPr>
        <p:txBody>
          <a:bodyPr wrap="square" rtlCol="0" anchor="ctr"/>
          <a:lstStyle/>
          <a:p>
            <a:pPr marL="0" indent="0" algn="ctr">
              <a:buNone/>
            </a:pPr>
            <a:r>
              <a:rPr lang="en-US" b="1" dirty="0">
                <a:solidFill>
                  <a:srgbClr val="FFFFFF"/>
                </a:solidFill>
                <a:latin typeface="Calibri" pitchFamily="34" charset="0"/>
                <a:ea typeface="Calibri" pitchFamily="34" charset="-122"/>
                <a:cs typeface="Calibri" pitchFamily="34" charset="-120"/>
              </a:rPr>
              <a:t>1</a:t>
            </a:r>
            <a:endParaRPr lang="en-US" sz="1248" dirty="0"/>
          </a:p>
        </p:txBody>
      </p:sp>
      <p:sp>
        <p:nvSpPr>
          <p:cNvPr id="7" name="Text 5"/>
          <p:cNvSpPr/>
          <p:nvPr/>
        </p:nvSpPr>
        <p:spPr>
          <a:xfrm>
            <a:off x="594360" y="2240280"/>
            <a:ext cx="1938528" cy="548640"/>
          </a:xfrm>
          <a:prstGeom prst="rect">
            <a:avLst/>
          </a:prstGeom>
          <a:noFill/>
          <a:ln/>
        </p:spPr>
        <p:txBody>
          <a:bodyPr wrap="square" rtlCol="0" anchor="t"/>
          <a:lstStyle/>
          <a:p>
            <a:pPr marL="0" indent="0" algn="ctr">
              <a:buNone/>
            </a:pPr>
            <a:r>
              <a:rPr lang="en-US" sz="1600" b="1" dirty="0">
                <a:solidFill>
                  <a:srgbClr val="1F2A44"/>
                </a:solidFill>
                <a:latin typeface="Cambria" pitchFamily="34" charset="0"/>
                <a:ea typeface="Cambria" pitchFamily="34" charset="-122"/>
                <a:cs typeface="Cambria" pitchFamily="34" charset="-120"/>
              </a:rPr>
              <a:t>Endothelial injury</a:t>
            </a:r>
            <a:endParaRPr lang="en-US" sz="1600" dirty="0"/>
          </a:p>
        </p:txBody>
      </p:sp>
      <p:sp>
        <p:nvSpPr>
          <p:cNvPr id="8" name="Text 6"/>
          <p:cNvSpPr/>
          <p:nvPr/>
        </p:nvSpPr>
        <p:spPr>
          <a:xfrm>
            <a:off x="612648" y="2788920"/>
            <a:ext cx="1901952" cy="1371600"/>
          </a:xfrm>
          <a:prstGeom prst="rect">
            <a:avLst/>
          </a:prstGeom>
          <a:noFill/>
          <a:ln/>
        </p:spPr>
        <p:txBody>
          <a:bodyPr wrap="square" rtlCol="0" anchor="ctr"/>
          <a:lstStyle/>
          <a:p>
            <a:pPr marL="0" indent="0" algn="ctr">
              <a:lnSpc>
                <a:spcPct val="115000"/>
              </a:lnSpc>
              <a:buNone/>
            </a:pPr>
            <a:r>
              <a:rPr lang="en-US" sz="1400" dirty="0">
                <a:solidFill>
                  <a:srgbClr val="2B2B2B"/>
                </a:solidFill>
                <a:latin typeface="Calibri" pitchFamily="34" charset="0"/>
                <a:ea typeface="Calibri" pitchFamily="34" charset="-122"/>
                <a:cs typeface="Calibri" pitchFamily="34" charset="-120"/>
              </a:rPr>
              <a:t>Shear stress, smoking, hyperglycemia and hypertension damage the arterial lining</a:t>
            </a:r>
            <a:endParaRPr lang="en-US" sz="1400" dirty="0"/>
          </a:p>
        </p:txBody>
      </p:sp>
      <p:sp>
        <p:nvSpPr>
          <p:cNvPr id="9" name="Shape 7"/>
          <p:cNvSpPr/>
          <p:nvPr/>
        </p:nvSpPr>
        <p:spPr>
          <a:xfrm>
            <a:off x="2734056" y="1463040"/>
            <a:ext cx="2121408" cy="2743200"/>
          </a:xfrm>
          <a:prstGeom prst="roundRect">
            <a:avLst>
              <a:gd name="adj" fmla="val 4310"/>
            </a:avLst>
          </a:prstGeom>
          <a:solidFill>
            <a:srgbClr val="E7EAF1"/>
          </a:solidFill>
          <a:ln w="9525">
            <a:solidFill>
              <a:srgbClr val="E9D3CF"/>
            </a:solidFill>
            <a:prstDash val="solid"/>
          </a:ln>
        </p:spPr>
        <p:txBody>
          <a:bodyPr/>
          <a:lstStyle/>
          <a:p>
            <a:endParaRPr lang="en-US" dirty="0"/>
          </a:p>
        </p:txBody>
      </p:sp>
      <p:sp>
        <p:nvSpPr>
          <p:cNvPr id="10" name="Shape 8"/>
          <p:cNvSpPr/>
          <p:nvPr/>
        </p:nvSpPr>
        <p:spPr>
          <a:xfrm>
            <a:off x="3557016" y="1645920"/>
            <a:ext cx="475488" cy="475488"/>
          </a:xfrm>
          <a:prstGeom prst="ellipse">
            <a:avLst/>
          </a:prstGeom>
          <a:solidFill>
            <a:srgbClr val="8C1D2B"/>
          </a:solidFill>
          <a:ln/>
        </p:spPr>
        <p:txBody>
          <a:bodyPr/>
          <a:lstStyle/>
          <a:p>
            <a:endParaRPr lang="en-US" dirty="0"/>
          </a:p>
        </p:txBody>
      </p:sp>
      <p:sp>
        <p:nvSpPr>
          <p:cNvPr id="11" name="Text 9"/>
          <p:cNvSpPr/>
          <p:nvPr/>
        </p:nvSpPr>
        <p:spPr>
          <a:xfrm>
            <a:off x="3557016" y="1645920"/>
            <a:ext cx="475488" cy="475488"/>
          </a:xfrm>
          <a:prstGeom prst="rect">
            <a:avLst/>
          </a:prstGeom>
          <a:noFill/>
          <a:ln/>
        </p:spPr>
        <p:txBody>
          <a:bodyPr wrap="square" rtlCol="0" anchor="ctr"/>
          <a:lstStyle/>
          <a:p>
            <a:pPr marL="0" indent="0" algn="ctr">
              <a:buNone/>
            </a:pPr>
            <a:r>
              <a:rPr lang="en-US" b="1" dirty="0">
                <a:solidFill>
                  <a:srgbClr val="FFFFFF"/>
                </a:solidFill>
                <a:latin typeface="Calibri" pitchFamily="34" charset="0"/>
                <a:ea typeface="Calibri" pitchFamily="34" charset="-122"/>
                <a:cs typeface="Calibri" pitchFamily="34" charset="-120"/>
              </a:rPr>
              <a:t>2</a:t>
            </a:r>
            <a:endParaRPr lang="en-US" dirty="0"/>
          </a:p>
        </p:txBody>
      </p:sp>
      <p:sp>
        <p:nvSpPr>
          <p:cNvPr id="12" name="Text 10"/>
          <p:cNvSpPr/>
          <p:nvPr/>
        </p:nvSpPr>
        <p:spPr>
          <a:xfrm>
            <a:off x="2825496" y="2240280"/>
            <a:ext cx="1938528" cy="548640"/>
          </a:xfrm>
          <a:prstGeom prst="rect">
            <a:avLst/>
          </a:prstGeom>
          <a:noFill/>
          <a:ln/>
        </p:spPr>
        <p:txBody>
          <a:bodyPr wrap="square" rtlCol="0" anchor="t"/>
          <a:lstStyle/>
          <a:p>
            <a:pPr marL="0" indent="0" algn="ctr">
              <a:buNone/>
            </a:pPr>
            <a:r>
              <a:rPr lang="en-US" sz="1600" b="1" dirty="0">
                <a:solidFill>
                  <a:srgbClr val="1F2A44"/>
                </a:solidFill>
                <a:latin typeface="Cambria" pitchFamily="34" charset="0"/>
                <a:ea typeface="Cambria" pitchFamily="34" charset="-122"/>
                <a:cs typeface="Cambria" pitchFamily="34" charset="-120"/>
              </a:rPr>
              <a:t>Lipid infiltration</a:t>
            </a:r>
            <a:endParaRPr lang="en-US" sz="1600" dirty="0"/>
          </a:p>
        </p:txBody>
      </p:sp>
      <p:sp>
        <p:nvSpPr>
          <p:cNvPr id="13" name="Text 11"/>
          <p:cNvSpPr/>
          <p:nvPr/>
        </p:nvSpPr>
        <p:spPr>
          <a:xfrm>
            <a:off x="2843784" y="2788920"/>
            <a:ext cx="1901952" cy="1371600"/>
          </a:xfrm>
          <a:prstGeom prst="rect">
            <a:avLst/>
          </a:prstGeom>
          <a:noFill/>
          <a:ln/>
        </p:spPr>
        <p:txBody>
          <a:bodyPr wrap="square" rtlCol="0" anchor="ctr"/>
          <a:lstStyle/>
          <a:p>
            <a:pPr marL="0" indent="0" algn="ctr">
              <a:lnSpc>
                <a:spcPct val="115000"/>
              </a:lnSpc>
              <a:buNone/>
            </a:pPr>
            <a:r>
              <a:rPr lang="en-US" sz="1400" dirty="0">
                <a:solidFill>
                  <a:srgbClr val="2B2B2B"/>
                </a:solidFill>
                <a:latin typeface="Calibri" pitchFamily="34" charset="0"/>
                <a:ea typeface="Calibri" pitchFamily="34" charset="-122"/>
                <a:cs typeface="Calibri" pitchFamily="34" charset="-120"/>
              </a:rPr>
              <a:t>LDL cholesterol accumulates in the vessel wall and is oxidised</a:t>
            </a:r>
            <a:endParaRPr lang="en-US" sz="1400" dirty="0"/>
          </a:p>
        </p:txBody>
      </p:sp>
      <p:sp>
        <p:nvSpPr>
          <p:cNvPr id="14" name="Shape 12"/>
          <p:cNvSpPr/>
          <p:nvPr/>
        </p:nvSpPr>
        <p:spPr>
          <a:xfrm>
            <a:off x="4965192" y="1463040"/>
            <a:ext cx="2121408" cy="2743200"/>
          </a:xfrm>
          <a:prstGeom prst="roundRect">
            <a:avLst>
              <a:gd name="adj" fmla="val 4310"/>
            </a:avLst>
          </a:prstGeom>
          <a:solidFill>
            <a:srgbClr val="FBEEEC"/>
          </a:solidFill>
          <a:ln w="9525">
            <a:solidFill>
              <a:srgbClr val="E9D3CF"/>
            </a:solidFill>
            <a:prstDash val="solid"/>
          </a:ln>
        </p:spPr>
        <p:txBody>
          <a:bodyPr/>
          <a:lstStyle/>
          <a:p>
            <a:endParaRPr lang="en-US" dirty="0"/>
          </a:p>
        </p:txBody>
      </p:sp>
      <p:sp>
        <p:nvSpPr>
          <p:cNvPr id="15" name="Shape 13"/>
          <p:cNvSpPr/>
          <p:nvPr/>
        </p:nvSpPr>
        <p:spPr>
          <a:xfrm>
            <a:off x="5788152" y="1645920"/>
            <a:ext cx="475488" cy="475488"/>
          </a:xfrm>
          <a:prstGeom prst="ellipse">
            <a:avLst/>
          </a:prstGeom>
          <a:solidFill>
            <a:srgbClr val="8C1D2B"/>
          </a:solidFill>
          <a:ln/>
        </p:spPr>
        <p:txBody>
          <a:bodyPr/>
          <a:lstStyle/>
          <a:p>
            <a:endParaRPr lang="en-US" dirty="0"/>
          </a:p>
        </p:txBody>
      </p:sp>
      <p:sp>
        <p:nvSpPr>
          <p:cNvPr id="16" name="Text 14"/>
          <p:cNvSpPr/>
          <p:nvPr/>
        </p:nvSpPr>
        <p:spPr>
          <a:xfrm>
            <a:off x="5788152" y="1645920"/>
            <a:ext cx="475488" cy="475488"/>
          </a:xfrm>
          <a:prstGeom prst="rect">
            <a:avLst/>
          </a:prstGeom>
          <a:noFill/>
          <a:ln/>
        </p:spPr>
        <p:txBody>
          <a:bodyPr wrap="square" rtlCol="0" anchor="ctr"/>
          <a:lstStyle/>
          <a:p>
            <a:pPr marL="0" indent="0" algn="ctr">
              <a:buNone/>
            </a:pPr>
            <a:r>
              <a:rPr lang="en-US" b="1" dirty="0">
                <a:solidFill>
                  <a:srgbClr val="FFFFFF"/>
                </a:solidFill>
                <a:latin typeface="Calibri" pitchFamily="34" charset="0"/>
                <a:ea typeface="Calibri" pitchFamily="34" charset="-122"/>
                <a:cs typeface="Calibri" pitchFamily="34" charset="-120"/>
              </a:rPr>
              <a:t>3</a:t>
            </a:r>
            <a:endParaRPr lang="en-US" dirty="0"/>
          </a:p>
        </p:txBody>
      </p:sp>
      <p:sp>
        <p:nvSpPr>
          <p:cNvPr id="17" name="Text 15"/>
          <p:cNvSpPr/>
          <p:nvPr/>
        </p:nvSpPr>
        <p:spPr>
          <a:xfrm>
            <a:off x="5056632" y="2240280"/>
            <a:ext cx="1938528" cy="548640"/>
          </a:xfrm>
          <a:prstGeom prst="rect">
            <a:avLst/>
          </a:prstGeom>
          <a:noFill/>
          <a:ln/>
        </p:spPr>
        <p:txBody>
          <a:bodyPr wrap="square" rtlCol="0" anchor="t"/>
          <a:lstStyle/>
          <a:p>
            <a:pPr marL="0" indent="0" algn="ctr">
              <a:buNone/>
            </a:pPr>
            <a:r>
              <a:rPr lang="en-US" sz="1600" b="1" dirty="0">
                <a:solidFill>
                  <a:srgbClr val="1F2A44"/>
                </a:solidFill>
                <a:latin typeface="Cambria" pitchFamily="34" charset="0"/>
                <a:ea typeface="Cambria" pitchFamily="34" charset="-122"/>
                <a:cs typeface="Cambria" pitchFamily="34" charset="-120"/>
              </a:rPr>
              <a:t>Inflammatory response</a:t>
            </a:r>
            <a:endParaRPr lang="en-US" sz="1600" dirty="0"/>
          </a:p>
        </p:txBody>
      </p:sp>
      <p:sp>
        <p:nvSpPr>
          <p:cNvPr id="18" name="Text 16"/>
          <p:cNvSpPr/>
          <p:nvPr/>
        </p:nvSpPr>
        <p:spPr>
          <a:xfrm>
            <a:off x="5074920" y="2788920"/>
            <a:ext cx="1901952" cy="1371600"/>
          </a:xfrm>
          <a:prstGeom prst="rect">
            <a:avLst/>
          </a:prstGeom>
          <a:noFill/>
          <a:ln/>
        </p:spPr>
        <p:txBody>
          <a:bodyPr wrap="square" rtlCol="0" anchor="ctr"/>
          <a:lstStyle/>
          <a:p>
            <a:pPr marL="0" indent="0" algn="ctr">
              <a:lnSpc>
                <a:spcPct val="115000"/>
              </a:lnSpc>
              <a:buNone/>
            </a:pPr>
            <a:r>
              <a:rPr lang="en-US" sz="1400" dirty="0">
                <a:solidFill>
                  <a:srgbClr val="2B2B2B"/>
                </a:solidFill>
                <a:latin typeface="Calibri" pitchFamily="34" charset="0"/>
                <a:ea typeface="Calibri" pitchFamily="34" charset="-122"/>
                <a:cs typeface="Calibri" pitchFamily="34" charset="-120"/>
              </a:rPr>
              <a:t>Macrophages engulf lipid, forming foam cells and a fatty streak</a:t>
            </a:r>
            <a:endParaRPr lang="en-US" sz="1400" dirty="0"/>
          </a:p>
        </p:txBody>
      </p:sp>
      <p:sp>
        <p:nvSpPr>
          <p:cNvPr id="19" name="Shape 17"/>
          <p:cNvSpPr/>
          <p:nvPr/>
        </p:nvSpPr>
        <p:spPr>
          <a:xfrm>
            <a:off x="7196328" y="1463040"/>
            <a:ext cx="2121408" cy="2743200"/>
          </a:xfrm>
          <a:prstGeom prst="roundRect">
            <a:avLst>
              <a:gd name="adj" fmla="val 4310"/>
            </a:avLst>
          </a:prstGeom>
          <a:solidFill>
            <a:srgbClr val="E7EAF1"/>
          </a:solidFill>
          <a:ln w="9525">
            <a:solidFill>
              <a:srgbClr val="E9D3CF"/>
            </a:solidFill>
            <a:prstDash val="solid"/>
          </a:ln>
        </p:spPr>
        <p:txBody>
          <a:bodyPr/>
          <a:lstStyle/>
          <a:p>
            <a:endParaRPr lang="en-US" dirty="0"/>
          </a:p>
        </p:txBody>
      </p:sp>
      <p:sp>
        <p:nvSpPr>
          <p:cNvPr id="20" name="Shape 18"/>
          <p:cNvSpPr/>
          <p:nvPr/>
        </p:nvSpPr>
        <p:spPr>
          <a:xfrm>
            <a:off x="8019288" y="1645920"/>
            <a:ext cx="475488" cy="475488"/>
          </a:xfrm>
          <a:prstGeom prst="ellipse">
            <a:avLst/>
          </a:prstGeom>
          <a:solidFill>
            <a:srgbClr val="8C1D2B"/>
          </a:solidFill>
          <a:ln/>
        </p:spPr>
        <p:txBody>
          <a:bodyPr/>
          <a:lstStyle/>
          <a:p>
            <a:endParaRPr lang="en-US" dirty="0"/>
          </a:p>
        </p:txBody>
      </p:sp>
      <p:sp>
        <p:nvSpPr>
          <p:cNvPr id="21" name="Text 19"/>
          <p:cNvSpPr/>
          <p:nvPr/>
        </p:nvSpPr>
        <p:spPr>
          <a:xfrm>
            <a:off x="8019288" y="1645920"/>
            <a:ext cx="475488" cy="475488"/>
          </a:xfrm>
          <a:prstGeom prst="rect">
            <a:avLst/>
          </a:prstGeom>
          <a:noFill/>
          <a:ln/>
        </p:spPr>
        <p:txBody>
          <a:bodyPr wrap="square" rtlCol="0" anchor="ctr"/>
          <a:lstStyle/>
          <a:p>
            <a:pPr marL="0" indent="0" algn="ctr">
              <a:buNone/>
            </a:pPr>
            <a:r>
              <a:rPr lang="en-US" b="1" dirty="0">
                <a:solidFill>
                  <a:srgbClr val="FFFFFF"/>
                </a:solidFill>
                <a:latin typeface="Calibri" pitchFamily="34" charset="0"/>
                <a:ea typeface="Calibri" pitchFamily="34" charset="-122"/>
                <a:cs typeface="Calibri" pitchFamily="34" charset="-120"/>
              </a:rPr>
              <a:t>4</a:t>
            </a:r>
            <a:endParaRPr lang="en-US" dirty="0"/>
          </a:p>
        </p:txBody>
      </p:sp>
      <p:sp>
        <p:nvSpPr>
          <p:cNvPr id="22" name="Text 20"/>
          <p:cNvSpPr/>
          <p:nvPr/>
        </p:nvSpPr>
        <p:spPr>
          <a:xfrm>
            <a:off x="7287768" y="2240280"/>
            <a:ext cx="1938528" cy="548640"/>
          </a:xfrm>
          <a:prstGeom prst="rect">
            <a:avLst/>
          </a:prstGeom>
          <a:noFill/>
          <a:ln/>
        </p:spPr>
        <p:txBody>
          <a:bodyPr wrap="square" rtlCol="0" anchor="t"/>
          <a:lstStyle/>
          <a:p>
            <a:pPr marL="0" indent="0" algn="ctr">
              <a:buNone/>
            </a:pPr>
            <a:r>
              <a:rPr lang="en-US" sz="1600" b="1" dirty="0">
                <a:solidFill>
                  <a:srgbClr val="1F2A44"/>
                </a:solidFill>
                <a:latin typeface="Cambria" pitchFamily="34" charset="0"/>
                <a:ea typeface="Cambria" pitchFamily="34" charset="-122"/>
                <a:cs typeface="Cambria" pitchFamily="34" charset="-120"/>
              </a:rPr>
              <a:t>Plaque formation</a:t>
            </a:r>
            <a:endParaRPr lang="en-US" sz="1600" dirty="0"/>
          </a:p>
        </p:txBody>
      </p:sp>
      <p:sp>
        <p:nvSpPr>
          <p:cNvPr id="23" name="Text 21"/>
          <p:cNvSpPr/>
          <p:nvPr/>
        </p:nvSpPr>
        <p:spPr>
          <a:xfrm>
            <a:off x="7306056" y="2788920"/>
            <a:ext cx="1901952" cy="1371600"/>
          </a:xfrm>
          <a:prstGeom prst="rect">
            <a:avLst/>
          </a:prstGeom>
          <a:noFill/>
          <a:ln/>
        </p:spPr>
        <p:txBody>
          <a:bodyPr wrap="square" rtlCol="0" anchor="ctr"/>
          <a:lstStyle/>
          <a:p>
            <a:pPr marL="0" indent="0" algn="ctr">
              <a:lnSpc>
                <a:spcPct val="115000"/>
              </a:lnSpc>
              <a:buNone/>
            </a:pPr>
            <a:r>
              <a:rPr lang="en-US" sz="1400" dirty="0">
                <a:solidFill>
                  <a:srgbClr val="2B2B2B"/>
                </a:solidFill>
                <a:latin typeface="Calibri" pitchFamily="34" charset="0"/>
                <a:ea typeface="Calibri" pitchFamily="34" charset="-122"/>
                <a:cs typeface="Calibri" pitchFamily="34" charset="-120"/>
              </a:rPr>
              <a:t>Fibrous cap develops over a lipid-rich necrotic core, narrowing the lumen</a:t>
            </a:r>
            <a:endParaRPr lang="en-US" sz="1400" dirty="0"/>
          </a:p>
        </p:txBody>
      </p:sp>
      <p:sp>
        <p:nvSpPr>
          <p:cNvPr id="24" name="Shape 22"/>
          <p:cNvSpPr/>
          <p:nvPr/>
        </p:nvSpPr>
        <p:spPr>
          <a:xfrm>
            <a:off x="9427464" y="1463040"/>
            <a:ext cx="2121408" cy="2743200"/>
          </a:xfrm>
          <a:prstGeom prst="roundRect">
            <a:avLst>
              <a:gd name="adj" fmla="val 4310"/>
            </a:avLst>
          </a:prstGeom>
          <a:solidFill>
            <a:srgbClr val="FBEEEC"/>
          </a:solidFill>
          <a:ln w="9525">
            <a:solidFill>
              <a:srgbClr val="E9D3CF"/>
            </a:solidFill>
            <a:prstDash val="solid"/>
          </a:ln>
        </p:spPr>
        <p:txBody>
          <a:bodyPr/>
          <a:lstStyle/>
          <a:p>
            <a:endParaRPr lang="en-US" dirty="0"/>
          </a:p>
        </p:txBody>
      </p:sp>
      <p:sp>
        <p:nvSpPr>
          <p:cNvPr id="25" name="Shape 23"/>
          <p:cNvSpPr/>
          <p:nvPr/>
        </p:nvSpPr>
        <p:spPr>
          <a:xfrm>
            <a:off x="10250424" y="1645920"/>
            <a:ext cx="475488" cy="475488"/>
          </a:xfrm>
          <a:prstGeom prst="ellipse">
            <a:avLst/>
          </a:prstGeom>
          <a:solidFill>
            <a:srgbClr val="8C1D2B"/>
          </a:solidFill>
          <a:ln/>
        </p:spPr>
        <p:txBody>
          <a:bodyPr/>
          <a:lstStyle/>
          <a:p>
            <a:endParaRPr lang="en-US" dirty="0"/>
          </a:p>
        </p:txBody>
      </p:sp>
      <p:sp>
        <p:nvSpPr>
          <p:cNvPr id="26" name="Text 24"/>
          <p:cNvSpPr/>
          <p:nvPr/>
        </p:nvSpPr>
        <p:spPr>
          <a:xfrm>
            <a:off x="10250424" y="1645920"/>
            <a:ext cx="475488" cy="475488"/>
          </a:xfrm>
          <a:prstGeom prst="rect">
            <a:avLst/>
          </a:prstGeom>
          <a:noFill/>
          <a:ln/>
        </p:spPr>
        <p:txBody>
          <a:bodyPr wrap="square" rtlCol="0" anchor="ctr"/>
          <a:lstStyle/>
          <a:p>
            <a:pPr marL="0" indent="0" algn="ctr">
              <a:buNone/>
            </a:pPr>
            <a:r>
              <a:rPr lang="en-US" b="1" dirty="0">
                <a:solidFill>
                  <a:srgbClr val="FFFFFF"/>
                </a:solidFill>
                <a:latin typeface="Calibri" pitchFamily="34" charset="0"/>
                <a:ea typeface="Calibri" pitchFamily="34" charset="-122"/>
                <a:cs typeface="Calibri" pitchFamily="34" charset="-120"/>
              </a:rPr>
              <a:t>5</a:t>
            </a:r>
            <a:endParaRPr lang="en-US" sz="1248" dirty="0"/>
          </a:p>
        </p:txBody>
      </p:sp>
      <p:sp>
        <p:nvSpPr>
          <p:cNvPr id="27" name="Text 25"/>
          <p:cNvSpPr/>
          <p:nvPr/>
        </p:nvSpPr>
        <p:spPr>
          <a:xfrm>
            <a:off x="9518904" y="2240280"/>
            <a:ext cx="1938528" cy="548640"/>
          </a:xfrm>
          <a:prstGeom prst="rect">
            <a:avLst/>
          </a:prstGeom>
          <a:noFill/>
          <a:ln/>
        </p:spPr>
        <p:txBody>
          <a:bodyPr wrap="square" rtlCol="0" anchor="t"/>
          <a:lstStyle/>
          <a:p>
            <a:pPr marL="0" indent="0" algn="ctr">
              <a:buNone/>
            </a:pPr>
            <a:r>
              <a:rPr lang="en-US" sz="1600" b="1" dirty="0">
                <a:solidFill>
                  <a:srgbClr val="1F2A44"/>
                </a:solidFill>
                <a:latin typeface="Cambria" pitchFamily="34" charset="0"/>
                <a:ea typeface="Cambria" pitchFamily="34" charset="-122"/>
                <a:cs typeface="Cambria" pitchFamily="34" charset="-120"/>
              </a:rPr>
              <a:t>Rupture / thrombosis</a:t>
            </a:r>
            <a:endParaRPr lang="en-US" sz="1600" dirty="0"/>
          </a:p>
        </p:txBody>
      </p:sp>
      <p:sp>
        <p:nvSpPr>
          <p:cNvPr id="28" name="Text 26"/>
          <p:cNvSpPr/>
          <p:nvPr/>
        </p:nvSpPr>
        <p:spPr>
          <a:xfrm>
            <a:off x="9537192" y="2788920"/>
            <a:ext cx="1901952" cy="1371600"/>
          </a:xfrm>
          <a:prstGeom prst="rect">
            <a:avLst/>
          </a:prstGeom>
          <a:noFill/>
          <a:ln/>
        </p:spPr>
        <p:txBody>
          <a:bodyPr wrap="square" rtlCol="0" anchor="ctr"/>
          <a:lstStyle/>
          <a:p>
            <a:pPr marL="0" indent="0" algn="ctr">
              <a:lnSpc>
                <a:spcPct val="115000"/>
              </a:lnSpc>
              <a:buNone/>
            </a:pPr>
            <a:r>
              <a:rPr lang="en-US" sz="1400" dirty="0">
                <a:solidFill>
                  <a:srgbClr val="2B2B2B"/>
                </a:solidFill>
                <a:latin typeface="Calibri" pitchFamily="34" charset="0"/>
                <a:ea typeface="Calibri" pitchFamily="34" charset="-122"/>
                <a:cs typeface="Calibri" pitchFamily="34" charset="-120"/>
              </a:rPr>
              <a:t>Unstable plaque rupture triggers platelet aggregation → ACS</a:t>
            </a:r>
            <a:endParaRPr lang="en-US" sz="1400" dirty="0"/>
          </a:p>
        </p:txBody>
      </p:sp>
      <p:sp>
        <p:nvSpPr>
          <p:cNvPr id="29" name="Shape 27"/>
          <p:cNvSpPr/>
          <p:nvPr/>
        </p:nvSpPr>
        <p:spPr>
          <a:xfrm>
            <a:off x="502920" y="4434840"/>
            <a:ext cx="11183112" cy="1874520"/>
          </a:xfrm>
          <a:prstGeom prst="roundRect">
            <a:avLst>
              <a:gd name="adj" fmla="val 4878"/>
            </a:avLst>
          </a:prstGeom>
          <a:solidFill>
            <a:srgbClr val="FDF3E9"/>
          </a:solidFill>
          <a:ln w="12700">
            <a:solidFill>
              <a:srgbClr val="EAD3B0"/>
            </a:solidFill>
            <a:prstDash val="solid"/>
          </a:ln>
        </p:spPr>
        <p:txBody>
          <a:bodyPr/>
          <a:lstStyle/>
          <a:p>
            <a:endParaRPr lang="en-US" dirty="0"/>
          </a:p>
        </p:txBody>
      </p:sp>
      <p:sp>
        <p:nvSpPr>
          <p:cNvPr id="30" name="Text 28"/>
          <p:cNvSpPr/>
          <p:nvPr/>
        </p:nvSpPr>
        <p:spPr>
          <a:xfrm>
            <a:off x="777240" y="4572000"/>
            <a:ext cx="10607040" cy="1645920"/>
          </a:xfrm>
          <a:prstGeom prst="rect">
            <a:avLst/>
          </a:prstGeom>
          <a:noFill/>
          <a:ln/>
        </p:spPr>
        <p:txBody>
          <a:bodyPr wrap="square" rtlCol="0" anchor="t"/>
          <a:lstStyle/>
          <a:p>
            <a:pPr marL="0" indent="0">
              <a:lnSpc>
                <a:spcPct val="128000"/>
              </a:lnSpc>
              <a:buNone/>
            </a:pPr>
            <a:r>
              <a:rPr lang="en-US" sz="1600" b="1" dirty="0">
                <a:solidFill>
                  <a:srgbClr val="1F2A44"/>
                </a:solidFill>
                <a:latin typeface="Calibri" pitchFamily="34" charset="0"/>
                <a:ea typeface="Calibri" pitchFamily="34" charset="-122"/>
                <a:cs typeface="Calibri" pitchFamily="34" charset="-120"/>
              </a:rPr>
              <a:t>Modifiable risk factors: </a:t>
            </a:r>
            <a:r>
              <a:rPr lang="en-US" sz="1600" dirty="0">
                <a:solidFill>
                  <a:srgbClr val="2B2B2B"/>
                </a:solidFill>
                <a:latin typeface="Calibri" pitchFamily="34" charset="0"/>
                <a:ea typeface="Calibri" pitchFamily="34" charset="-122"/>
                <a:cs typeface="Calibri" pitchFamily="34" charset="-120"/>
              </a:rPr>
              <a:t>smoking, hypertension, dyslipidemia, type 2 diabetes, obesity, physical inactivity, poor diet, excess alcohol, air pollution, psychosocial stress.
</a:t>
            </a:r>
            <a:r>
              <a:rPr lang="en-US" sz="1600" b="1" dirty="0">
                <a:solidFill>
                  <a:srgbClr val="1F2A44"/>
                </a:solidFill>
                <a:latin typeface="Calibri" pitchFamily="34" charset="0"/>
                <a:ea typeface="Calibri" pitchFamily="34" charset="-122"/>
                <a:cs typeface="Calibri" pitchFamily="34" charset="-120"/>
              </a:rPr>
              <a:t>Non-modifiable: </a:t>
            </a:r>
            <a:r>
              <a:rPr lang="en-US" sz="1600" dirty="0">
                <a:solidFill>
                  <a:srgbClr val="2B2B2B"/>
                </a:solidFill>
                <a:latin typeface="Calibri" pitchFamily="34" charset="0"/>
                <a:ea typeface="Calibri" pitchFamily="34" charset="-122"/>
                <a:cs typeface="Calibri" pitchFamily="34" charset="-120"/>
              </a:rPr>
              <a:t>age, sex, family history/genetics, ethnicity (South Asian populations carry higher risk).
</a:t>
            </a:r>
            <a:r>
              <a:rPr lang="en-US" sz="1600" b="1" dirty="0">
                <a:solidFill>
                  <a:srgbClr val="8C1D2B"/>
                </a:solidFill>
                <a:latin typeface="Calibri" pitchFamily="34" charset="0"/>
                <a:ea typeface="Calibri" pitchFamily="34" charset="-122"/>
                <a:cs typeface="Calibri" pitchFamily="34" charset="-120"/>
              </a:rPr>
              <a:t>Around 79.6% </a:t>
            </a:r>
            <a:r>
              <a:rPr lang="en-US" sz="1600" i="1" dirty="0">
                <a:solidFill>
                  <a:srgbClr val="2B2B2B"/>
                </a:solidFill>
                <a:latin typeface="Calibri" pitchFamily="34" charset="0"/>
                <a:ea typeface="Calibri" pitchFamily="34" charset="-122"/>
                <a:cs typeface="Calibri" pitchFamily="34" charset="-120"/>
              </a:rPr>
              <a:t>of the global CVD disease burden is attributable to modifiable risk factors (GBD 2023 CVD Collaborators, 2025) - CHD is largely preventable.</a:t>
            </a:r>
            <a:endParaRPr lang="en-US" sz="1600" dirty="0"/>
          </a:p>
        </p:txBody>
      </p:sp>
      <p:sp>
        <p:nvSpPr>
          <p:cNvPr id="31" name="Text 29"/>
          <p:cNvSpPr/>
          <p:nvPr/>
        </p:nvSpPr>
        <p:spPr>
          <a:xfrm>
            <a:off x="11551615" y="6446520"/>
            <a:ext cx="457200" cy="274320"/>
          </a:xfrm>
          <a:prstGeom prst="rect">
            <a:avLst/>
          </a:prstGeom>
          <a:noFill/>
          <a:ln/>
        </p:spPr>
        <p:txBody>
          <a:bodyPr wrap="square" rtlCol="0" anchor="ctr"/>
          <a:lstStyle/>
          <a:p>
            <a:pPr marL="0" indent="0" algn="r">
              <a:buNone/>
            </a:pPr>
            <a:r>
              <a:rPr lang="en-US" sz="1000" dirty="0">
                <a:solidFill>
                  <a:srgbClr val="6B6B6B"/>
                </a:solidFill>
                <a:latin typeface="Calibri" pitchFamily="34" charset="0"/>
                <a:ea typeface="Calibri" pitchFamily="34" charset="-122"/>
                <a:cs typeface="Calibri" pitchFamily="34" charset="-120"/>
              </a:rPr>
              <a:t>4</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9144000" cy="292608"/>
          </a:xfrm>
          <a:prstGeom prst="rect">
            <a:avLst/>
          </a:prstGeom>
          <a:noFill/>
          <a:ln/>
        </p:spPr>
        <p:txBody>
          <a:bodyPr wrap="square" rtlCol="0" anchor="ctr"/>
          <a:lstStyle/>
          <a:p>
            <a:pPr marL="0" indent="0">
              <a:buNone/>
            </a:pPr>
            <a:r>
              <a:rPr lang="en-US" sz="1600" b="1" kern="0" spc="200" dirty="0">
                <a:solidFill>
                  <a:srgbClr val="8C1D2B"/>
                </a:solidFill>
                <a:latin typeface="Calibri" pitchFamily="34" charset="0"/>
                <a:ea typeface="Calibri" pitchFamily="34" charset="-122"/>
                <a:cs typeface="Calibri" pitchFamily="34" charset="-120"/>
              </a:rPr>
              <a:t>2. PREVALENCE - UK &amp; WORLDWIDE</a:t>
            </a:r>
            <a:endParaRPr lang="en-US" sz="1600" dirty="0"/>
          </a:p>
        </p:txBody>
      </p:sp>
      <p:sp>
        <p:nvSpPr>
          <p:cNvPr id="3" name="Text 1"/>
          <p:cNvSpPr/>
          <p:nvPr/>
        </p:nvSpPr>
        <p:spPr>
          <a:xfrm>
            <a:off x="502920" y="530352"/>
            <a:ext cx="11155680" cy="685800"/>
          </a:xfrm>
          <a:prstGeom prst="rect">
            <a:avLst/>
          </a:prstGeom>
          <a:noFill/>
          <a:ln/>
        </p:spPr>
        <p:txBody>
          <a:bodyPr wrap="square" rtlCol="0" anchor="ctr"/>
          <a:lstStyle/>
          <a:p>
            <a:pPr marL="0" indent="0">
              <a:lnSpc>
                <a:spcPts val="2900"/>
              </a:lnSpc>
              <a:buNone/>
            </a:pPr>
            <a:r>
              <a:rPr lang="en-US" sz="2600" b="1" dirty="0">
                <a:solidFill>
                  <a:srgbClr val="1F2A44"/>
                </a:solidFill>
                <a:latin typeface="Cambria" pitchFamily="34" charset="0"/>
                <a:ea typeface="Cambria" pitchFamily="34" charset="-122"/>
                <a:cs typeface="Cambria" pitchFamily="34" charset="-120"/>
              </a:rPr>
              <a:t>How Common Is Coronary Heart Disease?</a:t>
            </a:r>
            <a:endParaRPr lang="en-US" sz="2600" dirty="0"/>
          </a:p>
        </p:txBody>
      </p:sp>
      <p:sp>
        <p:nvSpPr>
          <p:cNvPr id="4" name="Shape 2"/>
          <p:cNvSpPr/>
          <p:nvPr/>
        </p:nvSpPr>
        <p:spPr>
          <a:xfrm>
            <a:off x="502920" y="1417320"/>
            <a:ext cx="1709928" cy="1234440"/>
          </a:xfrm>
          <a:prstGeom prst="roundRect">
            <a:avLst>
              <a:gd name="adj" fmla="val 7407"/>
            </a:avLst>
          </a:prstGeom>
          <a:solidFill>
            <a:srgbClr val="FBEEEC"/>
          </a:solidFill>
          <a:ln w="12700">
            <a:solidFill>
              <a:srgbClr val="E9D3CF"/>
            </a:solidFill>
            <a:prstDash val="solid"/>
          </a:ln>
        </p:spPr>
        <p:txBody>
          <a:bodyPr/>
          <a:lstStyle/>
          <a:p>
            <a:endParaRPr lang="en-US" dirty="0"/>
          </a:p>
        </p:txBody>
      </p:sp>
      <p:sp>
        <p:nvSpPr>
          <p:cNvPr id="5" name="Text 3"/>
          <p:cNvSpPr/>
          <p:nvPr/>
        </p:nvSpPr>
        <p:spPr>
          <a:xfrm>
            <a:off x="548640" y="1481328"/>
            <a:ext cx="1618488" cy="594360"/>
          </a:xfrm>
          <a:prstGeom prst="rect">
            <a:avLst/>
          </a:prstGeom>
          <a:noFill/>
          <a:ln/>
        </p:spPr>
        <p:txBody>
          <a:bodyPr wrap="square" rtlCol="0" anchor="ctr"/>
          <a:lstStyle/>
          <a:p>
            <a:pPr marL="0" indent="0" algn="ctr">
              <a:buNone/>
            </a:pPr>
            <a:r>
              <a:rPr lang="en-US" sz="1900" b="1" dirty="0">
                <a:solidFill>
                  <a:srgbClr val="8C1D2B"/>
                </a:solidFill>
                <a:latin typeface="Cambria" pitchFamily="34" charset="0"/>
                <a:ea typeface="Cambria" pitchFamily="34" charset="-122"/>
                <a:cs typeface="Cambria" pitchFamily="34" charset="-120"/>
              </a:rPr>
              <a:t>2.3M</a:t>
            </a:r>
            <a:endParaRPr lang="en-US" sz="1900" dirty="0"/>
          </a:p>
        </p:txBody>
      </p:sp>
      <p:sp>
        <p:nvSpPr>
          <p:cNvPr id="6" name="Text 4"/>
          <p:cNvSpPr/>
          <p:nvPr/>
        </p:nvSpPr>
        <p:spPr>
          <a:xfrm>
            <a:off x="576072" y="2057400"/>
            <a:ext cx="1563624" cy="548640"/>
          </a:xfrm>
          <a:prstGeom prst="rect">
            <a:avLst/>
          </a:prstGeom>
          <a:noFill/>
          <a:ln/>
        </p:spPr>
        <p:txBody>
          <a:bodyPr wrap="square" rtlCol="0" anchor="ctr"/>
          <a:lstStyle/>
          <a:p>
            <a:pPr marL="0" indent="0" algn="ctr">
              <a:lnSpc>
                <a:spcPct val="110000"/>
              </a:lnSpc>
              <a:buNone/>
            </a:pPr>
            <a:r>
              <a:rPr lang="en-US" sz="1400" dirty="0">
                <a:solidFill>
                  <a:srgbClr val="2B2B2B"/>
                </a:solidFill>
                <a:latin typeface="Calibri" pitchFamily="34" charset="0"/>
                <a:ea typeface="Calibri" pitchFamily="34" charset="-122"/>
                <a:cs typeface="Calibri" pitchFamily="34" charset="-120"/>
              </a:rPr>
              <a:t>living with CHD in the UK</a:t>
            </a:r>
            <a:endParaRPr lang="en-US" sz="1400" dirty="0"/>
          </a:p>
        </p:txBody>
      </p:sp>
      <p:sp>
        <p:nvSpPr>
          <p:cNvPr id="7" name="Shape 5"/>
          <p:cNvSpPr/>
          <p:nvPr/>
        </p:nvSpPr>
        <p:spPr>
          <a:xfrm>
            <a:off x="2304288" y="1417320"/>
            <a:ext cx="1709928" cy="1234440"/>
          </a:xfrm>
          <a:prstGeom prst="roundRect">
            <a:avLst>
              <a:gd name="adj" fmla="val 7407"/>
            </a:avLst>
          </a:prstGeom>
          <a:solidFill>
            <a:srgbClr val="8C1D2B"/>
          </a:solidFill>
          <a:ln w="12700">
            <a:solidFill>
              <a:srgbClr val="E9D3CF"/>
            </a:solidFill>
            <a:prstDash val="solid"/>
          </a:ln>
        </p:spPr>
        <p:txBody>
          <a:bodyPr/>
          <a:lstStyle/>
          <a:p>
            <a:endParaRPr lang="en-US" dirty="0"/>
          </a:p>
        </p:txBody>
      </p:sp>
      <p:sp>
        <p:nvSpPr>
          <p:cNvPr id="8" name="Text 6"/>
          <p:cNvSpPr/>
          <p:nvPr/>
        </p:nvSpPr>
        <p:spPr>
          <a:xfrm>
            <a:off x="2350008" y="1481328"/>
            <a:ext cx="1618488" cy="594360"/>
          </a:xfrm>
          <a:prstGeom prst="rect">
            <a:avLst/>
          </a:prstGeom>
          <a:noFill/>
          <a:ln/>
        </p:spPr>
        <p:txBody>
          <a:bodyPr wrap="square" rtlCol="0" anchor="ctr"/>
          <a:lstStyle/>
          <a:p>
            <a:pPr marL="0" indent="0" algn="ctr">
              <a:buNone/>
            </a:pPr>
            <a:r>
              <a:rPr lang="en-US" sz="1900" b="1" dirty="0">
                <a:solidFill>
                  <a:srgbClr val="FFFFFF"/>
                </a:solidFill>
                <a:latin typeface="Cambria" pitchFamily="34" charset="0"/>
                <a:ea typeface="Cambria" pitchFamily="34" charset="-122"/>
                <a:cs typeface="Cambria" pitchFamily="34" charset="-120"/>
              </a:rPr>
              <a:t>66,000</a:t>
            </a:r>
            <a:endParaRPr lang="en-US" sz="1900" dirty="0"/>
          </a:p>
        </p:txBody>
      </p:sp>
      <p:sp>
        <p:nvSpPr>
          <p:cNvPr id="9" name="Text 7"/>
          <p:cNvSpPr/>
          <p:nvPr/>
        </p:nvSpPr>
        <p:spPr>
          <a:xfrm>
            <a:off x="2377440" y="2057400"/>
            <a:ext cx="1563624" cy="548640"/>
          </a:xfrm>
          <a:prstGeom prst="rect">
            <a:avLst/>
          </a:prstGeom>
          <a:noFill/>
          <a:ln/>
        </p:spPr>
        <p:txBody>
          <a:bodyPr wrap="square" rtlCol="0" anchor="ctr"/>
          <a:lstStyle/>
          <a:p>
            <a:pPr marL="0" indent="0" algn="ctr">
              <a:lnSpc>
                <a:spcPct val="110000"/>
              </a:lnSpc>
              <a:buNone/>
            </a:pPr>
            <a:r>
              <a:rPr lang="en-US" sz="1400" dirty="0">
                <a:solidFill>
                  <a:srgbClr val="FFFFFF"/>
                </a:solidFill>
                <a:latin typeface="Calibri" pitchFamily="34" charset="0"/>
                <a:ea typeface="Calibri" pitchFamily="34" charset="-122"/>
                <a:cs typeface="Calibri" pitchFamily="34" charset="-120"/>
              </a:rPr>
              <a:t>UK deaths/year</a:t>
            </a:r>
            <a:endParaRPr lang="en-US" sz="1400" dirty="0"/>
          </a:p>
        </p:txBody>
      </p:sp>
      <p:sp>
        <p:nvSpPr>
          <p:cNvPr id="10" name="Shape 8"/>
          <p:cNvSpPr/>
          <p:nvPr/>
        </p:nvSpPr>
        <p:spPr>
          <a:xfrm>
            <a:off x="4105656" y="1417320"/>
            <a:ext cx="1709928" cy="1234440"/>
          </a:xfrm>
          <a:prstGeom prst="roundRect">
            <a:avLst>
              <a:gd name="adj" fmla="val 7407"/>
            </a:avLst>
          </a:prstGeom>
          <a:solidFill>
            <a:srgbClr val="FBEEEC"/>
          </a:solidFill>
          <a:ln w="12700">
            <a:solidFill>
              <a:srgbClr val="E9D3CF"/>
            </a:solidFill>
            <a:prstDash val="solid"/>
          </a:ln>
        </p:spPr>
        <p:txBody>
          <a:bodyPr/>
          <a:lstStyle/>
          <a:p>
            <a:endParaRPr lang="en-US" dirty="0"/>
          </a:p>
        </p:txBody>
      </p:sp>
      <p:sp>
        <p:nvSpPr>
          <p:cNvPr id="11" name="Text 9"/>
          <p:cNvSpPr/>
          <p:nvPr/>
        </p:nvSpPr>
        <p:spPr>
          <a:xfrm>
            <a:off x="4151376" y="1481328"/>
            <a:ext cx="1618488" cy="594360"/>
          </a:xfrm>
          <a:prstGeom prst="rect">
            <a:avLst/>
          </a:prstGeom>
          <a:noFill/>
          <a:ln/>
        </p:spPr>
        <p:txBody>
          <a:bodyPr wrap="square" rtlCol="0" anchor="ctr"/>
          <a:lstStyle/>
          <a:p>
            <a:pPr marL="0" indent="0" algn="ctr">
              <a:buNone/>
            </a:pPr>
            <a:r>
              <a:rPr lang="en-US" sz="1900" b="1" dirty="0">
                <a:solidFill>
                  <a:srgbClr val="8C1D2B"/>
                </a:solidFill>
                <a:latin typeface="Cambria" pitchFamily="34" charset="0"/>
                <a:ea typeface="Cambria" pitchFamily="34" charset="-122"/>
                <a:cs typeface="Cambria" pitchFamily="34" charset="-120"/>
              </a:rPr>
              <a:t>1 in 8</a:t>
            </a:r>
            <a:endParaRPr lang="en-US" sz="1900" dirty="0"/>
          </a:p>
        </p:txBody>
      </p:sp>
      <p:sp>
        <p:nvSpPr>
          <p:cNvPr id="12" name="Text 10"/>
          <p:cNvSpPr/>
          <p:nvPr/>
        </p:nvSpPr>
        <p:spPr>
          <a:xfrm>
            <a:off x="4178808" y="2057400"/>
            <a:ext cx="1563624" cy="548640"/>
          </a:xfrm>
          <a:prstGeom prst="rect">
            <a:avLst/>
          </a:prstGeom>
          <a:noFill/>
          <a:ln/>
        </p:spPr>
        <p:txBody>
          <a:bodyPr wrap="square" rtlCol="0" anchor="ctr"/>
          <a:lstStyle/>
          <a:p>
            <a:pPr marL="0" indent="0" algn="ctr">
              <a:lnSpc>
                <a:spcPct val="110000"/>
              </a:lnSpc>
              <a:buNone/>
            </a:pPr>
            <a:r>
              <a:rPr lang="en-US" sz="1400" dirty="0">
                <a:solidFill>
                  <a:srgbClr val="2B2B2B"/>
                </a:solidFill>
                <a:latin typeface="Calibri" pitchFamily="34" charset="0"/>
                <a:ea typeface="Calibri" pitchFamily="34" charset="-122"/>
                <a:cs typeface="Calibri" pitchFamily="34" charset="-120"/>
              </a:rPr>
              <a:t>UK men die from CHD</a:t>
            </a:r>
            <a:endParaRPr lang="en-US" sz="1400" dirty="0"/>
          </a:p>
        </p:txBody>
      </p:sp>
      <p:sp>
        <p:nvSpPr>
          <p:cNvPr id="13" name="Text 11"/>
          <p:cNvSpPr/>
          <p:nvPr/>
        </p:nvSpPr>
        <p:spPr>
          <a:xfrm>
            <a:off x="502920" y="2788920"/>
            <a:ext cx="5532120" cy="914400"/>
          </a:xfrm>
          <a:prstGeom prst="rect">
            <a:avLst/>
          </a:prstGeom>
          <a:noFill/>
          <a:ln/>
        </p:spPr>
        <p:txBody>
          <a:bodyPr wrap="square" rtlCol="0" anchor="t"/>
          <a:lstStyle/>
          <a:p>
            <a:pPr marL="0" indent="0">
              <a:lnSpc>
                <a:spcPct val="120000"/>
              </a:lnSpc>
              <a:buNone/>
            </a:pPr>
            <a:r>
              <a:rPr lang="en-US" sz="1400" i="1" dirty="0">
                <a:solidFill>
                  <a:srgbClr val="2B2B2B"/>
                </a:solidFill>
                <a:latin typeface="Calibri" pitchFamily="34" charset="0"/>
                <a:ea typeface="Calibri" pitchFamily="34" charset="-122"/>
                <a:cs typeface="Calibri" pitchFamily="34" charset="-120"/>
              </a:rPr>
              <a:t>UK PATTERN: CHD is the UK's leading single cause of death; prevalence follows a clear deprivation gradient; ~80% of people with CVD have ≥1 other long-term condition (BHF, 2024–2026).</a:t>
            </a:r>
            <a:endParaRPr lang="en-US" sz="1400" dirty="0"/>
          </a:p>
        </p:txBody>
      </p:sp>
      <p:graphicFrame>
        <p:nvGraphicFramePr>
          <p:cNvPr id="14" name="Chart 0"/>
          <p:cNvGraphicFramePr/>
          <p:nvPr/>
        </p:nvGraphicFramePr>
        <p:xfrm>
          <a:off x="502920" y="3794760"/>
          <a:ext cx="5532120" cy="2606040"/>
        </p:xfrm>
        <a:graphic>
          <a:graphicData uri="http://schemas.openxmlformats.org/drawingml/2006/chart">
            <c:chart xmlns:c="http://schemas.openxmlformats.org/drawingml/2006/chart" xmlns:r="http://schemas.openxmlformats.org/officeDocument/2006/relationships" r:id="rId3"/>
          </a:graphicData>
        </a:graphic>
      </p:graphicFrame>
      <p:sp>
        <p:nvSpPr>
          <p:cNvPr id="15" name="Shape 12"/>
          <p:cNvSpPr/>
          <p:nvPr/>
        </p:nvSpPr>
        <p:spPr>
          <a:xfrm>
            <a:off x="6199632" y="1430020"/>
            <a:ext cx="5468112" cy="4983480"/>
          </a:xfrm>
          <a:prstGeom prst="roundRect">
            <a:avLst>
              <a:gd name="adj" fmla="val 2202"/>
            </a:avLst>
          </a:prstGeom>
          <a:solidFill>
            <a:srgbClr val="1F2A44"/>
          </a:solidFill>
          <a:ln/>
        </p:spPr>
        <p:txBody>
          <a:bodyPr/>
          <a:lstStyle/>
          <a:p>
            <a:endParaRPr lang="en-US" dirty="0"/>
          </a:p>
        </p:txBody>
      </p:sp>
      <p:sp>
        <p:nvSpPr>
          <p:cNvPr id="16" name="Text 13"/>
          <p:cNvSpPr/>
          <p:nvPr/>
        </p:nvSpPr>
        <p:spPr>
          <a:xfrm>
            <a:off x="6446520" y="1554480"/>
            <a:ext cx="4937760" cy="292608"/>
          </a:xfrm>
          <a:prstGeom prst="rect">
            <a:avLst/>
          </a:prstGeom>
          <a:noFill/>
          <a:ln/>
        </p:spPr>
        <p:txBody>
          <a:bodyPr wrap="square" rtlCol="0" anchor="ctr"/>
          <a:lstStyle/>
          <a:p>
            <a:pPr marL="0" indent="0">
              <a:buNone/>
            </a:pPr>
            <a:r>
              <a:rPr lang="en-US" sz="1600" b="1" u="sng" kern="0" spc="100" dirty="0">
                <a:solidFill>
                  <a:srgbClr val="C98A3B"/>
                </a:solidFill>
                <a:latin typeface="Calibri" pitchFamily="34" charset="0"/>
                <a:ea typeface="Calibri" pitchFamily="34" charset="-122"/>
                <a:cs typeface="Calibri" pitchFamily="34" charset="-120"/>
              </a:rPr>
              <a:t>GLOBAL HEADLINES</a:t>
            </a:r>
            <a:endParaRPr lang="en-US" sz="1600" u="sng" dirty="0"/>
          </a:p>
        </p:txBody>
      </p:sp>
      <p:sp>
        <p:nvSpPr>
          <p:cNvPr id="17" name="Text 14"/>
          <p:cNvSpPr/>
          <p:nvPr/>
        </p:nvSpPr>
        <p:spPr>
          <a:xfrm>
            <a:off x="6446520" y="1965960"/>
            <a:ext cx="1600200" cy="548640"/>
          </a:xfrm>
          <a:prstGeom prst="rect">
            <a:avLst/>
          </a:prstGeom>
          <a:noFill/>
          <a:ln/>
        </p:spPr>
        <p:txBody>
          <a:bodyPr wrap="square" rtlCol="0" anchor="ctr"/>
          <a:lstStyle/>
          <a:p>
            <a:pPr marL="0" indent="0">
              <a:buNone/>
            </a:pPr>
            <a:r>
              <a:rPr lang="en-US" sz="1550" b="1" dirty="0">
                <a:solidFill>
                  <a:srgbClr val="FFFFFF"/>
                </a:solidFill>
                <a:latin typeface="Cambria" pitchFamily="34" charset="0"/>
                <a:ea typeface="Cambria" pitchFamily="34" charset="-122"/>
                <a:cs typeface="Cambria" pitchFamily="34" charset="-120"/>
              </a:rPr>
              <a:t>19.8 million</a:t>
            </a:r>
            <a:endParaRPr lang="en-US" sz="1550" dirty="0"/>
          </a:p>
        </p:txBody>
      </p:sp>
      <p:sp>
        <p:nvSpPr>
          <p:cNvPr id="18" name="Text 15"/>
          <p:cNvSpPr/>
          <p:nvPr/>
        </p:nvSpPr>
        <p:spPr>
          <a:xfrm>
            <a:off x="8092440" y="1965960"/>
            <a:ext cx="3429000" cy="548640"/>
          </a:xfrm>
          <a:prstGeom prst="rect">
            <a:avLst/>
          </a:prstGeom>
          <a:noFill/>
          <a:ln/>
        </p:spPr>
        <p:txBody>
          <a:bodyPr wrap="square" rtlCol="0" anchor="ctr"/>
          <a:lstStyle/>
          <a:p>
            <a:pPr marL="0" indent="0" algn="ctr">
              <a:lnSpc>
                <a:spcPct val="110000"/>
              </a:lnSpc>
              <a:buNone/>
            </a:pPr>
            <a:r>
              <a:rPr lang="en-US" sz="1400" dirty="0">
                <a:solidFill>
                  <a:srgbClr val="D9DFEE"/>
                </a:solidFill>
                <a:latin typeface="Calibri" pitchFamily="34" charset="0"/>
                <a:ea typeface="Calibri" pitchFamily="34" charset="-122"/>
                <a:cs typeface="Calibri" pitchFamily="34" charset="-120"/>
              </a:rPr>
              <a:t>CVD deaths in 2022 - 32% of all global deaths (WHO, 2025)</a:t>
            </a:r>
            <a:endParaRPr lang="en-US" sz="1400" dirty="0"/>
          </a:p>
        </p:txBody>
      </p:sp>
      <p:sp>
        <p:nvSpPr>
          <p:cNvPr id="19" name="Text 16"/>
          <p:cNvSpPr/>
          <p:nvPr/>
        </p:nvSpPr>
        <p:spPr>
          <a:xfrm>
            <a:off x="6446520" y="2624328"/>
            <a:ext cx="1600200" cy="548640"/>
          </a:xfrm>
          <a:prstGeom prst="rect">
            <a:avLst/>
          </a:prstGeom>
          <a:noFill/>
          <a:ln/>
        </p:spPr>
        <p:txBody>
          <a:bodyPr wrap="square" rtlCol="0" anchor="ctr"/>
          <a:lstStyle/>
          <a:p>
            <a:pPr marL="0" indent="0">
              <a:buNone/>
            </a:pPr>
            <a:r>
              <a:rPr lang="en-US" sz="1550" b="1" dirty="0">
                <a:solidFill>
                  <a:srgbClr val="FFFFFF"/>
                </a:solidFill>
                <a:latin typeface="Cambria" pitchFamily="34" charset="0"/>
                <a:ea typeface="Cambria" pitchFamily="34" charset="-122"/>
                <a:cs typeface="Cambria" pitchFamily="34" charset="-120"/>
              </a:rPr>
              <a:t>240 million</a:t>
            </a:r>
            <a:endParaRPr lang="en-US" sz="1550" dirty="0"/>
          </a:p>
        </p:txBody>
      </p:sp>
      <p:sp>
        <p:nvSpPr>
          <p:cNvPr id="20" name="Text 17"/>
          <p:cNvSpPr/>
          <p:nvPr/>
        </p:nvSpPr>
        <p:spPr>
          <a:xfrm>
            <a:off x="8092440" y="2624328"/>
            <a:ext cx="3429000" cy="548640"/>
          </a:xfrm>
          <a:prstGeom prst="rect">
            <a:avLst/>
          </a:prstGeom>
          <a:noFill/>
          <a:ln/>
        </p:spPr>
        <p:txBody>
          <a:bodyPr wrap="square" rtlCol="0" anchor="ctr"/>
          <a:lstStyle/>
          <a:p>
            <a:pPr marL="0" indent="0" algn="ctr">
              <a:lnSpc>
                <a:spcPct val="110000"/>
              </a:lnSpc>
              <a:buNone/>
            </a:pPr>
            <a:r>
              <a:rPr lang="en-US" sz="1400" dirty="0">
                <a:solidFill>
                  <a:srgbClr val="D9DFEE"/>
                </a:solidFill>
                <a:latin typeface="Calibri" pitchFamily="34" charset="0"/>
                <a:ea typeface="Calibri" pitchFamily="34" charset="-122"/>
                <a:cs typeface="Calibri" pitchFamily="34" charset="-120"/>
              </a:rPr>
              <a:t>people worldwide living with CHD (BHF, 2026)</a:t>
            </a:r>
            <a:endParaRPr lang="en-US" sz="1400" dirty="0"/>
          </a:p>
        </p:txBody>
      </p:sp>
      <p:sp>
        <p:nvSpPr>
          <p:cNvPr id="21" name="Text 18"/>
          <p:cNvSpPr/>
          <p:nvPr/>
        </p:nvSpPr>
        <p:spPr>
          <a:xfrm>
            <a:off x="6446520" y="3282696"/>
            <a:ext cx="1600200" cy="548640"/>
          </a:xfrm>
          <a:prstGeom prst="rect">
            <a:avLst/>
          </a:prstGeom>
          <a:noFill/>
          <a:ln/>
        </p:spPr>
        <p:txBody>
          <a:bodyPr wrap="square" rtlCol="0" anchor="ctr"/>
          <a:lstStyle/>
          <a:p>
            <a:pPr marL="0" indent="0">
              <a:buNone/>
            </a:pPr>
            <a:r>
              <a:rPr lang="en-US" sz="1550" b="1" dirty="0">
                <a:solidFill>
                  <a:srgbClr val="FFFFFF"/>
                </a:solidFill>
                <a:latin typeface="Cambria" pitchFamily="34" charset="0"/>
                <a:ea typeface="Cambria" pitchFamily="34" charset="-122"/>
                <a:cs typeface="Cambria" pitchFamily="34" charset="-120"/>
              </a:rPr>
              <a:t>85%</a:t>
            </a:r>
            <a:endParaRPr lang="en-US" sz="1550" dirty="0"/>
          </a:p>
        </p:txBody>
      </p:sp>
      <p:sp>
        <p:nvSpPr>
          <p:cNvPr id="22" name="Text 19"/>
          <p:cNvSpPr/>
          <p:nvPr/>
        </p:nvSpPr>
        <p:spPr>
          <a:xfrm>
            <a:off x="8092440" y="3282696"/>
            <a:ext cx="3429000" cy="548640"/>
          </a:xfrm>
          <a:prstGeom prst="rect">
            <a:avLst/>
          </a:prstGeom>
          <a:noFill/>
          <a:ln/>
        </p:spPr>
        <p:txBody>
          <a:bodyPr wrap="square" rtlCol="0" anchor="ctr"/>
          <a:lstStyle/>
          <a:p>
            <a:pPr marL="0" indent="0" algn="ctr">
              <a:lnSpc>
                <a:spcPct val="110000"/>
              </a:lnSpc>
              <a:buNone/>
            </a:pPr>
            <a:r>
              <a:rPr lang="en-US" sz="1400" dirty="0">
                <a:solidFill>
                  <a:srgbClr val="D9DFEE"/>
                </a:solidFill>
                <a:latin typeface="Calibri" pitchFamily="34" charset="0"/>
                <a:ea typeface="Calibri" pitchFamily="34" charset="-122"/>
                <a:cs typeface="Calibri" pitchFamily="34" charset="-120"/>
              </a:rPr>
              <a:t>of CVD deaths are due to heart attack and stroke</a:t>
            </a:r>
            <a:endParaRPr lang="en-US" sz="1400" dirty="0"/>
          </a:p>
        </p:txBody>
      </p:sp>
      <p:sp>
        <p:nvSpPr>
          <p:cNvPr id="23" name="Text 20"/>
          <p:cNvSpPr/>
          <p:nvPr/>
        </p:nvSpPr>
        <p:spPr>
          <a:xfrm>
            <a:off x="6446520" y="3941064"/>
            <a:ext cx="1600200" cy="548640"/>
          </a:xfrm>
          <a:prstGeom prst="rect">
            <a:avLst/>
          </a:prstGeom>
          <a:noFill/>
          <a:ln/>
        </p:spPr>
        <p:txBody>
          <a:bodyPr wrap="square" rtlCol="0" anchor="ctr"/>
          <a:lstStyle/>
          <a:p>
            <a:pPr marL="0" indent="0">
              <a:buNone/>
            </a:pPr>
            <a:r>
              <a:rPr lang="en-US" sz="1550" b="1" dirty="0">
                <a:solidFill>
                  <a:srgbClr val="FFFFFF"/>
                </a:solidFill>
                <a:latin typeface="Cambria" pitchFamily="34" charset="0"/>
                <a:ea typeface="Cambria" pitchFamily="34" charset="-122"/>
                <a:cs typeface="Cambria" pitchFamily="34" charset="-120"/>
              </a:rPr>
              <a:t>75%+</a:t>
            </a:r>
            <a:endParaRPr lang="en-US" sz="1550" dirty="0"/>
          </a:p>
        </p:txBody>
      </p:sp>
      <p:sp>
        <p:nvSpPr>
          <p:cNvPr id="24" name="Text 21"/>
          <p:cNvSpPr/>
          <p:nvPr/>
        </p:nvSpPr>
        <p:spPr>
          <a:xfrm>
            <a:off x="8092440" y="3941064"/>
            <a:ext cx="3429000" cy="548640"/>
          </a:xfrm>
          <a:prstGeom prst="rect">
            <a:avLst/>
          </a:prstGeom>
          <a:noFill/>
          <a:ln/>
        </p:spPr>
        <p:txBody>
          <a:bodyPr wrap="square" rtlCol="0" anchor="ctr"/>
          <a:lstStyle/>
          <a:p>
            <a:pPr marL="0" indent="0" algn="ctr">
              <a:lnSpc>
                <a:spcPct val="110000"/>
              </a:lnSpc>
              <a:buNone/>
            </a:pPr>
            <a:r>
              <a:rPr lang="en-US" sz="1400" dirty="0">
                <a:solidFill>
                  <a:srgbClr val="D9DFEE"/>
                </a:solidFill>
                <a:latin typeface="Calibri" pitchFamily="34" charset="0"/>
                <a:ea typeface="Calibri" pitchFamily="34" charset="-122"/>
                <a:cs typeface="Calibri" pitchFamily="34" charset="-120"/>
              </a:rPr>
              <a:t>of CVD deaths occur in low/middle-income countries</a:t>
            </a:r>
            <a:endParaRPr lang="en-US" sz="1400" dirty="0"/>
          </a:p>
        </p:txBody>
      </p:sp>
      <p:sp>
        <p:nvSpPr>
          <p:cNvPr id="25" name="Text 22"/>
          <p:cNvSpPr/>
          <p:nvPr/>
        </p:nvSpPr>
        <p:spPr>
          <a:xfrm>
            <a:off x="6446520" y="4599432"/>
            <a:ext cx="1600200" cy="548640"/>
          </a:xfrm>
          <a:prstGeom prst="rect">
            <a:avLst/>
          </a:prstGeom>
          <a:noFill/>
          <a:ln/>
        </p:spPr>
        <p:txBody>
          <a:bodyPr wrap="square" rtlCol="0" anchor="ctr"/>
          <a:lstStyle/>
          <a:p>
            <a:pPr marL="0" indent="0">
              <a:buNone/>
            </a:pPr>
            <a:r>
              <a:rPr lang="en-US" sz="1550" b="1" dirty="0">
                <a:solidFill>
                  <a:srgbClr val="FFFFFF"/>
                </a:solidFill>
                <a:latin typeface="Cambria" pitchFamily="34" charset="0"/>
                <a:ea typeface="Cambria" pitchFamily="34" charset="-122"/>
                <a:cs typeface="Cambria" pitchFamily="34" charset="-120"/>
              </a:rPr>
              <a:t>7.6M</a:t>
            </a:r>
            <a:endParaRPr lang="en-US" sz="1550" dirty="0"/>
          </a:p>
        </p:txBody>
      </p:sp>
      <p:sp>
        <p:nvSpPr>
          <p:cNvPr id="26" name="Text 23"/>
          <p:cNvSpPr/>
          <p:nvPr/>
        </p:nvSpPr>
        <p:spPr>
          <a:xfrm>
            <a:off x="8092440" y="4599432"/>
            <a:ext cx="3429000" cy="548640"/>
          </a:xfrm>
          <a:prstGeom prst="rect">
            <a:avLst/>
          </a:prstGeom>
          <a:noFill/>
          <a:ln/>
        </p:spPr>
        <p:txBody>
          <a:bodyPr wrap="square" rtlCol="0" anchor="ctr"/>
          <a:lstStyle/>
          <a:p>
            <a:pPr marL="0" indent="0" algn="ctr">
              <a:lnSpc>
                <a:spcPct val="110000"/>
              </a:lnSpc>
              <a:buNone/>
            </a:pPr>
            <a:r>
              <a:rPr lang="en-US" sz="1400" dirty="0">
                <a:solidFill>
                  <a:srgbClr val="D9DFEE"/>
                </a:solidFill>
                <a:latin typeface="Calibri" pitchFamily="34" charset="0"/>
                <a:ea typeface="Calibri" pitchFamily="34" charset="-122"/>
                <a:cs typeface="Calibri" pitchFamily="34" charset="-120"/>
              </a:rPr>
              <a:t>UK living with any heart &amp; circulatory disease</a:t>
            </a:r>
            <a:endParaRPr lang="en-US" sz="1400" dirty="0"/>
          </a:p>
        </p:txBody>
      </p:sp>
      <p:sp>
        <p:nvSpPr>
          <p:cNvPr id="27" name="Text 24"/>
          <p:cNvSpPr/>
          <p:nvPr/>
        </p:nvSpPr>
        <p:spPr>
          <a:xfrm>
            <a:off x="6446520" y="5257800"/>
            <a:ext cx="1600200" cy="548640"/>
          </a:xfrm>
          <a:prstGeom prst="rect">
            <a:avLst/>
          </a:prstGeom>
          <a:noFill/>
          <a:ln/>
        </p:spPr>
        <p:txBody>
          <a:bodyPr wrap="square" rtlCol="0" anchor="ctr"/>
          <a:lstStyle/>
          <a:p>
            <a:pPr marL="0" indent="0">
              <a:buNone/>
            </a:pPr>
            <a:r>
              <a:rPr lang="en-US" sz="1550" b="1" dirty="0">
                <a:solidFill>
                  <a:srgbClr val="FFFFFF"/>
                </a:solidFill>
                <a:latin typeface="Cambria" pitchFamily="34" charset="0"/>
                <a:ea typeface="Cambria" pitchFamily="34" charset="-122"/>
                <a:cs typeface="Cambria" pitchFamily="34" charset="-120"/>
              </a:rPr>
              <a:t>79.6%</a:t>
            </a:r>
            <a:endParaRPr lang="en-US" sz="1550" dirty="0"/>
          </a:p>
        </p:txBody>
      </p:sp>
      <p:sp>
        <p:nvSpPr>
          <p:cNvPr id="28" name="Text 25"/>
          <p:cNvSpPr/>
          <p:nvPr/>
        </p:nvSpPr>
        <p:spPr>
          <a:xfrm>
            <a:off x="8092440" y="5257800"/>
            <a:ext cx="3429000" cy="548640"/>
          </a:xfrm>
          <a:prstGeom prst="rect">
            <a:avLst/>
          </a:prstGeom>
          <a:noFill/>
          <a:ln/>
        </p:spPr>
        <p:txBody>
          <a:bodyPr wrap="square" rtlCol="0" anchor="ctr"/>
          <a:lstStyle/>
          <a:p>
            <a:pPr marL="0" indent="0" algn="ctr">
              <a:lnSpc>
                <a:spcPct val="110000"/>
              </a:lnSpc>
              <a:buNone/>
            </a:pPr>
            <a:r>
              <a:rPr lang="en-US" sz="1400" dirty="0">
                <a:solidFill>
                  <a:srgbClr val="D9DFEE"/>
                </a:solidFill>
                <a:latin typeface="Calibri" pitchFamily="34" charset="0"/>
                <a:ea typeface="Calibri" pitchFamily="34" charset="-122"/>
                <a:cs typeface="Calibri" pitchFamily="34" charset="-120"/>
              </a:rPr>
              <a:t>of global CVD burden = modifiable risk factors</a:t>
            </a:r>
            <a:endParaRPr lang="en-US" sz="1400" dirty="0"/>
          </a:p>
        </p:txBody>
      </p:sp>
      <p:sp>
        <p:nvSpPr>
          <p:cNvPr id="29" name="Text 26"/>
          <p:cNvSpPr/>
          <p:nvPr/>
        </p:nvSpPr>
        <p:spPr>
          <a:xfrm>
            <a:off x="11551615" y="6446520"/>
            <a:ext cx="457200" cy="274320"/>
          </a:xfrm>
          <a:prstGeom prst="rect">
            <a:avLst/>
          </a:prstGeom>
          <a:noFill/>
          <a:ln/>
        </p:spPr>
        <p:txBody>
          <a:bodyPr wrap="square" rtlCol="0" anchor="ctr"/>
          <a:lstStyle/>
          <a:p>
            <a:pPr marL="0" indent="0" algn="r">
              <a:buNone/>
            </a:pPr>
            <a:r>
              <a:rPr lang="en-US" sz="1000" dirty="0">
                <a:solidFill>
                  <a:srgbClr val="6B6B6B"/>
                </a:solidFill>
                <a:latin typeface="Calibri" pitchFamily="34" charset="0"/>
                <a:ea typeface="Calibri" pitchFamily="34" charset="-122"/>
                <a:cs typeface="Calibri" pitchFamily="34" charset="-120"/>
              </a:rPr>
              <a:t>5</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9144000" cy="292608"/>
          </a:xfrm>
          <a:prstGeom prst="rect">
            <a:avLst/>
          </a:prstGeom>
          <a:noFill/>
          <a:ln/>
        </p:spPr>
        <p:txBody>
          <a:bodyPr wrap="square" rtlCol="0" anchor="ctr"/>
          <a:lstStyle/>
          <a:p>
            <a:pPr marL="0" indent="0">
              <a:buNone/>
            </a:pPr>
            <a:r>
              <a:rPr lang="en-US" sz="1600" b="1" kern="0" spc="200" dirty="0">
                <a:solidFill>
                  <a:srgbClr val="8C1D2B"/>
                </a:solidFill>
                <a:latin typeface="Calibri" pitchFamily="34" charset="0"/>
                <a:ea typeface="Calibri" pitchFamily="34" charset="-122"/>
                <a:cs typeface="Calibri" pitchFamily="34" charset="-120"/>
              </a:rPr>
              <a:t>3. ECONOMIC &amp; SOCIAL BURDEN</a:t>
            </a:r>
            <a:endParaRPr lang="en-US" sz="1600" dirty="0"/>
          </a:p>
        </p:txBody>
      </p:sp>
      <p:sp>
        <p:nvSpPr>
          <p:cNvPr id="3" name="Text 1"/>
          <p:cNvSpPr/>
          <p:nvPr/>
        </p:nvSpPr>
        <p:spPr>
          <a:xfrm>
            <a:off x="502920" y="530352"/>
            <a:ext cx="11155680" cy="685800"/>
          </a:xfrm>
          <a:prstGeom prst="rect">
            <a:avLst/>
          </a:prstGeom>
          <a:noFill/>
          <a:ln/>
        </p:spPr>
        <p:txBody>
          <a:bodyPr wrap="square" rtlCol="0" anchor="ctr"/>
          <a:lstStyle/>
          <a:p>
            <a:pPr marL="0" indent="0">
              <a:lnSpc>
                <a:spcPts val="2900"/>
              </a:lnSpc>
              <a:buNone/>
            </a:pPr>
            <a:r>
              <a:rPr lang="en-US" sz="2600" b="1" dirty="0">
                <a:solidFill>
                  <a:srgbClr val="1F2A44"/>
                </a:solidFill>
                <a:latin typeface="Cambria" pitchFamily="34" charset="0"/>
                <a:ea typeface="Cambria" pitchFamily="34" charset="-122"/>
                <a:cs typeface="Cambria" pitchFamily="34" charset="-120"/>
              </a:rPr>
              <a:t>The Cost of CHD - Financial and Human</a:t>
            </a:r>
            <a:endParaRPr lang="en-US" sz="2600" dirty="0"/>
          </a:p>
        </p:txBody>
      </p:sp>
      <p:graphicFrame>
        <p:nvGraphicFramePr>
          <p:cNvPr id="4" name="Chart 0"/>
          <p:cNvGraphicFramePr/>
          <p:nvPr>
            <p:extLst>
              <p:ext uri="{D42A27DB-BD31-4B8C-83A1-F6EECF244321}">
                <p14:modId xmlns:p14="http://schemas.microsoft.com/office/powerpoint/2010/main" val="422996331"/>
              </p:ext>
            </p:extLst>
          </p:nvPr>
        </p:nvGraphicFramePr>
        <p:xfrm>
          <a:off x="502920" y="1417320"/>
          <a:ext cx="5029200" cy="2862580"/>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 2"/>
          <p:cNvSpPr/>
          <p:nvPr/>
        </p:nvSpPr>
        <p:spPr>
          <a:xfrm>
            <a:off x="502920" y="4711700"/>
            <a:ext cx="5074920" cy="1615948"/>
          </a:xfrm>
          <a:prstGeom prst="rect">
            <a:avLst/>
          </a:prstGeom>
          <a:noFill/>
          <a:ln/>
        </p:spPr>
        <p:txBody>
          <a:bodyPr wrap="square" rtlCol="0" anchor="t"/>
          <a:lstStyle/>
          <a:p>
            <a:pPr marL="0" indent="0">
              <a:lnSpc>
                <a:spcPct val="125000"/>
              </a:lnSpc>
              <a:buNone/>
            </a:pPr>
            <a:r>
              <a:rPr lang="en-US" sz="1600" b="1" dirty="0">
                <a:solidFill>
                  <a:srgbClr val="8C1D2B"/>
                </a:solidFill>
                <a:latin typeface="Calibri" pitchFamily="34" charset="0"/>
                <a:ea typeface="Calibri" pitchFamily="34" charset="-122"/>
                <a:cs typeface="Calibri" pitchFamily="34" charset="-120"/>
              </a:rPr>
              <a:t>CHD alone: </a:t>
            </a:r>
            <a:r>
              <a:rPr lang="en-US" sz="1600" dirty="0">
                <a:solidFill>
                  <a:srgbClr val="2B2B2B"/>
                </a:solidFill>
                <a:latin typeface="Calibri" pitchFamily="34" charset="0"/>
                <a:ea typeface="Calibri" pitchFamily="34" charset="-122"/>
                <a:cs typeface="Calibri" pitchFamily="34" charset="-120"/>
              </a:rPr>
              <a:t>England spends an est. £7.4 -7.8bn/yr directly on CHD care; historic UK CHD burden (direct+informal+productivity) was £7.06bn even at 1999 prices - the highest of any UK disease category then analysed.</a:t>
            </a:r>
            <a:endParaRPr lang="en-US" sz="1600" dirty="0"/>
          </a:p>
        </p:txBody>
      </p:sp>
      <p:sp>
        <p:nvSpPr>
          <p:cNvPr id="6" name="Shape 3"/>
          <p:cNvSpPr/>
          <p:nvPr/>
        </p:nvSpPr>
        <p:spPr>
          <a:xfrm>
            <a:off x="5806440" y="1216152"/>
            <a:ext cx="5870448" cy="5184648"/>
          </a:xfrm>
          <a:prstGeom prst="roundRect">
            <a:avLst>
              <a:gd name="adj" fmla="val 2202"/>
            </a:avLst>
          </a:prstGeom>
          <a:solidFill>
            <a:srgbClr val="FBEEEC"/>
          </a:solidFill>
          <a:ln w="12700">
            <a:solidFill>
              <a:srgbClr val="E9D3CF"/>
            </a:solidFill>
            <a:prstDash val="solid"/>
          </a:ln>
        </p:spPr>
        <p:txBody>
          <a:bodyPr/>
          <a:lstStyle/>
          <a:p>
            <a:endParaRPr lang="en-US" dirty="0"/>
          </a:p>
        </p:txBody>
      </p:sp>
      <p:sp>
        <p:nvSpPr>
          <p:cNvPr id="7" name="Text 4"/>
          <p:cNvSpPr/>
          <p:nvPr/>
        </p:nvSpPr>
        <p:spPr>
          <a:xfrm>
            <a:off x="6035040" y="1289304"/>
            <a:ext cx="5394960" cy="365760"/>
          </a:xfrm>
          <a:prstGeom prst="rect">
            <a:avLst/>
          </a:prstGeom>
          <a:noFill/>
          <a:ln/>
        </p:spPr>
        <p:txBody>
          <a:bodyPr wrap="square" rtlCol="0" anchor="ctr"/>
          <a:lstStyle/>
          <a:p>
            <a:pPr marL="0" indent="0">
              <a:buNone/>
            </a:pPr>
            <a:r>
              <a:rPr lang="en-US" sz="1400" b="1" kern="0" spc="100" dirty="0">
                <a:solidFill>
                  <a:srgbClr val="8C1D2B"/>
                </a:solidFill>
                <a:latin typeface="Calibri" pitchFamily="34" charset="0"/>
                <a:ea typeface="Calibri" pitchFamily="34" charset="-122"/>
                <a:cs typeface="Calibri" pitchFamily="34" charset="-120"/>
              </a:rPr>
              <a:t>SOCIAL &amp; HUMAN COST</a:t>
            </a:r>
            <a:endParaRPr lang="en-US" sz="1400" dirty="0"/>
          </a:p>
        </p:txBody>
      </p:sp>
      <p:sp>
        <p:nvSpPr>
          <p:cNvPr id="8" name="Text 5"/>
          <p:cNvSpPr/>
          <p:nvPr/>
        </p:nvSpPr>
        <p:spPr>
          <a:xfrm>
            <a:off x="6035040" y="1920240"/>
            <a:ext cx="1554480" cy="914400"/>
          </a:xfrm>
          <a:prstGeom prst="rect">
            <a:avLst/>
          </a:prstGeom>
          <a:noFill/>
          <a:ln/>
        </p:spPr>
        <p:txBody>
          <a:bodyPr wrap="square" rtlCol="0" anchor="t"/>
          <a:lstStyle/>
          <a:p>
            <a:pPr marL="0" indent="0">
              <a:buNone/>
            </a:pPr>
            <a:r>
              <a:rPr lang="en-US" sz="1600" b="1" dirty="0">
                <a:solidFill>
                  <a:srgbClr val="1F2A44"/>
                </a:solidFill>
                <a:latin typeface="Cambria" pitchFamily="34" charset="0"/>
                <a:ea typeface="Cambria" pitchFamily="34" charset="-122"/>
                <a:cs typeface="Cambria" pitchFamily="34" charset="-120"/>
              </a:rPr>
              <a:t>Patient:</a:t>
            </a:r>
            <a:r>
              <a:rPr lang="en-US" sz="1250" b="1" dirty="0">
                <a:solidFill>
                  <a:srgbClr val="1F2A44"/>
                </a:solidFill>
                <a:latin typeface="Cambria" pitchFamily="34" charset="0"/>
                <a:ea typeface="Cambria" pitchFamily="34" charset="-122"/>
                <a:cs typeface="Cambria" pitchFamily="34" charset="-120"/>
              </a:rPr>
              <a:t> </a:t>
            </a:r>
            <a:endParaRPr lang="en-US" sz="1250" dirty="0"/>
          </a:p>
        </p:txBody>
      </p:sp>
      <p:sp>
        <p:nvSpPr>
          <p:cNvPr id="9" name="Text 6"/>
          <p:cNvSpPr/>
          <p:nvPr/>
        </p:nvSpPr>
        <p:spPr>
          <a:xfrm>
            <a:off x="7543800" y="1883664"/>
            <a:ext cx="3977640" cy="950976"/>
          </a:xfrm>
          <a:prstGeom prst="rect">
            <a:avLst/>
          </a:prstGeom>
          <a:noFill/>
          <a:ln/>
        </p:spPr>
        <p:txBody>
          <a:bodyPr wrap="square" rtlCol="0" anchor="t"/>
          <a:lstStyle/>
          <a:p>
            <a:pPr marL="0" indent="0">
              <a:lnSpc>
                <a:spcPct val="122000"/>
              </a:lnSpc>
              <a:buNone/>
            </a:pPr>
            <a:r>
              <a:rPr lang="en-US" sz="1600" dirty="0">
                <a:solidFill>
                  <a:srgbClr val="2B2B2B"/>
                </a:solidFill>
                <a:latin typeface="Calibri" pitchFamily="34" charset="0"/>
                <a:ea typeface="Calibri" pitchFamily="34" charset="-122"/>
                <a:cs typeface="Calibri" pitchFamily="34" charset="-120"/>
              </a:rPr>
              <a:t>Loss of role/identity, fear of recurrence; depression/anxiety 2-3x more common post-MI</a:t>
            </a:r>
            <a:endParaRPr lang="en-US" sz="1600" dirty="0"/>
          </a:p>
        </p:txBody>
      </p:sp>
      <p:sp>
        <p:nvSpPr>
          <p:cNvPr id="10" name="Text 7"/>
          <p:cNvSpPr/>
          <p:nvPr/>
        </p:nvSpPr>
        <p:spPr>
          <a:xfrm>
            <a:off x="6035040" y="2907792"/>
            <a:ext cx="1554480" cy="914400"/>
          </a:xfrm>
          <a:prstGeom prst="rect">
            <a:avLst/>
          </a:prstGeom>
          <a:noFill/>
          <a:ln/>
        </p:spPr>
        <p:txBody>
          <a:bodyPr wrap="square" rtlCol="0" anchor="t"/>
          <a:lstStyle/>
          <a:p>
            <a:pPr marL="0" indent="0">
              <a:buNone/>
            </a:pPr>
            <a:r>
              <a:rPr lang="en-US" sz="1600" b="1" dirty="0">
                <a:solidFill>
                  <a:srgbClr val="1F2A44"/>
                </a:solidFill>
                <a:latin typeface="Cambria" pitchFamily="34" charset="0"/>
                <a:ea typeface="Cambria" pitchFamily="34" charset="-122"/>
                <a:cs typeface="Cambria" pitchFamily="34" charset="-120"/>
              </a:rPr>
              <a:t>Family &amp; carers: </a:t>
            </a:r>
            <a:endParaRPr lang="en-US" sz="1600" dirty="0"/>
          </a:p>
        </p:txBody>
      </p:sp>
      <p:sp>
        <p:nvSpPr>
          <p:cNvPr id="11" name="Text 8"/>
          <p:cNvSpPr/>
          <p:nvPr/>
        </p:nvSpPr>
        <p:spPr>
          <a:xfrm>
            <a:off x="7543800" y="2907792"/>
            <a:ext cx="3977640" cy="914400"/>
          </a:xfrm>
          <a:prstGeom prst="rect">
            <a:avLst/>
          </a:prstGeom>
          <a:noFill/>
          <a:ln/>
        </p:spPr>
        <p:txBody>
          <a:bodyPr wrap="square" rtlCol="0" anchor="t"/>
          <a:lstStyle/>
          <a:p>
            <a:pPr marL="0" indent="0">
              <a:lnSpc>
                <a:spcPct val="122000"/>
              </a:lnSpc>
              <a:buNone/>
            </a:pPr>
            <a:r>
              <a:rPr lang="en-US" sz="1600" dirty="0">
                <a:solidFill>
                  <a:srgbClr val="2B2B2B"/>
                </a:solidFill>
                <a:latin typeface="Calibri" pitchFamily="34" charset="0"/>
                <a:ea typeface="Calibri" pitchFamily="34" charset="-122"/>
                <a:cs typeface="Calibri" pitchFamily="34" charset="-120"/>
              </a:rPr>
              <a:t>£6.38bn/yr informal caregiving UK-wide; disrupted household income; caregiver strain</a:t>
            </a:r>
            <a:endParaRPr lang="en-US" sz="1600" dirty="0"/>
          </a:p>
        </p:txBody>
      </p:sp>
      <p:sp>
        <p:nvSpPr>
          <p:cNvPr id="12" name="Text 9"/>
          <p:cNvSpPr/>
          <p:nvPr/>
        </p:nvSpPr>
        <p:spPr>
          <a:xfrm>
            <a:off x="6035040" y="3895344"/>
            <a:ext cx="1554480" cy="914400"/>
          </a:xfrm>
          <a:prstGeom prst="rect">
            <a:avLst/>
          </a:prstGeom>
          <a:noFill/>
          <a:ln/>
        </p:spPr>
        <p:txBody>
          <a:bodyPr wrap="square" rtlCol="0" anchor="t"/>
          <a:lstStyle/>
          <a:p>
            <a:pPr marL="0" indent="0">
              <a:buNone/>
            </a:pPr>
            <a:r>
              <a:rPr lang="en-US" sz="1600" b="1" dirty="0">
                <a:solidFill>
                  <a:srgbClr val="1F2A44"/>
                </a:solidFill>
                <a:latin typeface="Cambria" pitchFamily="34" charset="0"/>
                <a:ea typeface="Cambria" pitchFamily="34" charset="-122"/>
                <a:cs typeface="Cambria" pitchFamily="34" charset="-120"/>
              </a:rPr>
              <a:t>Community:</a:t>
            </a:r>
            <a:r>
              <a:rPr lang="en-US" sz="1250" b="1" dirty="0">
                <a:solidFill>
                  <a:srgbClr val="1F2A44"/>
                </a:solidFill>
                <a:latin typeface="Cambria" pitchFamily="34" charset="0"/>
                <a:ea typeface="Cambria" pitchFamily="34" charset="-122"/>
                <a:cs typeface="Cambria" pitchFamily="34" charset="-120"/>
              </a:rPr>
              <a:t> </a:t>
            </a:r>
            <a:endParaRPr lang="en-US" sz="1250" dirty="0"/>
          </a:p>
        </p:txBody>
      </p:sp>
      <p:sp>
        <p:nvSpPr>
          <p:cNvPr id="13" name="Text 10"/>
          <p:cNvSpPr/>
          <p:nvPr/>
        </p:nvSpPr>
        <p:spPr>
          <a:xfrm>
            <a:off x="7543800" y="3895344"/>
            <a:ext cx="3977640" cy="914400"/>
          </a:xfrm>
          <a:prstGeom prst="rect">
            <a:avLst/>
          </a:prstGeom>
          <a:noFill/>
          <a:ln/>
        </p:spPr>
        <p:txBody>
          <a:bodyPr wrap="square" rtlCol="0" anchor="t"/>
          <a:lstStyle/>
          <a:p>
            <a:pPr marL="0" indent="0">
              <a:lnSpc>
                <a:spcPct val="122000"/>
              </a:lnSpc>
              <a:buNone/>
            </a:pPr>
            <a:r>
              <a:rPr lang="en-US" sz="1600" dirty="0">
                <a:solidFill>
                  <a:srgbClr val="2B2B2B"/>
                </a:solidFill>
                <a:latin typeface="Calibri" pitchFamily="34" charset="0"/>
                <a:ea typeface="Calibri" pitchFamily="34" charset="-122"/>
                <a:cs typeface="Calibri" pitchFamily="34" charset="-120"/>
              </a:rPr>
              <a:t>Productivity loss from premature death/illness; burden concentrated in deprived areas; pressure on NHS/social care</a:t>
            </a:r>
            <a:endParaRPr lang="en-US" sz="1600" dirty="0"/>
          </a:p>
        </p:txBody>
      </p:sp>
      <p:sp>
        <p:nvSpPr>
          <p:cNvPr id="14" name="Text 11"/>
          <p:cNvSpPr/>
          <p:nvPr/>
        </p:nvSpPr>
        <p:spPr>
          <a:xfrm>
            <a:off x="6035040" y="5074920"/>
            <a:ext cx="5394960" cy="1188720"/>
          </a:xfrm>
          <a:prstGeom prst="rect">
            <a:avLst/>
          </a:prstGeom>
          <a:noFill/>
          <a:ln/>
        </p:spPr>
        <p:txBody>
          <a:bodyPr wrap="square" rtlCol="0" anchor="t"/>
          <a:lstStyle/>
          <a:p>
            <a:pPr marL="0" indent="0">
              <a:lnSpc>
                <a:spcPct val="120000"/>
              </a:lnSpc>
              <a:buNone/>
            </a:pPr>
            <a:r>
              <a:rPr lang="en-US" sz="1400" i="1" dirty="0">
                <a:solidFill>
                  <a:srgbClr val="6B6B6B"/>
                </a:solidFill>
                <a:latin typeface="Calibri" pitchFamily="34" charset="0"/>
                <a:ea typeface="Calibri" pitchFamily="34" charset="-122"/>
                <a:cs typeface="Calibri" pitchFamily="34" charset="-120"/>
              </a:rPr>
              <a:t>CHD both reflects and reinforces health inequality: burden concentrates in deprived communities exposed to higher rates of smoking, poor diet and limited access to prevention services (BHF, 2026).</a:t>
            </a:r>
            <a:endParaRPr lang="en-US" sz="1400" dirty="0"/>
          </a:p>
        </p:txBody>
      </p:sp>
      <p:sp>
        <p:nvSpPr>
          <p:cNvPr id="15" name="Text 12"/>
          <p:cNvSpPr/>
          <p:nvPr/>
        </p:nvSpPr>
        <p:spPr>
          <a:xfrm>
            <a:off x="11551615" y="6446520"/>
            <a:ext cx="457200" cy="274320"/>
          </a:xfrm>
          <a:prstGeom prst="rect">
            <a:avLst/>
          </a:prstGeom>
          <a:noFill/>
          <a:ln/>
        </p:spPr>
        <p:txBody>
          <a:bodyPr wrap="square" rtlCol="0" anchor="ctr"/>
          <a:lstStyle/>
          <a:p>
            <a:pPr marL="0" indent="0" algn="r">
              <a:buNone/>
            </a:pPr>
            <a:r>
              <a:rPr lang="en-US" sz="1000" dirty="0">
                <a:solidFill>
                  <a:srgbClr val="6B6B6B"/>
                </a:solidFill>
                <a:latin typeface="Calibri" pitchFamily="34" charset="0"/>
                <a:ea typeface="Calibri" pitchFamily="34" charset="-122"/>
                <a:cs typeface="Calibri" pitchFamily="34" charset="-120"/>
              </a:rPr>
              <a:t>6</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9144000" cy="292608"/>
          </a:xfrm>
          <a:prstGeom prst="rect">
            <a:avLst/>
          </a:prstGeom>
          <a:noFill/>
          <a:ln/>
        </p:spPr>
        <p:txBody>
          <a:bodyPr wrap="square" rtlCol="0" anchor="ctr"/>
          <a:lstStyle/>
          <a:p>
            <a:pPr marL="0" indent="0">
              <a:buNone/>
            </a:pPr>
            <a:r>
              <a:rPr lang="en-US" sz="1600" b="1" kern="0" spc="200" dirty="0">
                <a:solidFill>
                  <a:srgbClr val="8C1D2B"/>
                </a:solidFill>
                <a:latin typeface="Calibri" pitchFamily="34" charset="0"/>
                <a:ea typeface="Calibri" pitchFamily="34" charset="-122"/>
                <a:cs typeface="Calibri" pitchFamily="34" charset="-120"/>
              </a:rPr>
              <a:t>4. DIAGNOSIS &amp; INITIAL ASSESSMENT</a:t>
            </a:r>
            <a:endParaRPr lang="en-US" sz="1600" dirty="0"/>
          </a:p>
        </p:txBody>
      </p:sp>
      <p:sp>
        <p:nvSpPr>
          <p:cNvPr id="3" name="Text 1"/>
          <p:cNvSpPr/>
          <p:nvPr/>
        </p:nvSpPr>
        <p:spPr>
          <a:xfrm>
            <a:off x="502920" y="530352"/>
            <a:ext cx="11155680" cy="685800"/>
          </a:xfrm>
          <a:prstGeom prst="rect">
            <a:avLst/>
          </a:prstGeom>
          <a:noFill/>
          <a:ln/>
        </p:spPr>
        <p:txBody>
          <a:bodyPr wrap="square" rtlCol="0" anchor="ctr"/>
          <a:lstStyle/>
          <a:p>
            <a:pPr marL="0" indent="0">
              <a:lnSpc>
                <a:spcPts val="2900"/>
              </a:lnSpc>
              <a:buNone/>
            </a:pPr>
            <a:r>
              <a:rPr lang="en-US" sz="2600" b="1" dirty="0">
                <a:solidFill>
                  <a:srgbClr val="1F2A44"/>
                </a:solidFill>
                <a:latin typeface="Cambria" pitchFamily="34" charset="0"/>
                <a:ea typeface="Cambria" pitchFamily="34" charset="-122"/>
                <a:cs typeface="Cambria" pitchFamily="34" charset="-120"/>
              </a:rPr>
              <a:t>Diagnostic Pathways: Stable Presentation and ACS</a:t>
            </a:r>
            <a:endParaRPr lang="en-US" sz="2600" dirty="0"/>
          </a:p>
        </p:txBody>
      </p:sp>
      <p:sp>
        <p:nvSpPr>
          <p:cNvPr id="4" name="Shape 2"/>
          <p:cNvSpPr/>
          <p:nvPr/>
        </p:nvSpPr>
        <p:spPr>
          <a:xfrm>
            <a:off x="502920" y="1417320"/>
            <a:ext cx="5486400" cy="4983480"/>
          </a:xfrm>
          <a:prstGeom prst="roundRect">
            <a:avLst>
              <a:gd name="adj" fmla="val 2202"/>
            </a:avLst>
          </a:prstGeom>
          <a:solidFill>
            <a:srgbClr val="FBEEEC"/>
          </a:solidFill>
          <a:ln w="12700">
            <a:solidFill>
              <a:srgbClr val="E9D3CF"/>
            </a:solidFill>
            <a:prstDash val="solid"/>
          </a:ln>
        </p:spPr>
        <p:txBody>
          <a:bodyPr/>
          <a:lstStyle/>
          <a:p>
            <a:endParaRPr lang="en-US" dirty="0"/>
          </a:p>
        </p:txBody>
      </p:sp>
      <p:sp>
        <p:nvSpPr>
          <p:cNvPr id="5" name="Text 3"/>
          <p:cNvSpPr/>
          <p:nvPr/>
        </p:nvSpPr>
        <p:spPr>
          <a:xfrm>
            <a:off x="731520" y="1554480"/>
            <a:ext cx="4937760" cy="292608"/>
          </a:xfrm>
          <a:prstGeom prst="rect">
            <a:avLst/>
          </a:prstGeom>
          <a:noFill/>
          <a:ln/>
        </p:spPr>
        <p:txBody>
          <a:bodyPr wrap="square" rtlCol="0" anchor="ctr"/>
          <a:lstStyle/>
          <a:p>
            <a:pPr marL="0" indent="0">
              <a:buNone/>
            </a:pPr>
            <a:r>
              <a:rPr lang="en-US" sz="1600" b="1" kern="0" spc="50" dirty="0">
                <a:solidFill>
                  <a:srgbClr val="8C1D2B"/>
                </a:solidFill>
                <a:latin typeface="Calibri" pitchFamily="34" charset="0"/>
                <a:ea typeface="Calibri" pitchFamily="34" charset="-122"/>
                <a:cs typeface="Calibri" pitchFamily="34" charset="-120"/>
              </a:rPr>
              <a:t>RECENT-ONSET CHEST PAIN (NICE CG95)</a:t>
            </a:r>
            <a:endParaRPr lang="en-US" sz="1600" dirty="0"/>
          </a:p>
        </p:txBody>
      </p:sp>
      <p:sp>
        <p:nvSpPr>
          <p:cNvPr id="6" name="Shape 4"/>
          <p:cNvSpPr/>
          <p:nvPr/>
        </p:nvSpPr>
        <p:spPr>
          <a:xfrm>
            <a:off x="731520" y="1920240"/>
            <a:ext cx="365760" cy="365760"/>
          </a:xfrm>
          <a:prstGeom prst="ellipse">
            <a:avLst/>
          </a:prstGeom>
          <a:solidFill>
            <a:srgbClr val="8C1D2B"/>
          </a:solidFill>
          <a:ln/>
        </p:spPr>
        <p:txBody>
          <a:bodyPr/>
          <a:lstStyle/>
          <a:p>
            <a:endParaRPr lang="en-US" dirty="0"/>
          </a:p>
        </p:txBody>
      </p:sp>
      <p:sp>
        <p:nvSpPr>
          <p:cNvPr id="7" name="Text 5"/>
          <p:cNvSpPr/>
          <p:nvPr/>
        </p:nvSpPr>
        <p:spPr>
          <a:xfrm>
            <a:off x="731520" y="1920240"/>
            <a:ext cx="365760" cy="365760"/>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1</a:t>
            </a:r>
            <a:endParaRPr lang="en-US" sz="1200" dirty="0"/>
          </a:p>
        </p:txBody>
      </p:sp>
      <p:sp>
        <p:nvSpPr>
          <p:cNvPr id="8" name="Text 6"/>
          <p:cNvSpPr/>
          <p:nvPr/>
        </p:nvSpPr>
        <p:spPr>
          <a:xfrm>
            <a:off x="1207008" y="1892808"/>
            <a:ext cx="4663440" cy="292608"/>
          </a:xfrm>
          <a:prstGeom prst="rect">
            <a:avLst/>
          </a:prstGeom>
          <a:noFill/>
          <a:ln/>
        </p:spPr>
        <p:txBody>
          <a:bodyPr wrap="square" rtlCol="0" anchor="ctr"/>
          <a:lstStyle/>
          <a:p>
            <a:pPr marL="0" indent="0">
              <a:buNone/>
            </a:pPr>
            <a:r>
              <a:rPr lang="en-US" sz="1400" b="1" dirty="0">
                <a:solidFill>
                  <a:srgbClr val="1F2A44"/>
                </a:solidFill>
                <a:latin typeface="Cambria" pitchFamily="34" charset="0"/>
                <a:ea typeface="Cambria" pitchFamily="34" charset="-122"/>
                <a:cs typeface="Cambria" pitchFamily="34" charset="-120"/>
              </a:rPr>
              <a:t>Clinical assessment</a:t>
            </a:r>
            <a:endParaRPr lang="en-US" sz="1400" dirty="0"/>
          </a:p>
        </p:txBody>
      </p:sp>
      <p:sp>
        <p:nvSpPr>
          <p:cNvPr id="9" name="Text 7"/>
          <p:cNvSpPr/>
          <p:nvPr/>
        </p:nvSpPr>
        <p:spPr>
          <a:xfrm>
            <a:off x="1207008" y="2176272"/>
            <a:ext cx="4663440" cy="365760"/>
          </a:xfrm>
          <a:prstGeom prst="rect">
            <a:avLst/>
          </a:prstGeom>
          <a:noFill/>
          <a:ln/>
        </p:spPr>
        <p:txBody>
          <a:bodyPr wrap="square" rtlCol="0" anchor="ctr"/>
          <a:lstStyle/>
          <a:p>
            <a:pPr marL="0" indent="0">
              <a:lnSpc>
                <a:spcPct val="110000"/>
              </a:lnSpc>
              <a:buNone/>
            </a:pPr>
            <a:r>
              <a:rPr lang="en-US" sz="1600" dirty="0">
                <a:solidFill>
                  <a:srgbClr val="2B2B2B"/>
                </a:solidFill>
                <a:latin typeface="Calibri" pitchFamily="34" charset="0"/>
                <a:ea typeface="Calibri" pitchFamily="34" charset="-122"/>
                <a:cs typeface="Calibri" pitchFamily="34" charset="-120"/>
              </a:rPr>
              <a:t>Typical/atypical angina vs non-anginal pain; structured CV history</a:t>
            </a:r>
            <a:endParaRPr lang="en-US" sz="1600" dirty="0"/>
          </a:p>
        </p:txBody>
      </p:sp>
      <p:sp>
        <p:nvSpPr>
          <p:cNvPr id="10" name="Shape 8"/>
          <p:cNvSpPr/>
          <p:nvPr/>
        </p:nvSpPr>
        <p:spPr>
          <a:xfrm>
            <a:off x="731520" y="2633472"/>
            <a:ext cx="365760" cy="365760"/>
          </a:xfrm>
          <a:prstGeom prst="ellipse">
            <a:avLst/>
          </a:prstGeom>
          <a:solidFill>
            <a:srgbClr val="8C1D2B"/>
          </a:solidFill>
          <a:ln/>
        </p:spPr>
        <p:txBody>
          <a:bodyPr/>
          <a:lstStyle/>
          <a:p>
            <a:endParaRPr lang="en-US" dirty="0"/>
          </a:p>
        </p:txBody>
      </p:sp>
      <p:sp>
        <p:nvSpPr>
          <p:cNvPr id="11" name="Text 9"/>
          <p:cNvSpPr/>
          <p:nvPr/>
        </p:nvSpPr>
        <p:spPr>
          <a:xfrm>
            <a:off x="731520" y="2633472"/>
            <a:ext cx="365760" cy="365760"/>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2</a:t>
            </a:r>
            <a:endParaRPr lang="en-US" sz="1200" dirty="0"/>
          </a:p>
        </p:txBody>
      </p:sp>
      <p:sp>
        <p:nvSpPr>
          <p:cNvPr id="12" name="Text 10"/>
          <p:cNvSpPr/>
          <p:nvPr/>
        </p:nvSpPr>
        <p:spPr>
          <a:xfrm>
            <a:off x="1207008" y="2606040"/>
            <a:ext cx="4663440" cy="420624"/>
          </a:xfrm>
          <a:prstGeom prst="rect">
            <a:avLst/>
          </a:prstGeom>
          <a:noFill/>
          <a:ln/>
        </p:spPr>
        <p:txBody>
          <a:bodyPr wrap="square" rtlCol="0" anchor="ctr"/>
          <a:lstStyle/>
          <a:p>
            <a:pPr marL="0" indent="0">
              <a:buNone/>
            </a:pPr>
            <a:r>
              <a:rPr lang="en-US" sz="1400" b="1" dirty="0">
                <a:solidFill>
                  <a:srgbClr val="1F2A44"/>
                </a:solidFill>
                <a:latin typeface="Cambria" pitchFamily="34" charset="0"/>
                <a:ea typeface="Cambria" pitchFamily="34" charset="-122"/>
                <a:cs typeface="Cambria" pitchFamily="34" charset="-120"/>
              </a:rPr>
              <a:t>Resting 12-lead ECG</a:t>
            </a:r>
            <a:endParaRPr lang="en-US" sz="1400" dirty="0"/>
          </a:p>
        </p:txBody>
      </p:sp>
      <p:sp>
        <p:nvSpPr>
          <p:cNvPr id="13" name="Text 11"/>
          <p:cNvSpPr/>
          <p:nvPr/>
        </p:nvSpPr>
        <p:spPr>
          <a:xfrm>
            <a:off x="1207008" y="2889504"/>
            <a:ext cx="4663440" cy="365760"/>
          </a:xfrm>
          <a:prstGeom prst="rect">
            <a:avLst/>
          </a:prstGeom>
          <a:noFill/>
          <a:ln/>
        </p:spPr>
        <p:txBody>
          <a:bodyPr wrap="square" rtlCol="0" anchor="ctr"/>
          <a:lstStyle/>
          <a:p>
            <a:pPr marL="0" indent="0">
              <a:lnSpc>
                <a:spcPct val="110000"/>
              </a:lnSpc>
              <a:buNone/>
            </a:pPr>
            <a:r>
              <a:rPr lang="en-US" sz="1600" dirty="0">
                <a:solidFill>
                  <a:srgbClr val="2B2B2B"/>
                </a:solidFill>
                <a:latin typeface="Calibri" pitchFamily="34" charset="0"/>
                <a:ea typeface="Calibri" pitchFamily="34" charset="-122"/>
                <a:cs typeface="Calibri" pitchFamily="34" charset="-120"/>
              </a:rPr>
              <a:t>A normal ECG does NOT exclude coronary disease</a:t>
            </a:r>
            <a:endParaRPr lang="en-US" sz="1600" dirty="0"/>
          </a:p>
        </p:txBody>
      </p:sp>
      <p:sp>
        <p:nvSpPr>
          <p:cNvPr id="14" name="Shape 12"/>
          <p:cNvSpPr/>
          <p:nvPr/>
        </p:nvSpPr>
        <p:spPr>
          <a:xfrm>
            <a:off x="731520" y="3346704"/>
            <a:ext cx="365760" cy="365760"/>
          </a:xfrm>
          <a:prstGeom prst="ellipse">
            <a:avLst/>
          </a:prstGeom>
          <a:solidFill>
            <a:srgbClr val="8C1D2B"/>
          </a:solidFill>
          <a:ln/>
        </p:spPr>
        <p:txBody>
          <a:bodyPr/>
          <a:lstStyle/>
          <a:p>
            <a:endParaRPr lang="en-US" dirty="0"/>
          </a:p>
        </p:txBody>
      </p:sp>
      <p:sp>
        <p:nvSpPr>
          <p:cNvPr id="15" name="Text 13"/>
          <p:cNvSpPr/>
          <p:nvPr/>
        </p:nvSpPr>
        <p:spPr>
          <a:xfrm>
            <a:off x="731520" y="3346704"/>
            <a:ext cx="365760" cy="365760"/>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3</a:t>
            </a:r>
            <a:endParaRPr lang="en-US" sz="1200" dirty="0"/>
          </a:p>
        </p:txBody>
      </p:sp>
      <p:sp>
        <p:nvSpPr>
          <p:cNvPr id="16" name="Text 14"/>
          <p:cNvSpPr/>
          <p:nvPr/>
        </p:nvSpPr>
        <p:spPr>
          <a:xfrm>
            <a:off x="1207008" y="3319272"/>
            <a:ext cx="4663440" cy="365760"/>
          </a:xfrm>
          <a:prstGeom prst="rect">
            <a:avLst/>
          </a:prstGeom>
          <a:noFill/>
          <a:ln/>
        </p:spPr>
        <p:txBody>
          <a:bodyPr wrap="square" rtlCol="0" anchor="ctr"/>
          <a:lstStyle/>
          <a:p>
            <a:pPr marL="0" indent="0">
              <a:buNone/>
            </a:pPr>
            <a:r>
              <a:rPr lang="en-US" sz="1400" b="1" dirty="0">
                <a:solidFill>
                  <a:srgbClr val="1F2A44"/>
                </a:solidFill>
                <a:latin typeface="Cambria" pitchFamily="34" charset="0"/>
                <a:ea typeface="Cambria" pitchFamily="34" charset="-122"/>
                <a:cs typeface="Cambria" pitchFamily="34" charset="-120"/>
              </a:rPr>
              <a:t>CT coronary angiography</a:t>
            </a:r>
            <a:endParaRPr lang="en-US" sz="1400" dirty="0"/>
          </a:p>
        </p:txBody>
      </p:sp>
      <p:sp>
        <p:nvSpPr>
          <p:cNvPr id="17" name="Text 15"/>
          <p:cNvSpPr/>
          <p:nvPr/>
        </p:nvSpPr>
        <p:spPr>
          <a:xfrm>
            <a:off x="1207008" y="3602736"/>
            <a:ext cx="4663440" cy="365760"/>
          </a:xfrm>
          <a:prstGeom prst="rect">
            <a:avLst/>
          </a:prstGeom>
          <a:noFill/>
          <a:ln/>
        </p:spPr>
        <p:txBody>
          <a:bodyPr wrap="square" rtlCol="0" anchor="ctr"/>
          <a:lstStyle/>
          <a:p>
            <a:pPr marL="0" indent="0">
              <a:lnSpc>
                <a:spcPct val="110000"/>
              </a:lnSpc>
              <a:buNone/>
            </a:pPr>
            <a:r>
              <a:rPr lang="en-US" sz="1600" dirty="0">
                <a:solidFill>
                  <a:srgbClr val="2B2B2B"/>
                </a:solidFill>
                <a:latin typeface="Calibri" pitchFamily="34" charset="0"/>
                <a:ea typeface="Calibri" pitchFamily="34" charset="-122"/>
                <a:cs typeface="Calibri" pitchFamily="34" charset="-120"/>
              </a:rPr>
              <a:t>First-line anatomical test for suspected angina</a:t>
            </a:r>
            <a:endParaRPr lang="en-US" sz="1600" dirty="0"/>
          </a:p>
        </p:txBody>
      </p:sp>
      <p:sp>
        <p:nvSpPr>
          <p:cNvPr id="18" name="Shape 16"/>
          <p:cNvSpPr/>
          <p:nvPr/>
        </p:nvSpPr>
        <p:spPr>
          <a:xfrm>
            <a:off x="731520" y="4059936"/>
            <a:ext cx="365760" cy="365760"/>
          </a:xfrm>
          <a:prstGeom prst="ellipse">
            <a:avLst/>
          </a:prstGeom>
          <a:solidFill>
            <a:srgbClr val="8C1D2B"/>
          </a:solidFill>
          <a:ln/>
        </p:spPr>
        <p:txBody>
          <a:bodyPr/>
          <a:lstStyle/>
          <a:p>
            <a:endParaRPr lang="en-US" dirty="0"/>
          </a:p>
        </p:txBody>
      </p:sp>
      <p:sp>
        <p:nvSpPr>
          <p:cNvPr id="19" name="Text 17"/>
          <p:cNvSpPr/>
          <p:nvPr/>
        </p:nvSpPr>
        <p:spPr>
          <a:xfrm>
            <a:off x="731520" y="4059936"/>
            <a:ext cx="365760" cy="365760"/>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4</a:t>
            </a:r>
            <a:endParaRPr lang="en-US" sz="1200" dirty="0"/>
          </a:p>
        </p:txBody>
      </p:sp>
      <p:sp>
        <p:nvSpPr>
          <p:cNvPr id="20" name="Text 18"/>
          <p:cNvSpPr/>
          <p:nvPr/>
        </p:nvSpPr>
        <p:spPr>
          <a:xfrm>
            <a:off x="1207008" y="4032504"/>
            <a:ext cx="4663440" cy="365760"/>
          </a:xfrm>
          <a:prstGeom prst="rect">
            <a:avLst/>
          </a:prstGeom>
          <a:noFill/>
          <a:ln/>
        </p:spPr>
        <p:txBody>
          <a:bodyPr wrap="square" rtlCol="0" anchor="ctr"/>
          <a:lstStyle/>
          <a:p>
            <a:pPr marL="0" indent="0">
              <a:buNone/>
            </a:pPr>
            <a:r>
              <a:rPr lang="en-US" sz="1400" b="1" dirty="0">
                <a:solidFill>
                  <a:srgbClr val="1F2A44"/>
                </a:solidFill>
                <a:latin typeface="Cambria" pitchFamily="34" charset="0"/>
                <a:ea typeface="Cambria" pitchFamily="34" charset="-122"/>
                <a:cs typeface="Cambria" pitchFamily="34" charset="-120"/>
              </a:rPr>
              <a:t>Functional imaging</a:t>
            </a:r>
            <a:endParaRPr lang="en-US" sz="1400" dirty="0"/>
          </a:p>
        </p:txBody>
      </p:sp>
      <p:sp>
        <p:nvSpPr>
          <p:cNvPr id="21" name="Text 19"/>
          <p:cNvSpPr/>
          <p:nvPr/>
        </p:nvSpPr>
        <p:spPr>
          <a:xfrm>
            <a:off x="1207008" y="4315968"/>
            <a:ext cx="4663440" cy="365760"/>
          </a:xfrm>
          <a:prstGeom prst="rect">
            <a:avLst/>
          </a:prstGeom>
          <a:noFill/>
          <a:ln/>
        </p:spPr>
        <p:txBody>
          <a:bodyPr wrap="square" rtlCol="0" anchor="ctr"/>
          <a:lstStyle/>
          <a:p>
            <a:pPr marL="0" indent="0">
              <a:lnSpc>
                <a:spcPct val="110000"/>
              </a:lnSpc>
              <a:buNone/>
            </a:pPr>
            <a:r>
              <a:rPr lang="en-US" sz="1600" dirty="0">
                <a:solidFill>
                  <a:srgbClr val="2B2B2B"/>
                </a:solidFill>
                <a:latin typeface="Calibri" pitchFamily="34" charset="0"/>
                <a:ea typeface="Calibri" pitchFamily="34" charset="-122"/>
                <a:cs typeface="Calibri" pitchFamily="34" charset="-120"/>
              </a:rPr>
              <a:t>MPS-SPECT/stress echo/MRI if CTCA inconclusive</a:t>
            </a:r>
            <a:endParaRPr lang="en-US" sz="1600" dirty="0"/>
          </a:p>
        </p:txBody>
      </p:sp>
      <p:sp>
        <p:nvSpPr>
          <p:cNvPr id="22" name="Shape 20"/>
          <p:cNvSpPr/>
          <p:nvPr/>
        </p:nvSpPr>
        <p:spPr>
          <a:xfrm>
            <a:off x="731520" y="4773168"/>
            <a:ext cx="365760" cy="365760"/>
          </a:xfrm>
          <a:prstGeom prst="ellipse">
            <a:avLst/>
          </a:prstGeom>
          <a:solidFill>
            <a:srgbClr val="8C1D2B"/>
          </a:solidFill>
          <a:ln/>
        </p:spPr>
        <p:txBody>
          <a:bodyPr/>
          <a:lstStyle/>
          <a:p>
            <a:endParaRPr lang="en-US" dirty="0"/>
          </a:p>
        </p:txBody>
      </p:sp>
      <p:sp>
        <p:nvSpPr>
          <p:cNvPr id="23" name="Text 21"/>
          <p:cNvSpPr/>
          <p:nvPr/>
        </p:nvSpPr>
        <p:spPr>
          <a:xfrm>
            <a:off x="731520" y="4773168"/>
            <a:ext cx="365760" cy="365760"/>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5</a:t>
            </a:r>
            <a:endParaRPr lang="en-US" sz="1200" dirty="0"/>
          </a:p>
        </p:txBody>
      </p:sp>
      <p:sp>
        <p:nvSpPr>
          <p:cNvPr id="24" name="Text 22"/>
          <p:cNvSpPr/>
          <p:nvPr/>
        </p:nvSpPr>
        <p:spPr>
          <a:xfrm>
            <a:off x="1207008" y="4745736"/>
            <a:ext cx="4663440" cy="292608"/>
          </a:xfrm>
          <a:prstGeom prst="rect">
            <a:avLst/>
          </a:prstGeom>
          <a:noFill/>
          <a:ln/>
        </p:spPr>
        <p:txBody>
          <a:bodyPr wrap="square" rtlCol="0" anchor="ctr"/>
          <a:lstStyle/>
          <a:p>
            <a:pPr marL="0" indent="0">
              <a:buNone/>
            </a:pPr>
            <a:r>
              <a:rPr lang="en-US" sz="1400" b="1" dirty="0">
                <a:solidFill>
                  <a:srgbClr val="1F2A44"/>
                </a:solidFill>
                <a:latin typeface="Cambria" pitchFamily="34" charset="0"/>
                <a:ea typeface="Cambria" pitchFamily="34" charset="-122"/>
                <a:cs typeface="Cambria" pitchFamily="34" charset="-120"/>
              </a:rPr>
              <a:t>Invasive angiography</a:t>
            </a:r>
            <a:endParaRPr lang="en-US" sz="1400" dirty="0"/>
          </a:p>
        </p:txBody>
      </p:sp>
      <p:sp>
        <p:nvSpPr>
          <p:cNvPr id="25" name="Text 23"/>
          <p:cNvSpPr/>
          <p:nvPr/>
        </p:nvSpPr>
        <p:spPr>
          <a:xfrm>
            <a:off x="1207008" y="5029200"/>
            <a:ext cx="4663440" cy="411480"/>
          </a:xfrm>
          <a:prstGeom prst="rect">
            <a:avLst/>
          </a:prstGeom>
          <a:noFill/>
          <a:ln/>
        </p:spPr>
        <p:txBody>
          <a:bodyPr wrap="square" rtlCol="0" anchor="ctr"/>
          <a:lstStyle/>
          <a:p>
            <a:pPr marL="0" indent="0">
              <a:lnSpc>
                <a:spcPct val="110000"/>
              </a:lnSpc>
              <a:buNone/>
            </a:pPr>
            <a:r>
              <a:rPr lang="en-US" sz="1600" dirty="0">
                <a:solidFill>
                  <a:srgbClr val="2B2B2B"/>
                </a:solidFill>
                <a:latin typeface="Calibri" pitchFamily="34" charset="0"/>
                <a:ea typeface="Calibri" pitchFamily="34" charset="-122"/>
                <a:cs typeface="Calibri" pitchFamily="34" charset="-120"/>
              </a:rPr>
              <a:t>Third-line where non-invasive tests remain inconclusive</a:t>
            </a:r>
            <a:endParaRPr lang="en-US" sz="1600" dirty="0"/>
          </a:p>
        </p:txBody>
      </p:sp>
      <p:sp>
        <p:nvSpPr>
          <p:cNvPr id="26" name="Shape 24"/>
          <p:cNvSpPr/>
          <p:nvPr/>
        </p:nvSpPr>
        <p:spPr>
          <a:xfrm>
            <a:off x="6199632" y="1417320"/>
            <a:ext cx="5468112" cy="4983480"/>
          </a:xfrm>
          <a:prstGeom prst="roundRect">
            <a:avLst>
              <a:gd name="adj" fmla="val 2202"/>
            </a:avLst>
          </a:prstGeom>
          <a:solidFill>
            <a:srgbClr val="1F2A44"/>
          </a:solidFill>
          <a:ln/>
        </p:spPr>
        <p:txBody>
          <a:bodyPr/>
          <a:lstStyle/>
          <a:p>
            <a:endParaRPr lang="en-US" dirty="0"/>
          </a:p>
        </p:txBody>
      </p:sp>
      <p:sp>
        <p:nvSpPr>
          <p:cNvPr id="27" name="Text 25"/>
          <p:cNvSpPr/>
          <p:nvPr/>
        </p:nvSpPr>
        <p:spPr>
          <a:xfrm>
            <a:off x="6446520" y="1554480"/>
            <a:ext cx="4937760" cy="292608"/>
          </a:xfrm>
          <a:prstGeom prst="rect">
            <a:avLst/>
          </a:prstGeom>
          <a:noFill/>
          <a:ln/>
        </p:spPr>
        <p:txBody>
          <a:bodyPr wrap="square" rtlCol="0" anchor="ctr"/>
          <a:lstStyle/>
          <a:p>
            <a:pPr marL="0" indent="0">
              <a:buNone/>
            </a:pPr>
            <a:r>
              <a:rPr lang="en-US" sz="1600" b="1" kern="0" spc="50" dirty="0">
                <a:solidFill>
                  <a:srgbClr val="C98A3B"/>
                </a:solidFill>
                <a:latin typeface="Calibri" pitchFamily="34" charset="0"/>
                <a:ea typeface="Calibri" pitchFamily="34" charset="-122"/>
                <a:cs typeface="Calibri" pitchFamily="34" charset="-120"/>
              </a:rPr>
              <a:t>ACUTE CORONARY SYNDROME (NICE NG185)</a:t>
            </a:r>
            <a:endParaRPr lang="en-US" sz="1600" dirty="0"/>
          </a:p>
        </p:txBody>
      </p:sp>
      <p:sp>
        <p:nvSpPr>
          <p:cNvPr id="28" name="Text 26"/>
          <p:cNvSpPr/>
          <p:nvPr/>
        </p:nvSpPr>
        <p:spPr>
          <a:xfrm>
            <a:off x="6446520" y="1984248"/>
            <a:ext cx="4937760" cy="2560858"/>
          </a:xfrm>
          <a:prstGeom prst="rect">
            <a:avLst/>
          </a:prstGeom>
          <a:noFill/>
          <a:ln/>
        </p:spPr>
        <p:txBody>
          <a:bodyPr wrap="square" rtlCol="0" anchor="t"/>
          <a:lstStyle/>
          <a:p>
            <a:pPr marL="0" indent="0">
              <a:lnSpc>
                <a:spcPct val="128000"/>
              </a:lnSpc>
              <a:buNone/>
            </a:pPr>
            <a:r>
              <a:rPr lang="en-US" sz="1600" b="1" dirty="0">
                <a:solidFill>
                  <a:srgbClr val="8C1D2B"/>
                </a:solidFill>
                <a:latin typeface="Calibri" pitchFamily="34" charset="0"/>
                <a:ea typeface="Calibri" pitchFamily="34" charset="-122"/>
                <a:cs typeface="Calibri" pitchFamily="34" charset="-120"/>
              </a:rPr>
              <a:t>• </a:t>
            </a:r>
            <a:r>
              <a:rPr lang="en-US" sz="1600" dirty="0">
                <a:solidFill>
                  <a:srgbClr val="FFFFFF"/>
                </a:solidFill>
                <a:latin typeface="Calibri" pitchFamily="34" charset="0"/>
                <a:ea typeface="Calibri" pitchFamily="34" charset="-122"/>
                <a:cs typeface="Calibri" pitchFamily="34" charset="-120"/>
              </a:rPr>
              <a:t>12-lead ECG within 10 minutes of presentation
</a:t>
            </a:r>
            <a:r>
              <a:rPr lang="en-US" sz="1600" b="1" dirty="0">
                <a:solidFill>
                  <a:srgbClr val="8C1D2B"/>
                </a:solidFill>
                <a:latin typeface="Calibri" pitchFamily="34" charset="0"/>
                <a:ea typeface="Calibri" pitchFamily="34" charset="-122"/>
                <a:cs typeface="Calibri" pitchFamily="34" charset="-120"/>
              </a:rPr>
              <a:t>• </a:t>
            </a:r>
            <a:r>
              <a:rPr lang="en-US" sz="1600" dirty="0">
                <a:solidFill>
                  <a:srgbClr val="FFFFFF"/>
                </a:solidFill>
                <a:latin typeface="Calibri" pitchFamily="34" charset="0"/>
                <a:ea typeface="Calibri" pitchFamily="34" charset="-122"/>
                <a:cs typeface="Calibri" pitchFamily="34" charset="-120"/>
              </a:rPr>
              <a:t>STEMI: ST elevation/new LBBB → immediate reperfusion (primary PCI or fibrinolysis)
</a:t>
            </a:r>
            <a:r>
              <a:rPr lang="en-US" sz="1600" b="1" dirty="0">
                <a:solidFill>
                  <a:srgbClr val="8C1D2B"/>
                </a:solidFill>
                <a:latin typeface="Calibri" pitchFamily="34" charset="0"/>
                <a:ea typeface="Calibri" pitchFamily="34" charset="-122"/>
                <a:cs typeface="Calibri" pitchFamily="34" charset="-120"/>
              </a:rPr>
              <a:t>• </a:t>
            </a:r>
            <a:r>
              <a:rPr lang="en-US" sz="1600" dirty="0">
                <a:solidFill>
                  <a:srgbClr val="FFFFFF"/>
                </a:solidFill>
                <a:latin typeface="Calibri" pitchFamily="34" charset="0"/>
                <a:ea typeface="Calibri" pitchFamily="34" charset="-122"/>
                <a:cs typeface="Calibri" pitchFamily="34" charset="-120"/>
              </a:rPr>
              <a:t>NSTEMI/unstable angina: high-sensitivity troponin rise/fall vs 99th-percentile URL
</a:t>
            </a:r>
            <a:r>
              <a:rPr lang="en-US" sz="1600" b="1" dirty="0">
                <a:solidFill>
                  <a:srgbClr val="8C1D2B"/>
                </a:solidFill>
                <a:latin typeface="Calibri" pitchFamily="34" charset="0"/>
                <a:ea typeface="Calibri" pitchFamily="34" charset="-122"/>
                <a:cs typeface="Calibri" pitchFamily="34" charset="-120"/>
              </a:rPr>
              <a:t>• </a:t>
            </a:r>
            <a:r>
              <a:rPr lang="en-US" sz="1600" dirty="0">
                <a:solidFill>
                  <a:srgbClr val="FFFFFF"/>
                </a:solidFill>
                <a:latin typeface="Calibri" pitchFamily="34" charset="0"/>
                <a:ea typeface="Calibri" pitchFamily="34" charset="-122"/>
                <a:cs typeface="Calibri" pitchFamily="34" charset="-120"/>
              </a:rPr>
              <a:t>Risk-stratify (e.g. GRACE score) to guide timing of angiography
</a:t>
            </a:r>
            <a:r>
              <a:rPr lang="en-US" sz="1600" b="1" dirty="0">
                <a:solidFill>
                  <a:srgbClr val="8C1D2B"/>
                </a:solidFill>
                <a:latin typeface="Calibri" pitchFamily="34" charset="0"/>
                <a:ea typeface="Calibri" pitchFamily="34" charset="-122"/>
                <a:cs typeface="Calibri" pitchFamily="34" charset="-120"/>
              </a:rPr>
              <a:t>• </a:t>
            </a:r>
            <a:r>
              <a:rPr lang="en-US" sz="1600" dirty="0">
                <a:solidFill>
                  <a:srgbClr val="FFFFFF"/>
                </a:solidFill>
                <a:latin typeface="Calibri" pitchFamily="34" charset="0"/>
                <a:ea typeface="Calibri" pitchFamily="34" charset="-122"/>
                <a:cs typeface="Calibri" pitchFamily="34" charset="-120"/>
              </a:rPr>
              <a:t>Exclude differentials: aortic dissection, PE, myocarditis
</a:t>
            </a:r>
            <a:endParaRPr lang="en-US" sz="1600" dirty="0"/>
          </a:p>
        </p:txBody>
      </p:sp>
      <p:sp>
        <p:nvSpPr>
          <p:cNvPr id="29" name="Text 27"/>
          <p:cNvSpPr/>
          <p:nvPr/>
        </p:nvSpPr>
        <p:spPr>
          <a:xfrm>
            <a:off x="6446520" y="4545106"/>
            <a:ext cx="4937760" cy="1680882"/>
          </a:xfrm>
          <a:prstGeom prst="rect">
            <a:avLst/>
          </a:prstGeom>
          <a:noFill/>
          <a:ln/>
        </p:spPr>
        <p:txBody>
          <a:bodyPr wrap="square" rtlCol="0" anchor="t"/>
          <a:lstStyle/>
          <a:p>
            <a:pPr marL="0" indent="0">
              <a:lnSpc>
                <a:spcPct val="122000"/>
              </a:lnSpc>
              <a:buNone/>
            </a:pPr>
            <a:r>
              <a:rPr lang="en-US" sz="1500" i="1" dirty="0">
                <a:solidFill>
                  <a:srgbClr val="D9DFEE"/>
                </a:solidFill>
                <a:latin typeface="Calibri" pitchFamily="34" charset="0"/>
                <a:ea typeface="Calibri" pitchFamily="34" charset="-122"/>
                <a:cs typeface="Calibri" pitchFamily="34" charset="-120"/>
              </a:rPr>
              <a:t>Why it matters for rehab teams: ACS subtype and revascularisation method shape rehabilitation planning (sternal precautions, exercise limits, psychological screening) - accurate handover from acute to community care is a patient-safety issue.</a:t>
            </a:r>
            <a:endParaRPr lang="en-US" sz="1500" dirty="0"/>
          </a:p>
        </p:txBody>
      </p:sp>
      <p:sp>
        <p:nvSpPr>
          <p:cNvPr id="30" name="Text 28"/>
          <p:cNvSpPr/>
          <p:nvPr/>
        </p:nvSpPr>
        <p:spPr>
          <a:xfrm>
            <a:off x="11551615" y="6446520"/>
            <a:ext cx="457200" cy="274320"/>
          </a:xfrm>
          <a:prstGeom prst="rect">
            <a:avLst/>
          </a:prstGeom>
          <a:noFill/>
          <a:ln/>
        </p:spPr>
        <p:txBody>
          <a:bodyPr wrap="square" rtlCol="0" anchor="ctr"/>
          <a:lstStyle/>
          <a:p>
            <a:pPr marL="0" indent="0" algn="r">
              <a:buNone/>
            </a:pPr>
            <a:r>
              <a:rPr lang="en-US" sz="1000" dirty="0">
                <a:solidFill>
                  <a:srgbClr val="6B6B6B"/>
                </a:solidFill>
                <a:latin typeface="Calibri" pitchFamily="34" charset="0"/>
                <a:ea typeface="Calibri" pitchFamily="34" charset="-122"/>
                <a:cs typeface="Calibri" pitchFamily="34" charset="-120"/>
              </a:rPr>
              <a:t>7</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9144000" cy="292608"/>
          </a:xfrm>
          <a:prstGeom prst="rect">
            <a:avLst/>
          </a:prstGeom>
          <a:noFill/>
          <a:ln/>
        </p:spPr>
        <p:txBody>
          <a:bodyPr wrap="square" rtlCol="0" anchor="ctr"/>
          <a:lstStyle/>
          <a:p>
            <a:pPr marL="0" indent="0">
              <a:buNone/>
            </a:pPr>
            <a:r>
              <a:rPr lang="en-US" sz="1600" b="1" kern="0" spc="200" dirty="0">
                <a:solidFill>
                  <a:srgbClr val="8C1D2B"/>
                </a:solidFill>
                <a:latin typeface="Calibri" pitchFamily="34" charset="0"/>
                <a:ea typeface="Calibri" pitchFamily="34" charset="-122"/>
                <a:cs typeface="Calibri" pitchFamily="34" charset="-120"/>
              </a:rPr>
              <a:t>5. MANAGEMENT FOLLOWING UK GUIDANCE</a:t>
            </a:r>
            <a:endParaRPr lang="en-US" sz="1600" dirty="0"/>
          </a:p>
        </p:txBody>
      </p:sp>
      <p:sp>
        <p:nvSpPr>
          <p:cNvPr id="3" name="Text 1"/>
          <p:cNvSpPr/>
          <p:nvPr/>
        </p:nvSpPr>
        <p:spPr>
          <a:xfrm>
            <a:off x="502920" y="530352"/>
            <a:ext cx="11155680" cy="685800"/>
          </a:xfrm>
          <a:prstGeom prst="rect">
            <a:avLst/>
          </a:prstGeom>
          <a:noFill/>
          <a:ln/>
        </p:spPr>
        <p:txBody>
          <a:bodyPr wrap="square" rtlCol="0" anchor="ctr"/>
          <a:lstStyle/>
          <a:p>
            <a:pPr marL="0" indent="0">
              <a:lnSpc>
                <a:spcPts val="2900"/>
              </a:lnSpc>
              <a:buNone/>
            </a:pPr>
            <a:r>
              <a:rPr lang="en-US" sz="2600" b="1" dirty="0">
                <a:solidFill>
                  <a:srgbClr val="1F2A44"/>
                </a:solidFill>
                <a:latin typeface="Cambria" pitchFamily="34" charset="0"/>
                <a:ea typeface="Cambria" pitchFamily="34" charset="-122"/>
                <a:cs typeface="Cambria" pitchFamily="34" charset="-120"/>
              </a:rPr>
              <a:t>NICE NG185 Bundle and Evidence-Based Frameworks</a:t>
            </a:r>
            <a:endParaRPr lang="en-US" sz="2600" dirty="0"/>
          </a:p>
        </p:txBody>
      </p:sp>
      <p:sp>
        <p:nvSpPr>
          <p:cNvPr id="4" name="Text 2"/>
          <p:cNvSpPr/>
          <p:nvPr/>
        </p:nvSpPr>
        <p:spPr>
          <a:xfrm>
            <a:off x="502920" y="1029234"/>
            <a:ext cx="5486400" cy="680694"/>
          </a:xfrm>
          <a:prstGeom prst="rect">
            <a:avLst/>
          </a:prstGeom>
          <a:noFill/>
          <a:ln/>
        </p:spPr>
        <p:txBody>
          <a:bodyPr wrap="square" rtlCol="0" anchor="ctr"/>
          <a:lstStyle/>
          <a:p>
            <a:pPr marL="0" indent="0">
              <a:buNone/>
            </a:pPr>
            <a:r>
              <a:rPr lang="en-US" sz="1600" b="1" dirty="0">
                <a:solidFill>
                  <a:srgbClr val="8C1D2B"/>
                </a:solidFill>
                <a:latin typeface="Calibri" pitchFamily="34" charset="0"/>
                <a:ea typeface="Calibri" pitchFamily="34" charset="-122"/>
                <a:cs typeface="Calibri" pitchFamily="34" charset="-120"/>
              </a:rPr>
              <a:t>NICE NG185 - Post-ACS secondary prevention 'bundle'</a:t>
            </a:r>
            <a:endParaRPr lang="en-US" sz="1600" dirty="0"/>
          </a:p>
        </p:txBody>
      </p:sp>
      <p:sp>
        <p:nvSpPr>
          <p:cNvPr id="5" name="Shape 3"/>
          <p:cNvSpPr/>
          <p:nvPr/>
        </p:nvSpPr>
        <p:spPr>
          <a:xfrm>
            <a:off x="502920" y="1700784"/>
            <a:ext cx="2651760" cy="502920"/>
          </a:xfrm>
          <a:prstGeom prst="roundRect">
            <a:avLst>
              <a:gd name="adj" fmla="val 9412"/>
            </a:avLst>
          </a:prstGeom>
          <a:solidFill>
            <a:srgbClr val="FBEEEC"/>
          </a:solidFill>
          <a:ln w="6350">
            <a:solidFill>
              <a:srgbClr val="E9D3CF"/>
            </a:solidFill>
            <a:prstDash val="solid"/>
          </a:ln>
        </p:spPr>
        <p:txBody>
          <a:bodyPr/>
          <a:lstStyle/>
          <a:p>
            <a:endParaRPr lang="en-US" dirty="0"/>
          </a:p>
        </p:txBody>
      </p:sp>
      <p:sp>
        <p:nvSpPr>
          <p:cNvPr id="6" name="Text 4"/>
          <p:cNvSpPr/>
          <p:nvPr/>
        </p:nvSpPr>
        <p:spPr>
          <a:xfrm>
            <a:off x="594360" y="1603427"/>
            <a:ext cx="365760" cy="545413"/>
          </a:xfrm>
          <a:prstGeom prst="rect">
            <a:avLst/>
          </a:prstGeom>
          <a:noFill/>
          <a:ln/>
        </p:spPr>
        <p:txBody>
          <a:bodyPr wrap="square" rtlCol="0" anchor="ctr"/>
          <a:lstStyle/>
          <a:p>
            <a:pPr marL="0" indent="0">
              <a:buNone/>
            </a:pPr>
            <a:r>
              <a:rPr lang="en-US" sz="1500" b="1" dirty="0">
                <a:solidFill>
                  <a:srgbClr val="8C1D2B"/>
                </a:solidFill>
                <a:latin typeface="Cambria" pitchFamily="34" charset="0"/>
                <a:ea typeface="Cambria" pitchFamily="34" charset="-122"/>
                <a:cs typeface="Cambria" pitchFamily="34" charset="-120"/>
              </a:rPr>
              <a:t>1</a:t>
            </a:r>
            <a:endParaRPr lang="en-US" sz="1500" dirty="0"/>
          </a:p>
        </p:txBody>
      </p:sp>
      <p:sp>
        <p:nvSpPr>
          <p:cNvPr id="7" name="Text 5"/>
          <p:cNvSpPr/>
          <p:nvPr/>
        </p:nvSpPr>
        <p:spPr>
          <a:xfrm>
            <a:off x="826008" y="1709928"/>
            <a:ext cx="2237232" cy="493776"/>
          </a:xfrm>
          <a:prstGeom prst="rect">
            <a:avLst/>
          </a:prstGeom>
          <a:noFill/>
          <a:ln/>
        </p:spPr>
        <p:txBody>
          <a:bodyPr wrap="square" rtlCol="0" anchor="ctr"/>
          <a:lstStyle/>
          <a:p>
            <a:pPr marL="0" indent="0">
              <a:lnSpc>
                <a:spcPct val="110000"/>
              </a:lnSpc>
              <a:buNone/>
            </a:pPr>
            <a:r>
              <a:rPr lang="en-US" sz="1400" dirty="0">
                <a:solidFill>
                  <a:srgbClr val="2B2B2B"/>
                </a:solidFill>
                <a:latin typeface="Calibri" pitchFamily="34" charset="0"/>
                <a:ea typeface="Calibri" pitchFamily="34" charset="-122"/>
                <a:cs typeface="Calibri" pitchFamily="34" charset="-120"/>
              </a:rPr>
              <a:t>DAPT (aspirin + P2Y12) up to 12 months</a:t>
            </a:r>
            <a:endParaRPr lang="en-US" sz="1400" dirty="0"/>
          </a:p>
        </p:txBody>
      </p:sp>
      <p:sp>
        <p:nvSpPr>
          <p:cNvPr id="8" name="Shape 6"/>
          <p:cNvSpPr/>
          <p:nvPr/>
        </p:nvSpPr>
        <p:spPr>
          <a:xfrm>
            <a:off x="3246120" y="1700784"/>
            <a:ext cx="2651760" cy="502920"/>
          </a:xfrm>
          <a:prstGeom prst="roundRect">
            <a:avLst>
              <a:gd name="adj" fmla="val 9412"/>
            </a:avLst>
          </a:prstGeom>
          <a:solidFill>
            <a:srgbClr val="FBEEEC"/>
          </a:solidFill>
          <a:ln w="6350">
            <a:solidFill>
              <a:srgbClr val="E9D3CF"/>
            </a:solidFill>
            <a:prstDash val="solid"/>
          </a:ln>
        </p:spPr>
        <p:txBody>
          <a:bodyPr/>
          <a:lstStyle/>
          <a:p>
            <a:endParaRPr lang="en-US" dirty="0"/>
          </a:p>
        </p:txBody>
      </p:sp>
      <p:sp>
        <p:nvSpPr>
          <p:cNvPr id="9" name="Text 7"/>
          <p:cNvSpPr/>
          <p:nvPr/>
        </p:nvSpPr>
        <p:spPr>
          <a:xfrm>
            <a:off x="3337560" y="1688136"/>
            <a:ext cx="365760" cy="515568"/>
          </a:xfrm>
          <a:prstGeom prst="rect">
            <a:avLst/>
          </a:prstGeom>
          <a:noFill/>
          <a:ln/>
        </p:spPr>
        <p:txBody>
          <a:bodyPr wrap="square" rtlCol="0" anchor="ctr"/>
          <a:lstStyle/>
          <a:p>
            <a:pPr marL="0" indent="0">
              <a:buNone/>
            </a:pPr>
            <a:r>
              <a:rPr lang="en-US" sz="1500" b="1" dirty="0">
                <a:solidFill>
                  <a:srgbClr val="8C1D2B"/>
                </a:solidFill>
                <a:latin typeface="Cambria" pitchFamily="34" charset="0"/>
                <a:ea typeface="Cambria" pitchFamily="34" charset="-122"/>
                <a:cs typeface="Cambria" pitchFamily="34" charset="-120"/>
              </a:rPr>
              <a:t>2</a:t>
            </a:r>
            <a:endParaRPr lang="en-US" sz="1500" dirty="0"/>
          </a:p>
        </p:txBody>
      </p:sp>
      <p:sp>
        <p:nvSpPr>
          <p:cNvPr id="10" name="Text 8"/>
          <p:cNvSpPr/>
          <p:nvPr/>
        </p:nvSpPr>
        <p:spPr>
          <a:xfrm>
            <a:off x="3569208" y="1714500"/>
            <a:ext cx="2237232" cy="562356"/>
          </a:xfrm>
          <a:prstGeom prst="rect">
            <a:avLst/>
          </a:prstGeom>
          <a:noFill/>
          <a:ln/>
        </p:spPr>
        <p:txBody>
          <a:bodyPr wrap="square" rtlCol="0" anchor="ctr"/>
          <a:lstStyle/>
          <a:p>
            <a:pPr marL="0" indent="0">
              <a:lnSpc>
                <a:spcPct val="110000"/>
              </a:lnSpc>
              <a:buNone/>
            </a:pPr>
            <a:r>
              <a:rPr lang="en-US" sz="1400" dirty="0">
                <a:solidFill>
                  <a:srgbClr val="2B2B2B"/>
                </a:solidFill>
                <a:latin typeface="Calibri" pitchFamily="34" charset="0"/>
                <a:ea typeface="Calibri" pitchFamily="34" charset="-122"/>
                <a:cs typeface="Calibri" pitchFamily="34" charset="-120"/>
              </a:rPr>
              <a:t>ACE inhibitor, titrated &amp; continued</a:t>
            </a:r>
            <a:endParaRPr lang="en-US" sz="1400" dirty="0"/>
          </a:p>
        </p:txBody>
      </p:sp>
      <p:sp>
        <p:nvSpPr>
          <p:cNvPr id="11" name="Shape 9"/>
          <p:cNvSpPr/>
          <p:nvPr/>
        </p:nvSpPr>
        <p:spPr>
          <a:xfrm>
            <a:off x="489204" y="2258568"/>
            <a:ext cx="2651760" cy="452218"/>
          </a:xfrm>
          <a:prstGeom prst="roundRect">
            <a:avLst>
              <a:gd name="adj" fmla="val 9412"/>
            </a:avLst>
          </a:prstGeom>
          <a:solidFill>
            <a:srgbClr val="FBEEEC"/>
          </a:solidFill>
          <a:ln w="6350">
            <a:solidFill>
              <a:srgbClr val="E9D3CF"/>
            </a:solidFill>
            <a:prstDash val="solid"/>
          </a:ln>
        </p:spPr>
        <p:txBody>
          <a:bodyPr/>
          <a:lstStyle/>
          <a:p>
            <a:endParaRPr lang="en-US" dirty="0"/>
          </a:p>
        </p:txBody>
      </p:sp>
      <p:sp>
        <p:nvSpPr>
          <p:cNvPr id="12" name="Text 10"/>
          <p:cNvSpPr/>
          <p:nvPr/>
        </p:nvSpPr>
        <p:spPr>
          <a:xfrm>
            <a:off x="594360" y="2198597"/>
            <a:ext cx="457200" cy="590321"/>
          </a:xfrm>
          <a:prstGeom prst="rect">
            <a:avLst/>
          </a:prstGeom>
          <a:noFill/>
          <a:ln/>
        </p:spPr>
        <p:txBody>
          <a:bodyPr wrap="square" rtlCol="0" anchor="ctr"/>
          <a:lstStyle/>
          <a:p>
            <a:pPr marL="0" indent="0">
              <a:buNone/>
            </a:pPr>
            <a:r>
              <a:rPr lang="en-US" sz="1500" b="1" dirty="0">
                <a:solidFill>
                  <a:srgbClr val="8C1D2B"/>
                </a:solidFill>
                <a:latin typeface="Cambria" pitchFamily="34" charset="0"/>
                <a:ea typeface="Cambria" pitchFamily="34" charset="-122"/>
                <a:cs typeface="Cambria" pitchFamily="34" charset="-120"/>
              </a:rPr>
              <a:t>3</a:t>
            </a:r>
            <a:endParaRPr lang="en-US" sz="1500" dirty="0"/>
          </a:p>
        </p:txBody>
      </p:sp>
      <p:sp>
        <p:nvSpPr>
          <p:cNvPr id="13" name="Text 11"/>
          <p:cNvSpPr/>
          <p:nvPr/>
        </p:nvSpPr>
        <p:spPr>
          <a:xfrm>
            <a:off x="826008" y="2190522"/>
            <a:ext cx="2237232" cy="562356"/>
          </a:xfrm>
          <a:prstGeom prst="rect">
            <a:avLst/>
          </a:prstGeom>
          <a:noFill/>
          <a:ln/>
        </p:spPr>
        <p:txBody>
          <a:bodyPr wrap="square" rtlCol="0" anchor="ctr"/>
          <a:lstStyle/>
          <a:p>
            <a:pPr marL="0" indent="0">
              <a:lnSpc>
                <a:spcPct val="110000"/>
              </a:lnSpc>
              <a:buNone/>
            </a:pPr>
            <a:r>
              <a:rPr lang="en-US" sz="1400" dirty="0">
                <a:solidFill>
                  <a:srgbClr val="2B2B2B"/>
                </a:solidFill>
                <a:latin typeface="Calibri" pitchFamily="34" charset="0"/>
                <a:ea typeface="Calibri" pitchFamily="34" charset="-122"/>
                <a:cs typeface="Calibri" pitchFamily="34" charset="-120"/>
              </a:rPr>
              <a:t>Beta-blocker</a:t>
            </a:r>
            <a:endParaRPr lang="en-US" sz="1050" dirty="0"/>
          </a:p>
        </p:txBody>
      </p:sp>
      <p:sp>
        <p:nvSpPr>
          <p:cNvPr id="14" name="Shape 12"/>
          <p:cNvSpPr/>
          <p:nvPr/>
        </p:nvSpPr>
        <p:spPr>
          <a:xfrm>
            <a:off x="3246120" y="2267712"/>
            <a:ext cx="2651760" cy="438912"/>
          </a:xfrm>
          <a:prstGeom prst="roundRect">
            <a:avLst>
              <a:gd name="adj" fmla="val 9412"/>
            </a:avLst>
          </a:prstGeom>
          <a:solidFill>
            <a:srgbClr val="FBEEEC"/>
          </a:solidFill>
          <a:ln w="6350">
            <a:solidFill>
              <a:srgbClr val="E9D3CF"/>
            </a:solidFill>
            <a:prstDash val="solid"/>
          </a:ln>
        </p:spPr>
        <p:txBody>
          <a:bodyPr/>
          <a:lstStyle/>
          <a:p>
            <a:endParaRPr lang="en-US" dirty="0"/>
          </a:p>
        </p:txBody>
      </p:sp>
      <p:sp>
        <p:nvSpPr>
          <p:cNvPr id="15" name="Text 13"/>
          <p:cNvSpPr/>
          <p:nvPr/>
        </p:nvSpPr>
        <p:spPr>
          <a:xfrm>
            <a:off x="3337560" y="2258568"/>
            <a:ext cx="365760" cy="438912"/>
          </a:xfrm>
          <a:prstGeom prst="rect">
            <a:avLst/>
          </a:prstGeom>
          <a:noFill/>
          <a:ln/>
        </p:spPr>
        <p:txBody>
          <a:bodyPr wrap="square" rtlCol="0" anchor="ctr"/>
          <a:lstStyle/>
          <a:p>
            <a:pPr marL="0" indent="0">
              <a:buNone/>
            </a:pPr>
            <a:r>
              <a:rPr lang="en-US" sz="1500" b="1" dirty="0">
                <a:solidFill>
                  <a:srgbClr val="8C1D2B"/>
                </a:solidFill>
                <a:latin typeface="Cambria" pitchFamily="34" charset="0"/>
                <a:ea typeface="Cambria" pitchFamily="34" charset="-122"/>
                <a:cs typeface="Cambria" pitchFamily="34" charset="-120"/>
              </a:rPr>
              <a:t>4</a:t>
            </a:r>
            <a:endParaRPr lang="en-US" sz="1500" dirty="0"/>
          </a:p>
        </p:txBody>
      </p:sp>
      <p:sp>
        <p:nvSpPr>
          <p:cNvPr id="16" name="Text 14"/>
          <p:cNvSpPr/>
          <p:nvPr/>
        </p:nvSpPr>
        <p:spPr>
          <a:xfrm>
            <a:off x="3569208" y="2276856"/>
            <a:ext cx="2237232" cy="393192"/>
          </a:xfrm>
          <a:prstGeom prst="rect">
            <a:avLst/>
          </a:prstGeom>
          <a:noFill/>
          <a:ln/>
        </p:spPr>
        <p:txBody>
          <a:bodyPr wrap="square" rtlCol="0" anchor="ctr"/>
          <a:lstStyle/>
          <a:p>
            <a:pPr marL="0" indent="0">
              <a:lnSpc>
                <a:spcPct val="110000"/>
              </a:lnSpc>
              <a:buNone/>
            </a:pPr>
            <a:r>
              <a:rPr lang="en-US" sz="1400" dirty="0">
                <a:solidFill>
                  <a:srgbClr val="2B2B2B"/>
                </a:solidFill>
                <a:latin typeface="Calibri" pitchFamily="34" charset="0"/>
                <a:ea typeface="Calibri" pitchFamily="34" charset="-122"/>
                <a:cs typeface="Calibri" pitchFamily="34" charset="-120"/>
              </a:rPr>
              <a:t>High-intensity statin (LDL-C ≤2.0mmol/L)</a:t>
            </a:r>
            <a:endParaRPr lang="en-US" sz="1400" dirty="0"/>
          </a:p>
        </p:txBody>
      </p:sp>
      <p:sp>
        <p:nvSpPr>
          <p:cNvPr id="17" name="Shape 15"/>
          <p:cNvSpPr/>
          <p:nvPr/>
        </p:nvSpPr>
        <p:spPr>
          <a:xfrm>
            <a:off x="502920" y="2770756"/>
            <a:ext cx="2673096" cy="518079"/>
          </a:xfrm>
          <a:prstGeom prst="roundRect">
            <a:avLst>
              <a:gd name="adj" fmla="val 9412"/>
            </a:avLst>
          </a:prstGeom>
          <a:solidFill>
            <a:srgbClr val="FBEEEC"/>
          </a:solidFill>
          <a:ln w="6350">
            <a:solidFill>
              <a:srgbClr val="E9D3CF"/>
            </a:solidFill>
            <a:prstDash val="solid"/>
          </a:ln>
        </p:spPr>
        <p:txBody>
          <a:bodyPr/>
          <a:lstStyle/>
          <a:p>
            <a:endParaRPr lang="en-US" dirty="0"/>
          </a:p>
        </p:txBody>
      </p:sp>
      <p:sp>
        <p:nvSpPr>
          <p:cNvPr id="18" name="Text 16"/>
          <p:cNvSpPr/>
          <p:nvPr/>
        </p:nvSpPr>
        <p:spPr>
          <a:xfrm>
            <a:off x="594360" y="2611146"/>
            <a:ext cx="365760" cy="736886"/>
          </a:xfrm>
          <a:prstGeom prst="rect">
            <a:avLst/>
          </a:prstGeom>
          <a:noFill/>
          <a:ln/>
        </p:spPr>
        <p:txBody>
          <a:bodyPr wrap="square" rtlCol="0" anchor="ctr"/>
          <a:lstStyle/>
          <a:p>
            <a:pPr marL="0" indent="0">
              <a:buNone/>
            </a:pPr>
            <a:r>
              <a:rPr lang="en-US" sz="1500" b="1" dirty="0">
                <a:solidFill>
                  <a:srgbClr val="8C1D2B"/>
                </a:solidFill>
                <a:latin typeface="Cambria" pitchFamily="34" charset="0"/>
                <a:ea typeface="Cambria" pitchFamily="34" charset="-122"/>
                <a:cs typeface="Cambria" pitchFamily="34" charset="-120"/>
              </a:rPr>
              <a:t>5</a:t>
            </a:r>
            <a:endParaRPr lang="en-US" sz="1500" dirty="0"/>
          </a:p>
        </p:txBody>
      </p:sp>
      <p:sp>
        <p:nvSpPr>
          <p:cNvPr id="19" name="Text 17"/>
          <p:cNvSpPr/>
          <p:nvPr/>
        </p:nvSpPr>
        <p:spPr>
          <a:xfrm>
            <a:off x="826008" y="2730017"/>
            <a:ext cx="2237232" cy="543669"/>
          </a:xfrm>
          <a:prstGeom prst="rect">
            <a:avLst/>
          </a:prstGeom>
          <a:noFill/>
          <a:ln/>
        </p:spPr>
        <p:txBody>
          <a:bodyPr wrap="square" rtlCol="0" anchor="ctr"/>
          <a:lstStyle/>
          <a:p>
            <a:pPr marL="0" indent="0">
              <a:lnSpc>
                <a:spcPct val="110000"/>
              </a:lnSpc>
              <a:buNone/>
            </a:pPr>
            <a:r>
              <a:rPr lang="en-US" sz="1400" dirty="0">
                <a:solidFill>
                  <a:srgbClr val="2B2B2B"/>
                </a:solidFill>
                <a:latin typeface="Calibri" pitchFamily="34" charset="0"/>
                <a:ea typeface="Calibri" pitchFamily="34" charset="-122"/>
                <a:cs typeface="Calibri" pitchFamily="34" charset="-120"/>
              </a:rPr>
              <a:t>Cardiac rehab referral before discharge</a:t>
            </a:r>
            <a:endParaRPr lang="en-US" sz="1400" dirty="0"/>
          </a:p>
        </p:txBody>
      </p:sp>
      <p:sp>
        <p:nvSpPr>
          <p:cNvPr id="20" name="Shape 18"/>
          <p:cNvSpPr/>
          <p:nvPr/>
        </p:nvSpPr>
        <p:spPr>
          <a:xfrm>
            <a:off x="3246120" y="2788919"/>
            <a:ext cx="2651760" cy="499915"/>
          </a:xfrm>
          <a:prstGeom prst="roundRect">
            <a:avLst>
              <a:gd name="adj" fmla="val 9412"/>
            </a:avLst>
          </a:prstGeom>
          <a:solidFill>
            <a:srgbClr val="FBEEEC"/>
          </a:solidFill>
          <a:ln w="6350">
            <a:solidFill>
              <a:srgbClr val="E9D3CF"/>
            </a:solidFill>
            <a:prstDash val="solid"/>
          </a:ln>
        </p:spPr>
        <p:txBody>
          <a:bodyPr/>
          <a:lstStyle/>
          <a:p>
            <a:endParaRPr lang="en-US" dirty="0"/>
          </a:p>
        </p:txBody>
      </p:sp>
      <p:sp>
        <p:nvSpPr>
          <p:cNvPr id="21" name="Text 19"/>
          <p:cNvSpPr/>
          <p:nvPr/>
        </p:nvSpPr>
        <p:spPr>
          <a:xfrm>
            <a:off x="3337560" y="2743200"/>
            <a:ext cx="365760" cy="499914"/>
          </a:xfrm>
          <a:prstGeom prst="rect">
            <a:avLst/>
          </a:prstGeom>
          <a:noFill/>
          <a:ln/>
        </p:spPr>
        <p:txBody>
          <a:bodyPr wrap="square" rtlCol="0" anchor="ctr"/>
          <a:lstStyle/>
          <a:p>
            <a:pPr marL="0" indent="0">
              <a:buNone/>
            </a:pPr>
            <a:r>
              <a:rPr lang="en-US" sz="1500" b="1" dirty="0">
                <a:solidFill>
                  <a:srgbClr val="8C1D2B"/>
                </a:solidFill>
                <a:latin typeface="Cambria" pitchFamily="34" charset="0"/>
                <a:ea typeface="Cambria" pitchFamily="34" charset="-122"/>
                <a:cs typeface="Cambria" pitchFamily="34" charset="-120"/>
              </a:rPr>
              <a:t>6</a:t>
            </a:r>
            <a:endParaRPr lang="en-US" sz="1500" dirty="0"/>
          </a:p>
        </p:txBody>
      </p:sp>
      <p:sp>
        <p:nvSpPr>
          <p:cNvPr id="22" name="Text 20"/>
          <p:cNvSpPr/>
          <p:nvPr/>
        </p:nvSpPr>
        <p:spPr>
          <a:xfrm>
            <a:off x="3569208" y="2697480"/>
            <a:ext cx="2237232" cy="576206"/>
          </a:xfrm>
          <a:prstGeom prst="rect">
            <a:avLst/>
          </a:prstGeom>
          <a:noFill/>
          <a:ln/>
        </p:spPr>
        <p:txBody>
          <a:bodyPr wrap="square" rtlCol="0" anchor="ctr"/>
          <a:lstStyle/>
          <a:p>
            <a:pPr marL="0" indent="0">
              <a:lnSpc>
                <a:spcPct val="110000"/>
              </a:lnSpc>
              <a:buNone/>
            </a:pPr>
            <a:r>
              <a:rPr lang="en-US" sz="1400" dirty="0">
                <a:solidFill>
                  <a:srgbClr val="2B2B2B"/>
                </a:solidFill>
                <a:latin typeface="Calibri" pitchFamily="34" charset="0"/>
                <a:ea typeface="Calibri" pitchFamily="34" charset="-122"/>
                <a:cs typeface="Calibri" pitchFamily="34" charset="-120"/>
              </a:rPr>
              <a:t>Lifestyle &amp; risk-factor review</a:t>
            </a:r>
            <a:endParaRPr lang="en-US" sz="1400" dirty="0"/>
          </a:p>
        </p:txBody>
      </p:sp>
      <p:sp>
        <p:nvSpPr>
          <p:cNvPr id="23" name="Shape 21"/>
          <p:cNvSpPr/>
          <p:nvPr/>
        </p:nvSpPr>
        <p:spPr>
          <a:xfrm>
            <a:off x="6199632" y="1066800"/>
            <a:ext cx="5468112" cy="1663217"/>
          </a:xfrm>
          <a:prstGeom prst="roundRect">
            <a:avLst>
              <a:gd name="adj" fmla="val 4167"/>
            </a:avLst>
          </a:prstGeom>
          <a:solidFill>
            <a:srgbClr val="E7EAF1"/>
          </a:solidFill>
          <a:ln w="12700">
            <a:solidFill>
              <a:srgbClr val="C9D1E3"/>
            </a:solidFill>
            <a:prstDash val="solid"/>
          </a:ln>
        </p:spPr>
        <p:txBody>
          <a:bodyPr/>
          <a:lstStyle/>
          <a:p>
            <a:endParaRPr lang="en-US" dirty="0"/>
          </a:p>
        </p:txBody>
      </p:sp>
      <p:sp>
        <p:nvSpPr>
          <p:cNvPr id="24" name="Text 22"/>
          <p:cNvSpPr/>
          <p:nvPr/>
        </p:nvSpPr>
        <p:spPr>
          <a:xfrm>
            <a:off x="6199632" y="1085088"/>
            <a:ext cx="5166360" cy="332232"/>
          </a:xfrm>
          <a:prstGeom prst="rect">
            <a:avLst/>
          </a:prstGeom>
          <a:noFill/>
          <a:ln/>
        </p:spPr>
        <p:txBody>
          <a:bodyPr wrap="square" rtlCol="0" anchor="ctr"/>
          <a:lstStyle/>
          <a:p>
            <a:pPr marL="0" indent="0">
              <a:buNone/>
            </a:pPr>
            <a:r>
              <a:rPr lang="en-US" b="1" kern="0" spc="50" dirty="0">
                <a:solidFill>
                  <a:srgbClr val="1F2A44"/>
                </a:solidFill>
                <a:latin typeface="Calibri" pitchFamily="34" charset="0"/>
                <a:ea typeface="Calibri" pitchFamily="34" charset="-122"/>
                <a:cs typeface="Calibri" pitchFamily="34" charset="-120"/>
              </a:rPr>
              <a:t>MODEL 1 - HOUSE OF CARE</a:t>
            </a:r>
            <a:endParaRPr lang="en-US" dirty="0"/>
          </a:p>
        </p:txBody>
      </p:sp>
      <p:sp>
        <p:nvSpPr>
          <p:cNvPr id="25" name="Text 23"/>
          <p:cNvSpPr/>
          <p:nvPr/>
        </p:nvSpPr>
        <p:spPr>
          <a:xfrm>
            <a:off x="6185916" y="1353312"/>
            <a:ext cx="5468112" cy="1344168"/>
          </a:xfrm>
          <a:prstGeom prst="rect">
            <a:avLst/>
          </a:prstGeom>
          <a:noFill/>
          <a:ln/>
        </p:spPr>
        <p:txBody>
          <a:bodyPr wrap="square" rtlCol="0" anchor="t"/>
          <a:lstStyle/>
          <a:p>
            <a:pPr marL="0" indent="0">
              <a:lnSpc>
                <a:spcPct val="122000"/>
              </a:lnSpc>
              <a:buNone/>
            </a:pPr>
            <a:r>
              <a:rPr lang="en-US" sz="1400" dirty="0">
                <a:solidFill>
                  <a:srgbClr val="2B2B2B"/>
                </a:solidFill>
                <a:latin typeface="Calibri" pitchFamily="34" charset="0"/>
                <a:ea typeface="Calibri" pitchFamily="34" charset="-122"/>
                <a:cs typeface="Calibri" pitchFamily="34" charset="-120"/>
              </a:rPr>
              <a:t>Coulter, Roberts &amp; Dixon (2013, King's Fund); piloted by BHF for CVD. Four interdependent 'walls' - engaged patients, committed professionals, organizational processes, commissioning - supporting a central care &amp; support planning conversation. Moves CHD review from reactive/biomedical to proactive, whole-person planning.</a:t>
            </a:r>
            <a:endParaRPr lang="en-US" sz="1400" dirty="0"/>
          </a:p>
        </p:txBody>
      </p:sp>
      <p:sp>
        <p:nvSpPr>
          <p:cNvPr id="26" name="Shape 24"/>
          <p:cNvSpPr/>
          <p:nvPr/>
        </p:nvSpPr>
        <p:spPr>
          <a:xfrm>
            <a:off x="6190488" y="2788919"/>
            <a:ext cx="5468112" cy="3813049"/>
          </a:xfrm>
          <a:prstGeom prst="roundRect">
            <a:avLst>
              <a:gd name="adj" fmla="val 3448"/>
            </a:avLst>
          </a:prstGeom>
          <a:solidFill>
            <a:srgbClr val="1F2A44"/>
          </a:solidFill>
          <a:ln/>
        </p:spPr>
        <p:txBody>
          <a:bodyPr/>
          <a:lstStyle/>
          <a:p>
            <a:endParaRPr lang="en-US" dirty="0"/>
          </a:p>
        </p:txBody>
      </p:sp>
      <p:sp>
        <p:nvSpPr>
          <p:cNvPr id="27" name="Text 25"/>
          <p:cNvSpPr/>
          <p:nvPr/>
        </p:nvSpPr>
        <p:spPr>
          <a:xfrm>
            <a:off x="6428232" y="2834640"/>
            <a:ext cx="4937760" cy="316002"/>
          </a:xfrm>
          <a:prstGeom prst="rect">
            <a:avLst/>
          </a:prstGeom>
          <a:noFill/>
          <a:ln/>
        </p:spPr>
        <p:txBody>
          <a:bodyPr wrap="square" rtlCol="0" anchor="ctr"/>
          <a:lstStyle/>
          <a:p>
            <a:pPr marL="0" indent="0">
              <a:buNone/>
            </a:pPr>
            <a:r>
              <a:rPr lang="en-US" sz="1600" b="1" kern="0" spc="50" dirty="0">
                <a:solidFill>
                  <a:srgbClr val="C98A3B"/>
                </a:solidFill>
                <a:latin typeface="Calibri" pitchFamily="34" charset="0"/>
                <a:ea typeface="Calibri" pitchFamily="34" charset="-122"/>
                <a:cs typeface="Calibri" pitchFamily="34" charset="-120"/>
              </a:rPr>
              <a:t>MODEL 2 - BACPR STANDARDS (2023)</a:t>
            </a:r>
            <a:endParaRPr lang="en-US" sz="1600" dirty="0"/>
          </a:p>
        </p:txBody>
      </p:sp>
      <p:sp>
        <p:nvSpPr>
          <p:cNvPr id="28" name="Text 26"/>
          <p:cNvSpPr/>
          <p:nvPr/>
        </p:nvSpPr>
        <p:spPr>
          <a:xfrm>
            <a:off x="6428232" y="3084497"/>
            <a:ext cx="4937760" cy="2097103"/>
          </a:xfrm>
          <a:prstGeom prst="rect">
            <a:avLst/>
          </a:prstGeom>
          <a:noFill/>
          <a:ln/>
        </p:spPr>
        <p:txBody>
          <a:bodyPr wrap="square" rtlCol="0" anchor="t"/>
          <a:lstStyle/>
          <a:p>
            <a:pPr marL="0" indent="0">
              <a:lnSpc>
                <a:spcPct val="120000"/>
              </a:lnSpc>
              <a:buNone/>
            </a:pPr>
            <a:r>
              <a:rPr lang="en-US" sz="1400" dirty="0">
                <a:solidFill>
                  <a:srgbClr val="D9DFEE"/>
                </a:solidFill>
                <a:latin typeface="Calibri" pitchFamily="34" charset="0"/>
                <a:ea typeface="Calibri" pitchFamily="34" charset="-122"/>
                <a:cs typeface="Calibri" pitchFamily="34" charset="-120"/>
              </a:rPr>
              <a:t>Six standards, five core components (behaviour change, lifestyle risk-factor management, psychosocial health, medical risk-factor management, long-term adherence), delivered by an MDT. 2023 update strengthens person-centered, co-produced goal-setting and patient choice over delivery format.</a:t>
            </a:r>
          </a:p>
          <a:p>
            <a:pPr>
              <a:lnSpc>
                <a:spcPct val="120000"/>
              </a:lnSpc>
            </a:pPr>
            <a:r>
              <a:rPr lang="en-US" sz="1400" dirty="0">
                <a:solidFill>
                  <a:srgbClr val="D9DFEE"/>
                </a:solidFill>
                <a:latin typeface="Calibri" pitchFamily="34" charset="0"/>
                <a:ea typeface="Calibri" pitchFamily="34" charset="-122"/>
                <a:cs typeface="Calibri" pitchFamily="34" charset="-120"/>
              </a:rPr>
              <a:t>Evidence: exercise-based cardiac rehab reduces mortality/readmission (Dibben et al., 2021, Cochrane) and is cost-effective (Shields et al., 2018).</a:t>
            </a:r>
            <a:endParaRPr lang="en-US" sz="1400" dirty="0"/>
          </a:p>
          <a:p>
            <a:pPr marL="0" indent="0">
              <a:lnSpc>
                <a:spcPct val="120000"/>
              </a:lnSpc>
              <a:buNone/>
            </a:pPr>
            <a:endParaRPr lang="en-US" sz="1000" dirty="0"/>
          </a:p>
          <a:p>
            <a:pPr marL="0" indent="0">
              <a:lnSpc>
                <a:spcPct val="120000"/>
              </a:lnSpc>
              <a:buNone/>
            </a:pPr>
            <a:endParaRPr lang="en-US" sz="1000" dirty="0"/>
          </a:p>
        </p:txBody>
      </p:sp>
      <p:sp>
        <p:nvSpPr>
          <p:cNvPr id="29" name="Text 27"/>
          <p:cNvSpPr/>
          <p:nvPr/>
        </p:nvSpPr>
        <p:spPr>
          <a:xfrm>
            <a:off x="11551615" y="6446520"/>
            <a:ext cx="457200" cy="274320"/>
          </a:xfrm>
          <a:prstGeom prst="rect">
            <a:avLst/>
          </a:prstGeom>
          <a:noFill/>
          <a:ln/>
        </p:spPr>
        <p:txBody>
          <a:bodyPr wrap="square" rtlCol="0" anchor="ctr"/>
          <a:lstStyle/>
          <a:p>
            <a:pPr marL="0" indent="0" algn="r">
              <a:buNone/>
            </a:pPr>
            <a:r>
              <a:rPr lang="en-US" sz="1000" dirty="0">
                <a:solidFill>
                  <a:srgbClr val="6B6B6B"/>
                </a:solidFill>
                <a:latin typeface="Calibri" pitchFamily="34" charset="0"/>
                <a:ea typeface="Calibri" pitchFamily="34" charset="-122"/>
                <a:cs typeface="Calibri" pitchFamily="34" charset="-120"/>
              </a:rPr>
              <a:t>8</a:t>
            </a:r>
            <a:endParaRPr lang="en-US" sz="1000" dirty="0"/>
          </a:p>
        </p:txBody>
      </p:sp>
      <p:sp>
        <p:nvSpPr>
          <p:cNvPr id="30" name="Shape 2">
            <a:extLst>
              <a:ext uri="{FF2B5EF4-FFF2-40B4-BE49-F238E27FC236}">
                <a16:creationId xmlns:a16="http://schemas.microsoft.com/office/drawing/2014/main" id="{2398A4EF-AFAA-5A86-BE7F-82FFDAAF9CB3}"/>
              </a:ext>
            </a:extLst>
          </p:cNvPr>
          <p:cNvSpPr/>
          <p:nvPr/>
        </p:nvSpPr>
        <p:spPr>
          <a:xfrm>
            <a:off x="826561" y="3402896"/>
            <a:ext cx="4577265" cy="1106995"/>
          </a:xfrm>
          <a:prstGeom prst="triangle">
            <a:avLst>
              <a:gd name="adj" fmla="val 50000"/>
            </a:avLst>
          </a:prstGeom>
          <a:solidFill>
            <a:srgbClr val="1F2A44"/>
          </a:solidFill>
          <a:ln/>
        </p:spPr>
        <p:txBody>
          <a:bodyPr tIns="576000" bIns="684000" anchor="ctr"/>
          <a:lstStyle/>
          <a:p>
            <a:pPr algn="ctr"/>
            <a:r>
              <a:rPr lang="en-US" sz="1400" b="1" dirty="0">
                <a:solidFill>
                  <a:schemeClr val="bg1"/>
                </a:solidFill>
                <a:latin typeface="Calibri" pitchFamily="34" charset="0"/>
                <a:ea typeface="Calibri" pitchFamily="34" charset="-122"/>
                <a:cs typeface="Calibri" pitchFamily="34" charset="-120"/>
              </a:rPr>
              <a:t>Organizational</a:t>
            </a:r>
            <a:endParaRPr lang="en-US" sz="1400" dirty="0">
              <a:solidFill>
                <a:schemeClr val="bg1"/>
              </a:solidFill>
            </a:endParaRPr>
          </a:p>
          <a:p>
            <a:pPr algn="ctr"/>
            <a:r>
              <a:rPr lang="en-US" sz="1400" b="1" dirty="0">
                <a:solidFill>
                  <a:schemeClr val="bg1"/>
                </a:solidFill>
                <a:latin typeface="Calibri" pitchFamily="34" charset="0"/>
                <a:ea typeface="Calibri" pitchFamily="34" charset="-122"/>
                <a:cs typeface="Calibri" pitchFamily="34" charset="-120"/>
              </a:rPr>
              <a:t>processes &amp;</a:t>
            </a:r>
            <a:endParaRPr lang="en-US" sz="1400" dirty="0">
              <a:solidFill>
                <a:schemeClr val="bg1"/>
              </a:solidFill>
            </a:endParaRPr>
          </a:p>
          <a:p>
            <a:pPr algn="ctr"/>
            <a:r>
              <a:rPr lang="en-US" sz="1400" b="1" dirty="0">
                <a:solidFill>
                  <a:schemeClr val="bg1"/>
                </a:solidFill>
                <a:latin typeface="Calibri" pitchFamily="34" charset="0"/>
                <a:ea typeface="Calibri" pitchFamily="34" charset="-122"/>
                <a:cs typeface="Calibri" pitchFamily="34" charset="-120"/>
              </a:rPr>
              <a:t>commissioning</a:t>
            </a:r>
            <a:endParaRPr lang="en-US" sz="1400" dirty="0">
              <a:solidFill>
                <a:schemeClr val="bg1"/>
              </a:solidFill>
            </a:endParaRPr>
          </a:p>
          <a:p>
            <a:pPr marL="50400" lvl="2" algn="ctr"/>
            <a:endParaRPr lang="en-US" sz="1050" dirty="0">
              <a:solidFill>
                <a:schemeClr val="bg1"/>
              </a:solidFill>
            </a:endParaRPr>
          </a:p>
          <a:p>
            <a:pPr algn="ctr"/>
            <a:endParaRPr lang="en-US" sz="1100" dirty="0"/>
          </a:p>
        </p:txBody>
      </p:sp>
      <p:sp>
        <p:nvSpPr>
          <p:cNvPr id="31" name="Shape 3">
            <a:extLst>
              <a:ext uri="{FF2B5EF4-FFF2-40B4-BE49-F238E27FC236}">
                <a16:creationId xmlns:a16="http://schemas.microsoft.com/office/drawing/2014/main" id="{4DED7AED-9CA9-5805-5C60-F3B0BBC101B3}"/>
              </a:ext>
            </a:extLst>
          </p:cNvPr>
          <p:cNvSpPr/>
          <p:nvPr/>
        </p:nvSpPr>
        <p:spPr>
          <a:xfrm>
            <a:off x="960120" y="4500748"/>
            <a:ext cx="1201189" cy="1808612"/>
          </a:xfrm>
          <a:prstGeom prst="rect">
            <a:avLst/>
          </a:prstGeom>
          <a:solidFill>
            <a:srgbClr val="FBEEEC"/>
          </a:solidFill>
          <a:ln w="12700">
            <a:solidFill>
              <a:srgbClr val="E9D3CF"/>
            </a:solidFill>
            <a:prstDash val="solid"/>
          </a:ln>
        </p:spPr>
        <p:txBody>
          <a:bodyPr/>
          <a:lstStyle/>
          <a:p>
            <a:pPr algn="ctr">
              <a:lnSpc>
                <a:spcPct val="115000"/>
              </a:lnSpc>
            </a:pPr>
            <a:endParaRPr lang="en-US" sz="1600" b="1" dirty="0">
              <a:solidFill>
                <a:srgbClr val="1F2A44"/>
              </a:solidFill>
              <a:latin typeface="Calibri" pitchFamily="34" charset="0"/>
              <a:ea typeface="Calibri" pitchFamily="34" charset="-122"/>
              <a:cs typeface="Calibri" pitchFamily="34" charset="-120"/>
            </a:endParaRPr>
          </a:p>
          <a:p>
            <a:pPr algn="ctr">
              <a:lnSpc>
                <a:spcPct val="115000"/>
              </a:lnSpc>
            </a:pPr>
            <a:r>
              <a:rPr lang="en-US" sz="1600" b="1" dirty="0">
                <a:solidFill>
                  <a:srgbClr val="1F2A44"/>
                </a:solidFill>
                <a:latin typeface="Calibri" pitchFamily="34" charset="0"/>
                <a:ea typeface="Calibri" pitchFamily="34" charset="-122"/>
                <a:cs typeface="Calibri" pitchFamily="34" charset="-120"/>
              </a:rPr>
              <a:t>Engaged,</a:t>
            </a:r>
            <a:endParaRPr lang="en-US" sz="1600" dirty="0"/>
          </a:p>
          <a:p>
            <a:pPr algn="ctr">
              <a:lnSpc>
                <a:spcPct val="115000"/>
              </a:lnSpc>
            </a:pPr>
            <a:r>
              <a:rPr lang="en-US" sz="1600" b="1" dirty="0">
                <a:solidFill>
                  <a:srgbClr val="1F2A44"/>
                </a:solidFill>
                <a:latin typeface="Calibri" pitchFamily="34" charset="0"/>
                <a:ea typeface="Calibri" pitchFamily="34" charset="-122"/>
                <a:cs typeface="Calibri" pitchFamily="34" charset="-120"/>
              </a:rPr>
              <a:t>informed</a:t>
            </a:r>
            <a:endParaRPr lang="en-US" sz="1600" dirty="0"/>
          </a:p>
          <a:p>
            <a:pPr algn="ctr">
              <a:lnSpc>
                <a:spcPct val="115000"/>
              </a:lnSpc>
            </a:pPr>
            <a:r>
              <a:rPr lang="en-US" sz="1600" b="1" dirty="0">
                <a:solidFill>
                  <a:srgbClr val="1F2A44"/>
                </a:solidFill>
                <a:latin typeface="Calibri" pitchFamily="34" charset="0"/>
                <a:ea typeface="Calibri" pitchFamily="34" charset="-122"/>
                <a:cs typeface="Calibri" pitchFamily="34" charset="-120"/>
              </a:rPr>
              <a:t>patients &amp;</a:t>
            </a:r>
            <a:endParaRPr lang="en-US" sz="1600" dirty="0"/>
          </a:p>
          <a:p>
            <a:pPr algn="ctr">
              <a:lnSpc>
                <a:spcPct val="115000"/>
              </a:lnSpc>
            </a:pPr>
            <a:r>
              <a:rPr lang="en-US" sz="1600" b="1" dirty="0">
                <a:solidFill>
                  <a:srgbClr val="1F2A44"/>
                </a:solidFill>
                <a:latin typeface="Calibri" pitchFamily="34" charset="0"/>
                <a:ea typeface="Calibri" pitchFamily="34" charset="-122"/>
                <a:cs typeface="Calibri" pitchFamily="34" charset="-120"/>
              </a:rPr>
              <a:t>carers</a:t>
            </a:r>
            <a:endParaRPr lang="en-US" sz="1600" dirty="0"/>
          </a:p>
          <a:p>
            <a:endParaRPr lang="en-US" dirty="0"/>
          </a:p>
        </p:txBody>
      </p:sp>
      <p:sp>
        <p:nvSpPr>
          <p:cNvPr id="32" name="Shape 5">
            <a:extLst>
              <a:ext uri="{FF2B5EF4-FFF2-40B4-BE49-F238E27FC236}">
                <a16:creationId xmlns:a16="http://schemas.microsoft.com/office/drawing/2014/main" id="{14D63640-2D65-A679-C008-008A82E9DB58}"/>
              </a:ext>
            </a:extLst>
          </p:cNvPr>
          <p:cNvSpPr/>
          <p:nvPr/>
        </p:nvSpPr>
        <p:spPr>
          <a:xfrm>
            <a:off x="2161309" y="4500748"/>
            <a:ext cx="1907771" cy="1817756"/>
          </a:xfrm>
          <a:prstGeom prst="rect">
            <a:avLst/>
          </a:prstGeom>
          <a:solidFill>
            <a:srgbClr val="8C1D2B"/>
          </a:solidFill>
          <a:ln/>
        </p:spPr>
        <p:txBody>
          <a:bodyPr/>
          <a:lstStyle/>
          <a:p>
            <a:pPr algn="ctr">
              <a:lnSpc>
                <a:spcPct val="120000"/>
              </a:lnSpc>
            </a:pPr>
            <a:endParaRPr lang="en-US" sz="1600" b="1" dirty="0">
              <a:solidFill>
                <a:srgbClr val="FFFFFF"/>
              </a:solidFill>
              <a:latin typeface="Calibri" pitchFamily="34" charset="0"/>
              <a:ea typeface="Calibri" pitchFamily="34" charset="-122"/>
              <a:cs typeface="Calibri" pitchFamily="34" charset="-120"/>
            </a:endParaRPr>
          </a:p>
          <a:p>
            <a:pPr algn="ctr">
              <a:lnSpc>
                <a:spcPct val="120000"/>
              </a:lnSpc>
            </a:pPr>
            <a:r>
              <a:rPr lang="en-US" sz="1600" b="1" dirty="0">
                <a:solidFill>
                  <a:srgbClr val="FFFFFF"/>
                </a:solidFill>
                <a:latin typeface="Calibri" pitchFamily="34" charset="0"/>
                <a:ea typeface="Calibri" pitchFamily="34" charset="-122"/>
                <a:cs typeface="Calibri" pitchFamily="34" charset="-120"/>
              </a:rPr>
              <a:t>Care and</a:t>
            </a:r>
            <a:endParaRPr lang="en-US" sz="1600" dirty="0"/>
          </a:p>
          <a:p>
            <a:pPr algn="ctr">
              <a:lnSpc>
                <a:spcPct val="120000"/>
              </a:lnSpc>
            </a:pPr>
            <a:r>
              <a:rPr lang="en-US" sz="1600" b="1" dirty="0">
                <a:solidFill>
                  <a:srgbClr val="FFFFFF"/>
                </a:solidFill>
                <a:latin typeface="Calibri" pitchFamily="34" charset="0"/>
                <a:ea typeface="Calibri" pitchFamily="34" charset="-122"/>
                <a:cs typeface="Calibri" pitchFamily="34" charset="-120"/>
              </a:rPr>
              <a:t>support</a:t>
            </a:r>
            <a:endParaRPr lang="en-US" sz="1600" dirty="0"/>
          </a:p>
          <a:p>
            <a:pPr algn="ctr">
              <a:lnSpc>
                <a:spcPct val="120000"/>
              </a:lnSpc>
            </a:pPr>
            <a:r>
              <a:rPr lang="en-US" sz="1600" b="1" dirty="0">
                <a:solidFill>
                  <a:srgbClr val="FFFFFF"/>
                </a:solidFill>
                <a:latin typeface="Calibri" pitchFamily="34" charset="0"/>
                <a:ea typeface="Calibri" pitchFamily="34" charset="-122"/>
                <a:cs typeface="Calibri" pitchFamily="34" charset="-120"/>
              </a:rPr>
              <a:t>planning</a:t>
            </a:r>
            <a:endParaRPr lang="en-US" sz="1600" dirty="0"/>
          </a:p>
          <a:p>
            <a:pPr algn="ctr">
              <a:lnSpc>
                <a:spcPct val="120000"/>
              </a:lnSpc>
            </a:pPr>
            <a:r>
              <a:rPr lang="en-US" sz="1600" b="1" dirty="0">
                <a:solidFill>
                  <a:srgbClr val="FFFFFF"/>
                </a:solidFill>
                <a:latin typeface="Calibri" pitchFamily="34" charset="0"/>
                <a:ea typeface="Calibri" pitchFamily="34" charset="-122"/>
                <a:cs typeface="Calibri" pitchFamily="34" charset="-120"/>
              </a:rPr>
              <a:t>conversation</a:t>
            </a:r>
            <a:endParaRPr lang="en-US" sz="1600" dirty="0"/>
          </a:p>
        </p:txBody>
      </p:sp>
      <p:sp>
        <p:nvSpPr>
          <p:cNvPr id="33" name="Shape 4">
            <a:extLst>
              <a:ext uri="{FF2B5EF4-FFF2-40B4-BE49-F238E27FC236}">
                <a16:creationId xmlns:a16="http://schemas.microsoft.com/office/drawing/2014/main" id="{51D1A3E2-C976-09BA-E5A1-4002FFB8D43A}"/>
              </a:ext>
            </a:extLst>
          </p:cNvPr>
          <p:cNvSpPr/>
          <p:nvPr/>
        </p:nvSpPr>
        <p:spPr>
          <a:xfrm>
            <a:off x="4091109" y="4500748"/>
            <a:ext cx="1179160" cy="1808612"/>
          </a:xfrm>
          <a:prstGeom prst="rect">
            <a:avLst/>
          </a:prstGeom>
          <a:solidFill>
            <a:srgbClr val="FBEEEC"/>
          </a:solidFill>
          <a:ln w="12700">
            <a:solidFill>
              <a:srgbClr val="E9D3CF"/>
            </a:solidFill>
            <a:prstDash val="solid"/>
          </a:ln>
        </p:spPr>
        <p:txBody>
          <a:bodyPr/>
          <a:lstStyle/>
          <a:p>
            <a:pPr algn="ctr"/>
            <a:endParaRPr lang="en-US" sz="1400" b="1" dirty="0">
              <a:solidFill>
                <a:srgbClr val="1F2A44"/>
              </a:solidFill>
              <a:latin typeface="Calibri" pitchFamily="34" charset="0"/>
              <a:ea typeface="Calibri" pitchFamily="34" charset="-122"/>
              <a:cs typeface="Calibri" pitchFamily="34" charset="-120"/>
            </a:endParaRPr>
          </a:p>
          <a:p>
            <a:pPr algn="ctr"/>
            <a:r>
              <a:rPr lang="en-US" sz="1400" b="1" dirty="0">
                <a:solidFill>
                  <a:srgbClr val="1F2A44"/>
                </a:solidFill>
                <a:latin typeface="Calibri" pitchFamily="34" charset="0"/>
                <a:ea typeface="Calibri" pitchFamily="34" charset="-122"/>
                <a:cs typeface="Calibri" pitchFamily="34" charset="-120"/>
              </a:rPr>
              <a:t>Health &amp;</a:t>
            </a:r>
            <a:endParaRPr lang="en-US" sz="1400" dirty="0"/>
          </a:p>
          <a:p>
            <a:pPr algn="ctr"/>
            <a:r>
              <a:rPr lang="en-US" sz="1400" b="1" dirty="0">
                <a:solidFill>
                  <a:srgbClr val="1F2A44"/>
                </a:solidFill>
                <a:latin typeface="Calibri" pitchFamily="34" charset="0"/>
                <a:ea typeface="Calibri" pitchFamily="34" charset="-122"/>
                <a:cs typeface="Calibri" pitchFamily="34" charset="-120"/>
              </a:rPr>
              <a:t>care</a:t>
            </a:r>
            <a:endParaRPr lang="en-US" sz="1400" dirty="0"/>
          </a:p>
          <a:p>
            <a:pPr algn="ctr"/>
            <a:r>
              <a:rPr lang="en-US" sz="1400" b="1" dirty="0">
                <a:solidFill>
                  <a:srgbClr val="1F2A44"/>
                </a:solidFill>
                <a:latin typeface="Calibri" pitchFamily="34" charset="0"/>
                <a:ea typeface="Calibri" pitchFamily="34" charset="-122"/>
                <a:cs typeface="Calibri" pitchFamily="34" charset="-120"/>
              </a:rPr>
              <a:t>professionals</a:t>
            </a:r>
            <a:endParaRPr lang="en-US" sz="1400" dirty="0"/>
          </a:p>
          <a:p>
            <a:pPr algn="ctr"/>
            <a:r>
              <a:rPr lang="en-US" sz="1400" b="1" dirty="0">
                <a:solidFill>
                  <a:srgbClr val="1F2A44"/>
                </a:solidFill>
                <a:latin typeface="Calibri" pitchFamily="34" charset="0"/>
                <a:ea typeface="Calibri" pitchFamily="34" charset="-122"/>
                <a:cs typeface="Calibri" pitchFamily="34" charset="-120"/>
              </a:rPr>
              <a:t>committed to</a:t>
            </a:r>
            <a:endParaRPr lang="en-US" sz="1400" dirty="0"/>
          </a:p>
          <a:p>
            <a:pPr algn="ctr"/>
            <a:r>
              <a:rPr lang="en-US" sz="1400" b="1" dirty="0">
                <a:solidFill>
                  <a:srgbClr val="1F2A44"/>
                </a:solidFill>
                <a:latin typeface="Calibri" pitchFamily="34" charset="0"/>
                <a:ea typeface="Calibri" pitchFamily="34" charset="-122"/>
                <a:cs typeface="Calibri" pitchFamily="34" charset="-120"/>
              </a:rPr>
              <a:t>partnership</a:t>
            </a:r>
            <a:endParaRPr lang="en-US" sz="1400" dirty="0"/>
          </a:p>
          <a:p>
            <a:pPr algn="ctr"/>
            <a:r>
              <a:rPr lang="en-US" sz="1400" b="1" dirty="0">
                <a:solidFill>
                  <a:srgbClr val="1F2A44"/>
                </a:solidFill>
                <a:latin typeface="Calibri" pitchFamily="34" charset="0"/>
                <a:ea typeface="Calibri" pitchFamily="34" charset="-122"/>
                <a:cs typeface="Calibri" pitchFamily="34" charset="-120"/>
              </a:rPr>
              <a:t>working</a:t>
            </a:r>
            <a:endParaRPr lang="en-US" sz="1400" dirty="0"/>
          </a:p>
        </p:txBody>
      </p:sp>
      <p:sp>
        <p:nvSpPr>
          <p:cNvPr id="36" name="TextBox 35">
            <a:extLst>
              <a:ext uri="{FF2B5EF4-FFF2-40B4-BE49-F238E27FC236}">
                <a16:creationId xmlns:a16="http://schemas.microsoft.com/office/drawing/2014/main" id="{795F9D4D-E10D-8F3F-6382-E1AB901F4376}"/>
              </a:ext>
            </a:extLst>
          </p:cNvPr>
          <p:cNvSpPr txBox="1"/>
          <p:nvPr/>
        </p:nvSpPr>
        <p:spPr>
          <a:xfrm>
            <a:off x="2480153" y="3319397"/>
            <a:ext cx="184731" cy="923330"/>
          </a:xfrm>
          <a:prstGeom prst="rect">
            <a:avLst/>
          </a:prstGeom>
          <a:noFill/>
        </p:spPr>
        <p:txBody>
          <a:bodyPr wrap="none" rtlCol="0">
            <a:spAutoFit/>
          </a:bodyPr>
          <a:lstStyle/>
          <a:p>
            <a:endParaRPr lang="en-US" dirty="0"/>
          </a:p>
          <a:p>
            <a:endParaRPr lang="en-US" dirty="0"/>
          </a:p>
          <a:p>
            <a:endParaRPr lang="en-US" dirty="0"/>
          </a:p>
        </p:txBody>
      </p:sp>
      <p:pic>
        <p:nvPicPr>
          <p:cNvPr id="38" name="Picture 37">
            <a:extLst>
              <a:ext uri="{FF2B5EF4-FFF2-40B4-BE49-F238E27FC236}">
                <a16:creationId xmlns:a16="http://schemas.microsoft.com/office/drawing/2014/main" id="{51556AAD-2408-FEE2-EE78-CC16A3FEAD50}"/>
              </a:ext>
            </a:extLst>
          </p:cNvPr>
          <p:cNvPicPr>
            <a:picLocks noChangeAspect="1"/>
          </p:cNvPicPr>
          <p:nvPr/>
        </p:nvPicPr>
        <p:blipFill rotWithShape="1">
          <a:blip r:embed="rId3"/>
          <a:srcRect l="-1" t="-1" r="3623" b="1"/>
          <a:stretch>
            <a:fillRect/>
          </a:stretch>
        </p:blipFill>
        <p:spPr>
          <a:xfrm>
            <a:off x="9449054" y="5034186"/>
            <a:ext cx="1823246" cy="143370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9144000" cy="292608"/>
          </a:xfrm>
          <a:prstGeom prst="rect">
            <a:avLst/>
          </a:prstGeom>
          <a:noFill/>
          <a:ln/>
        </p:spPr>
        <p:txBody>
          <a:bodyPr wrap="square" rtlCol="0" anchor="ctr"/>
          <a:lstStyle/>
          <a:p>
            <a:pPr marL="0" indent="0">
              <a:buNone/>
            </a:pPr>
            <a:r>
              <a:rPr lang="en-US" sz="1600" b="1" kern="0" spc="200" dirty="0">
                <a:solidFill>
                  <a:srgbClr val="8C1D2B"/>
                </a:solidFill>
                <a:latin typeface="Calibri" pitchFamily="34" charset="0"/>
                <a:ea typeface="Calibri" pitchFamily="34" charset="-122"/>
                <a:cs typeface="Calibri" pitchFamily="34" charset="-120"/>
              </a:rPr>
              <a:t>6. TREATMENT OPTIONS - MEDICAL &amp; INTERVENTIONAL</a:t>
            </a:r>
            <a:endParaRPr lang="en-US" sz="1600" dirty="0"/>
          </a:p>
        </p:txBody>
      </p:sp>
      <p:sp>
        <p:nvSpPr>
          <p:cNvPr id="3" name="Text 1"/>
          <p:cNvSpPr/>
          <p:nvPr/>
        </p:nvSpPr>
        <p:spPr>
          <a:xfrm>
            <a:off x="502920" y="530352"/>
            <a:ext cx="11155680" cy="685800"/>
          </a:xfrm>
          <a:prstGeom prst="rect">
            <a:avLst/>
          </a:prstGeom>
          <a:noFill/>
          <a:ln/>
        </p:spPr>
        <p:txBody>
          <a:bodyPr wrap="square" rtlCol="0" anchor="ctr"/>
          <a:lstStyle/>
          <a:p>
            <a:pPr marL="0" indent="0">
              <a:lnSpc>
                <a:spcPts val="2900"/>
              </a:lnSpc>
              <a:buNone/>
            </a:pPr>
            <a:r>
              <a:rPr lang="en-US" sz="2600" b="1" dirty="0">
                <a:solidFill>
                  <a:srgbClr val="1F2A44"/>
                </a:solidFill>
                <a:latin typeface="Cambria" pitchFamily="34" charset="0"/>
                <a:ea typeface="Cambria" pitchFamily="34" charset="-122"/>
                <a:cs typeface="Cambria" pitchFamily="34" charset="-120"/>
              </a:rPr>
              <a:t>Pharmacological, Interventional and Surgical Treatment</a:t>
            </a:r>
            <a:endParaRPr lang="en-US" sz="2600" dirty="0"/>
          </a:p>
        </p:txBody>
      </p:sp>
      <p:sp>
        <p:nvSpPr>
          <p:cNvPr id="40" name="Text 38"/>
          <p:cNvSpPr/>
          <p:nvPr/>
        </p:nvSpPr>
        <p:spPr>
          <a:xfrm>
            <a:off x="414805" y="5943600"/>
            <a:ext cx="5486400" cy="457200"/>
          </a:xfrm>
          <a:prstGeom prst="rect">
            <a:avLst/>
          </a:prstGeom>
          <a:noFill/>
          <a:ln/>
        </p:spPr>
        <p:txBody>
          <a:bodyPr wrap="square" rtlCol="0" anchor="ctr"/>
          <a:lstStyle/>
          <a:p>
            <a:pPr marL="0" indent="0">
              <a:lnSpc>
                <a:spcPct val="115000"/>
              </a:lnSpc>
              <a:buNone/>
            </a:pPr>
            <a:r>
              <a:rPr lang="en-US" sz="1600" i="1" dirty="0">
                <a:latin typeface="Cambria" panose="02040503050406030204" pitchFamily="18" charset="0"/>
                <a:ea typeface="Calibri" pitchFamily="34" charset="-122"/>
                <a:cs typeface="Calibri" pitchFamily="34" charset="-120"/>
              </a:rPr>
              <a:t>Prescribing follows NICE NG185 &amp; NG238, with individualised titration and shared decision-making.</a:t>
            </a:r>
            <a:endParaRPr lang="en-US" sz="1600" dirty="0">
              <a:latin typeface="Cambria" panose="02040503050406030204" pitchFamily="18" charset="0"/>
            </a:endParaRPr>
          </a:p>
        </p:txBody>
      </p:sp>
      <p:sp>
        <p:nvSpPr>
          <p:cNvPr id="41" name="Shape 39"/>
          <p:cNvSpPr/>
          <p:nvPr/>
        </p:nvSpPr>
        <p:spPr>
          <a:xfrm>
            <a:off x="6199632" y="1417320"/>
            <a:ext cx="2651760" cy="4983480"/>
          </a:xfrm>
          <a:prstGeom prst="roundRect">
            <a:avLst>
              <a:gd name="adj" fmla="val 3448"/>
            </a:avLst>
          </a:prstGeom>
          <a:solidFill>
            <a:srgbClr val="FBEEEC"/>
          </a:solidFill>
          <a:ln w="12700">
            <a:solidFill>
              <a:srgbClr val="E9D3CF"/>
            </a:solidFill>
            <a:prstDash val="solid"/>
          </a:ln>
        </p:spPr>
        <p:txBody>
          <a:bodyPr/>
          <a:lstStyle/>
          <a:p>
            <a:endParaRPr lang="en-US" dirty="0"/>
          </a:p>
        </p:txBody>
      </p:sp>
      <p:sp>
        <p:nvSpPr>
          <p:cNvPr id="42" name="Shape 40"/>
          <p:cNvSpPr/>
          <p:nvPr/>
        </p:nvSpPr>
        <p:spPr>
          <a:xfrm>
            <a:off x="6364224" y="1600200"/>
            <a:ext cx="457200" cy="457200"/>
          </a:xfrm>
          <a:prstGeom prst="ellipse">
            <a:avLst/>
          </a:prstGeom>
          <a:solidFill>
            <a:srgbClr val="8C1D2B"/>
          </a:solidFill>
          <a:ln/>
        </p:spPr>
        <p:txBody>
          <a:bodyPr/>
          <a:lstStyle/>
          <a:p>
            <a:endParaRPr lang="en-US" dirty="0"/>
          </a:p>
        </p:txBody>
      </p:sp>
      <p:sp>
        <p:nvSpPr>
          <p:cNvPr id="43" name="Text 41"/>
          <p:cNvSpPr/>
          <p:nvPr/>
        </p:nvSpPr>
        <p:spPr>
          <a:xfrm>
            <a:off x="6364224" y="1600200"/>
            <a:ext cx="457200" cy="45720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PCI</a:t>
            </a:r>
            <a:endParaRPr lang="en-US" sz="1100" dirty="0"/>
          </a:p>
        </p:txBody>
      </p:sp>
      <p:sp>
        <p:nvSpPr>
          <p:cNvPr id="44" name="Text 42"/>
          <p:cNvSpPr/>
          <p:nvPr/>
        </p:nvSpPr>
        <p:spPr>
          <a:xfrm>
            <a:off x="6364224" y="2341280"/>
            <a:ext cx="2322576" cy="685800"/>
          </a:xfrm>
          <a:prstGeom prst="rect">
            <a:avLst/>
          </a:prstGeom>
          <a:noFill/>
          <a:ln/>
        </p:spPr>
        <p:txBody>
          <a:bodyPr wrap="square" rtlCol="0" anchor="ctr"/>
          <a:lstStyle/>
          <a:p>
            <a:pPr marL="0" indent="0">
              <a:lnSpc>
                <a:spcPct val="115000"/>
              </a:lnSpc>
              <a:buNone/>
            </a:pPr>
            <a:r>
              <a:rPr lang="en-US" b="1" dirty="0">
                <a:solidFill>
                  <a:srgbClr val="1F2A44"/>
                </a:solidFill>
                <a:latin typeface="Cambria" pitchFamily="34" charset="0"/>
                <a:ea typeface="Cambria" pitchFamily="34" charset="-122"/>
                <a:cs typeface="Cambria" pitchFamily="34" charset="-120"/>
              </a:rPr>
              <a:t>Percutaneous Coronary Intervention</a:t>
            </a:r>
            <a:endParaRPr lang="en-US" dirty="0"/>
          </a:p>
        </p:txBody>
      </p:sp>
      <p:sp>
        <p:nvSpPr>
          <p:cNvPr id="45" name="Text 43"/>
          <p:cNvSpPr/>
          <p:nvPr/>
        </p:nvSpPr>
        <p:spPr>
          <a:xfrm>
            <a:off x="6382512" y="3429000"/>
            <a:ext cx="2286000" cy="2834640"/>
          </a:xfrm>
          <a:prstGeom prst="rect">
            <a:avLst/>
          </a:prstGeom>
          <a:noFill/>
          <a:ln/>
        </p:spPr>
        <p:txBody>
          <a:bodyPr wrap="square" rtlCol="0" anchor="t"/>
          <a:lstStyle/>
          <a:p>
            <a:pPr marL="342900" indent="-342900">
              <a:lnSpc>
                <a:spcPct val="125000"/>
              </a:lnSpc>
              <a:spcAft>
                <a:spcPts val="900"/>
              </a:spcAft>
              <a:buSzPct val="100000"/>
              <a:buChar char="✦"/>
            </a:pPr>
            <a:r>
              <a:rPr lang="en-US" sz="1700" dirty="0">
                <a:solidFill>
                  <a:srgbClr val="2B2B2B"/>
                </a:solidFill>
                <a:latin typeface="Calibri" pitchFamily="34" charset="0"/>
                <a:ea typeface="Calibri" pitchFamily="34" charset="-122"/>
                <a:cs typeface="Calibri" pitchFamily="34" charset="-120"/>
              </a:rPr>
              <a:t>Balloon angioplasty + drug-eluting stent</a:t>
            </a:r>
            <a:endParaRPr lang="en-US" sz="1700" dirty="0"/>
          </a:p>
          <a:p>
            <a:pPr marL="342900" indent="-342900">
              <a:lnSpc>
                <a:spcPct val="125000"/>
              </a:lnSpc>
              <a:spcAft>
                <a:spcPts val="900"/>
              </a:spcAft>
              <a:buSzPct val="100000"/>
              <a:buChar char="✦"/>
            </a:pPr>
            <a:r>
              <a:rPr lang="en-US" sz="1700" dirty="0">
                <a:solidFill>
                  <a:srgbClr val="2B2B2B"/>
                </a:solidFill>
                <a:latin typeface="Calibri" pitchFamily="34" charset="0"/>
                <a:ea typeface="Calibri" pitchFamily="34" charset="-122"/>
                <a:cs typeface="Calibri" pitchFamily="34" charset="-120"/>
              </a:rPr>
              <a:t>First-line for STEMI (primary PCI)</a:t>
            </a:r>
            <a:endParaRPr lang="en-US" sz="1700" dirty="0"/>
          </a:p>
          <a:p>
            <a:pPr marL="342900" indent="-342900">
              <a:lnSpc>
                <a:spcPct val="125000"/>
              </a:lnSpc>
              <a:spcAft>
                <a:spcPts val="900"/>
              </a:spcAft>
              <a:buSzPct val="100000"/>
              <a:buChar char="✦"/>
            </a:pPr>
            <a:r>
              <a:rPr lang="en-US" sz="1700" dirty="0">
                <a:solidFill>
                  <a:srgbClr val="2B2B2B"/>
                </a:solidFill>
                <a:latin typeface="Calibri" pitchFamily="34" charset="0"/>
                <a:ea typeface="Calibri" pitchFamily="34" charset="-122"/>
                <a:cs typeface="Calibri" pitchFamily="34" charset="-120"/>
              </a:rPr>
              <a:t>Shorter recovery; risk of in-stent restenosis</a:t>
            </a:r>
            <a:endParaRPr lang="en-US" sz="1700" dirty="0"/>
          </a:p>
        </p:txBody>
      </p:sp>
      <p:sp>
        <p:nvSpPr>
          <p:cNvPr id="46" name="Shape 44"/>
          <p:cNvSpPr/>
          <p:nvPr/>
        </p:nvSpPr>
        <p:spPr>
          <a:xfrm>
            <a:off x="9015984" y="1417320"/>
            <a:ext cx="2651760" cy="4983480"/>
          </a:xfrm>
          <a:prstGeom prst="roundRect">
            <a:avLst>
              <a:gd name="adj" fmla="val 3448"/>
            </a:avLst>
          </a:prstGeom>
          <a:solidFill>
            <a:srgbClr val="E7EAF1"/>
          </a:solidFill>
          <a:ln w="12700">
            <a:solidFill>
              <a:srgbClr val="E9D3CF"/>
            </a:solidFill>
            <a:prstDash val="solid"/>
          </a:ln>
        </p:spPr>
        <p:txBody>
          <a:bodyPr/>
          <a:lstStyle/>
          <a:p>
            <a:endParaRPr lang="en-US" dirty="0"/>
          </a:p>
        </p:txBody>
      </p:sp>
      <p:sp>
        <p:nvSpPr>
          <p:cNvPr id="47" name="Shape 45"/>
          <p:cNvSpPr/>
          <p:nvPr/>
        </p:nvSpPr>
        <p:spPr>
          <a:xfrm>
            <a:off x="9180576" y="1600200"/>
            <a:ext cx="649224" cy="457200"/>
          </a:xfrm>
          <a:prstGeom prst="ellipse">
            <a:avLst/>
          </a:prstGeom>
          <a:solidFill>
            <a:srgbClr val="1F2A44"/>
          </a:solidFill>
          <a:ln/>
        </p:spPr>
        <p:txBody>
          <a:bodyPr/>
          <a:lstStyle/>
          <a:p>
            <a:endParaRPr lang="en-US" dirty="0"/>
          </a:p>
        </p:txBody>
      </p:sp>
      <p:sp>
        <p:nvSpPr>
          <p:cNvPr id="48" name="Text 46"/>
          <p:cNvSpPr/>
          <p:nvPr/>
        </p:nvSpPr>
        <p:spPr>
          <a:xfrm>
            <a:off x="9180576" y="1600200"/>
            <a:ext cx="649224" cy="45720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CABG</a:t>
            </a:r>
            <a:endParaRPr lang="en-US" sz="1100" dirty="0"/>
          </a:p>
        </p:txBody>
      </p:sp>
      <p:sp>
        <p:nvSpPr>
          <p:cNvPr id="49" name="Text 47"/>
          <p:cNvSpPr/>
          <p:nvPr/>
        </p:nvSpPr>
        <p:spPr>
          <a:xfrm>
            <a:off x="9180576" y="2148840"/>
            <a:ext cx="2322576" cy="685800"/>
          </a:xfrm>
          <a:prstGeom prst="rect">
            <a:avLst/>
          </a:prstGeom>
          <a:noFill/>
          <a:ln/>
        </p:spPr>
        <p:txBody>
          <a:bodyPr wrap="square" rtlCol="0" anchor="ctr"/>
          <a:lstStyle/>
          <a:p>
            <a:pPr marL="0" indent="0">
              <a:lnSpc>
                <a:spcPct val="115000"/>
              </a:lnSpc>
              <a:buNone/>
            </a:pPr>
            <a:r>
              <a:rPr lang="en-US" b="1" dirty="0">
                <a:solidFill>
                  <a:srgbClr val="1F2A44"/>
                </a:solidFill>
                <a:latin typeface="Cambria" pitchFamily="34" charset="0"/>
                <a:ea typeface="Cambria" pitchFamily="34" charset="-122"/>
                <a:cs typeface="Cambria" pitchFamily="34" charset="-120"/>
              </a:rPr>
              <a:t>Coronary Artery Bypass Graft</a:t>
            </a:r>
            <a:endParaRPr lang="en-US" dirty="0"/>
          </a:p>
        </p:txBody>
      </p:sp>
      <p:sp>
        <p:nvSpPr>
          <p:cNvPr id="50" name="Text 48"/>
          <p:cNvSpPr/>
          <p:nvPr/>
        </p:nvSpPr>
        <p:spPr>
          <a:xfrm>
            <a:off x="9198864" y="3035808"/>
            <a:ext cx="2286000" cy="3227832"/>
          </a:xfrm>
          <a:prstGeom prst="rect">
            <a:avLst/>
          </a:prstGeom>
          <a:noFill/>
          <a:ln/>
        </p:spPr>
        <p:txBody>
          <a:bodyPr wrap="square" rtlCol="0" anchor="t"/>
          <a:lstStyle/>
          <a:p>
            <a:pPr marL="342900" indent="-342900">
              <a:spcAft>
                <a:spcPts val="900"/>
              </a:spcAft>
              <a:buSzPct val="100000"/>
              <a:buChar char="✦"/>
            </a:pPr>
            <a:r>
              <a:rPr lang="en-US" sz="1700" dirty="0">
                <a:solidFill>
                  <a:srgbClr val="2B2B2B"/>
                </a:solidFill>
                <a:latin typeface="Calibri" pitchFamily="34" charset="0"/>
                <a:ea typeface="Calibri" pitchFamily="34" charset="-122"/>
                <a:cs typeface="Calibri" pitchFamily="34" charset="-120"/>
              </a:rPr>
              <a:t>Surgical bypass using vein/artery grafts</a:t>
            </a:r>
            <a:endParaRPr lang="en-US" sz="1700" dirty="0"/>
          </a:p>
          <a:p>
            <a:pPr marL="342900" indent="-342900">
              <a:spcAft>
                <a:spcPts val="900"/>
              </a:spcAft>
              <a:buSzPct val="100000"/>
              <a:buChar char="✦"/>
            </a:pPr>
            <a:r>
              <a:rPr lang="en-US" sz="1700" dirty="0">
                <a:solidFill>
                  <a:srgbClr val="2B2B2B"/>
                </a:solidFill>
                <a:latin typeface="Calibri" pitchFamily="34" charset="0"/>
                <a:ea typeface="Calibri" pitchFamily="34" charset="-122"/>
                <a:cs typeface="Calibri" pitchFamily="34" charset="-120"/>
              </a:rPr>
              <a:t>Preferred for complex multivessel/left-main disease</a:t>
            </a:r>
            <a:endParaRPr lang="en-US" sz="1700" dirty="0"/>
          </a:p>
          <a:p>
            <a:pPr marL="342900" indent="-342900">
              <a:spcAft>
                <a:spcPts val="900"/>
              </a:spcAft>
              <a:buSzPct val="100000"/>
              <a:buChar char="✦"/>
            </a:pPr>
            <a:r>
              <a:rPr lang="en-US" sz="1700" dirty="0">
                <a:solidFill>
                  <a:srgbClr val="2B2B2B"/>
                </a:solidFill>
                <a:latin typeface="Calibri" pitchFamily="34" charset="0"/>
                <a:ea typeface="Calibri" pitchFamily="34" charset="-122"/>
                <a:cs typeface="Calibri" pitchFamily="34" charset="-120"/>
              </a:rPr>
              <a:t>Longer recovery; sternotomy precautions</a:t>
            </a:r>
            <a:endParaRPr lang="en-US" sz="1700" dirty="0"/>
          </a:p>
        </p:txBody>
      </p:sp>
      <p:sp>
        <p:nvSpPr>
          <p:cNvPr id="51" name="Text 49"/>
          <p:cNvSpPr/>
          <p:nvPr/>
        </p:nvSpPr>
        <p:spPr>
          <a:xfrm>
            <a:off x="11551615" y="6446520"/>
            <a:ext cx="457200" cy="274320"/>
          </a:xfrm>
          <a:prstGeom prst="rect">
            <a:avLst/>
          </a:prstGeom>
          <a:noFill/>
          <a:ln/>
        </p:spPr>
        <p:txBody>
          <a:bodyPr wrap="square" rtlCol="0" anchor="ctr"/>
          <a:lstStyle/>
          <a:p>
            <a:pPr marL="0" indent="0" algn="r">
              <a:buNone/>
            </a:pPr>
            <a:r>
              <a:rPr lang="en-US" sz="1000" dirty="0">
                <a:solidFill>
                  <a:srgbClr val="6B6B6B"/>
                </a:solidFill>
                <a:latin typeface="Calibri" pitchFamily="34" charset="0"/>
                <a:ea typeface="Calibri" pitchFamily="34" charset="-122"/>
                <a:cs typeface="Calibri" pitchFamily="34" charset="-120"/>
              </a:rPr>
              <a:t>9</a:t>
            </a:r>
            <a:endParaRPr lang="en-US" sz="1000" dirty="0"/>
          </a:p>
        </p:txBody>
      </p:sp>
      <p:pic>
        <p:nvPicPr>
          <p:cNvPr id="89" name="Picture 88">
            <a:extLst>
              <a:ext uri="{FF2B5EF4-FFF2-40B4-BE49-F238E27FC236}">
                <a16:creationId xmlns:a16="http://schemas.microsoft.com/office/drawing/2014/main" id="{089F5347-F916-38A8-BD1E-14821C0DCA71}"/>
              </a:ext>
            </a:extLst>
          </p:cNvPr>
          <p:cNvPicPr>
            <a:picLocks noChangeAspect="1"/>
          </p:cNvPicPr>
          <p:nvPr/>
        </p:nvPicPr>
        <p:blipFill>
          <a:blip r:embed="rId3"/>
          <a:stretch>
            <a:fillRect/>
          </a:stretch>
        </p:blipFill>
        <p:spPr>
          <a:xfrm>
            <a:off x="199505" y="1417319"/>
            <a:ext cx="5881255" cy="4218709"/>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9144000" cy="292608"/>
          </a:xfrm>
          <a:prstGeom prst="rect">
            <a:avLst/>
          </a:prstGeom>
          <a:noFill/>
          <a:ln/>
        </p:spPr>
        <p:txBody>
          <a:bodyPr wrap="square" rtlCol="0" anchor="ctr"/>
          <a:lstStyle/>
          <a:p>
            <a:pPr marL="0" indent="0">
              <a:buNone/>
            </a:pPr>
            <a:r>
              <a:rPr lang="en-US" sz="1600" b="1" kern="0" spc="200" dirty="0">
                <a:solidFill>
                  <a:srgbClr val="8C1D2B"/>
                </a:solidFill>
                <a:latin typeface="Calibri" pitchFamily="34" charset="0"/>
                <a:ea typeface="Calibri" pitchFamily="34" charset="-122"/>
                <a:cs typeface="Calibri" pitchFamily="34" charset="-120"/>
              </a:rPr>
              <a:t>6. TREATMENT - CARDIAC REHABILITATION PATHWAY</a:t>
            </a:r>
            <a:endParaRPr lang="en-US" sz="1600" dirty="0"/>
          </a:p>
        </p:txBody>
      </p:sp>
      <p:sp>
        <p:nvSpPr>
          <p:cNvPr id="3" name="Text 1"/>
          <p:cNvSpPr/>
          <p:nvPr/>
        </p:nvSpPr>
        <p:spPr>
          <a:xfrm>
            <a:off x="502920" y="530352"/>
            <a:ext cx="11155680" cy="685800"/>
          </a:xfrm>
          <a:prstGeom prst="rect">
            <a:avLst/>
          </a:prstGeom>
          <a:noFill/>
          <a:ln/>
        </p:spPr>
        <p:txBody>
          <a:bodyPr wrap="square" rtlCol="0" anchor="ctr"/>
          <a:lstStyle/>
          <a:p>
            <a:pPr marL="0" indent="0">
              <a:lnSpc>
                <a:spcPts val="2900"/>
              </a:lnSpc>
              <a:buNone/>
            </a:pPr>
            <a:r>
              <a:rPr lang="en-US" sz="2600" b="1" dirty="0">
                <a:solidFill>
                  <a:srgbClr val="1F2A44"/>
                </a:solidFill>
                <a:latin typeface="Cambria" pitchFamily="34" charset="0"/>
                <a:ea typeface="Cambria" pitchFamily="34" charset="-122"/>
                <a:cs typeface="Cambria" pitchFamily="34" charset="-120"/>
              </a:rPr>
              <a:t>Cardiac Rehabilitation: The Core Long-Term Treatment</a:t>
            </a:r>
            <a:endParaRPr lang="en-US" sz="2600" dirty="0"/>
          </a:p>
        </p:txBody>
      </p:sp>
      <p:sp>
        <p:nvSpPr>
          <p:cNvPr id="4" name="Shape 2"/>
          <p:cNvSpPr/>
          <p:nvPr/>
        </p:nvSpPr>
        <p:spPr>
          <a:xfrm>
            <a:off x="502920" y="1417320"/>
            <a:ext cx="2697480" cy="2514600"/>
          </a:xfrm>
          <a:prstGeom prst="roundRect">
            <a:avLst>
              <a:gd name="adj" fmla="val 3636"/>
            </a:avLst>
          </a:prstGeom>
          <a:solidFill>
            <a:srgbClr val="8C1D2B"/>
          </a:solidFill>
          <a:ln/>
        </p:spPr>
        <p:txBody>
          <a:bodyPr/>
          <a:lstStyle/>
          <a:p>
            <a:endParaRPr lang="en-US" dirty="0"/>
          </a:p>
        </p:txBody>
      </p:sp>
      <p:sp>
        <p:nvSpPr>
          <p:cNvPr id="5" name="Text 3"/>
          <p:cNvSpPr/>
          <p:nvPr/>
        </p:nvSpPr>
        <p:spPr>
          <a:xfrm>
            <a:off x="640080" y="1536192"/>
            <a:ext cx="2423160" cy="532638"/>
          </a:xfrm>
          <a:prstGeom prst="rect">
            <a:avLst/>
          </a:prstGeom>
          <a:noFill/>
          <a:ln/>
        </p:spPr>
        <p:txBody>
          <a:bodyPr wrap="square" rtlCol="0" anchor="ctr"/>
          <a:lstStyle/>
          <a:p>
            <a:pPr marL="0" indent="0">
              <a:buNone/>
            </a:pPr>
            <a:r>
              <a:rPr lang="en-US" sz="1600" b="1" dirty="0">
                <a:solidFill>
                  <a:srgbClr val="FFFFFF"/>
                </a:solidFill>
                <a:latin typeface="Cambria" pitchFamily="34" charset="0"/>
                <a:ea typeface="Cambria" pitchFamily="34" charset="-122"/>
                <a:cs typeface="Cambria" pitchFamily="34" charset="-120"/>
              </a:rPr>
              <a:t>Phase I</a:t>
            </a:r>
            <a:endParaRPr lang="en-US" sz="1600" dirty="0"/>
          </a:p>
        </p:txBody>
      </p:sp>
      <p:sp>
        <p:nvSpPr>
          <p:cNvPr id="6" name="Text 4"/>
          <p:cNvSpPr/>
          <p:nvPr/>
        </p:nvSpPr>
        <p:spPr>
          <a:xfrm>
            <a:off x="640080" y="2068830"/>
            <a:ext cx="2423160" cy="594360"/>
          </a:xfrm>
          <a:prstGeom prst="rect">
            <a:avLst/>
          </a:prstGeom>
          <a:noFill/>
          <a:ln/>
        </p:spPr>
        <p:txBody>
          <a:bodyPr wrap="square" rtlCol="0" anchor="ctr"/>
          <a:lstStyle/>
          <a:p>
            <a:pPr marL="0" indent="0" algn="ctr">
              <a:buNone/>
            </a:pPr>
            <a:r>
              <a:rPr lang="en-US" i="1" dirty="0">
                <a:solidFill>
                  <a:srgbClr val="C98A3B"/>
                </a:solidFill>
                <a:latin typeface="Calibri" pitchFamily="34" charset="0"/>
                <a:ea typeface="Calibri" pitchFamily="34" charset="-122"/>
                <a:cs typeface="Calibri" pitchFamily="34" charset="-120"/>
              </a:rPr>
              <a:t>INPATIENT</a:t>
            </a:r>
            <a:endParaRPr lang="en-US" sz="1050" dirty="0"/>
          </a:p>
        </p:txBody>
      </p:sp>
      <p:sp>
        <p:nvSpPr>
          <p:cNvPr id="7" name="Text 5"/>
          <p:cNvSpPr/>
          <p:nvPr/>
        </p:nvSpPr>
        <p:spPr>
          <a:xfrm>
            <a:off x="640080" y="2864358"/>
            <a:ext cx="2423160" cy="976122"/>
          </a:xfrm>
          <a:prstGeom prst="rect">
            <a:avLst/>
          </a:prstGeom>
          <a:noFill/>
          <a:ln/>
        </p:spPr>
        <p:txBody>
          <a:bodyPr wrap="square" rtlCol="0" anchor="t"/>
          <a:lstStyle/>
          <a:p>
            <a:pPr marL="0" indent="0">
              <a:lnSpc>
                <a:spcPct val="125000"/>
              </a:lnSpc>
              <a:buNone/>
            </a:pPr>
            <a:r>
              <a:rPr lang="en-US" sz="1600" dirty="0">
                <a:solidFill>
                  <a:srgbClr val="F2F2F2"/>
                </a:solidFill>
                <a:latin typeface="Calibri" pitchFamily="34" charset="0"/>
                <a:ea typeface="Calibri" pitchFamily="34" charset="-122"/>
                <a:cs typeface="Calibri" pitchFamily="34" charset="-120"/>
              </a:rPr>
              <a:t>Information, reassurance, early mobilisation, Phase III referral before discharge</a:t>
            </a:r>
            <a:endParaRPr lang="en-US" sz="1600" dirty="0"/>
          </a:p>
        </p:txBody>
      </p:sp>
      <p:sp>
        <p:nvSpPr>
          <p:cNvPr id="8" name="Shape 6"/>
          <p:cNvSpPr/>
          <p:nvPr/>
        </p:nvSpPr>
        <p:spPr>
          <a:xfrm>
            <a:off x="3337560" y="1417320"/>
            <a:ext cx="2697480" cy="2514600"/>
          </a:xfrm>
          <a:prstGeom prst="roundRect">
            <a:avLst>
              <a:gd name="adj" fmla="val 3636"/>
            </a:avLst>
          </a:prstGeom>
          <a:solidFill>
            <a:srgbClr val="1F2A44"/>
          </a:solidFill>
          <a:ln/>
        </p:spPr>
        <p:txBody>
          <a:bodyPr/>
          <a:lstStyle/>
          <a:p>
            <a:endParaRPr lang="en-US" dirty="0"/>
          </a:p>
        </p:txBody>
      </p:sp>
      <p:sp>
        <p:nvSpPr>
          <p:cNvPr id="9" name="Text 7"/>
          <p:cNvSpPr/>
          <p:nvPr/>
        </p:nvSpPr>
        <p:spPr>
          <a:xfrm>
            <a:off x="3474720" y="1536192"/>
            <a:ext cx="2423160" cy="365760"/>
          </a:xfrm>
          <a:prstGeom prst="rect">
            <a:avLst/>
          </a:prstGeom>
          <a:noFill/>
          <a:ln/>
        </p:spPr>
        <p:txBody>
          <a:bodyPr wrap="square" rtlCol="0" anchor="ctr"/>
          <a:lstStyle/>
          <a:p>
            <a:pPr marL="0" indent="0">
              <a:buNone/>
            </a:pPr>
            <a:r>
              <a:rPr lang="en-US" sz="1600" b="1" dirty="0">
                <a:solidFill>
                  <a:srgbClr val="FFFFFF"/>
                </a:solidFill>
                <a:latin typeface="Cambria" pitchFamily="34" charset="0"/>
                <a:ea typeface="Cambria" pitchFamily="34" charset="-122"/>
                <a:cs typeface="Cambria" pitchFamily="34" charset="-120"/>
              </a:rPr>
              <a:t>Phase</a:t>
            </a:r>
            <a:r>
              <a:rPr lang="en-US" sz="1500" b="1" dirty="0">
                <a:solidFill>
                  <a:srgbClr val="FFFFFF"/>
                </a:solidFill>
                <a:latin typeface="Cambria" pitchFamily="34" charset="0"/>
                <a:ea typeface="Cambria" pitchFamily="34" charset="-122"/>
                <a:cs typeface="Cambria" pitchFamily="34" charset="-120"/>
              </a:rPr>
              <a:t> II</a:t>
            </a:r>
            <a:endParaRPr lang="en-US" sz="1500" dirty="0"/>
          </a:p>
        </p:txBody>
      </p:sp>
      <p:sp>
        <p:nvSpPr>
          <p:cNvPr id="10" name="Text 8"/>
          <p:cNvSpPr/>
          <p:nvPr/>
        </p:nvSpPr>
        <p:spPr>
          <a:xfrm>
            <a:off x="3474720" y="1901952"/>
            <a:ext cx="2423160" cy="921258"/>
          </a:xfrm>
          <a:prstGeom prst="rect">
            <a:avLst/>
          </a:prstGeom>
          <a:noFill/>
          <a:ln/>
        </p:spPr>
        <p:txBody>
          <a:bodyPr wrap="square" rtlCol="0" anchor="ctr"/>
          <a:lstStyle/>
          <a:p>
            <a:pPr marL="0" indent="0" algn="ctr">
              <a:buNone/>
            </a:pPr>
            <a:r>
              <a:rPr lang="en-US" i="1" dirty="0">
                <a:solidFill>
                  <a:srgbClr val="C98A3B"/>
                </a:solidFill>
                <a:latin typeface="Calibri" pitchFamily="34" charset="0"/>
                <a:ea typeface="Calibri" pitchFamily="34" charset="-122"/>
                <a:cs typeface="Calibri" pitchFamily="34" charset="-120"/>
              </a:rPr>
              <a:t>EARLY POST-DISCHARGE</a:t>
            </a:r>
            <a:endParaRPr lang="en-US" dirty="0"/>
          </a:p>
        </p:txBody>
      </p:sp>
      <p:sp>
        <p:nvSpPr>
          <p:cNvPr id="11" name="Text 9"/>
          <p:cNvSpPr/>
          <p:nvPr/>
        </p:nvSpPr>
        <p:spPr>
          <a:xfrm>
            <a:off x="3474720" y="2823210"/>
            <a:ext cx="2423160" cy="1017270"/>
          </a:xfrm>
          <a:prstGeom prst="rect">
            <a:avLst/>
          </a:prstGeom>
          <a:noFill/>
          <a:ln/>
        </p:spPr>
        <p:txBody>
          <a:bodyPr wrap="square" rtlCol="0" anchor="t"/>
          <a:lstStyle/>
          <a:p>
            <a:pPr marL="0" indent="0">
              <a:lnSpc>
                <a:spcPct val="125000"/>
              </a:lnSpc>
              <a:buNone/>
            </a:pPr>
            <a:r>
              <a:rPr lang="en-US" sz="1600" dirty="0">
                <a:solidFill>
                  <a:srgbClr val="F2F2F2"/>
                </a:solidFill>
                <a:latin typeface="Calibri" pitchFamily="34" charset="0"/>
                <a:ea typeface="Calibri" pitchFamily="34" charset="-122"/>
                <a:cs typeface="Calibri" pitchFamily="34" charset="-120"/>
              </a:rPr>
              <a:t>Home-based support, risk-factor review, readiness assessment</a:t>
            </a:r>
            <a:endParaRPr lang="en-US" sz="1600" dirty="0"/>
          </a:p>
        </p:txBody>
      </p:sp>
      <p:sp>
        <p:nvSpPr>
          <p:cNvPr id="12" name="Shape 10"/>
          <p:cNvSpPr/>
          <p:nvPr/>
        </p:nvSpPr>
        <p:spPr>
          <a:xfrm>
            <a:off x="6172200" y="1417320"/>
            <a:ext cx="2697480" cy="2514600"/>
          </a:xfrm>
          <a:prstGeom prst="roundRect">
            <a:avLst>
              <a:gd name="adj" fmla="val 3636"/>
            </a:avLst>
          </a:prstGeom>
          <a:solidFill>
            <a:srgbClr val="8C1D2B"/>
          </a:solidFill>
          <a:ln/>
        </p:spPr>
        <p:txBody>
          <a:bodyPr/>
          <a:lstStyle/>
          <a:p>
            <a:endParaRPr lang="en-US" dirty="0"/>
          </a:p>
        </p:txBody>
      </p:sp>
      <p:sp>
        <p:nvSpPr>
          <p:cNvPr id="13" name="Text 11"/>
          <p:cNvSpPr/>
          <p:nvPr/>
        </p:nvSpPr>
        <p:spPr>
          <a:xfrm>
            <a:off x="6309360" y="1536192"/>
            <a:ext cx="2423160" cy="365760"/>
          </a:xfrm>
          <a:prstGeom prst="rect">
            <a:avLst/>
          </a:prstGeom>
          <a:noFill/>
          <a:ln/>
        </p:spPr>
        <p:txBody>
          <a:bodyPr wrap="square" rtlCol="0" anchor="ctr"/>
          <a:lstStyle/>
          <a:p>
            <a:pPr marL="0" indent="0">
              <a:buNone/>
            </a:pPr>
            <a:r>
              <a:rPr lang="en-US" sz="1500" b="1" dirty="0">
                <a:solidFill>
                  <a:srgbClr val="FFFFFF"/>
                </a:solidFill>
                <a:latin typeface="Cambria" pitchFamily="34" charset="0"/>
                <a:ea typeface="Cambria" pitchFamily="34" charset="-122"/>
                <a:cs typeface="Cambria" pitchFamily="34" charset="-120"/>
              </a:rPr>
              <a:t>Phase </a:t>
            </a:r>
            <a:r>
              <a:rPr lang="en-US" sz="1600" b="1" dirty="0">
                <a:solidFill>
                  <a:srgbClr val="FFFFFF"/>
                </a:solidFill>
                <a:latin typeface="Cambria" pitchFamily="34" charset="0"/>
                <a:ea typeface="Cambria" pitchFamily="34" charset="-122"/>
                <a:cs typeface="Cambria" pitchFamily="34" charset="-120"/>
              </a:rPr>
              <a:t>III</a:t>
            </a:r>
            <a:endParaRPr lang="en-US" sz="1500" dirty="0"/>
          </a:p>
        </p:txBody>
      </p:sp>
      <p:sp>
        <p:nvSpPr>
          <p:cNvPr id="14" name="Text 12"/>
          <p:cNvSpPr/>
          <p:nvPr/>
        </p:nvSpPr>
        <p:spPr>
          <a:xfrm>
            <a:off x="6309360" y="1856232"/>
            <a:ext cx="2423160" cy="966978"/>
          </a:xfrm>
          <a:prstGeom prst="rect">
            <a:avLst/>
          </a:prstGeom>
          <a:noFill/>
          <a:ln/>
        </p:spPr>
        <p:txBody>
          <a:bodyPr wrap="square" rtlCol="0" anchor="ctr"/>
          <a:lstStyle/>
          <a:p>
            <a:pPr marL="0" indent="0" algn="ctr">
              <a:buNone/>
            </a:pPr>
            <a:r>
              <a:rPr lang="en-US" i="1" dirty="0">
                <a:solidFill>
                  <a:srgbClr val="C98A3B"/>
                </a:solidFill>
                <a:latin typeface="Calibri" pitchFamily="34" charset="0"/>
                <a:ea typeface="Calibri" pitchFamily="34" charset="-122"/>
                <a:cs typeface="Calibri" pitchFamily="34" charset="-120"/>
              </a:rPr>
              <a:t>STRUCTURED CR PROGRAMME</a:t>
            </a:r>
            <a:endParaRPr lang="en-US" dirty="0"/>
          </a:p>
        </p:txBody>
      </p:sp>
      <p:sp>
        <p:nvSpPr>
          <p:cNvPr id="15" name="Text 13"/>
          <p:cNvSpPr/>
          <p:nvPr/>
        </p:nvSpPr>
        <p:spPr>
          <a:xfrm>
            <a:off x="6309360" y="2823210"/>
            <a:ext cx="2423160" cy="1017270"/>
          </a:xfrm>
          <a:prstGeom prst="rect">
            <a:avLst/>
          </a:prstGeom>
          <a:noFill/>
          <a:ln/>
        </p:spPr>
        <p:txBody>
          <a:bodyPr wrap="square" rtlCol="0" anchor="t"/>
          <a:lstStyle/>
          <a:p>
            <a:pPr marL="0" indent="0">
              <a:lnSpc>
                <a:spcPct val="125000"/>
              </a:lnSpc>
              <a:buNone/>
            </a:pPr>
            <a:r>
              <a:rPr lang="en-US" sz="1600" dirty="0">
                <a:solidFill>
                  <a:srgbClr val="F2F2F2"/>
                </a:solidFill>
                <a:latin typeface="Calibri" pitchFamily="34" charset="0"/>
                <a:ea typeface="Calibri" pitchFamily="34" charset="-122"/>
                <a:cs typeface="Calibri" pitchFamily="34" charset="-120"/>
              </a:rPr>
              <a:t>Supervised exercise, education, psychological support - 6-8 weeks</a:t>
            </a:r>
            <a:endParaRPr lang="en-US" sz="1600" dirty="0"/>
          </a:p>
        </p:txBody>
      </p:sp>
      <p:sp>
        <p:nvSpPr>
          <p:cNvPr id="16" name="Shape 14"/>
          <p:cNvSpPr/>
          <p:nvPr/>
        </p:nvSpPr>
        <p:spPr>
          <a:xfrm>
            <a:off x="9006840" y="1417320"/>
            <a:ext cx="2697480" cy="2514600"/>
          </a:xfrm>
          <a:prstGeom prst="roundRect">
            <a:avLst>
              <a:gd name="adj" fmla="val 3636"/>
            </a:avLst>
          </a:prstGeom>
          <a:solidFill>
            <a:srgbClr val="1F2A44"/>
          </a:solidFill>
          <a:ln/>
        </p:spPr>
        <p:txBody>
          <a:bodyPr/>
          <a:lstStyle/>
          <a:p>
            <a:endParaRPr lang="en-US" dirty="0"/>
          </a:p>
        </p:txBody>
      </p:sp>
      <p:sp>
        <p:nvSpPr>
          <p:cNvPr id="17" name="Text 15"/>
          <p:cNvSpPr/>
          <p:nvPr/>
        </p:nvSpPr>
        <p:spPr>
          <a:xfrm>
            <a:off x="9144000" y="1536192"/>
            <a:ext cx="2423160" cy="365760"/>
          </a:xfrm>
          <a:prstGeom prst="rect">
            <a:avLst/>
          </a:prstGeom>
          <a:noFill/>
          <a:ln/>
        </p:spPr>
        <p:txBody>
          <a:bodyPr wrap="square" rtlCol="0" anchor="ctr"/>
          <a:lstStyle/>
          <a:p>
            <a:pPr marL="0" indent="0">
              <a:buNone/>
            </a:pPr>
            <a:r>
              <a:rPr lang="en-US" sz="1600" b="1" dirty="0">
                <a:solidFill>
                  <a:srgbClr val="FFFFFF"/>
                </a:solidFill>
                <a:latin typeface="Cambria" pitchFamily="34" charset="0"/>
                <a:ea typeface="Cambria" pitchFamily="34" charset="-122"/>
                <a:cs typeface="Cambria" pitchFamily="34" charset="-120"/>
              </a:rPr>
              <a:t>Phase IV</a:t>
            </a:r>
            <a:endParaRPr lang="en-US" sz="1600" dirty="0"/>
          </a:p>
        </p:txBody>
      </p:sp>
      <p:sp>
        <p:nvSpPr>
          <p:cNvPr id="18" name="Text 16"/>
          <p:cNvSpPr/>
          <p:nvPr/>
        </p:nvSpPr>
        <p:spPr>
          <a:xfrm>
            <a:off x="9144000" y="1856232"/>
            <a:ext cx="2423160" cy="875538"/>
          </a:xfrm>
          <a:prstGeom prst="rect">
            <a:avLst/>
          </a:prstGeom>
          <a:noFill/>
          <a:ln/>
        </p:spPr>
        <p:txBody>
          <a:bodyPr wrap="square" rtlCol="0" anchor="ctr"/>
          <a:lstStyle/>
          <a:p>
            <a:pPr marL="0" indent="0" algn="ctr">
              <a:buNone/>
            </a:pPr>
            <a:r>
              <a:rPr lang="en-US" i="1" dirty="0">
                <a:solidFill>
                  <a:srgbClr val="C98A3B"/>
                </a:solidFill>
                <a:latin typeface="Calibri" pitchFamily="34" charset="0"/>
                <a:ea typeface="Calibri" pitchFamily="34" charset="-122"/>
                <a:cs typeface="Calibri" pitchFamily="34" charset="-120"/>
              </a:rPr>
              <a:t>LONG-TERM MAINTENANCE</a:t>
            </a:r>
            <a:endParaRPr lang="en-US" dirty="0"/>
          </a:p>
        </p:txBody>
      </p:sp>
      <p:sp>
        <p:nvSpPr>
          <p:cNvPr id="19" name="Text 17"/>
          <p:cNvSpPr/>
          <p:nvPr/>
        </p:nvSpPr>
        <p:spPr>
          <a:xfrm>
            <a:off x="9144000" y="2823210"/>
            <a:ext cx="2423160" cy="1017270"/>
          </a:xfrm>
          <a:prstGeom prst="rect">
            <a:avLst/>
          </a:prstGeom>
          <a:noFill/>
          <a:ln/>
        </p:spPr>
        <p:txBody>
          <a:bodyPr wrap="square" rtlCol="0" anchor="t"/>
          <a:lstStyle/>
          <a:p>
            <a:pPr marL="0" indent="0">
              <a:lnSpc>
                <a:spcPct val="125000"/>
              </a:lnSpc>
              <a:buNone/>
            </a:pPr>
            <a:r>
              <a:rPr lang="en-US" sz="1600" dirty="0">
                <a:solidFill>
                  <a:srgbClr val="F2F2F2"/>
                </a:solidFill>
                <a:latin typeface="Calibri" pitchFamily="34" charset="0"/>
                <a:ea typeface="Calibri" pitchFamily="34" charset="-122"/>
                <a:cs typeface="Calibri" pitchFamily="34" charset="-120"/>
              </a:rPr>
              <a:t>Community exercise, self-management, sustained lifestyle change</a:t>
            </a:r>
            <a:endParaRPr lang="en-US" sz="1600" dirty="0"/>
          </a:p>
        </p:txBody>
      </p:sp>
      <p:sp>
        <p:nvSpPr>
          <p:cNvPr id="20" name="Shape 18"/>
          <p:cNvSpPr/>
          <p:nvPr/>
        </p:nvSpPr>
        <p:spPr>
          <a:xfrm>
            <a:off x="502920" y="4160520"/>
            <a:ext cx="11183112" cy="2286000"/>
          </a:xfrm>
          <a:prstGeom prst="roundRect">
            <a:avLst>
              <a:gd name="adj" fmla="val 4167"/>
            </a:avLst>
          </a:prstGeom>
          <a:solidFill>
            <a:srgbClr val="FBEEEC"/>
          </a:solidFill>
          <a:ln w="12700">
            <a:solidFill>
              <a:srgbClr val="E9D3CF"/>
            </a:solidFill>
            <a:prstDash val="solid"/>
          </a:ln>
        </p:spPr>
        <p:txBody>
          <a:bodyPr/>
          <a:lstStyle/>
          <a:p>
            <a:endParaRPr lang="en-US" dirty="0"/>
          </a:p>
        </p:txBody>
      </p:sp>
      <p:sp>
        <p:nvSpPr>
          <p:cNvPr id="21" name="Text 19"/>
          <p:cNvSpPr/>
          <p:nvPr/>
        </p:nvSpPr>
        <p:spPr>
          <a:xfrm>
            <a:off x="777240" y="4343400"/>
            <a:ext cx="10607040" cy="1920240"/>
          </a:xfrm>
          <a:prstGeom prst="rect">
            <a:avLst/>
          </a:prstGeom>
          <a:noFill/>
          <a:ln/>
        </p:spPr>
        <p:txBody>
          <a:bodyPr wrap="square" rtlCol="0" anchor="t"/>
          <a:lstStyle/>
          <a:p>
            <a:pPr marL="0" indent="0">
              <a:lnSpc>
                <a:spcPct val="130000"/>
              </a:lnSpc>
              <a:buNone/>
            </a:pPr>
            <a:r>
              <a:rPr lang="en-US" sz="1600" b="1" dirty="0">
                <a:solidFill>
                  <a:srgbClr val="8C1D2B"/>
                </a:solidFill>
                <a:latin typeface="Calibri" pitchFamily="34" charset="0"/>
                <a:ea typeface="Calibri" pitchFamily="34" charset="-122"/>
                <a:cs typeface="Calibri" pitchFamily="34" charset="-120"/>
              </a:rPr>
              <a:t>The uptake gap: </a:t>
            </a:r>
            <a:r>
              <a:rPr lang="en-US" sz="1600" dirty="0">
                <a:solidFill>
                  <a:srgbClr val="2B2B2B"/>
                </a:solidFill>
                <a:latin typeface="Calibri" pitchFamily="34" charset="0"/>
                <a:ea typeface="Calibri" pitchFamily="34" charset="-122"/>
                <a:cs typeface="Calibri" pitchFamily="34" charset="-120"/>
              </a:rPr>
              <a:t>NHS England (2023) reports only around half of eligible patients (60,877 of 122,277 in 2017/18) took up cardiac rehabilitation, with lower uptake among women, older adults, and people from deprived or minority ethnic communities (NICE QS167).
</a:t>
            </a:r>
            <a:r>
              <a:rPr lang="en-US" sz="1600" b="1" i="1" dirty="0">
                <a:solidFill>
                  <a:srgbClr val="1F2A44"/>
                </a:solidFill>
                <a:latin typeface="Arial" panose="020B0604020202020204" pitchFamily="34" charset="0"/>
                <a:ea typeface="Calibri" pitchFamily="34" charset="-122"/>
                <a:cs typeface="Arial" panose="020B0604020202020204" pitchFamily="34" charset="0"/>
              </a:rPr>
              <a:t>Closing this gap - through flexible delivery (home/hybrid CR), culturally competent invitation, and assertive follow-up - is a core role of this audience</a:t>
            </a:r>
            <a:r>
              <a:rPr lang="en-US" sz="1600" b="1" i="1" dirty="0">
                <a:solidFill>
                  <a:srgbClr val="1F2A44"/>
                </a:solidFill>
                <a:latin typeface="Calibri" pitchFamily="34" charset="0"/>
                <a:ea typeface="Calibri" pitchFamily="34" charset="-122"/>
                <a:cs typeface="Calibri" pitchFamily="34" charset="-120"/>
              </a:rPr>
              <a:t>.</a:t>
            </a:r>
            <a:endParaRPr lang="en-US" sz="1600" dirty="0"/>
          </a:p>
        </p:txBody>
      </p:sp>
      <p:sp>
        <p:nvSpPr>
          <p:cNvPr id="22" name="Text 20"/>
          <p:cNvSpPr/>
          <p:nvPr/>
        </p:nvSpPr>
        <p:spPr>
          <a:xfrm>
            <a:off x="11551615" y="6446520"/>
            <a:ext cx="457200" cy="274320"/>
          </a:xfrm>
          <a:prstGeom prst="rect">
            <a:avLst/>
          </a:prstGeom>
          <a:noFill/>
          <a:ln/>
        </p:spPr>
        <p:txBody>
          <a:bodyPr wrap="square" rtlCol="0" anchor="ctr"/>
          <a:lstStyle/>
          <a:p>
            <a:pPr marL="0" indent="0" algn="r">
              <a:buNone/>
            </a:pPr>
            <a:r>
              <a:rPr lang="en-US" sz="1000" dirty="0">
                <a:solidFill>
                  <a:srgbClr val="6B6B6B"/>
                </a:solidFill>
                <a:latin typeface="Calibri" pitchFamily="34" charset="0"/>
                <a:ea typeface="Calibri" pitchFamily="34" charset="-122"/>
                <a:cs typeface="Calibri" pitchFamily="34" charset="-120"/>
              </a:rPr>
              <a:t>10</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9144000" cy="292608"/>
          </a:xfrm>
          <a:prstGeom prst="rect">
            <a:avLst/>
          </a:prstGeom>
          <a:noFill/>
          <a:ln/>
        </p:spPr>
        <p:txBody>
          <a:bodyPr wrap="square" rtlCol="0" anchor="ctr"/>
          <a:lstStyle/>
          <a:p>
            <a:pPr marL="0" indent="0">
              <a:buNone/>
            </a:pPr>
            <a:r>
              <a:rPr lang="en-US" sz="1600" b="1" kern="0" spc="200" dirty="0">
                <a:solidFill>
                  <a:srgbClr val="8C1D2B"/>
                </a:solidFill>
                <a:latin typeface="Calibri" pitchFamily="34" charset="0"/>
                <a:ea typeface="Calibri" pitchFamily="34" charset="-122"/>
                <a:cs typeface="Calibri" pitchFamily="34" charset="-120"/>
              </a:rPr>
              <a:t>7. COMORBIDITY</a:t>
            </a:r>
            <a:endParaRPr lang="en-US" sz="1600" dirty="0"/>
          </a:p>
        </p:txBody>
      </p:sp>
      <p:sp>
        <p:nvSpPr>
          <p:cNvPr id="3" name="Text 1"/>
          <p:cNvSpPr/>
          <p:nvPr/>
        </p:nvSpPr>
        <p:spPr>
          <a:xfrm>
            <a:off x="502920" y="530352"/>
            <a:ext cx="11155680" cy="685800"/>
          </a:xfrm>
          <a:prstGeom prst="rect">
            <a:avLst/>
          </a:prstGeom>
          <a:noFill/>
          <a:ln/>
        </p:spPr>
        <p:txBody>
          <a:bodyPr wrap="square" rtlCol="0" anchor="ctr"/>
          <a:lstStyle/>
          <a:p>
            <a:pPr marL="0" indent="0">
              <a:lnSpc>
                <a:spcPts val="2900"/>
              </a:lnSpc>
              <a:buNone/>
            </a:pPr>
            <a:r>
              <a:rPr lang="en-US" sz="2600" b="1" dirty="0">
                <a:solidFill>
                  <a:srgbClr val="1F2A44"/>
                </a:solidFill>
                <a:latin typeface="Cambria" pitchFamily="34" charset="0"/>
                <a:ea typeface="Cambria" pitchFamily="34" charset="-122"/>
                <a:cs typeface="Cambria" pitchFamily="34" charset="-120"/>
              </a:rPr>
              <a:t>CHD Rarely Travels Alone</a:t>
            </a:r>
            <a:endParaRPr lang="en-US" sz="2600" dirty="0"/>
          </a:p>
        </p:txBody>
      </p:sp>
      <p:sp>
        <p:nvSpPr>
          <p:cNvPr id="4" name="Shape 2"/>
          <p:cNvSpPr/>
          <p:nvPr/>
        </p:nvSpPr>
        <p:spPr>
          <a:xfrm>
            <a:off x="502920" y="1216152"/>
            <a:ext cx="11183112" cy="1024128"/>
          </a:xfrm>
          <a:prstGeom prst="roundRect">
            <a:avLst>
              <a:gd name="adj" fmla="val 13333"/>
            </a:avLst>
          </a:prstGeom>
          <a:solidFill>
            <a:srgbClr val="1F2A44"/>
          </a:solidFill>
          <a:ln/>
        </p:spPr>
        <p:txBody>
          <a:bodyPr/>
          <a:lstStyle/>
          <a:p>
            <a:endParaRPr lang="en-US" dirty="0"/>
          </a:p>
        </p:txBody>
      </p:sp>
      <p:sp>
        <p:nvSpPr>
          <p:cNvPr id="5" name="Text 3"/>
          <p:cNvSpPr/>
          <p:nvPr/>
        </p:nvSpPr>
        <p:spPr>
          <a:xfrm>
            <a:off x="777240" y="1417320"/>
            <a:ext cx="10607040" cy="685800"/>
          </a:xfrm>
          <a:prstGeom prst="rect">
            <a:avLst/>
          </a:prstGeom>
          <a:noFill/>
          <a:ln/>
        </p:spPr>
        <p:txBody>
          <a:bodyPr wrap="square" rtlCol="0" anchor="ctr"/>
          <a:lstStyle/>
          <a:p>
            <a:pPr marL="0" indent="0">
              <a:buNone/>
            </a:pPr>
            <a:r>
              <a:rPr lang="en-US" sz="2800" b="1" dirty="0">
                <a:solidFill>
                  <a:srgbClr val="C98A3B"/>
                </a:solidFill>
              </a:rPr>
              <a:t>~81% </a:t>
            </a:r>
            <a:r>
              <a:rPr lang="en-US" dirty="0">
                <a:solidFill>
                  <a:srgbClr val="FFFFFF"/>
                </a:solidFill>
              </a:rPr>
              <a:t>of people with CVD have at least one other long-term condition (Tran et al., 2018, PLOS Medicine - UK cohort, 2000 - 2014)</a:t>
            </a:r>
            <a:endParaRPr lang="en-US" sz="2800" dirty="0"/>
          </a:p>
        </p:txBody>
      </p:sp>
      <p:sp>
        <p:nvSpPr>
          <p:cNvPr id="6" name="Shape 4"/>
          <p:cNvSpPr/>
          <p:nvPr/>
        </p:nvSpPr>
        <p:spPr>
          <a:xfrm>
            <a:off x="502920" y="2331720"/>
            <a:ext cx="3611880" cy="1719072"/>
          </a:xfrm>
          <a:prstGeom prst="roundRect">
            <a:avLst>
              <a:gd name="adj" fmla="val 5319"/>
            </a:avLst>
          </a:prstGeom>
          <a:solidFill>
            <a:srgbClr val="FBEEEC"/>
          </a:solidFill>
          <a:ln w="12700">
            <a:solidFill>
              <a:srgbClr val="E9D3CF"/>
            </a:solidFill>
            <a:prstDash val="solid"/>
          </a:ln>
        </p:spPr>
        <p:txBody>
          <a:bodyPr/>
          <a:lstStyle/>
          <a:p>
            <a:endParaRPr lang="en-US" dirty="0"/>
          </a:p>
        </p:txBody>
      </p:sp>
      <p:sp>
        <p:nvSpPr>
          <p:cNvPr id="7" name="Text 5"/>
          <p:cNvSpPr/>
          <p:nvPr/>
        </p:nvSpPr>
        <p:spPr>
          <a:xfrm>
            <a:off x="640080" y="2441448"/>
            <a:ext cx="3337560" cy="411480"/>
          </a:xfrm>
          <a:prstGeom prst="rect">
            <a:avLst/>
          </a:prstGeom>
          <a:noFill/>
          <a:ln/>
        </p:spPr>
        <p:txBody>
          <a:bodyPr wrap="square" rtlCol="0" anchor="ctr"/>
          <a:lstStyle/>
          <a:p>
            <a:pPr marL="0" indent="0">
              <a:buNone/>
            </a:pPr>
            <a:r>
              <a:rPr lang="en-US" b="1" dirty="0">
                <a:solidFill>
                  <a:srgbClr val="8C1D2B"/>
                </a:solidFill>
                <a:latin typeface="Cambria" pitchFamily="34" charset="0"/>
                <a:ea typeface="Cambria" pitchFamily="34" charset="-122"/>
                <a:cs typeface="Cambria" pitchFamily="34" charset="-120"/>
              </a:rPr>
              <a:t>Type 2 diabetes</a:t>
            </a:r>
            <a:endParaRPr lang="en-US" dirty="0"/>
          </a:p>
        </p:txBody>
      </p:sp>
      <p:sp>
        <p:nvSpPr>
          <p:cNvPr id="8" name="Text 6"/>
          <p:cNvSpPr/>
          <p:nvPr/>
        </p:nvSpPr>
        <p:spPr>
          <a:xfrm>
            <a:off x="640080" y="2862072"/>
            <a:ext cx="3337560" cy="1097280"/>
          </a:xfrm>
          <a:prstGeom prst="rect">
            <a:avLst/>
          </a:prstGeom>
          <a:noFill/>
          <a:ln/>
        </p:spPr>
        <p:txBody>
          <a:bodyPr wrap="square" rtlCol="0" anchor="t"/>
          <a:lstStyle/>
          <a:p>
            <a:pPr marL="0" indent="0">
              <a:lnSpc>
                <a:spcPct val="120000"/>
              </a:lnSpc>
              <a:buNone/>
            </a:pPr>
            <a:r>
              <a:rPr lang="en-US" sz="1700" dirty="0">
                <a:solidFill>
                  <a:srgbClr val="2B2B2B"/>
                </a:solidFill>
                <a:latin typeface="Calibri" pitchFamily="34" charset="0"/>
                <a:ea typeface="Calibri" pitchFamily="34" charset="-122"/>
                <a:cs typeface="Calibri" pitchFamily="34" charset="-120"/>
              </a:rPr>
              <a:t>Shares atherosclerotic pathway; autonomic neuropathy can mask ischemic pain (silent MI)</a:t>
            </a:r>
            <a:endParaRPr lang="en-US" sz="1700" dirty="0"/>
          </a:p>
        </p:txBody>
      </p:sp>
      <p:sp>
        <p:nvSpPr>
          <p:cNvPr id="9" name="Shape 7"/>
          <p:cNvSpPr/>
          <p:nvPr/>
        </p:nvSpPr>
        <p:spPr>
          <a:xfrm>
            <a:off x="4288536" y="2331720"/>
            <a:ext cx="3611880" cy="1719072"/>
          </a:xfrm>
          <a:prstGeom prst="roundRect">
            <a:avLst>
              <a:gd name="adj" fmla="val 5319"/>
            </a:avLst>
          </a:prstGeom>
          <a:solidFill>
            <a:srgbClr val="FBEEEC"/>
          </a:solidFill>
          <a:ln w="12700">
            <a:solidFill>
              <a:srgbClr val="E9D3CF"/>
            </a:solidFill>
            <a:prstDash val="solid"/>
          </a:ln>
        </p:spPr>
        <p:txBody>
          <a:bodyPr/>
          <a:lstStyle/>
          <a:p>
            <a:endParaRPr lang="en-US" dirty="0"/>
          </a:p>
        </p:txBody>
      </p:sp>
      <p:sp>
        <p:nvSpPr>
          <p:cNvPr id="10" name="Text 8"/>
          <p:cNvSpPr/>
          <p:nvPr/>
        </p:nvSpPr>
        <p:spPr>
          <a:xfrm>
            <a:off x="4425696" y="2441448"/>
            <a:ext cx="3337560" cy="411480"/>
          </a:xfrm>
          <a:prstGeom prst="rect">
            <a:avLst/>
          </a:prstGeom>
          <a:noFill/>
          <a:ln/>
        </p:spPr>
        <p:txBody>
          <a:bodyPr wrap="square" rtlCol="0" anchor="ctr"/>
          <a:lstStyle/>
          <a:p>
            <a:pPr marL="0" indent="0">
              <a:buNone/>
            </a:pPr>
            <a:r>
              <a:rPr lang="en-US" b="1" dirty="0">
                <a:solidFill>
                  <a:srgbClr val="8C1D2B"/>
                </a:solidFill>
                <a:latin typeface="Cambria" pitchFamily="34" charset="0"/>
                <a:ea typeface="Cambria" pitchFamily="34" charset="-122"/>
                <a:cs typeface="Cambria" pitchFamily="34" charset="-120"/>
              </a:rPr>
              <a:t>Chronic kidney disease</a:t>
            </a:r>
            <a:endParaRPr lang="en-US" dirty="0"/>
          </a:p>
        </p:txBody>
      </p:sp>
      <p:sp>
        <p:nvSpPr>
          <p:cNvPr id="11" name="Text 9"/>
          <p:cNvSpPr/>
          <p:nvPr/>
        </p:nvSpPr>
        <p:spPr>
          <a:xfrm>
            <a:off x="4425696" y="2862072"/>
            <a:ext cx="3337560" cy="1097280"/>
          </a:xfrm>
          <a:prstGeom prst="rect">
            <a:avLst/>
          </a:prstGeom>
          <a:noFill/>
          <a:ln/>
        </p:spPr>
        <p:txBody>
          <a:bodyPr wrap="square" rtlCol="0" anchor="t"/>
          <a:lstStyle/>
          <a:p>
            <a:pPr marL="0" indent="0">
              <a:lnSpc>
                <a:spcPct val="120000"/>
              </a:lnSpc>
              <a:buNone/>
            </a:pPr>
            <a:r>
              <a:rPr lang="en-US" sz="1700" dirty="0">
                <a:solidFill>
                  <a:srgbClr val="2B2B2B"/>
                </a:solidFill>
                <a:latin typeface="Calibri" pitchFamily="34" charset="0"/>
                <a:ea typeface="Calibri" pitchFamily="34" charset="-122"/>
                <a:cs typeface="Calibri" pitchFamily="34" charset="-120"/>
              </a:rPr>
              <a:t>Cardiovascular- kidney - metabolic (CKM) clustering carries highest mortality risk in CAD cohorts</a:t>
            </a:r>
            <a:endParaRPr lang="en-US" sz="1700" dirty="0"/>
          </a:p>
        </p:txBody>
      </p:sp>
      <p:sp>
        <p:nvSpPr>
          <p:cNvPr id="12" name="Shape 10"/>
          <p:cNvSpPr/>
          <p:nvPr/>
        </p:nvSpPr>
        <p:spPr>
          <a:xfrm>
            <a:off x="8074152" y="2331720"/>
            <a:ext cx="3611880" cy="1719072"/>
          </a:xfrm>
          <a:prstGeom prst="roundRect">
            <a:avLst>
              <a:gd name="adj" fmla="val 5319"/>
            </a:avLst>
          </a:prstGeom>
          <a:solidFill>
            <a:srgbClr val="FBEEEC"/>
          </a:solidFill>
          <a:ln w="12700">
            <a:solidFill>
              <a:srgbClr val="E9D3CF"/>
            </a:solidFill>
            <a:prstDash val="solid"/>
          </a:ln>
        </p:spPr>
        <p:txBody>
          <a:bodyPr/>
          <a:lstStyle/>
          <a:p>
            <a:endParaRPr lang="en-US" dirty="0"/>
          </a:p>
        </p:txBody>
      </p:sp>
      <p:sp>
        <p:nvSpPr>
          <p:cNvPr id="13" name="Text 11"/>
          <p:cNvSpPr/>
          <p:nvPr/>
        </p:nvSpPr>
        <p:spPr>
          <a:xfrm>
            <a:off x="8211312" y="2441448"/>
            <a:ext cx="3337560" cy="411480"/>
          </a:xfrm>
          <a:prstGeom prst="rect">
            <a:avLst/>
          </a:prstGeom>
          <a:noFill/>
          <a:ln/>
        </p:spPr>
        <p:txBody>
          <a:bodyPr wrap="square" rtlCol="0" anchor="ctr"/>
          <a:lstStyle/>
          <a:p>
            <a:pPr marL="0" indent="0">
              <a:buNone/>
            </a:pPr>
            <a:r>
              <a:rPr lang="en-US" b="1" dirty="0">
                <a:solidFill>
                  <a:srgbClr val="8C1D2B"/>
                </a:solidFill>
                <a:latin typeface="Cambria" pitchFamily="34" charset="0"/>
                <a:ea typeface="Cambria" pitchFamily="34" charset="-122"/>
                <a:cs typeface="Cambria" pitchFamily="34" charset="-120"/>
              </a:rPr>
              <a:t>Depression &amp; anxiety</a:t>
            </a:r>
            <a:endParaRPr lang="en-US" dirty="0"/>
          </a:p>
        </p:txBody>
      </p:sp>
      <p:sp>
        <p:nvSpPr>
          <p:cNvPr id="14" name="Text 12"/>
          <p:cNvSpPr/>
          <p:nvPr/>
        </p:nvSpPr>
        <p:spPr>
          <a:xfrm>
            <a:off x="8211312" y="2862072"/>
            <a:ext cx="3337560" cy="1097280"/>
          </a:xfrm>
          <a:prstGeom prst="rect">
            <a:avLst/>
          </a:prstGeom>
          <a:noFill/>
          <a:ln/>
        </p:spPr>
        <p:txBody>
          <a:bodyPr wrap="square" rtlCol="0" anchor="t"/>
          <a:lstStyle/>
          <a:p>
            <a:pPr marL="0" indent="0">
              <a:lnSpc>
                <a:spcPct val="120000"/>
              </a:lnSpc>
              <a:buNone/>
            </a:pPr>
            <a:r>
              <a:rPr lang="en-US" sz="1700" dirty="0">
                <a:solidFill>
                  <a:srgbClr val="2B2B2B"/>
                </a:solidFill>
                <a:latin typeface="Calibri" pitchFamily="34" charset="0"/>
                <a:ea typeface="Calibri" pitchFamily="34" charset="-122"/>
                <a:cs typeface="Calibri" pitchFamily="34" charset="-120"/>
              </a:rPr>
              <a:t>40% of people with CAD meet criteria for depression; depression raises CVD risk 80-90%</a:t>
            </a:r>
            <a:endParaRPr lang="en-US" sz="1700" dirty="0"/>
          </a:p>
        </p:txBody>
      </p:sp>
      <p:sp>
        <p:nvSpPr>
          <p:cNvPr id="15" name="Shape 13"/>
          <p:cNvSpPr/>
          <p:nvPr/>
        </p:nvSpPr>
        <p:spPr>
          <a:xfrm>
            <a:off x="502920" y="4206240"/>
            <a:ext cx="3611880" cy="1719072"/>
          </a:xfrm>
          <a:prstGeom prst="roundRect">
            <a:avLst>
              <a:gd name="adj" fmla="val 5319"/>
            </a:avLst>
          </a:prstGeom>
          <a:solidFill>
            <a:srgbClr val="FBEEEC"/>
          </a:solidFill>
          <a:ln w="12700">
            <a:solidFill>
              <a:srgbClr val="E9D3CF"/>
            </a:solidFill>
            <a:prstDash val="solid"/>
          </a:ln>
        </p:spPr>
        <p:txBody>
          <a:bodyPr/>
          <a:lstStyle/>
          <a:p>
            <a:endParaRPr lang="en-US" dirty="0"/>
          </a:p>
        </p:txBody>
      </p:sp>
      <p:sp>
        <p:nvSpPr>
          <p:cNvPr id="16" name="Text 14"/>
          <p:cNvSpPr/>
          <p:nvPr/>
        </p:nvSpPr>
        <p:spPr>
          <a:xfrm>
            <a:off x="640080" y="4315968"/>
            <a:ext cx="3337560" cy="411480"/>
          </a:xfrm>
          <a:prstGeom prst="rect">
            <a:avLst/>
          </a:prstGeom>
          <a:noFill/>
          <a:ln/>
        </p:spPr>
        <p:txBody>
          <a:bodyPr wrap="square" rtlCol="0" anchor="ctr"/>
          <a:lstStyle/>
          <a:p>
            <a:pPr marL="0" indent="0">
              <a:buNone/>
            </a:pPr>
            <a:r>
              <a:rPr lang="en-US" b="1" dirty="0">
                <a:solidFill>
                  <a:srgbClr val="8C1D2B"/>
                </a:solidFill>
                <a:latin typeface="Cambria" pitchFamily="34" charset="0"/>
                <a:ea typeface="Cambria" pitchFamily="34" charset="-122"/>
                <a:cs typeface="Cambria" pitchFamily="34" charset="-120"/>
              </a:rPr>
              <a:t>Hypertension</a:t>
            </a:r>
            <a:endParaRPr lang="en-US" sz="1400" dirty="0"/>
          </a:p>
        </p:txBody>
      </p:sp>
      <p:sp>
        <p:nvSpPr>
          <p:cNvPr id="17" name="Text 15"/>
          <p:cNvSpPr/>
          <p:nvPr/>
        </p:nvSpPr>
        <p:spPr>
          <a:xfrm>
            <a:off x="640080" y="4736592"/>
            <a:ext cx="3337560" cy="1097280"/>
          </a:xfrm>
          <a:prstGeom prst="rect">
            <a:avLst/>
          </a:prstGeom>
          <a:noFill/>
          <a:ln/>
        </p:spPr>
        <p:txBody>
          <a:bodyPr wrap="square" rtlCol="0" anchor="t"/>
          <a:lstStyle/>
          <a:p>
            <a:pPr marL="0" indent="0">
              <a:lnSpc>
                <a:spcPct val="120000"/>
              </a:lnSpc>
              <a:buNone/>
            </a:pPr>
            <a:r>
              <a:rPr lang="en-US" sz="1700" dirty="0">
                <a:solidFill>
                  <a:srgbClr val="2B2B2B"/>
                </a:solidFill>
                <a:latin typeface="Calibri" pitchFamily="34" charset="0"/>
                <a:ea typeface="Calibri" pitchFamily="34" charset="-122"/>
                <a:cs typeface="Calibri" pitchFamily="34" charset="-120"/>
              </a:rPr>
              <a:t>Present in up to 88% of people with cardiovascular multimorbidity</a:t>
            </a:r>
            <a:endParaRPr lang="en-US" sz="1700" dirty="0"/>
          </a:p>
        </p:txBody>
      </p:sp>
      <p:sp>
        <p:nvSpPr>
          <p:cNvPr id="18" name="Shape 16"/>
          <p:cNvSpPr/>
          <p:nvPr/>
        </p:nvSpPr>
        <p:spPr>
          <a:xfrm>
            <a:off x="4288536" y="4206240"/>
            <a:ext cx="3611880" cy="1719072"/>
          </a:xfrm>
          <a:prstGeom prst="roundRect">
            <a:avLst>
              <a:gd name="adj" fmla="val 5319"/>
            </a:avLst>
          </a:prstGeom>
          <a:solidFill>
            <a:srgbClr val="FBEEEC"/>
          </a:solidFill>
          <a:ln w="12700">
            <a:solidFill>
              <a:srgbClr val="E9D3CF"/>
            </a:solidFill>
            <a:prstDash val="solid"/>
          </a:ln>
        </p:spPr>
        <p:txBody>
          <a:bodyPr/>
          <a:lstStyle/>
          <a:p>
            <a:endParaRPr lang="en-US" dirty="0"/>
          </a:p>
        </p:txBody>
      </p:sp>
      <p:sp>
        <p:nvSpPr>
          <p:cNvPr id="19" name="Text 17"/>
          <p:cNvSpPr/>
          <p:nvPr/>
        </p:nvSpPr>
        <p:spPr>
          <a:xfrm>
            <a:off x="4425696" y="4315968"/>
            <a:ext cx="3337560" cy="411480"/>
          </a:xfrm>
          <a:prstGeom prst="rect">
            <a:avLst/>
          </a:prstGeom>
          <a:noFill/>
          <a:ln/>
        </p:spPr>
        <p:txBody>
          <a:bodyPr wrap="square" rtlCol="0" anchor="ctr"/>
          <a:lstStyle/>
          <a:p>
            <a:pPr marL="0" indent="0">
              <a:buNone/>
            </a:pPr>
            <a:r>
              <a:rPr lang="en-US" b="1" dirty="0">
                <a:solidFill>
                  <a:srgbClr val="8C1D2B"/>
                </a:solidFill>
                <a:latin typeface="Cambria" pitchFamily="34" charset="0"/>
                <a:ea typeface="Cambria" pitchFamily="34" charset="-122"/>
                <a:cs typeface="Cambria" pitchFamily="34" charset="-120"/>
              </a:rPr>
              <a:t>Heart failure</a:t>
            </a:r>
            <a:endParaRPr lang="en-US" dirty="0"/>
          </a:p>
        </p:txBody>
      </p:sp>
      <p:sp>
        <p:nvSpPr>
          <p:cNvPr id="20" name="Text 18"/>
          <p:cNvSpPr/>
          <p:nvPr/>
        </p:nvSpPr>
        <p:spPr>
          <a:xfrm>
            <a:off x="4425696" y="4736592"/>
            <a:ext cx="3337560" cy="1097280"/>
          </a:xfrm>
          <a:prstGeom prst="rect">
            <a:avLst/>
          </a:prstGeom>
          <a:noFill/>
          <a:ln/>
        </p:spPr>
        <p:txBody>
          <a:bodyPr wrap="square" rtlCol="0" anchor="t"/>
          <a:lstStyle/>
          <a:p>
            <a:pPr marL="0" indent="0">
              <a:lnSpc>
                <a:spcPct val="120000"/>
              </a:lnSpc>
              <a:buNone/>
            </a:pPr>
            <a:r>
              <a:rPr lang="en-US" sz="1700" dirty="0">
                <a:solidFill>
                  <a:srgbClr val="2B2B2B"/>
                </a:solidFill>
                <a:latin typeface="Calibri" pitchFamily="34" charset="0"/>
                <a:ea typeface="Calibri" pitchFamily="34" charset="-122"/>
                <a:cs typeface="Calibri" pitchFamily="34" charset="-120"/>
              </a:rPr>
              <a:t>Common sequela of MI/ischemic damage; overlapping symptoms &amp; medication regimens</a:t>
            </a:r>
            <a:endParaRPr lang="en-US" sz="1700" dirty="0"/>
          </a:p>
        </p:txBody>
      </p:sp>
      <p:sp>
        <p:nvSpPr>
          <p:cNvPr id="21" name="Shape 19"/>
          <p:cNvSpPr/>
          <p:nvPr/>
        </p:nvSpPr>
        <p:spPr>
          <a:xfrm>
            <a:off x="8074152" y="4206240"/>
            <a:ext cx="3611880" cy="1719072"/>
          </a:xfrm>
          <a:prstGeom prst="roundRect">
            <a:avLst>
              <a:gd name="adj" fmla="val 5319"/>
            </a:avLst>
          </a:prstGeom>
          <a:solidFill>
            <a:srgbClr val="FBEEEC"/>
          </a:solidFill>
          <a:ln w="12700">
            <a:solidFill>
              <a:srgbClr val="E9D3CF"/>
            </a:solidFill>
            <a:prstDash val="solid"/>
          </a:ln>
        </p:spPr>
        <p:txBody>
          <a:bodyPr/>
          <a:lstStyle/>
          <a:p>
            <a:endParaRPr lang="en-US" dirty="0"/>
          </a:p>
        </p:txBody>
      </p:sp>
      <p:sp>
        <p:nvSpPr>
          <p:cNvPr id="22" name="Text 20"/>
          <p:cNvSpPr/>
          <p:nvPr/>
        </p:nvSpPr>
        <p:spPr>
          <a:xfrm>
            <a:off x="8211312" y="4315968"/>
            <a:ext cx="3337560" cy="411480"/>
          </a:xfrm>
          <a:prstGeom prst="rect">
            <a:avLst/>
          </a:prstGeom>
          <a:noFill/>
          <a:ln/>
        </p:spPr>
        <p:txBody>
          <a:bodyPr wrap="square" rtlCol="0" anchor="ctr"/>
          <a:lstStyle/>
          <a:p>
            <a:pPr marL="0" indent="0">
              <a:buNone/>
            </a:pPr>
            <a:r>
              <a:rPr lang="en-US" b="1" dirty="0">
                <a:solidFill>
                  <a:srgbClr val="8C1D2B"/>
                </a:solidFill>
                <a:latin typeface="Cambria" pitchFamily="34" charset="0"/>
                <a:ea typeface="Cambria" pitchFamily="34" charset="-122"/>
                <a:cs typeface="Cambria" pitchFamily="34" charset="-120"/>
              </a:rPr>
              <a:t>PAD / cerebrovascular disease</a:t>
            </a:r>
            <a:endParaRPr lang="en-US" dirty="0"/>
          </a:p>
        </p:txBody>
      </p:sp>
      <p:sp>
        <p:nvSpPr>
          <p:cNvPr id="23" name="Text 21"/>
          <p:cNvSpPr/>
          <p:nvPr/>
        </p:nvSpPr>
        <p:spPr>
          <a:xfrm>
            <a:off x="8211312" y="4736592"/>
            <a:ext cx="3337560" cy="1097280"/>
          </a:xfrm>
          <a:prstGeom prst="rect">
            <a:avLst/>
          </a:prstGeom>
          <a:noFill/>
          <a:ln/>
        </p:spPr>
        <p:txBody>
          <a:bodyPr wrap="square" rtlCol="0" anchor="t"/>
          <a:lstStyle/>
          <a:p>
            <a:pPr marL="0" indent="0">
              <a:lnSpc>
                <a:spcPct val="120000"/>
              </a:lnSpc>
              <a:buNone/>
            </a:pPr>
            <a:r>
              <a:rPr lang="en-US" sz="1700" dirty="0">
                <a:solidFill>
                  <a:srgbClr val="2B2B2B"/>
                </a:solidFill>
                <a:latin typeface="Calibri" pitchFamily="34" charset="0"/>
                <a:ea typeface="Calibri" pitchFamily="34" charset="-122"/>
                <a:cs typeface="Calibri" pitchFamily="34" charset="-120"/>
              </a:rPr>
              <a:t>Shared atherosclerotic aetiology; stroke and PAD frequently co-occur with CHD</a:t>
            </a:r>
            <a:endParaRPr lang="en-US" sz="1700" dirty="0"/>
          </a:p>
        </p:txBody>
      </p:sp>
      <p:sp>
        <p:nvSpPr>
          <p:cNvPr id="24" name="Text 22"/>
          <p:cNvSpPr/>
          <p:nvPr/>
        </p:nvSpPr>
        <p:spPr>
          <a:xfrm>
            <a:off x="11551615" y="6446520"/>
            <a:ext cx="457200" cy="274320"/>
          </a:xfrm>
          <a:prstGeom prst="rect">
            <a:avLst/>
          </a:prstGeom>
          <a:noFill/>
          <a:ln/>
        </p:spPr>
        <p:txBody>
          <a:bodyPr wrap="square" rtlCol="0" anchor="ctr"/>
          <a:lstStyle/>
          <a:p>
            <a:pPr marL="0" indent="0" algn="r">
              <a:buNone/>
            </a:pPr>
            <a:r>
              <a:rPr lang="en-US" sz="1000" dirty="0">
                <a:solidFill>
                  <a:srgbClr val="6B6B6B"/>
                </a:solidFill>
                <a:latin typeface="Calibri" pitchFamily="34" charset="0"/>
                <a:ea typeface="Calibri" pitchFamily="34" charset="-122"/>
                <a:cs typeface="Calibri" pitchFamily="34" charset="-120"/>
              </a:rPr>
              <a:t>11</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9144000" cy="292608"/>
          </a:xfrm>
          <a:prstGeom prst="rect">
            <a:avLst/>
          </a:prstGeom>
          <a:noFill/>
          <a:ln/>
        </p:spPr>
        <p:txBody>
          <a:bodyPr wrap="square" rtlCol="0" anchor="ctr"/>
          <a:lstStyle/>
          <a:p>
            <a:pPr marL="0" indent="0">
              <a:buNone/>
            </a:pPr>
            <a:r>
              <a:rPr lang="en-US" sz="1600" b="1" kern="0" spc="200" dirty="0">
                <a:solidFill>
                  <a:srgbClr val="8C1D2B"/>
                </a:solidFill>
                <a:latin typeface="Calibri" pitchFamily="34" charset="0"/>
                <a:ea typeface="Calibri" pitchFamily="34" charset="-122"/>
                <a:cs typeface="Calibri" pitchFamily="34" charset="-120"/>
              </a:rPr>
              <a:t>8. PREVENTION - PRIMARY &amp; SECONDARY</a:t>
            </a:r>
            <a:endParaRPr lang="en-US" sz="1600" dirty="0"/>
          </a:p>
        </p:txBody>
      </p:sp>
      <p:sp>
        <p:nvSpPr>
          <p:cNvPr id="3" name="Text 1"/>
          <p:cNvSpPr/>
          <p:nvPr/>
        </p:nvSpPr>
        <p:spPr>
          <a:xfrm>
            <a:off x="502920" y="530352"/>
            <a:ext cx="11155680" cy="685800"/>
          </a:xfrm>
          <a:prstGeom prst="rect">
            <a:avLst/>
          </a:prstGeom>
          <a:noFill/>
          <a:ln/>
        </p:spPr>
        <p:txBody>
          <a:bodyPr wrap="square" rtlCol="0" anchor="ctr"/>
          <a:lstStyle/>
          <a:p>
            <a:pPr marL="0" indent="0">
              <a:lnSpc>
                <a:spcPts val="2900"/>
              </a:lnSpc>
              <a:buNone/>
            </a:pPr>
            <a:r>
              <a:rPr lang="en-US" sz="2600" b="1" dirty="0">
                <a:solidFill>
                  <a:srgbClr val="1F2A44"/>
                </a:solidFill>
                <a:latin typeface="Cambria" pitchFamily="34" charset="0"/>
                <a:ea typeface="Cambria" pitchFamily="34" charset="-122"/>
                <a:cs typeface="Cambria" pitchFamily="34" charset="-120"/>
              </a:rPr>
              <a:t>Preventing CHD: Before and After an Event</a:t>
            </a:r>
            <a:endParaRPr lang="en-US" sz="2600" dirty="0"/>
          </a:p>
        </p:txBody>
      </p:sp>
      <p:sp>
        <p:nvSpPr>
          <p:cNvPr id="4" name="Shape 2"/>
          <p:cNvSpPr/>
          <p:nvPr/>
        </p:nvSpPr>
        <p:spPr>
          <a:xfrm>
            <a:off x="502920" y="1417320"/>
            <a:ext cx="3657600" cy="4983480"/>
          </a:xfrm>
          <a:prstGeom prst="roundRect">
            <a:avLst>
              <a:gd name="adj" fmla="val 3000"/>
            </a:avLst>
          </a:prstGeom>
          <a:solidFill>
            <a:srgbClr val="FBEEEC"/>
          </a:solidFill>
          <a:ln w="12700">
            <a:solidFill>
              <a:srgbClr val="E9D3CF"/>
            </a:solidFill>
            <a:prstDash val="solid"/>
          </a:ln>
        </p:spPr>
        <p:txBody>
          <a:bodyPr/>
          <a:lstStyle/>
          <a:p>
            <a:endParaRPr lang="en-US" dirty="0"/>
          </a:p>
        </p:txBody>
      </p:sp>
      <p:sp>
        <p:nvSpPr>
          <p:cNvPr id="5" name="Text 3"/>
          <p:cNvSpPr/>
          <p:nvPr/>
        </p:nvSpPr>
        <p:spPr>
          <a:xfrm>
            <a:off x="685800" y="1554480"/>
            <a:ext cx="3291840" cy="502920"/>
          </a:xfrm>
          <a:prstGeom prst="rect">
            <a:avLst/>
          </a:prstGeom>
          <a:noFill/>
          <a:ln/>
        </p:spPr>
        <p:txBody>
          <a:bodyPr wrap="square" rtlCol="0" anchor="ctr"/>
          <a:lstStyle/>
          <a:p>
            <a:pPr marL="0" indent="0">
              <a:lnSpc>
                <a:spcPct val="110000"/>
              </a:lnSpc>
              <a:buNone/>
            </a:pPr>
            <a:r>
              <a:rPr lang="en-US" sz="2000" b="1" kern="0" spc="30" dirty="0">
                <a:solidFill>
                  <a:srgbClr val="8C1D2B"/>
                </a:solidFill>
                <a:latin typeface="Calibri" pitchFamily="34" charset="0"/>
                <a:ea typeface="Calibri" pitchFamily="34" charset="-122"/>
                <a:cs typeface="Calibri" pitchFamily="34" charset="-120"/>
              </a:rPr>
              <a:t>PRIMARY: RISK ASSESSMENT (NG238)</a:t>
            </a:r>
            <a:endParaRPr lang="en-US" sz="2000" dirty="0"/>
          </a:p>
        </p:txBody>
      </p:sp>
      <p:sp>
        <p:nvSpPr>
          <p:cNvPr id="6" name="Text 4"/>
          <p:cNvSpPr/>
          <p:nvPr/>
        </p:nvSpPr>
        <p:spPr>
          <a:xfrm>
            <a:off x="685800" y="2103119"/>
            <a:ext cx="3291840" cy="2547849"/>
          </a:xfrm>
          <a:prstGeom prst="rect">
            <a:avLst/>
          </a:prstGeom>
          <a:noFill/>
          <a:ln/>
        </p:spPr>
        <p:txBody>
          <a:bodyPr wrap="square" rtlCol="0" anchor="t"/>
          <a:lstStyle/>
          <a:p>
            <a:pPr marL="0" indent="0">
              <a:lnSpc>
                <a:spcPct val="125000"/>
              </a:lnSpc>
              <a:buNone/>
            </a:pPr>
            <a:r>
              <a:rPr lang="en-US" b="1" dirty="0">
                <a:solidFill>
                  <a:srgbClr val="1F2A44"/>
                </a:solidFill>
                <a:latin typeface="Calibri" pitchFamily="34" charset="0"/>
                <a:ea typeface="Calibri" pitchFamily="34" charset="-122"/>
                <a:cs typeface="Calibri" pitchFamily="34" charset="-120"/>
              </a:rPr>
              <a:t>QRISK3</a:t>
            </a:r>
            <a:r>
              <a:rPr lang="en-US" sz="2400" b="1" dirty="0">
                <a:solidFill>
                  <a:srgbClr val="1F2A44"/>
                </a:solidFill>
                <a:latin typeface="Calibri" pitchFamily="34" charset="0"/>
                <a:ea typeface="Calibri" pitchFamily="34" charset="-122"/>
                <a:cs typeface="Calibri" pitchFamily="34" charset="-120"/>
              </a:rPr>
              <a:t> </a:t>
            </a:r>
            <a:r>
              <a:rPr lang="en-US" sz="1600" dirty="0">
                <a:solidFill>
                  <a:srgbClr val="2B2B2B"/>
                </a:solidFill>
                <a:latin typeface="Calibri" pitchFamily="34" charset="0"/>
                <a:ea typeface="Calibri" pitchFamily="34" charset="-122"/>
                <a:cs typeface="Calibri" pitchFamily="34" charset="-120"/>
              </a:rPr>
              <a:t>estimates 10-yr CVD risk (age 25-84), including SMI, corticosteroid use, migraine, ED, SLE.
</a:t>
            </a:r>
            <a:r>
              <a:rPr lang="en-US" b="1" dirty="0">
                <a:solidFill>
                  <a:srgbClr val="8C1D2B"/>
                </a:solidFill>
                <a:latin typeface="Calibri" pitchFamily="34" charset="0"/>
                <a:ea typeface="Calibri" pitchFamily="34" charset="-122"/>
                <a:cs typeface="Calibri" pitchFamily="34" charset="-120"/>
              </a:rPr>
              <a:t>≥10%: </a:t>
            </a:r>
            <a:r>
              <a:rPr lang="en-US" sz="1600" dirty="0">
                <a:solidFill>
                  <a:srgbClr val="2B2B2B"/>
                </a:solidFill>
                <a:latin typeface="Calibri" pitchFamily="34" charset="0"/>
                <a:ea typeface="Calibri" pitchFamily="34" charset="-122"/>
                <a:cs typeface="Calibri" pitchFamily="34" charset="-120"/>
              </a:rPr>
              <a:t>offer atorvastatin 20mg.
</a:t>
            </a:r>
            <a:r>
              <a:rPr lang="en-US" b="1" dirty="0">
                <a:solidFill>
                  <a:srgbClr val="8C1D2B"/>
                </a:solidFill>
                <a:latin typeface="Calibri" pitchFamily="34" charset="0"/>
                <a:ea typeface="Calibri" pitchFamily="34" charset="-122"/>
                <a:cs typeface="Calibri" pitchFamily="34" charset="-120"/>
              </a:rPr>
              <a:t>&lt;10%: </a:t>
            </a:r>
            <a:r>
              <a:rPr lang="en-US" sz="1600" dirty="0">
                <a:solidFill>
                  <a:srgbClr val="2B2B2B"/>
                </a:solidFill>
                <a:latin typeface="Calibri" pitchFamily="34" charset="0"/>
                <a:ea typeface="Calibri" pitchFamily="34" charset="-122"/>
                <a:cs typeface="Calibri" pitchFamily="34" charset="-120"/>
              </a:rPr>
              <a:t>not automatically ruled out if informed preference/underestimated risk.</a:t>
            </a:r>
            <a:endParaRPr lang="en-US" sz="2400" dirty="0"/>
          </a:p>
        </p:txBody>
      </p:sp>
      <p:sp>
        <p:nvSpPr>
          <p:cNvPr id="7" name="Text 5"/>
          <p:cNvSpPr/>
          <p:nvPr/>
        </p:nvSpPr>
        <p:spPr>
          <a:xfrm>
            <a:off x="685800" y="4788130"/>
            <a:ext cx="3291840" cy="1475509"/>
          </a:xfrm>
          <a:prstGeom prst="rect">
            <a:avLst/>
          </a:prstGeom>
          <a:noFill/>
          <a:ln/>
        </p:spPr>
        <p:txBody>
          <a:bodyPr wrap="square" rtlCol="0" anchor="t"/>
          <a:lstStyle/>
          <a:p>
            <a:pPr marL="0" indent="0">
              <a:lnSpc>
                <a:spcPct val="125000"/>
              </a:lnSpc>
              <a:buNone/>
            </a:pPr>
            <a:r>
              <a:rPr lang="en-US" sz="1600" i="1" dirty="0">
                <a:solidFill>
                  <a:srgbClr val="2B2B2B"/>
                </a:solidFill>
                <a:latin typeface="Calibri" pitchFamily="34" charset="0"/>
                <a:ea typeface="Calibri" pitchFamily="34" charset="-122"/>
                <a:cs typeface="Calibri" pitchFamily="34" charset="-120"/>
              </a:rPr>
              <a:t>Lifestyle: smoking cessation, cardioprotective diet, 150min/wk activity, alcohol moderation, population policy (smoke-free law, sugar levy).</a:t>
            </a:r>
            <a:endParaRPr lang="en-US" sz="1600" dirty="0"/>
          </a:p>
        </p:txBody>
      </p:sp>
      <p:sp>
        <p:nvSpPr>
          <p:cNvPr id="8" name="Shape 6"/>
          <p:cNvSpPr/>
          <p:nvPr/>
        </p:nvSpPr>
        <p:spPr>
          <a:xfrm>
            <a:off x="4343400" y="1417320"/>
            <a:ext cx="3657600" cy="4983480"/>
          </a:xfrm>
          <a:prstGeom prst="roundRect">
            <a:avLst>
              <a:gd name="adj" fmla="val 3000"/>
            </a:avLst>
          </a:prstGeom>
          <a:solidFill>
            <a:srgbClr val="E7EAF1"/>
          </a:solidFill>
          <a:ln w="12700">
            <a:solidFill>
              <a:srgbClr val="C9D1E3"/>
            </a:solidFill>
            <a:prstDash val="solid"/>
          </a:ln>
        </p:spPr>
        <p:txBody>
          <a:bodyPr/>
          <a:lstStyle/>
          <a:p>
            <a:endParaRPr lang="en-US" dirty="0"/>
          </a:p>
        </p:txBody>
      </p:sp>
      <p:sp>
        <p:nvSpPr>
          <p:cNvPr id="9" name="Text 7"/>
          <p:cNvSpPr/>
          <p:nvPr/>
        </p:nvSpPr>
        <p:spPr>
          <a:xfrm>
            <a:off x="4526280" y="1554479"/>
            <a:ext cx="3291840" cy="475485"/>
          </a:xfrm>
          <a:prstGeom prst="rect">
            <a:avLst/>
          </a:prstGeom>
          <a:noFill/>
          <a:ln/>
        </p:spPr>
        <p:txBody>
          <a:bodyPr wrap="square" rtlCol="0" anchor="ctr"/>
          <a:lstStyle/>
          <a:p>
            <a:pPr marL="0" indent="0">
              <a:buNone/>
            </a:pPr>
            <a:r>
              <a:rPr lang="en-US" b="1" kern="0" spc="30" dirty="0">
                <a:solidFill>
                  <a:srgbClr val="1F2A44"/>
                </a:solidFill>
                <a:latin typeface="Calibri" pitchFamily="34" charset="0"/>
                <a:ea typeface="Calibri" pitchFamily="34" charset="-122"/>
                <a:cs typeface="Calibri" pitchFamily="34" charset="-120"/>
              </a:rPr>
              <a:t>SECONDARY PREVENTION (POST-EVENT)</a:t>
            </a:r>
            <a:endParaRPr lang="en-US" dirty="0"/>
          </a:p>
        </p:txBody>
      </p:sp>
      <p:sp>
        <p:nvSpPr>
          <p:cNvPr id="10" name="Text 8"/>
          <p:cNvSpPr/>
          <p:nvPr/>
        </p:nvSpPr>
        <p:spPr>
          <a:xfrm>
            <a:off x="4526280" y="2103118"/>
            <a:ext cx="3291840" cy="4224529"/>
          </a:xfrm>
          <a:prstGeom prst="rect">
            <a:avLst/>
          </a:prstGeom>
          <a:noFill/>
          <a:ln/>
        </p:spPr>
        <p:txBody>
          <a:bodyPr wrap="square" rtlCol="0" anchor="t"/>
          <a:lstStyle/>
          <a:p>
            <a:pPr marL="0" indent="0">
              <a:lnSpc>
                <a:spcPct val="132000"/>
              </a:lnSpc>
              <a:spcAft>
                <a:spcPts val="800"/>
              </a:spcAft>
              <a:buNone/>
            </a:pPr>
            <a:r>
              <a:rPr lang="en-US" b="1" dirty="0">
                <a:solidFill>
                  <a:srgbClr val="8C1D2B"/>
                </a:solidFill>
                <a:latin typeface="Calibri" pitchFamily="34" charset="0"/>
                <a:ea typeface="Calibri" pitchFamily="34" charset="-122"/>
                <a:cs typeface="Calibri" pitchFamily="34" charset="-120"/>
              </a:rPr>
              <a:t>• </a:t>
            </a:r>
            <a:r>
              <a:rPr lang="en-US" dirty="0">
                <a:solidFill>
                  <a:srgbClr val="2B2B2B"/>
                </a:solidFill>
                <a:latin typeface="Calibri" pitchFamily="34" charset="0"/>
                <a:ea typeface="Calibri" pitchFamily="34" charset="-122"/>
                <a:cs typeface="Calibri" pitchFamily="34" charset="-120"/>
              </a:rPr>
              <a:t>Full NG185 medication bundle, titrated/reviewed
</a:t>
            </a:r>
            <a:r>
              <a:rPr lang="en-US" b="1" dirty="0">
                <a:solidFill>
                  <a:srgbClr val="8C1D2B"/>
                </a:solidFill>
                <a:latin typeface="Calibri" pitchFamily="34" charset="0"/>
                <a:ea typeface="Calibri" pitchFamily="34" charset="-122"/>
                <a:cs typeface="Calibri" pitchFamily="34" charset="-120"/>
              </a:rPr>
              <a:t>• </a:t>
            </a:r>
            <a:r>
              <a:rPr lang="en-US" dirty="0">
                <a:solidFill>
                  <a:srgbClr val="2B2B2B"/>
                </a:solidFill>
                <a:latin typeface="Calibri" pitchFamily="34" charset="0"/>
                <a:ea typeface="Calibri" pitchFamily="34" charset="-122"/>
                <a:cs typeface="Calibri" pitchFamily="34" charset="-120"/>
              </a:rPr>
              <a:t>Structured cardiac rehab (Phases I-IV)
</a:t>
            </a:r>
            <a:r>
              <a:rPr lang="en-US" b="1" dirty="0">
                <a:solidFill>
                  <a:srgbClr val="8C1D2B"/>
                </a:solidFill>
                <a:latin typeface="Calibri" pitchFamily="34" charset="0"/>
                <a:ea typeface="Calibri" pitchFamily="34" charset="-122"/>
                <a:cs typeface="Calibri" pitchFamily="34" charset="-120"/>
              </a:rPr>
              <a:t>• </a:t>
            </a:r>
            <a:r>
              <a:rPr lang="en-US" dirty="0">
                <a:solidFill>
                  <a:srgbClr val="2B2B2B"/>
                </a:solidFill>
                <a:latin typeface="Calibri" pitchFamily="34" charset="0"/>
                <a:ea typeface="Calibri" pitchFamily="34" charset="-122"/>
                <a:cs typeface="Calibri" pitchFamily="34" charset="-120"/>
              </a:rPr>
              <a:t>Target LDL-C ≤2.0mmol/L; BP &lt;130/80mmHg
</a:t>
            </a:r>
            <a:r>
              <a:rPr lang="en-US" b="1" dirty="0">
                <a:solidFill>
                  <a:srgbClr val="8C1D2B"/>
                </a:solidFill>
                <a:latin typeface="Calibri" pitchFamily="34" charset="0"/>
                <a:ea typeface="Calibri" pitchFamily="34" charset="-122"/>
                <a:cs typeface="Calibri" pitchFamily="34" charset="-120"/>
              </a:rPr>
              <a:t>• </a:t>
            </a:r>
            <a:r>
              <a:rPr lang="en-US" dirty="0">
                <a:solidFill>
                  <a:srgbClr val="2B2B2B"/>
                </a:solidFill>
                <a:latin typeface="Calibri" pitchFamily="34" charset="0"/>
                <a:ea typeface="Calibri" pitchFamily="34" charset="-122"/>
                <a:cs typeface="Calibri" pitchFamily="34" charset="-120"/>
              </a:rPr>
              <a:t>Annual review incl. psychological/social wellbeing
</a:t>
            </a:r>
            <a:r>
              <a:rPr lang="en-US" b="1" dirty="0">
                <a:solidFill>
                  <a:srgbClr val="8C1D2B"/>
                </a:solidFill>
                <a:latin typeface="Calibri" pitchFamily="34" charset="0"/>
                <a:ea typeface="Calibri" pitchFamily="34" charset="-122"/>
                <a:cs typeface="Calibri" pitchFamily="34" charset="-120"/>
              </a:rPr>
              <a:t>• </a:t>
            </a:r>
            <a:r>
              <a:rPr lang="en-US" dirty="0">
                <a:solidFill>
                  <a:srgbClr val="2B2B2B"/>
                </a:solidFill>
                <a:latin typeface="Calibri" pitchFamily="34" charset="0"/>
                <a:ea typeface="Calibri" pitchFamily="34" charset="-122"/>
                <a:cs typeface="Calibri" pitchFamily="34" charset="-120"/>
              </a:rPr>
              <a:t>Influenza/pneumococcal vaccination</a:t>
            </a:r>
            <a:endParaRPr lang="en-US" dirty="0"/>
          </a:p>
        </p:txBody>
      </p:sp>
      <p:sp>
        <p:nvSpPr>
          <p:cNvPr id="11" name="Shape 9"/>
          <p:cNvSpPr/>
          <p:nvPr/>
        </p:nvSpPr>
        <p:spPr>
          <a:xfrm>
            <a:off x="8183880" y="1417320"/>
            <a:ext cx="3502152" cy="4983480"/>
          </a:xfrm>
          <a:prstGeom prst="roundRect">
            <a:avLst>
              <a:gd name="adj" fmla="val 3133"/>
            </a:avLst>
          </a:prstGeom>
          <a:solidFill>
            <a:srgbClr val="1F2A44"/>
          </a:solidFill>
          <a:ln/>
        </p:spPr>
        <p:txBody>
          <a:bodyPr/>
          <a:lstStyle/>
          <a:p>
            <a:endParaRPr lang="en-US" dirty="0"/>
          </a:p>
        </p:txBody>
      </p:sp>
      <p:sp>
        <p:nvSpPr>
          <p:cNvPr id="12" name="Text 10"/>
          <p:cNvSpPr/>
          <p:nvPr/>
        </p:nvSpPr>
        <p:spPr>
          <a:xfrm>
            <a:off x="8366760" y="1554480"/>
            <a:ext cx="3108960" cy="292608"/>
          </a:xfrm>
          <a:prstGeom prst="rect">
            <a:avLst/>
          </a:prstGeom>
          <a:noFill/>
          <a:ln/>
        </p:spPr>
        <p:txBody>
          <a:bodyPr wrap="square" rtlCol="0" anchor="ctr"/>
          <a:lstStyle/>
          <a:p>
            <a:pPr marL="0" indent="0">
              <a:buNone/>
            </a:pPr>
            <a:r>
              <a:rPr lang="en-US" b="1" kern="0" spc="30" dirty="0">
                <a:solidFill>
                  <a:srgbClr val="C98A3B"/>
                </a:solidFill>
                <a:latin typeface="Calibri" pitchFamily="34" charset="0"/>
                <a:ea typeface="Calibri" pitchFamily="34" charset="-122"/>
                <a:cs typeface="Calibri" pitchFamily="34" charset="-120"/>
              </a:rPr>
              <a:t>NATIONAL POLICY DRIVERS</a:t>
            </a:r>
            <a:endParaRPr lang="en-US" dirty="0"/>
          </a:p>
        </p:txBody>
      </p:sp>
      <p:sp>
        <p:nvSpPr>
          <p:cNvPr id="13" name="Text 11"/>
          <p:cNvSpPr/>
          <p:nvPr/>
        </p:nvSpPr>
        <p:spPr>
          <a:xfrm>
            <a:off x="8366760" y="1965960"/>
            <a:ext cx="3108960" cy="4206240"/>
          </a:xfrm>
          <a:prstGeom prst="rect">
            <a:avLst/>
          </a:prstGeom>
          <a:noFill/>
          <a:ln/>
        </p:spPr>
        <p:txBody>
          <a:bodyPr wrap="square" rtlCol="0" anchor="t"/>
          <a:lstStyle/>
          <a:p>
            <a:pPr marL="0" indent="0">
              <a:lnSpc>
                <a:spcPct val="130000"/>
              </a:lnSpc>
              <a:buNone/>
            </a:pPr>
            <a:r>
              <a:rPr lang="en-US" b="1" dirty="0">
                <a:solidFill>
                  <a:srgbClr val="FFFFFF"/>
                </a:solidFill>
                <a:latin typeface="Calibri" pitchFamily="34" charset="0"/>
                <a:ea typeface="Calibri" pitchFamily="34" charset="-122"/>
                <a:cs typeface="Calibri" pitchFamily="34" charset="-120"/>
              </a:rPr>
              <a:t>NHS Long Term Plan (2019): </a:t>
            </a:r>
            <a:r>
              <a:rPr lang="en-US" sz="1600" dirty="0">
                <a:solidFill>
                  <a:srgbClr val="D9DFEE"/>
                </a:solidFill>
                <a:latin typeface="Calibri" pitchFamily="34" charset="0"/>
                <a:ea typeface="Calibri" pitchFamily="34" charset="-122"/>
                <a:cs typeface="Calibri" pitchFamily="34" charset="-120"/>
              </a:rPr>
              <a:t>aims to prevent 150,000 heart attacks/strokes/dementia cases over 10 yrs
</a:t>
            </a:r>
            <a:r>
              <a:rPr lang="en-US" b="1" dirty="0">
                <a:solidFill>
                  <a:srgbClr val="FFFFFF"/>
                </a:solidFill>
                <a:latin typeface="Calibri" pitchFamily="34" charset="0"/>
                <a:ea typeface="Calibri" pitchFamily="34" charset="-122"/>
                <a:cs typeface="Calibri" pitchFamily="34" charset="-120"/>
              </a:rPr>
              <a:t>NHS Health Check: </a:t>
            </a:r>
            <a:r>
              <a:rPr lang="en-US" sz="1600" dirty="0">
                <a:solidFill>
                  <a:srgbClr val="D9DFEE"/>
                </a:solidFill>
                <a:latin typeface="Calibri" pitchFamily="34" charset="0"/>
                <a:ea typeface="Calibri" pitchFamily="34" charset="-122"/>
                <a:cs typeface="Calibri" pitchFamily="34" charset="-120"/>
              </a:rPr>
              <a:t>free CVD risk check, adults 40-74, every 5 yrs
</a:t>
            </a:r>
            <a:r>
              <a:rPr lang="en-US" b="1" dirty="0">
                <a:solidFill>
                  <a:srgbClr val="FFFFFF"/>
                </a:solidFill>
                <a:latin typeface="Calibri" pitchFamily="34" charset="0"/>
                <a:ea typeface="Calibri" pitchFamily="34" charset="-122"/>
                <a:cs typeface="Calibri" pitchFamily="34" charset="-120"/>
              </a:rPr>
              <a:t>CVDPREVENT audit: </a:t>
            </a:r>
            <a:r>
              <a:rPr lang="en-US" sz="1600" dirty="0">
                <a:solidFill>
                  <a:srgbClr val="D9DFEE"/>
                </a:solidFill>
                <a:latin typeface="Calibri" pitchFamily="34" charset="0"/>
                <a:ea typeface="Calibri" pitchFamily="34" charset="-122"/>
                <a:cs typeface="Calibri" pitchFamily="34" charset="-120"/>
              </a:rPr>
              <a:t>national primary-care audit driving risk-factor detection/control</a:t>
            </a:r>
            <a:endParaRPr lang="en-US" dirty="0"/>
          </a:p>
        </p:txBody>
      </p:sp>
      <p:sp>
        <p:nvSpPr>
          <p:cNvPr id="14" name="Text 12"/>
          <p:cNvSpPr/>
          <p:nvPr/>
        </p:nvSpPr>
        <p:spPr>
          <a:xfrm>
            <a:off x="11551615" y="6446520"/>
            <a:ext cx="457200" cy="274320"/>
          </a:xfrm>
          <a:prstGeom prst="rect">
            <a:avLst/>
          </a:prstGeom>
          <a:noFill/>
          <a:ln/>
        </p:spPr>
        <p:txBody>
          <a:bodyPr wrap="square" rtlCol="0" anchor="ctr"/>
          <a:lstStyle/>
          <a:p>
            <a:pPr marL="0" indent="0" algn="r">
              <a:buNone/>
            </a:pPr>
            <a:r>
              <a:rPr lang="en-US" sz="1000" dirty="0">
                <a:solidFill>
                  <a:srgbClr val="6B6B6B"/>
                </a:solidFill>
                <a:latin typeface="Calibri" pitchFamily="34" charset="0"/>
                <a:ea typeface="Calibri" pitchFamily="34" charset="-122"/>
                <a:cs typeface="Calibri" pitchFamily="34" charset="-120"/>
              </a:rPr>
              <a:t>12</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9144000" cy="292608"/>
          </a:xfrm>
          <a:prstGeom prst="rect">
            <a:avLst/>
          </a:prstGeom>
          <a:noFill/>
          <a:ln/>
        </p:spPr>
        <p:txBody>
          <a:bodyPr wrap="square" rtlCol="0" anchor="ctr"/>
          <a:lstStyle/>
          <a:p>
            <a:pPr marL="0" indent="0">
              <a:buNone/>
            </a:pPr>
            <a:r>
              <a:rPr lang="en-US" sz="1600" b="1" kern="0" spc="200" dirty="0">
                <a:solidFill>
                  <a:srgbClr val="8C1D2B"/>
                </a:solidFill>
                <a:latin typeface="Calibri" pitchFamily="34" charset="0"/>
                <a:ea typeface="Calibri" pitchFamily="34" charset="-122"/>
                <a:cs typeface="Calibri" pitchFamily="34" charset="-120"/>
              </a:rPr>
              <a:t>9. CO-PRODUCTION - SKILLS, VALUES, BEHAVIOURS</a:t>
            </a:r>
            <a:endParaRPr lang="en-US" sz="1600" dirty="0"/>
          </a:p>
        </p:txBody>
      </p:sp>
      <p:sp>
        <p:nvSpPr>
          <p:cNvPr id="3" name="Text 1"/>
          <p:cNvSpPr/>
          <p:nvPr/>
        </p:nvSpPr>
        <p:spPr>
          <a:xfrm>
            <a:off x="502920" y="530352"/>
            <a:ext cx="11155680" cy="685800"/>
          </a:xfrm>
          <a:prstGeom prst="rect">
            <a:avLst/>
          </a:prstGeom>
          <a:noFill/>
          <a:ln/>
        </p:spPr>
        <p:txBody>
          <a:bodyPr wrap="square" rtlCol="0" anchor="ctr"/>
          <a:lstStyle/>
          <a:p>
            <a:pPr marL="0" indent="0">
              <a:lnSpc>
                <a:spcPts val="2900"/>
              </a:lnSpc>
              <a:buNone/>
            </a:pPr>
            <a:r>
              <a:rPr lang="en-US" sz="2600" b="1" dirty="0">
                <a:solidFill>
                  <a:srgbClr val="1F2A44"/>
                </a:solidFill>
                <a:latin typeface="Cambria" pitchFamily="34" charset="0"/>
                <a:ea typeface="Cambria" pitchFamily="34" charset="-122"/>
                <a:cs typeface="Cambria" pitchFamily="34" charset="-120"/>
              </a:rPr>
              <a:t>What Co-Productive Care Requires of the Workforce</a:t>
            </a:r>
            <a:endParaRPr lang="en-US" sz="2600" dirty="0"/>
          </a:p>
        </p:txBody>
      </p:sp>
      <p:sp>
        <p:nvSpPr>
          <p:cNvPr id="4" name="Text 2"/>
          <p:cNvSpPr/>
          <p:nvPr/>
        </p:nvSpPr>
        <p:spPr>
          <a:xfrm>
            <a:off x="502920" y="980902"/>
            <a:ext cx="11155680" cy="893618"/>
          </a:xfrm>
          <a:prstGeom prst="rect">
            <a:avLst/>
          </a:prstGeom>
          <a:noFill/>
          <a:ln/>
        </p:spPr>
        <p:txBody>
          <a:bodyPr wrap="square" rtlCol="0" anchor="t"/>
          <a:lstStyle/>
          <a:p>
            <a:pPr marL="0" indent="0">
              <a:lnSpc>
                <a:spcPct val="120000"/>
              </a:lnSpc>
              <a:buNone/>
            </a:pPr>
            <a:r>
              <a:rPr lang="en-US" dirty="0">
                <a:solidFill>
                  <a:srgbClr val="6B6B6B"/>
                </a:solidFill>
                <a:latin typeface="Arial" panose="020B0604020202020204" pitchFamily="34" charset="0"/>
                <a:ea typeface="Calibri" pitchFamily="34" charset="-122"/>
                <a:cs typeface="Arial" panose="020B0604020202020204" pitchFamily="34" charset="0"/>
              </a:rPr>
              <a:t>Co-production is “a way of working that involves people who use health and care services, carers and communities in equal partnership” (NHS England, 2021) - a fundamentally different relationship from traditional paternalistic care.</a:t>
            </a:r>
            <a:endParaRPr lang="en-US" dirty="0">
              <a:latin typeface="Arial" panose="020B0604020202020204" pitchFamily="34" charset="0"/>
              <a:cs typeface="Arial" panose="020B0604020202020204" pitchFamily="34" charset="0"/>
            </a:endParaRPr>
          </a:p>
        </p:txBody>
      </p:sp>
      <p:sp>
        <p:nvSpPr>
          <p:cNvPr id="5" name="Shape 3"/>
          <p:cNvSpPr/>
          <p:nvPr/>
        </p:nvSpPr>
        <p:spPr>
          <a:xfrm>
            <a:off x="502920" y="2011680"/>
            <a:ext cx="3611880" cy="4389120"/>
          </a:xfrm>
          <a:prstGeom prst="roundRect">
            <a:avLst>
              <a:gd name="adj" fmla="val 3038"/>
            </a:avLst>
          </a:prstGeom>
          <a:solidFill>
            <a:srgbClr val="FBEEEC"/>
          </a:solidFill>
          <a:ln w="12700">
            <a:solidFill>
              <a:srgbClr val="E9D3CF"/>
            </a:solidFill>
            <a:prstDash val="solid"/>
          </a:ln>
        </p:spPr>
        <p:txBody>
          <a:bodyPr/>
          <a:lstStyle/>
          <a:p>
            <a:endParaRPr lang="en-US" dirty="0"/>
          </a:p>
        </p:txBody>
      </p:sp>
      <p:sp>
        <p:nvSpPr>
          <p:cNvPr id="6" name="Shape 4"/>
          <p:cNvSpPr/>
          <p:nvPr/>
        </p:nvSpPr>
        <p:spPr>
          <a:xfrm>
            <a:off x="502920" y="2011680"/>
            <a:ext cx="3611880" cy="438912"/>
          </a:xfrm>
          <a:prstGeom prst="rect">
            <a:avLst/>
          </a:prstGeom>
          <a:solidFill>
            <a:srgbClr val="8C1D2B"/>
          </a:solidFill>
          <a:ln/>
        </p:spPr>
        <p:txBody>
          <a:bodyPr/>
          <a:lstStyle/>
          <a:p>
            <a:endParaRPr lang="en-US" dirty="0"/>
          </a:p>
        </p:txBody>
      </p:sp>
      <p:sp>
        <p:nvSpPr>
          <p:cNvPr id="7" name="Text 5"/>
          <p:cNvSpPr/>
          <p:nvPr/>
        </p:nvSpPr>
        <p:spPr>
          <a:xfrm>
            <a:off x="502920" y="2011680"/>
            <a:ext cx="3611880" cy="438912"/>
          </a:xfrm>
          <a:prstGeom prst="rect">
            <a:avLst/>
          </a:prstGeom>
          <a:noFill/>
          <a:ln/>
        </p:spPr>
        <p:txBody>
          <a:bodyPr wrap="square" rtlCol="0" anchor="ctr"/>
          <a:lstStyle/>
          <a:p>
            <a:pPr marL="0" indent="0" algn="ctr">
              <a:buNone/>
            </a:pPr>
            <a:r>
              <a:rPr lang="en-US" b="1" kern="0" spc="120" dirty="0">
                <a:solidFill>
                  <a:srgbClr val="FFFFFF"/>
                </a:solidFill>
                <a:latin typeface="Calibri" pitchFamily="34" charset="0"/>
                <a:ea typeface="Calibri" pitchFamily="34" charset="-122"/>
                <a:cs typeface="Calibri" pitchFamily="34" charset="-120"/>
              </a:rPr>
              <a:t>SKILLS</a:t>
            </a:r>
            <a:endParaRPr lang="en-US" sz="1600" dirty="0"/>
          </a:p>
        </p:txBody>
      </p:sp>
      <p:sp>
        <p:nvSpPr>
          <p:cNvPr id="8" name="Text 6"/>
          <p:cNvSpPr/>
          <p:nvPr/>
        </p:nvSpPr>
        <p:spPr>
          <a:xfrm>
            <a:off x="685800" y="2606040"/>
            <a:ext cx="3246120" cy="3657600"/>
          </a:xfrm>
          <a:prstGeom prst="rect">
            <a:avLst/>
          </a:prstGeom>
          <a:noFill/>
          <a:ln/>
        </p:spPr>
        <p:txBody>
          <a:bodyPr wrap="square" rtlCol="0" anchor="t"/>
          <a:lstStyle/>
          <a:p>
            <a:pPr marL="342900" indent="-342900">
              <a:lnSpc>
                <a:spcPct val="128000"/>
              </a:lnSpc>
              <a:spcAft>
                <a:spcPts val="1000"/>
              </a:spcAft>
              <a:buSzPct val="100000"/>
              <a:buChar char="✦"/>
            </a:pPr>
            <a:r>
              <a:rPr lang="en-US" dirty="0">
                <a:solidFill>
                  <a:srgbClr val="2B2B2B"/>
                </a:solidFill>
                <a:latin typeface="Calibri" pitchFamily="34" charset="0"/>
                <a:ea typeface="Calibri" pitchFamily="34" charset="-122"/>
                <a:cs typeface="Calibri" pitchFamily="34" charset="-120"/>
              </a:rPr>
              <a:t>Shared decision-making &amp; structured care-planning conversations</a:t>
            </a:r>
            <a:endParaRPr lang="en-US" dirty="0"/>
          </a:p>
          <a:p>
            <a:pPr marL="342900" indent="-342900">
              <a:lnSpc>
                <a:spcPct val="128000"/>
              </a:lnSpc>
              <a:spcAft>
                <a:spcPts val="1000"/>
              </a:spcAft>
              <a:buSzPct val="100000"/>
              <a:buChar char="✦"/>
            </a:pPr>
            <a:r>
              <a:rPr lang="en-US" dirty="0">
                <a:solidFill>
                  <a:srgbClr val="2B2B2B"/>
                </a:solidFill>
                <a:latin typeface="Calibri" pitchFamily="34" charset="0"/>
                <a:ea typeface="Calibri" pitchFamily="34" charset="-122"/>
                <a:cs typeface="Calibri" pitchFamily="34" charset="-120"/>
              </a:rPr>
              <a:t>Health-coaching and motivational interviewing</a:t>
            </a:r>
            <a:endParaRPr lang="en-US" dirty="0"/>
          </a:p>
          <a:p>
            <a:pPr marL="342900" indent="-342900">
              <a:lnSpc>
                <a:spcPct val="128000"/>
              </a:lnSpc>
              <a:spcAft>
                <a:spcPts val="1000"/>
              </a:spcAft>
              <a:buSzPct val="100000"/>
              <a:buChar char="✦"/>
            </a:pPr>
            <a:r>
              <a:rPr lang="en-US" dirty="0">
                <a:solidFill>
                  <a:srgbClr val="2B2B2B"/>
                </a:solidFill>
                <a:latin typeface="Calibri" pitchFamily="34" charset="0"/>
                <a:ea typeface="Calibri" pitchFamily="34" charset="-122"/>
                <a:cs typeface="Calibri" pitchFamily="34" charset="-120"/>
              </a:rPr>
              <a:t>Accessible, jargon-free risk communication</a:t>
            </a:r>
            <a:endParaRPr lang="en-US" dirty="0"/>
          </a:p>
          <a:p>
            <a:pPr marL="342900" indent="-342900">
              <a:lnSpc>
                <a:spcPct val="128000"/>
              </a:lnSpc>
              <a:spcAft>
                <a:spcPts val="1000"/>
              </a:spcAft>
              <a:buSzPct val="100000"/>
              <a:buChar char="✦"/>
            </a:pPr>
            <a:r>
              <a:rPr lang="en-US" dirty="0">
                <a:solidFill>
                  <a:srgbClr val="2B2B2B"/>
                </a:solidFill>
                <a:latin typeface="Calibri" pitchFamily="34" charset="0"/>
                <a:ea typeface="Calibri" pitchFamily="34" charset="-122"/>
                <a:cs typeface="Calibri" pitchFamily="34" charset="-120"/>
              </a:rPr>
              <a:t>Cultural competence &amp; health-literacy assessment</a:t>
            </a:r>
            <a:endParaRPr lang="en-US" dirty="0"/>
          </a:p>
        </p:txBody>
      </p:sp>
      <p:sp>
        <p:nvSpPr>
          <p:cNvPr id="9" name="Shape 7"/>
          <p:cNvSpPr/>
          <p:nvPr/>
        </p:nvSpPr>
        <p:spPr>
          <a:xfrm>
            <a:off x="4288536" y="2011680"/>
            <a:ext cx="3611880" cy="4389120"/>
          </a:xfrm>
          <a:prstGeom prst="roundRect">
            <a:avLst>
              <a:gd name="adj" fmla="val 3038"/>
            </a:avLst>
          </a:prstGeom>
          <a:solidFill>
            <a:srgbClr val="FBEEEC"/>
          </a:solidFill>
          <a:ln w="12700">
            <a:solidFill>
              <a:srgbClr val="E9D3CF"/>
            </a:solidFill>
            <a:prstDash val="solid"/>
          </a:ln>
        </p:spPr>
        <p:txBody>
          <a:bodyPr/>
          <a:lstStyle/>
          <a:p>
            <a:endParaRPr lang="en-US" dirty="0"/>
          </a:p>
        </p:txBody>
      </p:sp>
      <p:sp>
        <p:nvSpPr>
          <p:cNvPr id="10" name="Shape 8"/>
          <p:cNvSpPr/>
          <p:nvPr/>
        </p:nvSpPr>
        <p:spPr>
          <a:xfrm>
            <a:off x="4288536" y="2011680"/>
            <a:ext cx="3611880" cy="438912"/>
          </a:xfrm>
          <a:prstGeom prst="rect">
            <a:avLst/>
          </a:prstGeom>
          <a:solidFill>
            <a:srgbClr val="1F2A44"/>
          </a:solidFill>
          <a:ln/>
        </p:spPr>
        <p:txBody>
          <a:bodyPr/>
          <a:lstStyle/>
          <a:p>
            <a:endParaRPr lang="en-US" dirty="0"/>
          </a:p>
        </p:txBody>
      </p:sp>
      <p:sp>
        <p:nvSpPr>
          <p:cNvPr id="11" name="Text 9"/>
          <p:cNvSpPr/>
          <p:nvPr/>
        </p:nvSpPr>
        <p:spPr>
          <a:xfrm>
            <a:off x="4288536" y="2011680"/>
            <a:ext cx="3611880" cy="438912"/>
          </a:xfrm>
          <a:prstGeom prst="rect">
            <a:avLst/>
          </a:prstGeom>
          <a:noFill/>
          <a:ln/>
        </p:spPr>
        <p:txBody>
          <a:bodyPr wrap="square" rtlCol="0" anchor="ctr"/>
          <a:lstStyle/>
          <a:p>
            <a:pPr marL="0" indent="0" algn="ctr">
              <a:buNone/>
            </a:pPr>
            <a:r>
              <a:rPr lang="en-US" b="1" kern="0" spc="120" dirty="0">
                <a:solidFill>
                  <a:srgbClr val="FFFFFF"/>
                </a:solidFill>
                <a:latin typeface="Calibri" pitchFamily="34" charset="0"/>
                <a:ea typeface="Calibri" pitchFamily="34" charset="-122"/>
                <a:cs typeface="Calibri" pitchFamily="34" charset="-120"/>
              </a:rPr>
              <a:t>VALUES</a:t>
            </a:r>
            <a:endParaRPr lang="en-US" dirty="0"/>
          </a:p>
        </p:txBody>
      </p:sp>
      <p:sp>
        <p:nvSpPr>
          <p:cNvPr id="12" name="Text 10"/>
          <p:cNvSpPr/>
          <p:nvPr/>
        </p:nvSpPr>
        <p:spPr>
          <a:xfrm>
            <a:off x="4471416" y="2606040"/>
            <a:ext cx="3246120" cy="3657600"/>
          </a:xfrm>
          <a:prstGeom prst="rect">
            <a:avLst/>
          </a:prstGeom>
          <a:noFill/>
          <a:ln/>
        </p:spPr>
        <p:txBody>
          <a:bodyPr wrap="square" rtlCol="0" anchor="t"/>
          <a:lstStyle/>
          <a:p>
            <a:pPr marL="342900" indent="-342900">
              <a:lnSpc>
                <a:spcPct val="128000"/>
              </a:lnSpc>
              <a:spcAft>
                <a:spcPts val="1000"/>
              </a:spcAft>
              <a:buSzPct val="100000"/>
              <a:buChar char="✦"/>
            </a:pPr>
            <a:r>
              <a:rPr lang="en-US" sz="1600" dirty="0">
                <a:solidFill>
                  <a:srgbClr val="2B2B2B"/>
                </a:solidFill>
                <a:latin typeface="Calibri" pitchFamily="34" charset="0"/>
                <a:ea typeface="Calibri" pitchFamily="34" charset="-122"/>
                <a:cs typeface="Calibri" pitchFamily="34" charset="-120"/>
              </a:rPr>
              <a:t>Lived experience is expertise, not mere 'compliance'</a:t>
            </a:r>
            <a:endParaRPr lang="en-US" sz="1600" dirty="0"/>
          </a:p>
          <a:p>
            <a:pPr marL="342900" indent="-342900">
              <a:lnSpc>
                <a:spcPct val="128000"/>
              </a:lnSpc>
              <a:spcAft>
                <a:spcPts val="1000"/>
              </a:spcAft>
              <a:buSzPct val="100000"/>
              <a:buChar char="✦"/>
            </a:pPr>
            <a:r>
              <a:rPr lang="en-US" sz="1600" dirty="0">
                <a:solidFill>
                  <a:srgbClr val="2B2B2B"/>
                </a:solidFill>
                <a:latin typeface="Calibri" pitchFamily="34" charset="0"/>
                <a:ea typeface="Calibri" pitchFamily="34" charset="-122"/>
                <a:cs typeface="Calibri" pitchFamily="34" charset="-120"/>
              </a:rPr>
              <a:t>Respect for autonomy, even where decisions differ from clinical preference</a:t>
            </a:r>
            <a:endParaRPr lang="en-US" sz="1600" dirty="0"/>
          </a:p>
          <a:p>
            <a:pPr marL="342900" indent="-342900">
              <a:lnSpc>
                <a:spcPct val="128000"/>
              </a:lnSpc>
              <a:spcAft>
                <a:spcPts val="1000"/>
              </a:spcAft>
              <a:buSzPct val="100000"/>
              <a:buChar char="✦"/>
            </a:pPr>
            <a:r>
              <a:rPr lang="en-US" sz="1600" dirty="0">
                <a:solidFill>
                  <a:srgbClr val="2B2B2B"/>
                </a:solidFill>
                <a:latin typeface="Calibri" pitchFamily="34" charset="0"/>
                <a:ea typeface="Calibri" pitchFamily="34" charset="-122"/>
                <a:cs typeface="Calibri" pitchFamily="34" charset="-120"/>
              </a:rPr>
              <a:t>Equity commitment - countering the inverse-care law</a:t>
            </a:r>
            <a:endParaRPr lang="en-US" sz="1600" dirty="0"/>
          </a:p>
          <a:p>
            <a:pPr marL="342900" indent="-342900">
              <a:lnSpc>
                <a:spcPct val="128000"/>
              </a:lnSpc>
              <a:spcAft>
                <a:spcPts val="1000"/>
              </a:spcAft>
              <a:buSzPct val="100000"/>
              <a:buChar char="✦"/>
            </a:pPr>
            <a:r>
              <a:rPr lang="en-US" sz="1600" dirty="0">
                <a:solidFill>
                  <a:srgbClr val="2B2B2B"/>
                </a:solidFill>
                <a:latin typeface="Calibri" pitchFamily="34" charset="0"/>
                <a:ea typeface="Calibri" pitchFamily="34" charset="-122"/>
                <a:cs typeface="Calibri" pitchFamily="34" charset="-120"/>
              </a:rPr>
              <a:t>Humility: professional and patient knowledge as complementary</a:t>
            </a:r>
            <a:endParaRPr lang="en-US" sz="1600" dirty="0"/>
          </a:p>
        </p:txBody>
      </p:sp>
      <p:sp>
        <p:nvSpPr>
          <p:cNvPr id="13" name="Shape 11"/>
          <p:cNvSpPr/>
          <p:nvPr/>
        </p:nvSpPr>
        <p:spPr>
          <a:xfrm>
            <a:off x="8074152" y="2011680"/>
            <a:ext cx="3611880" cy="4389120"/>
          </a:xfrm>
          <a:prstGeom prst="roundRect">
            <a:avLst>
              <a:gd name="adj" fmla="val 3038"/>
            </a:avLst>
          </a:prstGeom>
          <a:solidFill>
            <a:srgbClr val="FBEEEC"/>
          </a:solidFill>
          <a:ln w="12700">
            <a:solidFill>
              <a:srgbClr val="E9D3CF"/>
            </a:solidFill>
            <a:prstDash val="solid"/>
          </a:ln>
        </p:spPr>
        <p:txBody>
          <a:bodyPr/>
          <a:lstStyle/>
          <a:p>
            <a:endParaRPr lang="en-US" dirty="0"/>
          </a:p>
        </p:txBody>
      </p:sp>
      <p:sp>
        <p:nvSpPr>
          <p:cNvPr id="14" name="Shape 12"/>
          <p:cNvSpPr/>
          <p:nvPr/>
        </p:nvSpPr>
        <p:spPr>
          <a:xfrm>
            <a:off x="8074152" y="2011680"/>
            <a:ext cx="3611880" cy="438912"/>
          </a:xfrm>
          <a:prstGeom prst="rect">
            <a:avLst/>
          </a:prstGeom>
          <a:solidFill>
            <a:srgbClr val="C98A3B"/>
          </a:solidFill>
          <a:ln/>
        </p:spPr>
        <p:txBody>
          <a:bodyPr/>
          <a:lstStyle/>
          <a:p>
            <a:endParaRPr lang="en-US" dirty="0"/>
          </a:p>
        </p:txBody>
      </p:sp>
      <p:sp>
        <p:nvSpPr>
          <p:cNvPr id="15" name="Text 13"/>
          <p:cNvSpPr/>
          <p:nvPr/>
        </p:nvSpPr>
        <p:spPr>
          <a:xfrm>
            <a:off x="8074152" y="2011680"/>
            <a:ext cx="3611880" cy="438912"/>
          </a:xfrm>
          <a:prstGeom prst="rect">
            <a:avLst/>
          </a:prstGeom>
          <a:noFill/>
          <a:ln/>
        </p:spPr>
        <p:txBody>
          <a:bodyPr wrap="square" rtlCol="0" anchor="ctr"/>
          <a:lstStyle/>
          <a:p>
            <a:pPr marL="0" indent="0" algn="ctr">
              <a:buNone/>
            </a:pPr>
            <a:r>
              <a:rPr lang="en-US" b="1" kern="0" spc="120" dirty="0">
                <a:solidFill>
                  <a:srgbClr val="FFFFFF"/>
                </a:solidFill>
                <a:latin typeface="Calibri" pitchFamily="34" charset="0"/>
                <a:ea typeface="Calibri" pitchFamily="34" charset="-122"/>
                <a:cs typeface="Calibri" pitchFamily="34" charset="-120"/>
              </a:rPr>
              <a:t>BEHAVIOURS</a:t>
            </a:r>
            <a:endParaRPr lang="en-US" sz="1250" dirty="0"/>
          </a:p>
        </p:txBody>
      </p:sp>
      <p:sp>
        <p:nvSpPr>
          <p:cNvPr id="16" name="Text 14"/>
          <p:cNvSpPr/>
          <p:nvPr/>
        </p:nvSpPr>
        <p:spPr>
          <a:xfrm>
            <a:off x="8257032" y="2606040"/>
            <a:ext cx="3246120" cy="3657600"/>
          </a:xfrm>
          <a:prstGeom prst="rect">
            <a:avLst/>
          </a:prstGeom>
          <a:noFill/>
          <a:ln/>
        </p:spPr>
        <p:txBody>
          <a:bodyPr wrap="square" rtlCol="0" anchor="t"/>
          <a:lstStyle/>
          <a:p>
            <a:pPr marL="342900" indent="-342900">
              <a:lnSpc>
                <a:spcPct val="128000"/>
              </a:lnSpc>
              <a:spcAft>
                <a:spcPts val="1000"/>
              </a:spcAft>
              <a:buSzPct val="100000"/>
              <a:buChar char="✦"/>
            </a:pPr>
            <a:r>
              <a:rPr lang="en-US" sz="1600" dirty="0">
                <a:solidFill>
                  <a:srgbClr val="2B2B2B"/>
                </a:solidFill>
                <a:latin typeface="Calibri" pitchFamily="34" charset="0"/>
                <a:ea typeface="Calibri" pitchFamily="34" charset="-122"/>
                <a:cs typeface="Calibri" pitchFamily="34" charset="-120"/>
              </a:rPr>
              <a:t>Ask “what matters to you?” before “what's the matter?”</a:t>
            </a:r>
            <a:endParaRPr lang="en-US" sz="1600" dirty="0"/>
          </a:p>
          <a:p>
            <a:pPr marL="342900" indent="-342900">
              <a:lnSpc>
                <a:spcPct val="128000"/>
              </a:lnSpc>
              <a:spcAft>
                <a:spcPts val="1000"/>
              </a:spcAft>
              <a:buSzPct val="100000"/>
              <a:buChar char="✦"/>
            </a:pPr>
            <a:r>
              <a:rPr lang="en-US" sz="1600" dirty="0">
                <a:solidFill>
                  <a:srgbClr val="2B2B2B"/>
                </a:solidFill>
                <a:latin typeface="Calibri" pitchFamily="34" charset="0"/>
                <a:ea typeface="Calibri" pitchFamily="34" charset="-122"/>
                <a:cs typeface="Calibri" pitchFamily="34" charset="-120"/>
              </a:rPr>
              <a:t>Flex delivery around the person's life, not service convenience</a:t>
            </a:r>
            <a:endParaRPr lang="en-US" sz="1600" dirty="0"/>
          </a:p>
          <a:p>
            <a:pPr marL="342900" indent="-342900">
              <a:lnSpc>
                <a:spcPct val="128000"/>
              </a:lnSpc>
              <a:spcAft>
                <a:spcPts val="1000"/>
              </a:spcAft>
              <a:buSzPct val="100000"/>
              <a:buChar char="✦"/>
            </a:pPr>
            <a:r>
              <a:rPr lang="en-US" sz="1600" dirty="0">
                <a:solidFill>
                  <a:srgbClr val="2B2B2B"/>
                </a:solidFill>
                <a:latin typeface="Calibri" pitchFamily="34" charset="0"/>
                <a:ea typeface="Calibri" pitchFamily="34" charset="-122"/>
                <a:cs typeface="Calibri" pitchFamily="34" charset="-120"/>
              </a:rPr>
              <a:t>Follow up proactively, not just on non-attendance</a:t>
            </a:r>
            <a:endParaRPr lang="en-US" sz="1600" dirty="0"/>
          </a:p>
          <a:p>
            <a:pPr marL="342900" indent="-342900">
              <a:lnSpc>
                <a:spcPct val="128000"/>
              </a:lnSpc>
              <a:spcAft>
                <a:spcPts val="1000"/>
              </a:spcAft>
              <a:buSzPct val="100000"/>
              <a:buChar char="✦"/>
            </a:pPr>
            <a:r>
              <a:rPr lang="en-US" sz="1600" dirty="0">
                <a:solidFill>
                  <a:srgbClr val="2B2B2B"/>
                </a:solidFill>
                <a:latin typeface="Calibri" pitchFamily="34" charset="0"/>
                <a:ea typeface="Calibri" pitchFamily="34" charset="-122"/>
                <a:cs typeface="Calibri" pitchFamily="34" charset="-120"/>
              </a:rPr>
              <a:t>Reflective practice: was care genuinely co-produced?</a:t>
            </a:r>
            <a:endParaRPr lang="en-US" sz="1600" dirty="0"/>
          </a:p>
        </p:txBody>
      </p:sp>
      <p:sp>
        <p:nvSpPr>
          <p:cNvPr id="17" name="Text 15"/>
          <p:cNvSpPr/>
          <p:nvPr/>
        </p:nvSpPr>
        <p:spPr>
          <a:xfrm>
            <a:off x="11551615" y="6446520"/>
            <a:ext cx="457200" cy="274320"/>
          </a:xfrm>
          <a:prstGeom prst="rect">
            <a:avLst/>
          </a:prstGeom>
          <a:noFill/>
          <a:ln/>
        </p:spPr>
        <p:txBody>
          <a:bodyPr wrap="square" rtlCol="0" anchor="ctr"/>
          <a:lstStyle/>
          <a:p>
            <a:pPr marL="0" indent="0" algn="r">
              <a:buNone/>
            </a:pPr>
            <a:r>
              <a:rPr lang="en-US" sz="1000" dirty="0">
                <a:solidFill>
                  <a:srgbClr val="6B6B6B"/>
                </a:solidFill>
                <a:latin typeface="Calibri" pitchFamily="34" charset="0"/>
                <a:ea typeface="Calibri" pitchFamily="34" charset="-122"/>
                <a:cs typeface="Calibri" pitchFamily="34" charset="-120"/>
              </a:rPr>
              <a:t>13</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9144000" cy="292608"/>
          </a:xfrm>
          <a:prstGeom prst="rect">
            <a:avLst/>
          </a:prstGeom>
          <a:noFill/>
          <a:ln/>
        </p:spPr>
        <p:txBody>
          <a:bodyPr wrap="square" rtlCol="0" anchor="ctr"/>
          <a:lstStyle/>
          <a:p>
            <a:pPr marL="0" indent="0">
              <a:buNone/>
            </a:pPr>
            <a:r>
              <a:rPr lang="en-US" sz="1600" b="1" kern="0" spc="200" dirty="0">
                <a:solidFill>
                  <a:srgbClr val="8C1D2B"/>
                </a:solidFill>
                <a:latin typeface="Calibri" pitchFamily="34" charset="0"/>
                <a:ea typeface="Calibri" pitchFamily="34" charset="-122"/>
                <a:cs typeface="Calibri" pitchFamily="34" charset="-120"/>
              </a:rPr>
              <a:t>9. CO-PRODUCTION - CRITICAL EVALUATION</a:t>
            </a:r>
            <a:endParaRPr lang="en-US" sz="1600" dirty="0"/>
          </a:p>
        </p:txBody>
      </p:sp>
      <p:sp>
        <p:nvSpPr>
          <p:cNvPr id="3" name="Text 1"/>
          <p:cNvSpPr/>
          <p:nvPr/>
        </p:nvSpPr>
        <p:spPr>
          <a:xfrm>
            <a:off x="502920" y="530352"/>
            <a:ext cx="11155680" cy="685800"/>
          </a:xfrm>
          <a:prstGeom prst="rect">
            <a:avLst/>
          </a:prstGeom>
          <a:noFill/>
          <a:ln/>
        </p:spPr>
        <p:txBody>
          <a:bodyPr wrap="square" rtlCol="0" anchor="ctr"/>
          <a:lstStyle/>
          <a:p>
            <a:pPr marL="0" indent="0">
              <a:lnSpc>
                <a:spcPts val="2900"/>
              </a:lnSpc>
              <a:buNone/>
            </a:pPr>
            <a:r>
              <a:rPr lang="en-US" sz="2600" b="1" dirty="0">
                <a:solidFill>
                  <a:srgbClr val="1F2A44"/>
                </a:solidFill>
                <a:latin typeface="Cambria" pitchFamily="34" charset="0"/>
                <a:ea typeface="Cambria" pitchFamily="34" charset="-122"/>
                <a:cs typeface="Cambria" pitchFamily="34" charset="-120"/>
              </a:rPr>
              <a:t>Critical Evaluation: Tensions in Delivering Co-Production</a:t>
            </a:r>
            <a:endParaRPr lang="en-US" sz="2600" dirty="0"/>
          </a:p>
        </p:txBody>
      </p:sp>
      <p:sp>
        <p:nvSpPr>
          <p:cNvPr id="4" name="Shape 2"/>
          <p:cNvSpPr/>
          <p:nvPr/>
        </p:nvSpPr>
        <p:spPr>
          <a:xfrm>
            <a:off x="502920" y="1417320"/>
            <a:ext cx="5440680" cy="1965960"/>
          </a:xfrm>
          <a:prstGeom prst="roundRect">
            <a:avLst>
              <a:gd name="adj" fmla="val 4651"/>
            </a:avLst>
          </a:prstGeom>
          <a:solidFill>
            <a:srgbClr val="FBEEEC"/>
          </a:solidFill>
          <a:ln w="9525">
            <a:solidFill>
              <a:srgbClr val="E9D3CF"/>
            </a:solidFill>
            <a:prstDash val="solid"/>
          </a:ln>
        </p:spPr>
        <p:txBody>
          <a:bodyPr/>
          <a:lstStyle/>
          <a:p>
            <a:endParaRPr lang="en-US" dirty="0"/>
          </a:p>
        </p:txBody>
      </p:sp>
      <p:sp>
        <p:nvSpPr>
          <p:cNvPr id="5" name="Text 3"/>
          <p:cNvSpPr/>
          <p:nvPr/>
        </p:nvSpPr>
        <p:spPr>
          <a:xfrm>
            <a:off x="685800" y="1545336"/>
            <a:ext cx="5074920" cy="411480"/>
          </a:xfrm>
          <a:prstGeom prst="rect">
            <a:avLst/>
          </a:prstGeom>
          <a:noFill/>
          <a:ln/>
        </p:spPr>
        <p:txBody>
          <a:bodyPr wrap="square" rtlCol="0" anchor="ctr"/>
          <a:lstStyle/>
          <a:p>
            <a:pPr marL="0" indent="0">
              <a:buNone/>
            </a:pPr>
            <a:r>
              <a:rPr lang="en-US" b="1" dirty="0">
                <a:solidFill>
                  <a:srgbClr val="1F2A44"/>
                </a:solidFill>
                <a:latin typeface="Cambria" pitchFamily="34" charset="0"/>
                <a:ea typeface="Cambria" pitchFamily="34" charset="-122"/>
                <a:cs typeface="Cambria" pitchFamily="34" charset="-120"/>
              </a:rPr>
              <a:t>Time &amp; caseload pressure</a:t>
            </a:r>
            <a:endParaRPr lang="en-US" dirty="0"/>
          </a:p>
        </p:txBody>
      </p:sp>
      <p:sp>
        <p:nvSpPr>
          <p:cNvPr id="6" name="Text 4"/>
          <p:cNvSpPr/>
          <p:nvPr/>
        </p:nvSpPr>
        <p:spPr>
          <a:xfrm>
            <a:off x="685800" y="1984248"/>
            <a:ext cx="5074920" cy="1280160"/>
          </a:xfrm>
          <a:prstGeom prst="rect">
            <a:avLst/>
          </a:prstGeom>
          <a:noFill/>
          <a:ln/>
        </p:spPr>
        <p:txBody>
          <a:bodyPr wrap="square" rtlCol="0" anchor="t"/>
          <a:lstStyle/>
          <a:p>
            <a:pPr marL="0" indent="0">
              <a:lnSpc>
                <a:spcPct val="125000"/>
              </a:lnSpc>
              <a:buNone/>
            </a:pPr>
            <a:r>
              <a:rPr lang="en-US" sz="1600" dirty="0">
                <a:solidFill>
                  <a:srgbClr val="2B2B2B"/>
                </a:solidFill>
                <a:latin typeface="Calibri" pitchFamily="34" charset="0"/>
                <a:ea typeface="Calibri" pitchFamily="34" charset="-122"/>
                <a:cs typeface="Calibri" pitchFamily="34" charset="-120"/>
              </a:rPr>
              <a:t>Co-produced conversations take longer than protocol-driven review; workforce shortages in cardiac rehab constrain capacity (BACPR, 2023).</a:t>
            </a:r>
            <a:endParaRPr lang="en-US" sz="1600" dirty="0"/>
          </a:p>
        </p:txBody>
      </p:sp>
      <p:sp>
        <p:nvSpPr>
          <p:cNvPr id="7" name="Shape 5"/>
          <p:cNvSpPr/>
          <p:nvPr/>
        </p:nvSpPr>
        <p:spPr>
          <a:xfrm>
            <a:off x="6217920" y="1417320"/>
            <a:ext cx="5440680" cy="1965960"/>
          </a:xfrm>
          <a:prstGeom prst="roundRect">
            <a:avLst>
              <a:gd name="adj" fmla="val 4651"/>
            </a:avLst>
          </a:prstGeom>
          <a:solidFill>
            <a:srgbClr val="E7EAF1"/>
          </a:solidFill>
          <a:ln w="9525">
            <a:solidFill>
              <a:srgbClr val="E9D3CF"/>
            </a:solidFill>
            <a:prstDash val="solid"/>
          </a:ln>
        </p:spPr>
        <p:txBody>
          <a:bodyPr/>
          <a:lstStyle/>
          <a:p>
            <a:endParaRPr lang="en-US" dirty="0"/>
          </a:p>
        </p:txBody>
      </p:sp>
      <p:sp>
        <p:nvSpPr>
          <p:cNvPr id="8" name="Text 6"/>
          <p:cNvSpPr/>
          <p:nvPr/>
        </p:nvSpPr>
        <p:spPr>
          <a:xfrm>
            <a:off x="6400800" y="1545336"/>
            <a:ext cx="5074920" cy="411480"/>
          </a:xfrm>
          <a:prstGeom prst="rect">
            <a:avLst/>
          </a:prstGeom>
          <a:noFill/>
          <a:ln/>
        </p:spPr>
        <p:txBody>
          <a:bodyPr wrap="square" rtlCol="0" anchor="ctr"/>
          <a:lstStyle/>
          <a:p>
            <a:pPr marL="0" indent="0">
              <a:buNone/>
            </a:pPr>
            <a:r>
              <a:rPr lang="en-US" b="1" dirty="0">
                <a:solidFill>
                  <a:srgbClr val="1F2A44"/>
                </a:solidFill>
                <a:latin typeface="Cambria" pitchFamily="34" charset="0"/>
                <a:ea typeface="Cambria" pitchFamily="34" charset="-122"/>
                <a:cs typeface="Cambria" pitchFamily="34" charset="-120"/>
              </a:rPr>
              <a:t>Health literacy &amp; inequality</a:t>
            </a:r>
            <a:endParaRPr lang="en-US" dirty="0"/>
          </a:p>
        </p:txBody>
      </p:sp>
      <p:sp>
        <p:nvSpPr>
          <p:cNvPr id="9" name="Text 7"/>
          <p:cNvSpPr/>
          <p:nvPr/>
        </p:nvSpPr>
        <p:spPr>
          <a:xfrm>
            <a:off x="6400800" y="1984248"/>
            <a:ext cx="5074920" cy="1280160"/>
          </a:xfrm>
          <a:prstGeom prst="rect">
            <a:avLst/>
          </a:prstGeom>
          <a:noFill/>
          <a:ln/>
        </p:spPr>
        <p:txBody>
          <a:bodyPr wrap="square" rtlCol="0" anchor="t"/>
          <a:lstStyle/>
          <a:p>
            <a:pPr marL="0" indent="0">
              <a:lnSpc>
                <a:spcPct val="125000"/>
              </a:lnSpc>
              <a:buNone/>
            </a:pPr>
            <a:r>
              <a:rPr lang="en-US" sz="1600" dirty="0">
                <a:solidFill>
                  <a:srgbClr val="2B2B2B"/>
                </a:solidFill>
                <a:latin typeface="Calibri" pitchFamily="34" charset="0"/>
                <a:ea typeface="Calibri" pitchFamily="34" charset="-122"/>
                <a:cs typeface="Calibri" pitchFamily="34" charset="-120"/>
              </a:rPr>
              <a:t>Co-production assumes confidence/literacy to 'push back' that is unevenly distributed; without adaptation it can widen, not close, inequity (NICE QS167).</a:t>
            </a:r>
            <a:endParaRPr lang="en-US" sz="1600" dirty="0"/>
          </a:p>
        </p:txBody>
      </p:sp>
      <p:sp>
        <p:nvSpPr>
          <p:cNvPr id="10" name="Shape 8"/>
          <p:cNvSpPr/>
          <p:nvPr/>
        </p:nvSpPr>
        <p:spPr>
          <a:xfrm>
            <a:off x="502920" y="3566160"/>
            <a:ext cx="5440680" cy="1965960"/>
          </a:xfrm>
          <a:prstGeom prst="roundRect">
            <a:avLst>
              <a:gd name="adj" fmla="val 4651"/>
            </a:avLst>
          </a:prstGeom>
          <a:solidFill>
            <a:srgbClr val="FBEEEC"/>
          </a:solidFill>
          <a:ln w="9525">
            <a:solidFill>
              <a:srgbClr val="E9D3CF"/>
            </a:solidFill>
            <a:prstDash val="solid"/>
          </a:ln>
        </p:spPr>
        <p:txBody>
          <a:bodyPr/>
          <a:lstStyle/>
          <a:p>
            <a:endParaRPr lang="en-US" dirty="0"/>
          </a:p>
        </p:txBody>
      </p:sp>
      <p:sp>
        <p:nvSpPr>
          <p:cNvPr id="11" name="Text 9"/>
          <p:cNvSpPr/>
          <p:nvPr/>
        </p:nvSpPr>
        <p:spPr>
          <a:xfrm>
            <a:off x="685800" y="3694176"/>
            <a:ext cx="5074920" cy="411480"/>
          </a:xfrm>
          <a:prstGeom prst="rect">
            <a:avLst/>
          </a:prstGeom>
          <a:noFill/>
          <a:ln/>
        </p:spPr>
        <p:txBody>
          <a:bodyPr wrap="square" rtlCol="0" anchor="ctr"/>
          <a:lstStyle/>
          <a:p>
            <a:pPr marL="0" indent="0">
              <a:buNone/>
            </a:pPr>
            <a:r>
              <a:rPr lang="en-US" b="1" dirty="0">
                <a:solidFill>
                  <a:srgbClr val="1F2A44"/>
                </a:solidFill>
                <a:latin typeface="Cambria" pitchFamily="34" charset="0"/>
                <a:ea typeface="Cambria" pitchFamily="34" charset="-122"/>
                <a:cs typeface="Cambria" pitchFamily="34" charset="-120"/>
              </a:rPr>
              <a:t>Risk-averse professional culture</a:t>
            </a:r>
            <a:endParaRPr lang="en-US" dirty="0"/>
          </a:p>
        </p:txBody>
      </p:sp>
      <p:sp>
        <p:nvSpPr>
          <p:cNvPr id="12" name="Text 10"/>
          <p:cNvSpPr/>
          <p:nvPr/>
        </p:nvSpPr>
        <p:spPr>
          <a:xfrm>
            <a:off x="685800" y="4133088"/>
            <a:ext cx="5074920" cy="1280160"/>
          </a:xfrm>
          <a:prstGeom prst="rect">
            <a:avLst/>
          </a:prstGeom>
          <a:noFill/>
          <a:ln/>
        </p:spPr>
        <p:txBody>
          <a:bodyPr wrap="square" rtlCol="0" anchor="t"/>
          <a:lstStyle/>
          <a:p>
            <a:pPr marL="0" indent="0">
              <a:lnSpc>
                <a:spcPct val="125000"/>
              </a:lnSpc>
              <a:buNone/>
            </a:pPr>
            <a:r>
              <a:rPr lang="en-US" sz="1600" dirty="0">
                <a:solidFill>
                  <a:srgbClr val="2B2B2B"/>
                </a:solidFill>
                <a:latin typeface="Calibri" pitchFamily="34" charset="0"/>
                <a:ea typeface="Calibri" pitchFamily="34" charset="-122"/>
                <a:cs typeface="Calibri" pitchFamily="34" charset="-120"/>
              </a:rPr>
              <a:t>Biomedical training and organisational governance can default to directive advice-giving, undermining genuine shared decision-making (BJGP, 2016).</a:t>
            </a:r>
            <a:endParaRPr lang="en-US" sz="1600" dirty="0"/>
          </a:p>
        </p:txBody>
      </p:sp>
      <p:sp>
        <p:nvSpPr>
          <p:cNvPr id="13" name="Shape 11"/>
          <p:cNvSpPr/>
          <p:nvPr/>
        </p:nvSpPr>
        <p:spPr>
          <a:xfrm>
            <a:off x="6217920" y="3566160"/>
            <a:ext cx="5440680" cy="1965960"/>
          </a:xfrm>
          <a:prstGeom prst="roundRect">
            <a:avLst>
              <a:gd name="adj" fmla="val 4651"/>
            </a:avLst>
          </a:prstGeom>
          <a:solidFill>
            <a:srgbClr val="E7EAF1"/>
          </a:solidFill>
          <a:ln w="9525">
            <a:solidFill>
              <a:srgbClr val="E9D3CF"/>
            </a:solidFill>
            <a:prstDash val="solid"/>
          </a:ln>
        </p:spPr>
        <p:txBody>
          <a:bodyPr/>
          <a:lstStyle/>
          <a:p>
            <a:endParaRPr lang="en-US" dirty="0"/>
          </a:p>
        </p:txBody>
      </p:sp>
      <p:sp>
        <p:nvSpPr>
          <p:cNvPr id="14" name="Text 12"/>
          <p:cNvSpPr/>
          <p:nvPr/>
        </p:nvSpPr>
        <p:spPr>
          <a:xfrm>
            <a:off x="6400800" y="3694176"/>
            <a:ext cx="5074920" cy="411480"/>
          </a:xfrm>
          <a:prstGeom prst="rect">
            <a:avLst/>
          </a:prstGeom>
          <a:noFill/>
          <a:ln/>
        </p:spPr>
        <p:txBody>
          <a:bodyPr wrap="square" rtlCol="0" anchor="ctr"/>
          <a:lstStyle/>
          <a:p>
            <a:pPr marL="0" indent="0">
              <a:buNone/>
            </a:pPr>
            <a:r>
              <a:rPr lang="en-US" b="1" dirty="0">
                <a:solidFill>
                  <a:srgbClr val="1F2A44"/>
                </a:solidFill>
                <a:latin typeface="Cambria" pitchFamily="34" charset="0"/>
                <a:ea typeface="Cambria" pitchFamily="34" charset="-122"/>
                <a:cs typeface="Cambria" pitchFamily="34" charset="-120"/>
              </a:rPr>
              <a:t>Measuring what matters</a:t>
            </a:r>
            <a:endParaRPr lang="en-US" dirty="0"/>
          </a:p>
        </p:txBody>
      </p:sp>
      <p:sp>
        <p:nvSpPr>
          <p:cNvPr id="15" name="Text 13"/>
          <p:cNvSpPr/>
          <p:nvPr/>
        </p:nvSpPr>
        <p:spPr>
          <a:xfrm>
            <a:off x="6400800" y="4133088"/>
            <a:ext cx="5074920" cy="1280160"/>
          </a:xfrm>
          <a:prstGeom prst="rect">
            <a:avLst/>
          </a:prstGeom>
          <a:noFill/>
          <a:ln/>
        </p:spPr>
        <p:txBody>
          <a:bodyPr wrap="square" rtlCol="0" anchor="t"/>
          <a:lstStyle/>
          <a:p>
            <a:pPr marL="0" indent="0">
              <a:lnSpc>
                <a:spcPct val="125000"/>
              </a:lnSpc>
              <a:buNone/>
            </a:pPr>
            <a:r>
              <a:rPr lang="en-US" sz="1600" dirty="0">
                <a:solidFill>
                  <a:srgbClr val="2B2B2B"/>
                </a:solidFill>
                <a:latin typeface="Calibri" pitchFamily="34" charset="0"/>
                <a:ea typeface="Calibri" pitchFamily="34" charset="-122"/>
                <a:cs typeface="Calibri" pitchFamily="34" charset="-120"/>
              </a:rPr>
              <a:t>NHS metrics emphasize biomedical outcomes (LDL-C, readmission); patient-defined outcomes (return to valued activity) are harder to capture and often unmeasured.</a:t>
            </a:r>
            <a:endParaRPr lang="en-US" sz="1600" dirty="0"/>
          </a:p>
        </p:txBody>
      </p:sp>
      <p:sp>
        <p:nvSpPr>
          <p:cNvPr id="16" name="Text 14"/>
          <p:cNvSpPr/>
          <p:nvPr/>
        </p:nvSpPr>
        <p:spPr>
          <a:xfrm>
            <a:off x="502920" y="5660136"/>
            <a:ext cx="11183112" cy="941832"/>
          </a:xfrm>
          <a:prstGeom prst="rect">
            <a:avLst/>
          </a:prstGeom>
          <a:noFill/>
          <a:ln/>
        </p:spPr>
        <p:txBody>
          <a:bodyPr wrap="square" rtlCol="0" anchor="t"/>
          <a:lstStyle/>
          <a:p>
            <a:pPr marL="0" indent="0">
              <a:lnSpc>
                <a:spcPct val="120000"/>
              </a:lnSpc>
              <a:buNone/>
            </a:pPr>
            <a:r>
              <a:rPr lang="en-US" sz="1600" dirty="0">
                <a:solidFill>
                  <a:srgbClr val="6B6B6B"/>
                </a:solidFill>
                <a:latin typeface="Arial" panose="020B0604020202020204" pitchFamily="34" charset="0"/>
                <a:ea typeface="Calibri" pitchFamily="34" charset="-122"/>
                <a:cs typeface="Arial" panose="020B0604020202020204" pitchFamily="34" charset="0"/>
              </a:rPr>
              <a:t>A critical, honest position: co-production is a valuable, evidence-based aspiration - but not automatically achieved by adopting new language. It requires resourced time, workforce training, and metrics that value what patients value, echoing the House of Care principle that all four 'walls' must change together (Coulter et al., 2013).</a:t>
            </a:r>
            <a:endParaRPr lang="en-US" sz="1600" dirty="0">
              <a:latin typeface="Arial" panose="020B0604020202020204" pitchFamily="34" charset="0"/>
              <a:cs typeface="Arial" panose="020B0604020202020204" pitchFamily="34" charset="0"/>
            </a:endParaRPr>
          </a:p>
        </p:txBody>
      </p:sp>
      <p:sp>
        <p:nvSpPr>
          <p:cNvPr id="17" name="Text 15"/>
          <p:cNvSpPr/>
          <p:nvPr/>
        </p:nvSpPr>
        <p:spPr>
          <a:xfrm>
            <a:off x="11551615" y="6446520"/>
            <a:ext cx="457200" cy="274320"/>
          </a:xfrm>
          <a:prstGeom prst="rect">
            <a:avLst/>
          </a:prstGeom>
          <a:noFill/>
          <a:ln/>
        </p:spPr>
        <p:txBody>
          <a:bodyPr wrap="square" rtlCol="0" anchor="ctr"/>
          <a:lstStyle/>
          <a:p>
            <a:pPr marL="0" indent="0" algn="r">
              <a:buNone/>
            </a:pPr>
            <a:r>
              <a:rPr lang="en-US" sz="1000" dirty="0">
                <a:solidFill>
                  <a:srgbClr val="6B6B6B"/>
                </a:solidFill>
                <a:latin typeface="Calibri" pitchFamily="34" charset="0"/>
                <a:ea typeface="Calibri" pitchFamily="34" charset="-122"/>
                <a:cs typeface="Calibri" pitchFamily="34" charset="-120"/>
              </a:rPr>
              <a:t>14</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9144000" cy="292608"/>
          </a:xfrm>
          <a:prstGeom prst="rect">
            <a:avLst/>
          </a:prstGeom>
          <a:noFill/>
          <a:ln/>
        </p:spPr>
        <p:txBody>
          <a:bodyPr wrap="square" rtlCol="0" anchor="ctr"/>
          <a:lstStyle/>
          <a:p>
            <a:pPr marL="0" indent="0">
              <a:buNone/>
            </a:pPr>
            <a:r>
              <a:rPr lang="en-US" sz="1600" b="1" kern="0" spc="200" dirty="0">
                <a:solidFill>
                  <a:srgbClr val="8C1D2B"/>
                </a:solidFill>
                <a:latin typeface="Calibri" pitchFamily="34" charset="0"/>
                <a:ea typeface="Calibri" pitchFamily="34" charset="-122"/>
                <a:cs typeface="Calibri" pitchFamily="34" charset="-120"/>
              </a:rPr>
              <a:t>10. PERSONALISED CARE - THE COMPREHENSIVE MODEL</a:t>
            </a:r>
            <a:endParaRPr lang="en-US" sz="1600" dirty="0"/>
          </a:p>
        </p:txBody>
      </p:sp>
      <p:sp>
        <p:nvSpPr>
          <p:cNvPr id="3" name="Text 1"/>
          <p:cNvSpPr/>
          <p:nvPr/>
        </p:nvSpPr>
        <p:spPr>
          <a:xfrm>
            <a:off x="502920" y="530352"/>
            <a:ext cx="11155680" cy="685800"/>
          </a:xfrm>
          <a:prstGeom prst="rect">
            <a:avLst/>
          </a:prstGeom>
          <a:noFill/>
          <a:ln/>
        </p:spPr>
        <p:txBody>
          <a:bodyPr wrap="square" rtlCol="0" anchor="ctr"/>
          <a:lstStyle/>
          <a:p>
            <a:pPr marL="0" indent="0">
              <a:lnSpc>
                <a:spcPts val="2900"/>
              </a:lnSpc>
              <a:buNone/>
            </a:pPr>
            <a:r>
              <a:rPr lang="en-US" sz="2600" b="1" dirty="0">
                <a:solidFill>
                  <a:srgbClr val="1F2A44"/>
                </a:solidFill>
                <a:latin typeface="Cambria" pitchFamily="34" charset="0"/>
                <a:ea typeface="Cambria" pitchFamily="34" charset="-122"/>
                <a:cs typeface="Cambria" pitchFamily="34" charset="-120"/>
              </a:rPr>
              <a:t>NHS England's Comprehensive Model of Personalised Care</a:t>
            </a:r>
            <a:endParaRPr lang="en-US" sz="2600" dirty="0"/>
          </a:p>
        </p:txBody>
      </p:sp>
      <p:sp>
        <p:nvSpPr>
          <p:cNvPr id="4" name="Text 2"/>
          <p:cNvSpPr/>
          <p:nvPr/>
        </p:nvSpPr>
        <p:spPr>
          <a:xfrm>
            <a:off x="502920" y="1216152"/>
            <a:ext cx="11155680" cy="795528"/>
          </a:xfrm>
          <a:prstGeom prst="rect">
            <a:avLst/>
          </a:prstGeom>
          <a:noFill/>
          <a:ln/>
        </p:spPr>
        <p:txBody>
          <a:bodyPr wrap="square" rtlCol="0" anchor="t"/>
          <a:lstStyle/>
          <a:p>
            <a:pPr marL="0" indent="0">
              <a:lnSpc>
                <a:spcPct val="120000"/>
              </a:lnSpc>
              <a:buNone/>
            </a:pPr>
            <a:r>
              <a:rPr lang="en-US" i="1" dirty="0">
                <a:solidFill>
                  <a:srgbClr val="6B6B6B"/>
                </a:solidFill>
                <a:latin typeface="Arial" panose="020B0604020202020204" pitchFamily="34" charset="0"/>
                <a:ea typeface="Calibri" pitchFamily="34" charset="-122"/>
                <a:cs typeface="Arial" panose="020B0604020202020204" pitchFamily="34" charset="0"/>
              </a:rPr>
              <a:t>Six evidence-based, inter-linked components - co-produced with people with lived experience - that must be delivered together and in full to achieve maximum benefit (NHS England, 2019).</a:t>
            </a:r>
            <a:endParaRPr lang="en-US" dirty="0">
              <a:latin typeface="Arial" panose="020B0604020202020204" pitchFamily="34" charset="0"/>
              <a:cs typeface="Arial" panose="020B0604020202020204" pitchFamily="34" charset="0"/>
            </a:endParaRPr>
          </a:p>
        </p:txBody>
      </p:sp>
      <p:sp>
        <p:nvSpPr>
          <p:cNvPr id="5" name="Shape 3"/>
          <p:cNvSpPr/>
          <p:nvPr/>
        </p:nvSpPr>
        <p:spPr>
          <a:xfrm>
            <a:off x="502920" y="2148840"/>
            <a:ext cx="3611880" cy="1600200"/>
          </a:xfrm>
          <a:prstGeom prst="roundRect">
            <a:avLst>
              <a:gd name="adj" fmla="val 5714"/>
            </a:avLst>
          </a:prstGeom>
          <a:solidFill>
            <a:srgbClr val="8C1D2B"/>
          </a:solidFill>
          <a:ln/>
        </p:spPr>
        <p:txBody>
          <a:bodyPr/>
          <a:lstStyle/>
          <a:p>
            <a:endParaRPr lang="en-US" dirty="0"/>
          </a:p>
        </p:txBody>
      </p:sp>
      <p:sp>
        <p:nvSpPr>
          <p:cNvPr id="6" name="Shape 4"/>
          <p:cNvSpPr/>
          <p:nvPr/>
        </p:nvSpPr>
        <p:spPr>
          <a:xfrm>
            <a:off x="1946402" y="2308860"/>
            <a:ext cx="618998" cy="457200"/>
          </a:xfrm>
          <a:prstGeom prst="ellipse">
            <a:avLst/>
          </a:prstGeom>
          <a:solidFill>
            <a:srgbClr val="FFFFFF"/>
          </a:solidFill>
          <a:ln/>
        </p:spPr>
        <p:txBody>
          <a:bodyPr/>
          <a:lstStyle/>
          <a:p>
            <a:endParaRPr lang="en-US" dirty="0"/>
          </a:p>
        </p:txBody>
      </p:sp>
      <p:sp>
        <p:nvSpPr>
          <p:cNvPr id="7" name="Text 5"/>
          <p:cNvSpPr/>
          <p:nvPr/>
        </p:nvSpPr>
        <p:spPr>
          <a:xfrm>
            <a:off x="1946402" y="2331720"/>
            <a:ext cx="618998" cy="457200"/>
          </a:xfrm>
          <a:prstGeom prst="rect">
            <a:avLst/>
          </a:prstGeom>
          <a:noFill/>
          <a:ln/>
        </p:spPr>
        <p:txBody>
          <a:bodyPr wrap="square" rtlCol="0" anchor="ctr"/>
          <a:lstStyle/>
          <a:p>
            <a:pPr marL="0" indent="0" algn="ctr">
              <a:buNone/>
            </a:pPr>
            <a:r>
              <a:rPr lang="en-US" sz="1500" b="1" dirty="0">
                <a:solidFill>
                  <a:srgbClr val="8C1D2B"/>
                </a:solidFill>
                <a:latin typeface="Calibri" pitchFamily="34" charset="0"/>
                <a:ea typeface="Calibri" pitchFamily="34" charset="-122"/>
                <a:cs typeface="Calibri" pitchFamily="34" charset="-120"/>
              </a:rPr>
              <a:t>1</a:t>
            </a:r>
            <a:endParaRPr lang="en-US" sz="1500" dirty="0"/>
          </a:p>
        </p:txBody>
      </p:sp>
      <p:sp>
        <p:nvSpPr>
          <p:cNvPr id="8" name="Text 6"/>
          <p:cNvSpPr/>
          <p:nvPr/>
        </p:nvSpPr>
        <p:spPr>
          <a:xfrm>
            <a:off x="685800" y="2926080"/>
            <a:ext cx="3246120" cy="731520"/>
          </a:xfrm>
          <a:prstGeom prst="rect">
            <a:avLst/>
          </a:prstGeom>
          <a:noFill/>
          <a:ln/>
        </p:spPr>
        <p:txBody>
          <a:bodyPr wrap="square" rtlCol="0" anchor="t"/>
          <a:lstStyle/>
          <a:p>
            <a:pPr marL="0" indent="0">
              <a:lnSpc>
                <a:spcPct val="120000"/>
              </a:lnSpc>
              <a:buNone/>
            </a:pPr>
            <a:r>
              <a:rPr lang="en-US" sz="2000" b="1" dirty="0">
                <a:solidFill>
                  <a:srgbClr val="FFFFFF"/>
                </a:solidFill>
                <a:latin typeface="Calibri" pitchFamily="34" charset="0"/>
                <a:ea typeface="Calibri" pitchFamily="34" charset="-122"/>
                <a:cs typeface="Calibri" pitchFamily="34" charset="-120"/>
              </a:rPr>
              <a:t>Shared decision making</a:t>
            </a:r>
            <a:endParaRPr lang="en-US" sz="2000" dirty="0"/>
          </a:p>
        </p:txBody>
      </p:sp>
      <p:sp>
        <p:nvSpPr>
          <p:cNvPr id="9" name="Shape 7"/>
          <p:cNvSpPr/>
          <p:nvPr/>
        </p:nvSpPr>
        <p:spPr>
          <a:xfrm>
            <a:off x="4288536" y="2148840"/>
            <a:ext cx="3611880" cy="1600200"/>
          </a:xfrm>
          <a:prstGeom prst="roundRect">
            <a:avLst>
              <a:gd name="adj" fmla="val 5714"/>
            </a:avLst>
          </a:prstGeom>
          <a:solidFill>
            <a:srgbClr val="1F2A44"/>
          </a:solidFill>
          <a:ln/>
        </p:spPr>
        <p:txBody>
          <a:bodyPr/>
          <a:lstStyle/>
          <a:p>
            <a:endParaRPr lang="en-US" dirty="0"/>
          </a:p>
        </p:txBody>
      </p:sp>
      <p:sp>
        <p:nvSpPr>
          <p:cNvPr id="10" name="Shape 8"/>
          <p:cNvSpPr/>
          <p:nvPr/>
        </p:nvSpPr>
        <p:spPr>
          <a:xfrm>
            <a:off x="5914898" y="2331720"/>
            <a:ext cx="457200" cy="457200"/>
          </a:xfrm>
          <a:prstGeom prst="ellipse">
            <a:avLst/>
          </a:prstGeom>
          <a:solidFill>
            <a:srgbClr val="FFFFFF"/>
          </a:solidFill>
          <a:ln/>
        </p:spPr>
        <p:txBody>
          <a:bodyPr/>
          <a:lstStyle/>
          <a:p>
            <a:endParaRPr lang="en-US" dirty="0"/>
          </a:p>
        </p:txBody>
      </p:sp>
      <p:sp>
        <p:nvSpPr>
          <p:cNvPr id="11" name="Text 9"/>
          <p:cNvSpPr/>
          <p:nvPr/>
        </p:nvSpPr>
        <p:spPr>
          <a:xfrm>
            <a:off x="5111496" y="2331720"/>
            <a:ext cx="2064004" cy="457200"/>
          </a:xfrm>
          <a:prstGeom prst="rect">
            <a:avLst/>
          </a:prstGeom>
          <a:noFill/>
          <a:ln/>
        </p:spPr>
        <p:txBody>
          <a:bodyPr wrap="square" rtlCol="0" anchor="ctr"/>
          <a:lstStyle/>
          <a:p>
            <a:pPr marL="0" indent="0" algn="ctr">
              <a:buNone/>
            </a:pPr>
            <a:r>
              <a:rPr lang="en-US" sz="1500" b="1" dirty="0">
                <a:solidFill>
                  <a:srgbClr val="1F2A44"/>
                </a:solidFill>
                <a:latin typeface="Calibri" pitchFamily="34" charset="0"/>
                <a:ea typeface="Calibri" pitchFamily="34" charset="-122"/>
                <a:cs typeface="Calibri" pitchFamily="34" charset="-120"/>
              </a:rPr>
              <a:t>2</a:t>
            </a:r>
            <a:endParaRPr lang="en-US" sz="1500" dirty="0"/>
          </a:p>
        </p:txBody>
      </p:sp>
      <p:sp>
        <p:nvSpPr>
          <p:cNvPr id="12" name="Text 10"/>
          <p:cNvSpPr/>
          <p:nvPr/>
        </p:nvSpPr>
        <p:spPr>
          <a:xfrm>
            <a:off x="4471416" y="2788920"/>
            <a:ext cx="3246120" cy="868680"/>
          </a:xfrm>
          <a:prstGeom prst="rect">
            <a:avLst/>
          </a:prstGeom>
          <a:noFill/>
          <a:ln/>
        </p:spPr>
        <p:txBody>
          <a:bodyPr wrap="square" rtlCol="0" anchor="t"/>
          <a:lstStyle/>
          <a:p>
            <a:pPr marL="0" indent="0">
              <a:lnSpc>
                <a:spcPct val="120000"/>
              </a:lnSpc>
              <a:buNone/>
            </a:pPr>
            <a:r>
              <a:rPr lang="en-US" sz="2000" b="1" dirty="0">
                <a:solidFill>
                  <a:srgbClr val="FFFFFF"/>
                </a:solidFill>
                <a:latin typeface="Calibri" pitchFamily="34" charset="0"/>
                <a:ea typeface="Calibri" pitchFamily="34" charset="-122"/>
                <a:cs typeface="Calibri" pitchFamily="34" charset="-120"/>
              </a:rPr>
              <a:t>Personalised care &amp; support planning</a:t>
            </a:r>
            <a:endParaRPr lang="en-US" sz="2000" dirty="0"/>
          </a:p>
        </p:txBody>
      </p:sp>
      <p:sp>
        <p:nvSpPr>
          <p:cNvPr id="13" name="Shape 11"/>
          <p:cNvSpPr/>
          <p:nvPr/>
        </p:nvSpPr>
        <p:spPr>
          <a:xfrm>
            <a:off x="8074152" y="2148840"/>
            <a:ext cx="3611880" cy="1600200"/>
          </a:xfrm>
          <a:prstGeom prst="roundRect">
            <a:avLst>
              <a:gd name="adj" fmla="val 5714"/>
            </a:avLst>
          </a:prstGeom>
          <a:solidFill>
            <a:srgbClr val="C98A3B"/>
          </a:solidFill>
          <a:ln/>
        </p:spPr>
        <p:txBody>
          <a:bodyPr/>
          <a:lstStyle/>
          <a:p>
            <a:endParaRPr lang="en-US" dirty="0"/>
          </a:p>
        </p:txBody>
      </p:sp>
      <p:sp>
        <p:nvSpPr>
          <p:cNvPr id="14" name="Shape 12"/>
          <p:cNvSpPr/>
          <p:nvPr/>
        </p:nvSpPr>
        <p:spPr>
          <a:xfrm>
            <a:off x="9514332" y="2308860"/>
            <a:ext cx="457200" cy="434340"/>
          </a:xfrm>
          <a:prstGeom prst="ellipse">
            <a:avLst/>
          </a:prstGeom>
          <a:solidFill>
            <a:srgbClr val="FFFFFF"/>
          </a:solidFill>
          <a:ln/>
        </p:spPr>
        <p:txBody>
          <a:bodyPr/>
          <a:lstStyle/>
          <a:p>
            <a:endParaRPr lang="en-US" dirty="0"/>
          </a:p>
        </p:txBody>
      </p:sp>
      <p:sp>
        <p:nvSpPr>
          <p:cNvPr id="15" name="Text 13"/>
          <p:cNvSpPr/>
          <p:nvPr/>
        </p:nvSpPr>
        <p:spPr>
          <a:xfrm>
            <a:off x="9514332" y="2240280"/>
            <a:ext cx="457200" cy="548640"/>
          </a:xfrm>
          <a:prstGeom prst="rect">
            <a:avLst/>
          </a:prstGeom>
          <a:noFill/>
          <a:ln/>
        </p:spPr>
        <p:txBody>
          <a:bodyPr wrap="square" rtlCol="0" anchor="ctr"/>
          <a:lstStyle/>
          <a:p>
            <a:pPr marL="0" indent="0" algn="ctr">
              <a:buNone/>
            </a:pPr>
            <a:r>
              <a:rPr lang="en-US" sz="1500" b="1" dirty="0">
                <a:solidFill>
                  <a:srgbClr val="C98A3B"/>
                </a:solidFill>
                <a:latin typeface="Calibri" pitchFamily="34" charset="0"/>
                <a:ea typeface="Calibri" pitchFamily="34" charset="-122"/>
                <a:cs typeface="Calibri" pitchFamily="34" charset="-120"/>
              </a:rPr>
              <a:t>3</a:t>
            </a:r>
            <a:endParaRPr lang="en-US" sz="1500" dirty="0"/>
          </a:p>
        </p:txBody>
      </p:sp>
      <p:sp>
        <p:nvSpPr>
          <p:cNvPr id="16" name="Text 14"/>
          <p:cNvSpPr/>
          <p:nvPr/>
        </p:nvSpPr>
        <p:spPr>
          <a:xfrm>
            <a:off x="8257032" y="2926080"/>
            <a:ext cx="3246120" cy="731520"/>
          </a:xfrm>
          <a:prstGeom prst="rect">
            <a:avLst/>
          </a:prstGeom>
          <a:noFill/>
          <a:ln/>
        </p:spPr>
        <p:txBody>
          <a:bodyPr wrap="square" rtlCol="0" anchor="t"/>
          <a:lstStyle/>
          <a:p>
            <a:pPr marL="0" indent="0">
              <a:lnSpc>
                <a:spcPct val="120000"/>
              </a:lnSpc>
              <a:buNone/>
            </a:pPr>
            <a:r>
              <a:rPr lang="en-US" sz="2000" b="1" dirty="0">
                <a:solidFill>
                  <a:srgbClr val="FFFFFF"/>
                </a:solidFill>
                <a:latin typeface="Calibri" pitchFamily="34" charset="0"/>
                <a:ea typeface="Calibri" pitchFamily="34" charset="-122"/>
                <a:cs typeface="Calibri" pitchFamily="34" charset="-120"/>
              </a:rPr>
              <a:t>Enabling choice, incl. legal rights to choice</a:t>
            </a:r>
            <a:endParaRPr lang="en-US" sz="2000" dirty="0"/>
          </a:p>
        </p:txBody>
      </p:sp>
      <p:sp>
        <p:nvSpPr>
          <p:cNvPr id="17" name="Shape 15"/>
          <p:cNvSpPr/>
          <p:nvPr/>
        </p:nvSpPr>
        <p:spPr>
          <a:xfrm>
            <a:off x="502920" y="3931920"/>
            <a:ext cx="3611880" cy="1600200"/>
          </a:xfrm>
          <a:prstGeom prst="roundRect">
            <a:avLst>
              <a:gd name="adj" fmla="val 5714"/>
            </a:avLst>
          </a:prstGeom>
          <a:solidFill>
            <a:srgbClr val="1F2A44"/>
          </a:solidFill>
          <a:ln/>
        </p:spPr>
        <p:txBody>
          <a:bodyPr/>
          <a:lstStyle/>
          <a:p>
            <a:endParaRPr lang="en-US" dirty="0"/>
          </a:p>
        </p:txBody>
      </p:sp>
      <p:sp>
        <p:nvSpPr>
          <p:cNvPr id="18" name="Shape 16"/>
          <p:cNvSpPr/>
          <p:nvPr/>
        </p:nvSpPr>
        <p:spPr>
          <a:xfrm>
            <a:off x="2080260" y="4069080"/>
            <a:ext cx="457200" cy="457200"/>
          </a:xfrm>
          <a:prstGeom prst="ellipse">
            <a:avLst/>
          </a:prstGeom>
          <a:solidFill>
            <a:srgbClr val="FFFFFF"/>
          </a:solidFill>
          <a:ln/>
        </p:spPr>
        <p:txBody>
          <a:bodyPr/>
          <a:lstStyle/>
          <a:p>
            <a:endParaRPr lang="en-US" dirty="0"/>
          </a:p>
        </p:txBody>
      </p:sp>
      <p:sp>
        <p:nvSpPr>
          <p:cNvPr id="19" name="Text 17"/>
          <p:cNvSpPr/>
          <p:nvPr/>
        </p:nvSpPr>
        <p:spPr>
          <a:xfrm>
            <a:off x="2080260" y="4069080"/>
            <a:ext cx="485140" cy="457200"/>
          </a:xfrm>
          <a:prstGeom prst="rect">
            <a:avLst/>
          </a:prstGeom>
          <a:noFill/>
          <a:ln/>
        </p:spPr>
        <p:txBody>
          <a:bodyPr wrap="square" rtlCol="0" anchor="ctr"/>
          <a:lstStyle/>
          <a:p>
            <a:pPr marL="0" indent="0" algn="ctr">
              <a:buNone/>
            </a:pPr>
            <a:r>
              <a:rPr lang="en-US" sz="1500" b="1" dirty="0">
                <a:solidFill>
                  <a:srgbClr val="1F2A44"/>
                </a:solidFill>
                <a:latin typeface="Calibri" pitchFamily="34" charset="0"/>
                <a:ea typeface="Calibri" pitchFamily="34" charset="-122"/>
                <a:cs typeface="Calibri" pitchFamily="34" charset="-120"/>
              </a:rPr>
              <a:t>4</a:t>
            </a:r>
            <a:endParaRPr lang="en-US" sz="1500" dirty="0"/>
          </a:p>
        </p:txBody>
      </p:sp>
      <p:sp>
        <p:nvSpPr>
          <p:cNvPr id="20" name="Text 18"/>
          <p:cNvSpPr/>
          <p:nvPr/>
        </p:nvSpPr>
        <p:spPr>
          <a:xfrm>
            <a:off x="685800" y="4709160"/>
            <a:ext cx="3246120" cy="731520"/>
          </a:xfrm>
          <a:prstGeom prst="rect">
            <a:avLst/>
          </a:prstGeom>
          <a:noFill/>
          <a:ln/>
        </p:spPr>
        <p:txBody>
          <a:bodyPr wrap="square" rtlCol="0" anchor="t"/>
          <a:lstStyle/>
          <a:p>
            <a:pPr marL="0" indent="0">
              <a:lnSpc>
                <a:spcPct val="120000"/>
              </a:lnSpc>
              <a:buNone/>
            </a:pPr>
            <a:r>
              <a:rPr lang="en-US" sz="2000" b="1" dirty="0">
                <a:solidFill>
                  <a:srgbClr val="FFFFFF"/>
                </a:solidFill>
                <a:latin typeface="Calibri" pitchFamily="34" charset="0"/>
                <a:ea typeface="Calibri" pitchFamily="34" charset="-122"/>
                <a:cs typeface="Calibri" pitchFamily="34" charset="-120"/>
              </a:rPr>
              <a:t>Social prescribing &amp; community-based support</a:t>
            </a:r>
            <a:endParaRPr lang="en-US" sz="2000" dirty="0"/>
          </a:p>
        </p:txBody>
      </p:sp>
      <p:sp>
        <p:nvSpPr>
          <p:cNvPr id="21" name="Shape 19"/>
          <p:cNvSpPr/>
          <p:nvPr/>
        </p:nvSpPr>
        <p:spPr>
          <a:xfrm>
            <a:off x="4337558" y="3931920"/>
            <a:ext cx="3611880" cy="1600200"/>
          </a:xfrm>
          <a:prstGeom prst="roundRect">
            <a:avLst>
              <a:gd name="adj" fmla="val 5714"/>
            </a:avLst>
          </a:prstGeom>
          <a:solidFill>
            <a:srgbClr val="8C1D2B"/>
          </a:solidFill>
          <a:ln/>
        </p:spPr>
        <p:txBody>
          <a:bodyPr/>
          <a:lstStyle/>
          <a:p>
            <a:endParaRPr lang="en-US" dirty="0"/>
          </a:p>
        </p:txBody>
      </p:sp>
      <p:sp>
        <p:nvSpPr>
          <p:cNvPr id="22" name="Shape 20"/>
          <p:cNvSpPr/>
          <p:nvPr/>
        </p:nvSpPr>
        <p:spPr>
          <a:xfrm>
            <a:off x="5914898" y="4069080"/>
            <a:ext cx="457200" cy="457200"/>
          </a:xfrm>
          <a:prstGeom prst="ellipse">
            <a:avLst/>
          </a:prstGeom>
          <a:solidFill>
            <a:srgbClr val="FFFFFF"/>
          </a:solidFill>
          <a:ln/>
        </p:spPr>
        <p:txBody>
          <a:bodyPr/>
          <a:lstStyle/>
          <a:p>
            <a:endParaRPr lang="en-US" dirty="0"/>
          </a:p>
        </p:txBody>
      </p:sp>
      <p:sp>
        <p:nvSpPr>
          <p:cNvPr id="23" name="Text 21"/>
          <p:cNvSpPr/>
          <p:nvPr/>
        </p:nvSpPr>
        <p:spPr>
          <a:xfrm>
            <a:off x="5468112" y="3977640"/>
            <a:ext cx="1351788" cy="594360"/>
          </a:xfrm>
          <a:prstGeom prst="rect">
            <a:avLst/>
          </a:prstGeom>
          <a:noFill/>
          <a:ln/>
        </p:spPr>
        <p:txBody>
          <a:bodyPr wrap="square" rtlCol="0" anchor="ctr"/>
          <a:lstStyle/>
          <a:p>
            <a:pPr marL="0" indent="0" algn="ctr">
              <a:buNone/>
            </a:pPr>
            <a:r>
              <a:rPr lang="en-US" sz="1500" b="1" dirty="0">
                <a:solidFill>
                  <a:srgbClr val="8C1D2B"/>
                </a:solidFill>
                <a:latin typeface="Calibri" pitchFamily="34" charset="0"/>
                <a:ea typeface="Calibri" pitchFamily="34" charset="-122"/>
                <a:cs typeface="Calibri" pitchFamily="34" charset="-120"/>
              </a:rPr>
              <a:t>5</a:t>
            </a:r>
            <a:endParaRPr lang="en-US" sz="1500" dirty="0"/>
          </a:p>
        </p:txBody>
      </p:sp>
      <p:sp>
        <p:nvSpPr>
          <p:cNvPr id="24" name="Text 22"/>
          <p:cNvSpPr/>
          <p:nvPr/>
        </p:nvSpPr>
        <p:spPr>
          <a:xfrm>
            <a:off x="4471416" y="4709160"/>
            <a:ext cx="3246120" cy="731520"/>
          </a:xfrm>
          <a:prstGeom prst="rect">
            <a:avLst/>
          </a:prstGeom>
          <a:noFill/>
          <a:ln/>
        </p:spPr>
        <p:txBody>
          <a:bodyPr wrap="square" rtlCol="0" anchor="t"/>
          <a:lstStyle/>
          <a:p>
            <a:pPr marL="0" indent="0">
              <a:lnSpc>
                <a:spcPct val="120000"/>
              </a:lnSpc>
              <a:buNone/>
            </a:pPr>
            <a:r>
              <a:rPr lang="en-US" sz="2000" b="1" dirty="0">
                <a:solidFill>
                  <a:srgbClr val="FFFFFF"/>
                </a:solidFill>
                <a:latin typeface="Calibri" pitchFamily="34" charset="0"/>
                <a:ea typeface="Calibri" pitchFamily="34" charset="-122"/>
                <a:cs typeface="Calibri" pitchFamily="34" charset="-120"/>
              </a:rPr>
              <a:t>Supported self-management</a:t>
            </a:r>
            <a:endParaRPr lang="en-US" sz="2000" dirty="0"/>
          </a:p>
        </p:txBody>
      </p:sp>
      <p:sp>
        <p:nvSpPr>
          <p:cNvPr id="25" name="Shape 23"/>
          <p:cNvSpPr/>
          <p:nvPr/>
        </p:nvSpPr>
        <p:spPr>
          <a:xfrm>
            <a:off x="8074152" y="3931920"/>
            <a:ext cx="3611880" cy="1600200"/>
          </a:xfrm>
          <a:prstGeom prst="roundRect">
            <a:avLst>
              <a:gd name="adj" fmla="val 5714"/>
            </a:avLst>
          </a:prstGeom>
          <a:solidFill>
            <a:srgbClr val="C98A3B"/>
          </a:solidFill>
          <a:ln/>
        </p:spPr>
        <p:txBody>
          <a:bodyPr/>
          <a:lstStyle/>
          <a:p>
            <a:endParaRPr lang="en-US" dirty="0"/>
          </a:p>
        </p:txBody>
      </p:sp>
      <p:sp>
        <p:nvSpPr>
          <p:cNvPr id="26" name="Shape 24"/>
          <p:cNvSpPr/>
          <p:nvPr/>
        </p:nvSpPr>
        <p:spPr>
          <a:xfrm>
            <a:off x="9584436" y="4114800"/>
            <a:ext cx="457200" cy="457200"/>
          </a:xfrm>
          <a:prstGeom prst="ellipse">
            <a:avLst/>
          </a:prstGeom>
          <a:solidFill>
            <a:srgbClr val="FFFFFF"/>
          </a:solidFill>
          <a:ln/>
        </p:spPr>
        <p:txBody>
          <a:bodyPr/>
          <a:lstStyle/>
          <a:p>
            <a:endParaRPr lang="en-US" dirty="0"/>
          </a:p>
        </p:txBody>
      </p:sp>
      <p:sp>
        <p:nvSpPr>
          <p:cNvPr id="27" name="Text 25"/>
          <p:cNvSpPr/>
          <p:nvPr/>
        </p:nvSpPr>
        <p:spPr>
          <a:xfrm>
            <a:off x="9514332" y="4114800"/>
            <a:ext cx="597408" cy="457200"/>
          </a:xfrm>
          <a:prstGeom prst="rect">
            <a:avLst/>
          </a:prstGeom>
          <a:noFill/>
          <a:ln/>
        </p:spPr>
        <p:txBody>
          <a:bodyPr wrap="square" rtlCol="0" anchor="ctr"/>
          <a:lstStyle/>
          <a:p>
            <a:pPr marL="0" indent="0" algn="ctr">
              <a:buNone/>
            </a:pPr>
            <a:r>
              <a:rPr lang="en-US" sz="1500" b="1" dirty="0">
                <a:solidFill>
                  <a:srgbClr val="C98A3B"/>
                </a:solidFill>
                <a:latin typeface="Calibri" pitchFamily="34" charset="0"/>
                <a:ea typeface="Calibri" pitchFamily="34" charset="-122"/>
                <a:cs typeface="Calibri" pitchFamily="34" charset="-120"/>
              </a:rPr>
              <a:t>6</a:t>
            </a:r>
            <a:endParaRPr lang="en-US" sz="1500" dirty="0"/>
          </a:p>
        </p:txBody>
      </p:sp>
      <p:sp>
        <p:nvSpPr>
          <p:cNvPr id="28" name="Text 26"/>
          <p:cNvSpPr/>
          <p:nvPr/>
        </p:nvSpPr>
        <p:spPr>
          <a:xfrm>
            <a:off x="8257032" y="4572000"/>
            <a:ext cx="3246120" cy="868680"/>
          </a:xfrm>
          <a:prstGeom prst="rect">
            <a:avLst/>
          </a:prstGeom>
          <a:noFill/>
          <a:ln/>
        </p:spPr>
        <p:txBody>
          <a:bodyPr wrap="square" rtlCol="0" anchor="t"/>
          <a:lstStyle/>
          <a:p>
            <a:pPr marL="0" indent="0">
              <a:lnSpc>
                <a:spcPct val="120000"/>
              </a:lnSpc>
              <a:buNone/>
            </a:pPr>
            <a:r>
              <a:rPr lang="en-US" sz="2000" b="1" dirty="0">
                <a:solidFill>
                  <a:srgbClr val="FFFFFF"/>
                </a:solidFill>
                <a:latin typeface="Calibri" pitchFamily="34" charset="0"/>
                <a:ea typeface="Calibri" pitchFamily="34" charset="-122"/>
                <a:cs typeface="Calibri" pitchFamily="34" charset="-120"/>
              </a:rPr>
              <a:t>Personal health budgets &amp; integrated budgets</a:t>
            </a:r>
            <a:endParaRPr lang="en-US" sz="2000" dirty="0"/>
          </a:p>
        </p:txBody>
      </p:sp>
      <p:sp>
        <p:nvSpPr>
          <p:cNvPr id="29" name="Text 27"/>
          <p:cNvSpPr/>
          <p:nvPr/>
        </p:nvSpPr>
        <p:spPr>
          <a:xfrm>
            <a:off x="11551615" y="6446520"/>
            <a:ext cx="457200" cy="274320"/>
          </a:xfrm>
          <a:prstGeom prst="rect">
            <a:avLst/>
          </a:prstGeom>
          <a:noFill/>
          <a:ln/>
        </p:spPr>
        <p:txBody>
          <a:bodyPr wrap="square" rtlCol="0" anchor="ctr"/>
          <a:lstStyle/>
          <a:p>
            <a:pPr marL="0" indent="0" algn="r">
              <a:buNone/>
            </a:pPr>
            <a:r>
              <a:rPr lang="en-US" sz="1000" dirty="0">
                <a:solidFill>
                  <a:srgbClr val="6B6B6B"/>
                </a:solidFill>
                <a:latin typeface="Calibri" pitchFamily="34" charset="0"/>
                <a:ea typeface="Calibri" pitchFamily="34" charset="-122"/>
                <a:cs typeface="Calibri" pitchFamily="34" charset="-120"/>
              </a:rPr>
              <a:t>15</a:t>
            </a:r>
            <a:endParaRPr lang="en-US"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9144000" cy="292608"/>
          </a:xfrm>
          <a:prstGeom prst="rect">
            <a:avLst/>
          </a:prstGeom>
          <a:noFill/>
          <a:ln/>
        </p:spPr>
        <p:txBody>
          <a:bodyPr wrap="square" rtlCol="0" anchor="ctr"/>
          <a:lstStyle/>
          <a:p>
            <a:pPr marL="0" indent="0">
              <a:buNone/>
            </a:pPr>
            <a:r>
              <a:rPr lang="en-US" sz="1600" b="1" kern="0" spc="200" dirty="0">
                <a:solidFill>
                  <a:srgbClr val="8C1D2B"/>
                </a:solidFill>
                <a:latin typeface="Calibri" pitchFamily="34" charset="0"/>
                <a:ea typeface="Calibri" pitchFamily="34" charset="-122"/>
                <a:cs typeface="Calibri" pitchFamily="34" charset="-120"/>
              </a:rPr>
              <a:t>10. PERSONALISED CARE - APPLICATION TO CHD</a:t>
            </a:r>
            <a:endParaRPr lang="en-US" sz="1600" dirty="0"/>
          </a:p>
        </p:txBody>
      </p:sp>
      <p:sp>
        <p:nvSpPr>
          <p:cNvPr id="3" name="Text 1"/>
          <p:cNvSpPr/>
          <p:nvPr/>
        </p:nvSpPr>
        <p:spPr>
          <a:xfrm>
            <a:off x="502920" y="530352"/>
            <a:ext cx="11155680" cy="685800"/>
          </a:xfrm>
          <a:prstGeom prst="rect">
            <a:avLst/>
          </a:prstGeom>
          <a:noFill/>
          <a:ln/>
        </p:spPr>
        <p:txBody>
          <a:bodyPr wrap="square" rtlCol="0" anchor="ctr"/>
          <a:lstStyle/>
          <a:p>
            <a:pPr marL="0" indent="0">
              <a:lnSpc>
                <a:spcPts val="2900"/>
              </a:lnSpc>
              <a:buNone/>
            </a:pPr>
            <a:r>
              <a:rPr lang="en-US" sz="2600" b="1" dirty="0">
                <a:solidFill>
                  <a:srgbClr val="1F2A44"/>
                </a:solidFill>
                <a:latin typeface="Cambria" pitchFamily="34" charset="0"/>
                <a:ea typeface="Cambria" pitchFamily="34" charset="-122"/>
                <a:cs typeface="Cambria" pitchFamily="34" charset="-120"/>
              </a:rPr>
              <a:t>Recommendations: Applying the Six Components to CHD</a:t>
            </a:r>
            <a:endParaRPr lang="en-US" sz="2600" dirty="0"/>
          </a:p>
        </p:txBody>
      </p:sp>
      <p:sp>
        <p:nvSpPr>
          <p:cNvPr id="4" name="Shape 2"/>
          <p:cNvSpPr/>
          <p:nvPr/>
        </p:nvSpPr>
        <p:spPr>
          <a:xfrm>
            <a:off x="502920" y="1371600"/>
            <a:ext cx="11183112" cy="795528"/>
          </a:xfrm>
          <a:prstGeom prst="roundRect">
            <a:avLst>
              <a:gd name="adj" fmla="val 9195"/>
            </a:avLst>
          </a:prstGeom>
          <a:solidFill>
            <a:srgbClr val="FBEEEC"/>
          </a:solidFill>
          <a:ln w="6350">
            <a:solidFill>
              <a:srgbClr val="E9D3CF"/>
            </a:solidFill>
            <a:prstDash val="solid"/>
          </a:ln>
        </p:spPr>
        <p:txBody>
          <a:bodyPr/>
          <a:lstStyle/>
          <a:p>
            <a:endParaRPr lang="en-US" dirty="0"/>
          </a:p>
        </p:txBody>
      </p:sp>
      <p:sp>
        <p:nvSpPr>
          <p:cNvPr id="5" name="Text 3"/>
          <p:cNvSpPr/>
          <p:nvPr/>
        </p:nvSpPr>
        <p:spPr>
          <a:xfrm>
            <a:off x="685800" y="1371600"/>
            <a:ext cx="3566160" cy="795528"/>
          </a:xfrm>
          <a:prstGeom prst="rect">
            <a:avLst/>
          </a:prstGeom>
          <a:noFill/>
          <a:ln/>
        </p:spPr>
        <p:txBody>
          <a:bodyPr wrap="square" rtlCol="0" anchor="ctr"/>
          <a:lstStyle/>
          <a:p>
            <a:pPr marL="0" indent="0">
              <a:lnSpc>
                <a:spcPct val="110000"/>
              </a:lnSpc>
              <a:buNone/>
            </a:pPr>
            <a:r>
              <a:rPr lang="en-US" b="1" dirty="0">
                <a:solidFill>
                  <a:srgbClr val="8C1D2B"/>
                </a:solidFill>
                <a:latin typeface="Cambria" pitchFamily="34" charset="0"/>
                <a:ea typeface="Cambria" pitchFamily="34" charset="-122"/>
                <a:cs typeface="Cambria" pitchFamily="34" charset="-120"/>
              </a:rPr>
              <a:t>1. Shared decision making</a:t>
            </a:r>
            <a:endParaRPr lang="en-US" dirty="0"/>
          </a:p>
        </p:txBody>
      </p:sp>
      <p:sp>
        <p:nvSpPr>
          <p:cNvPr id="6" name="Text 4"/>
          <p:cNvSpPr/>
          <p:nvPr/>
        </p:nvSpPr>
        <p:spPr>
          <a:xfrm>
            <a:off x="4343400" y="1371600"/>
            <a:ext cx="7223760" cy="795528"/>
          </a:xfrm>
          <a:prstGeom prst="rect">
            <a:avLst/>
          </a:prstGeom>
          <a:noFill/>
          <a:ln/>
        </p:spPr>
        <p:txBody>
          <a:bodyPr wrap="square" rtlCol="0" anchor="ctr"/>
          <a:lstStyle/>
          <a:p>
            <a:pPr marL="0" indent="0">
              <a:lnSpc>
                <a:spcPct val="120000"/>
              </a:lnSpc>
              <a:buNone/>
            </a:pPr>
            <a:r>
              <a:rPr lang="en-US" sz="1700" dirty="0">
                <a:solidFill>
                  <a:srgbClr val="2B2B2B"/>
                </a:solidFill>
                <a:latin typeface="Calibri" pitchFamily="34" charset="0"/>
                <a:ea typeface="Calibri" pitchFamily="34" charset="-122"/>
                <a:cs typeface="Calibri" pitchFamily="34" charset="-120"/>
              </a:rPr>
              <a:t>Decision aids for statin initiation, PCI vs CABG, DAPT duration; document the conversation, not just the outcome.</a:t>
            </a:r>
            <a:endParaRPr lang="en-US" sz="1700" dirty="0"/>
          </a:p>
        </p:txBody>
      </p:sp>
      <p:sp>
        <p:nvSpPr>
          <p:cNvPr id="7" name="Shape 5"/>
          <p:cNvSpPr/>
          <p:nvPr/>
        </p:nvSpPr>
        <p:spPr>
          <a:xfrm>
            <a:off x="502920" y="2221992"/>
            <a:ext cx="11183112" cy="795528"/>
          </a:xfrm>
          <a:prstGeom prst="roundRect">
            <a:avLst>
              <a:gd name="adj" fmla="val 9195"/>
            </a:avLst>
          </a:prstGeom>
          <a:solidFill>
            <a:srgbClr val="E7EAF1"/>
          </a:solidFill>
          <a:ln w="6350">
            <a:solidFill>
              <a:srgbClr val="E9D3CF"/>
            </a:solidFill>
            <a:prstDash val="solid"/>
          </a:ln>
        </p:spPr>
        <p:txBody>
          <a:bodyPr/>
          <a:lstStyle/>
          <a:p>
            <a:endParaRPr lang="en-US" dirty="0"/>
          </a:p>
        </p:txBody>
      </p:sp>
      <p:sp>
        <p:nvSpPr>
          <p:cNvPr id="8" name="Text 6"/>
          <p:cNvSpPr/>
          <p:nvPr/>
        </p:nvSpPr>
        <p:spPr>
          <a:xfrm>
            <a:off x="685800" y="2221992"/>
            <a:ext cx="3566160" cy="795528"/>
          </a:xfrm>
          <a:prstGeom prst="rect">
            <a:avLst/>
          </a:prstGeom>
          <a:noFill/>
          <a:ln/>
        </p:spPr>
        <p:txBody>
          <a:bodyPr wrap="square" rtlCol="0" anchor="ctr"/>
          <a:lstStyle/>
          <a:p>
            <a:pPr marL="0" indent="0">
              <a:lnSpc>
                <a:spcPct val="110000"/>
              </a:lnSpc>
              <a:buNone/>
            </a:pPr>
            <a:r>
              <a:rPr lang="en-US" b="1" dirty="0">
                <a:solidFill>
                  <a:srgbClr val="1F2A44"/>
                </a:solidFill>
                <a:latin typeface="Cambria" pitchFamily="34" charset="0"/>
                <a:ea typeface="Cambria" pitchFamily="34" charset="-122"/>
                <a:cs typeface="Cambria" pitchFamily="34" charset="-120"/>
              </a:rPr>
              <a:t>2. Personalised care &amp; support planning</a:t>
            </a:r>
            <a:endParaRPr lang="en-US" dirty="0"/>
          </a:p>
        </p:txBody>
      </p:sp>
      <p:sp>
        <p:nvSpPr>
          <p:cNvPr id="9" name="Text 7"/>
          <p:cNvSpPr/>
          <p:nvPr/>
        </p:nvSpPr>
        <p:spPr>
          <a:xfrm>
            <a:off x="4343400" y="2221992"/>
            <a:ext cx="7223760" cy="795528"/>
          </a:xfrm>
          <a:prstGeom prst="rect">
            <a:avLst/>
          </a:prstGeom>
          <a:noFill/>
          <a:ln/>
        </p:spPr>
        <p:txBody>
          <a:bodyPr wrap="square" rtlCol="0" anchor="ctr"/>
          <a:lstStyle/>
          <a:p>
            <a:pPr marL="0" indent="0">
              <a:lnSpc>
                <a:spcPct val="120000"/>
              </a:lnSpc>
              <a:buNone/>
            </a:pPr>
            <a:r>
              <a:rPr lang="en-US" sz="1700" dirty="0">
                <a:solidFill>
                  <a:srgbClr val="2B2B2B"/>
                </a:solidFill>
                <a:latin typeface="Calibri" pitchFamily="34" charset="0"/>
                <a:ea typeface="Calibri" pitchFamily="34" charset="-122"/>
                <a:cs typeface="Calibri" pitchFamily="34" charset="-120"/>
              </a:rPr>
              <a:t>Replace the biomedical annual review with a House of Care-style conversation - 'what matters to you' alongside clinical targets.</a:t>
            </a:r>
            <a:endParaRPr lang="en-US" sz="1700" dirty="0"/>
          </a:p>
        </p:txBody>
      </p:sp>
      <p:sp>
        <p:nvSpPr>
          <p:cNvPr id="10" name="Shape 8"/>
          <p:cNvSpPr/>
          <p:nvPr/>
        </p:nvSpPr>
        <p:spPr>
          <a:xfrm>
            <a:off x="502920" y="3072384"/>
            <a:ext cx="11183112" cy="795528"/>
          </a:xfrm>
          <a:prstGeom prst="roundRect">
            <a:avLst>
              <a:gd name="adj" fmla="val 9195"/>
            </a:avLst>
          </a:prstGeom>
          <a:solidFill>
            <a:srgbClr val="FBEEEC"/>
          </a:solidFill>
          <a:ln w="6350">
            <a:solidFill>
              <a:srgbClr val="E9D3CF"/>
            </a:solidFill>
            <a:prstDash val="solid"/>
          </a:ln>
        </p:spPr>
        <p:txBody>
          <a:bodyPr/>
          <a:lstStyle/>
          <a:p>
            <a:endParaRPr lang="en-US" dirty="0"/>
          </a:p>
        </p:txBody>
      </p:sp>
      <p:sp>
        <p:nvSpPr>
          <p:cNvPr id="11" name="Text 9"/>
          <p:cNvSpPr/>
          <p:nvPr/>
        </p:nvSpPr>
        <p:spPr>
          <a:xfrm>
            <a:off x="685800" y="3072384"/>
            <a:ext cx="3566160" cy="795528"/>
          </a:xfrm>
          <a:prstGeom prst="rect">
            <a:avLst/>
          </a:prstGeom>
          <a:noFill/>
          <a:ln/>
        </p:spPr>
        <p:txBody>
          <a:bodyPr wrap="square" rtlCol="0" anchor="ctr"/>
          <a:lstStyle/>
          <a:p>
            <a:pPr marL="0" indent="0">
              <a:lnSpc>
                <a:spcPct val="110000"/>
              </a:lnSpc>
              <a:buNone/>
            </a:pPr>
            <a:r>
              <a:rPr lang="en-US" b="1" dirty="0">
                <a:solidFill>
                  <a:srgbClr val="8C1D2B"/>
                </a:solidFill>
                <a:latin typeface="Cambria" pitchFamily="34" charset="0"/>
                <a:ea typeface="Cambria" pitchFamily="34" charset="-122"/>
                <a:cs typeface="Cambria" pitchFamily="34" charset="-120"/>
              </a:rPr>
              <a:t>3. Enabling choice</a:t>
            </a:r>
            <a:endParaRPr lang="en-US" dirty="0"/>
          </a:p>
        </p:txBody>
      </p:sp>
      <p:sp>
        <p:nvSpPr>
          <p:cNvPr id="12" name="Text 10"/>
          <p:cNvSpPr/>
          <p:nvPr/>
        </p:nvSpPr>
        <p:spPr>
          <a:xfrm>
            <a:off x="4343400" y="3072384"/>
            <a:ext cx="7223760" cy="795528"/>
          </a:xfrm>
          <a:prstGeom prst="rect">
            <a:avLst/>
          </a:prstGeom>
          <a:noFill/>
          <a:ln/>
        </p:spPr>
        <p:txBody>
          <a:bodyPr wrap="square" rtlCol="0" anchor="ctr"/>
          <a:lstStyle/>
          <a:p>
            <a:pPr marL="0" indent="0">
              <a:lnSpc>
                <a:spcPct val="120000"/>
              </a:lnSpc>
              <a:buNone/>
            </a:pPr>
            <a:r>
              <a:rPr lang="en-US" sz="1700" dirty="0">
                <a:solidFill>
                  <a:srgbClr val="2B2B2B"/>
                </a:solidFill>
                <a:latin typeface="Calibri" pitchFamily="34" charset="0"/>
                <a:ea typeface="Calibri" pitchFamily="34" charset="-122"/>
                <a:cs typeface="Calibri" pitchFamily="34" charset="-120"/>
              </a:rPr>
              <a:t>Real choice over CR format - center-based, home-based (Cochrane-evidenced), or hybrid - and timing/location.</a:t>
            </a:r>
            <a:endParaRPr lang="en-US" sz="1700" dirty="0"/>
          </a:p>
        </p:txBody>
      </p:sp>
      <p:sp>
        <p:nvSpPr>
          <p:cNvPr id="13" name="Shape 11"/>
          <p:cNvSpPr/>
          <p:nvPr/>
        </p:nvSpPr>
        <p:spPr>
          <a:xfrm>
            <a:off x="502920" y="3922776"/>
            <a:ext cx="11183112" cy="795528"/>
          </a:xfrm>
          <a:prstGeom prst="roundRect">
            <a:avLst>
              <a:gd name="adj" fmla="val 9195"/>
            </a:avLst>
          </a:prstGeom>
          <a:solidFill>
            <a:srgbClr val="E7EAF1"/>
          </a:solidFill>
          <a:ln w="6350">
            <a:solidFill>
              <a:srgbClr val="E9D3CF"/>
            </a:solidFill>
            <a:prstDash val="solid"/>
          </a:ln>
        </p:spPr>
        <p:txBody>
          <a:bodyPr/>
          <a:lstStyle/>
          <a:p>
            <a:endParaRPr lang="en-US" dirty="0"/>
          </a:p>
        </p:txBody>
      </p:sp>
      <p:sp>
        <p:nvSpPr>
          <p:cNvPr id="14" name="Text 12"/>
          <p:cNvSpPr/>
          <p:nvPr/>
        </p:nvSpPr>
        <p:spPr>
          <a:xfrm>
            <a:off x="685800" y="3922776"/>
            <a:ext cx="3566160" cy="795528"/>
          </a:xfrm>
          <a:prstGeom prst="rect">
            <a:avLst/>
          </a:prstGeom>
          <a:noFill/>
          <a:ln/>
        </p:spPr>
        <p:txBody>
          <a:bodyPr wrap="square" rtlCol="0" anchor="ctr"/>
          <a:lstStyle/>
          <a:p>
            <a:pPr marL="0" indent="0">
              <a:lnSpc>
                <a:spcPct val="110000"/>
              </a:lnSpc>
              <a:buNone/>
            </a:pPr>
            <a:r>
              <a:rPr lang="en-US" b="1" dirty="0">
                <a:solidFill>
                  <a:srgbClr val="1F2A44"/>
                </a:solidFill>
                <a:latin typeface="Cambria" pitchFamily="34" charset="0"/>
                <a:ea typeface="Cambria" pitchFamily="34" charset="-122"/>
                <a:cs typeface="Cambria" pitchFamily="34" charset="-120"/>
              </a:rPr>
              <a:t>4. Social prescribing &amp; community support</a:t>
            </a:r>
            <a:endParaRPr lang="en-US" dirty="0"/>
          </a:p>
        </p:txBody>
      </p:sp>
      <p:sp>
        <p:nvSpPr>
          <p:cNvPr id="15" name="Text 13"/>
          <p:cNvSpPr/>
          <p:nvPr/>
        </p:nvSpPr>
        <p:spPr>
          <a:xfrm>
            <a:off x="4343400" y="3922776"/>
            <a:ext cx="7223760" cy="795528"/>
          </a:xfrm>
          <a:prstGeom prst="rect">
            <a:avLst/>
          </a:prstGeom>
          <a:noFill/>
          <a:ln/>
        </p:spPr>
        <p:txBody>
          <a:bodyPr wrap="square" rtlCol="0" anchor="ctr"/>
          <a:lstStyle/>
          <a:p>
            <a:pPr marL="0" indent="0">
              <a:lnSpc>
                <a:spcPct val="120000"/>
              </a:lnSpc>
              <a:buNone/>
            </a:pPr>
            <a:r>
              <a:rPr lang="en-US" sz="1700" dirty="0">
                <a:solidFill>
                  <a:srgbClr val="2B2B2B"/>
                </a:solidFill>
                <a:latin typeface="Calibri" pitchFamily="34" charset="0"/>
                <a:ea typeface="Calibri" pitchFamily="34" charset="-122"/>
                <a:cs typeface="Calibri" pitchFamily="34" charset="-120"/>
              </a:rPr>
              <a:t>Link-worker referral to walking groups, BHF peer support, welfare/debt advice, smoking-cessation services.</a:t>
            </a:r>
            <a:endParaRPr lang="en-US" sz="1700" dirty="0"/>
          </a:p>
        </p:txBody>
      </p:sp>
      <p:sp>
        <p:nvSpPr>
          <p:cNvPr id="16" name="Shape 14"/>
          <p:cNvSpPr/>
          <p:nvPr/>
        </p:nvSpPr>
        <p:spPr>
          <a:xfrm>
            <a:off x="502920" y="4773168"/>
            <a:ext cx="11183112" cy="795528"/>
          </a:xfrm>
          <a:prstGeom prst="roundRect">
            <a:avLst>
              <a:gd name="adj" fmla="val 9195"/>
            </a:avLst>
          </a:prstGeom>
          <a:solidFill>
            <a:srgbClr val="FBEEEC"/>
          </a:solidFill>
          <a:ln w="6350">
            <a:solidFill>
              <a:srgbClr val="E9D3CF"/>
            </a:solidFill>
            <a:prstDash val="solid"/>
          </a:ln>
        </p:spPr>
        <p:txBody>
          <a:bodyPr/>
          <a:lstStyle/>
          <a:p>
            <a:endParaRPr lang="en-US" dirty="0"/>
          </a:p>
        </p:txBody>
      </p:sp>
      <p:sp>
        <p:nvSpPr>
          <p:cNvPr id="17" name="Text 15"/>
          <p:cNvSpPr/>
          <p:nvPr/>
        </p:nvSpPr>
        <p:spPr>
          <a:xfrm>
            <a:off x="685800" y="4773168"/>
            <a:ext cx="3566160" cy="795528"/>
          </a:xfrm>
          <a:prstGeom prst="rect">
            <a:avLst/>
          </a:prstGeom>
          <a:noFill/>
          <a:ln/>
        </p:spPr>
        <p:txBody>
          <a:bodyPr wrap="square" rtlCol="0" anchor="ctr"/>
          <a:lstStyle/>
          <a:p>
            <a:pPr marL="0" indent="0">
              <a:lnSpc>
                <a:spcPct val="110000"/>
              </a:lnSpc>
              <a:buNone/>
            </a:pPr>
            <a:r>
              <a:rPr lang="en-US" b="1" dirty="0">
                <a:solidFill>
                  <a:srgbClr val="8C1D2B"/>
                </a:solidFill>
                <a:latin typeface="Cambria" pitchFamily="34" charset="0"/>
                <a:ea typeface="Cambria" pitchFamily="34" charset="-122"/>
                <a:cs typeface="Cambria" pitchFamily="34" charset="-120"/>
              </a:rPr>
              <a:t>5. Supported self-management</a:t>
            </a:r>
            <a:endParaRPr lang="en-US" dirty="0"/>
          </a:p>
        </p:txBody>
      </p:sp>
      <p:sp>
        <p:nvSpPr>
          <p:cNvPr id="18" name="Text 16"/>
          <p:cNvSpPr/>
          <p:nvPr/>
        </p:nvSpPr>
        <p:spPr>
          <a:xfrm>
            <a:off x="4343400" y="4773168"/>
            <a:ext cx="7223760" cy="795528"/>
          </a:xfrm>
          <a:prstGeom prst="rect">
            <a:avLst/>
          </a:prstGeom>
          <a:noFill/>
          <a:ln/>
        </p:spPr>
        <p:txBody>
          <a:bodyPr wrap="square" rtlCol="0" anchor="ctr"/>
          <a:lstStyle/>
          <a:p>
            <a:pPr marL="0" indent="0">
              <a:lnSpc>
                <a:spcPct val="120000"/>
              </a:lnSpc>
              <a:buNone/>
            </a:pPr>
            <a:r>
              <a:rPr lang="en-US" sz="1700" dirty="0">
                <a:solidFill>
                  <a:srgbClr val="2B2B2B"/>
                </a:solidFill>
                <a:latin typeface="Calibri" pitchFamily="34" charset="0"/>
                <a:ea typeface="Calibri" pitchFamily="34" charset="-122"/>
                <a:cs typeface="Calibri" pitchFamily="34" charset="-120"/>
              </a:rPr>
              <a:t>Use the Patient Activation Measure to tailor education intensity; structured self-monitoring with clear escalation pathways.</a:t>
            </a:r>
            <a:endParaRPr lang="en-US" sz="1700" dirty="0"/>
          </a:p>
        </p:txBody>
      </p:sp>
      <p:sp>
        <p:nvSpPr>
          <p:cNvPr id="19" name="Shape 17"/>
          <p:cNvSpPr/>
          <p:nvPr/>
        </p:nvSpPr>
        <p:spPr>
          <a:xfrm>
            <a:off x="502920" y="5623560"/>
            <a:ext cx="11183112" cy="795528"/>
          </a:xfrm>
          <a:prstGeom prst="roundRect">
            <a:avLst>
              <a:gd name="adj" fmla="val 9195"/>
            </a:avLst>
          </a:prstGeom>
          <a:solidFill>
            <a:srgbClr val="E7EAF1"/>
          </a:solidFill>
          <a:ln w="6350">
            <a:solidFill>
              <a:srgbClr val="E9D3CF"/>
            </a:solidFill>
            <a:prstDash val="solid"/>
          </a:ln>
        </p:spPr>
        <p:txBody>
          <a:bodyPr/>
          <a:lstStyle/>
          <a:p>
            <a:endParaRPr lang="en-US" dirty="0"/>
          </a:p>
        </p:txBody>
      </p:sp>
      <p:sp>
        <p:nvSpPr>
          <p:cNvPr id="20" name="Text 18"/>
          <p:cNvSpPr/>
          <p:nvPr/>
        </p:nvSpPr>
        <p:spPr>
          <a:xfrm>
            <a:off x="685800" y="5623560"/>
            <a:ext cx="3566160" cy="795528"/>
          </a:xfrm>
          <a:prstGeom prst="rect">
            <a:avLst/>
          </a:prstGeom>
          <a:noFill/>
          <a:ln/>
        </p:spPr>
        <p:txBody>
          <a:bodyPr wrap="square" rtlCol="0" anchor="ctr"/>
          <a:lstStyle/>
          <a:p>
            <a:pPr marL="0" indent="0">
              <a:lnSpc>
                <a:spcPct val="110000"/>
              </a:lnSpc>
              <a:buNone/>
            </a:pPr>
            <a:r>
              <a:rPr lang="en-US" b="1" dirty="0">
                <a:solidFill>
                  <a:srgbClr val="1F2A44"/>
                </a:solidFill>
                <a:latin typeface="Cambria" pitchFamily="34" charset="0"/>
                <a:ea typeface="Cambria" pitchFamily="34" charset="-122"/>
                <a:cs typeface="Cambria" pitchFamily="34" charset="-120"/>
              </a:rPr>
              <a:t>6. Personal health budgets &amp; integrated budgets</a:t>
            </a:r>
            <a:endParaRPr lang="en-US" dirty="0"/>
          </a:p>
        </p:txBody>
      </p:sp>
      <p:sp>
        <p:nvSpPr>
          <p:cNvPr id="21" name="Text 19"/>
          <p:cNvSpPr/>
          <p:nvPr/>
        </p:nvSpPr>
        <p:spPr>
          <a:xfrm>
            <a:off x="4343400" y="5623560"/>
            <a:ext cx="7223760" cy="795528"/>
          </a:xfrm>
          <a:prstGeom prst="rect">
            <a:avLst/>
          </a:prstGeom>
          <a:noFill/>
          <a:ln/>
        </p:spPr>
        <p:txBody>
          <a:bodyPr wrap="square" rtlCol="0" anchor="ctr"/>
          <a:lstStyle/>
          <a:p>
            <a:pPr marL="0" indent="0">
              <a:lnSpc>
                <a:spcPct val="120000"/>
              </a:lnSpc>
              <a:buNone/>
            </a:pPr>
            <a:r>
              <a:rPr lang="en-US" sz="1700" dirty="0">
                <a:solidFill>
                  <a:srgbClr val="2B2B2B"/>
                </a:solidFill>
                <a:latin typeface="Calibri" pitchFamily="34" charset="0"/>
                <a:ea typeface="Calibri" pitchFamily="34" charset="-122"/>
                <a:cs typeface="Calibri" pitchFamily="34" charset="-120"/>
              </a:rPr>
              <a:t>For complex multimorbidity (e.g. CHD + CKD + social care needs), integrated budgets fund a coordinated cross-sector package.</a:t>
            </a:r>
            <a:endParaRPr lang="en-US" sz="1700" dirty="0"/>
          </a:p>
        </p:txBody>
      </p:sp>
      <p:sp>
        <p:nvSpPr>
          <p:cNvPr id="22" name="Text 20"/>
          <p:cNvSpPr/>
          <p:nvPr/>
        </p:nvSpPr>
        <p:spPr>
          <a:xfrm>
            <a:off x="11551615" y="6446520"/>
            <a:ext cx="457200" cy="274320"/>
          </a:xfrm>
          <a:prstGeom prst="rect">
            <a:avLst/>
          </a:prstGeom>
          <a:noFill/>
          <a:ln/>
        </p:spPr>
        <p:txBody>
          <a:bodyPr wrap="square" rtlCol="0" anchor="ctr"/>
          <a:lstStyle/>
          <a:p>
            <a:pPr marL="0" indent="0" algn="r">
              <a:buNone/>
            </a:pPr>
            <a:r>
              <a:rPr lang="en-US" sz="1000" dirty="0">
                <a:solidFill>
                  <a:srgbClr val="6B6B6B"/>
                </a:solidFill>
                <a:latin typeface="Calibri" pitchFamily="34" charset="0"/>
                <a:ea typeface="Calibri" pitchFamily="34" charset="-122"/>
                <a:cs typeface="Calibri" pitchFamily="34" charset="-120"/>
              </a:rPr>
              <a:t>16</a:t>
            </a:r>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9144000" cy="292608"/>
          </a:xfrm>
          <a:prstGeom prst="rect">
            <a:avLst/>
          </a:prstGeom>
          <a:noFill/>
          <a:ln/>
        </p:spPr>
        <p:txBody>
          <a:bodyPr wrap="square" rtlCol="0" anchor="ctr"/>
          <a:lstStyle/>
          <a:p>
            <a:pPr marL="0" indent="0">
              <a:buNone/>
            </a:pPr>
            <a:r>
              <a:rPr lang="en-US" sz="1600" b="1" kern="0" spc="200" dirty="0">
                <a:solidFill>
                  <a:srgbClr val="8C1D2B"/>
                </a:solidFill>
                <a:latin typeface="Calibri" pitchFamily="34" charset="0"/>
                <a:ea typeface="Calibri" pitchFamily="34" charset="-122"/>
                <a:cs typeface="Calibri" pitchFamily="34" charset="-120"/>
              </a:rPr>
              <a:t>SUMMARY RECOMMENDATIONS</a:t>
            </a:r>
            <a:endParaRPr lang="en-US" sz="1600" dirty="0"/>
          </a:p>
        </p:txBody>
      </p:sp>
      <p:sp>
        <p:nvSpPr>
          <p:cNvPr id="3" name="Text 1"/>
          <p:cNvSpPr/>
          <p:nvPr/>
        </p:nvSpPr>
        <p:spPr>
          <a:xfrm>
            <a:off x="502920" y="530352"/>
            <a:ext cx="11155680" cy="685800"/>
          </a:xfrm>
          <a:prstGeom prst="rect">
            <a:avLst/>
          </a:prstGeom>
          <a:noFill/>
          <a:ln/>
        </p:spPr>
        <p:txBody>
          <a:bodyPr wrap="square" rtlCol="0" anchor="ctr"/>
          <a:lstStyle/>
          <a:p>
            <a:pPr marL="0" indent="0">
              <a:lnSpc>
                <a:spcPts val="2900"/>
              </a:lnSpc>
              <a:buNone/>
            </a:pPr>
            <a:r>
              <a:rPr lang="en-US" sz="2600" b="1" dirty="0">
                <a:solidFill>
                  <a:srgbClr val="1F2A44"/>
                </a:solidFill>
                <a:latin typeface="Cambria" pitchFamily="34" charset="0"/>
                <a:ea typeface="Cambria" pitchFamily="34" charset="-122"/>
                <a:cs typeface="Cambria" pitchFamily="34" charset="-120"/>
              </a:rPr>
              <a:t>Five Practical Recommendations for the MDT</a:t>
            </a:r>
            <a:endParaRPr lang="en-US" sz="2600" dirty="0"/>
          </a:p>
        </p:txBody>
      </p:sp>
      <p:sp>
        <p:nvSpPr>
          <p:cNvPr id="4" name="Shape 2"/>
          <p:cNvSpPr/>
          <p:nvPr/>
        </p:nvSpPr>
        <p:spPr>
          <a:xfrm>
            <a:off x="502920" y="1508760"/>
            <a:ext cx="11183112" cy="914400"/>
          </a:xfrm>
          <a:prstGeom prst="roundRect">
            <a:avLst>
              <a:gd name="adj" fmla="val 10000"/>
            </a:avLst>
          </a:prstGeom>
          <a:solidFill>
            <a:srgbClr val="FBEEEC"/>
          </a:solidFill>
          <a:ln w="12700">
            <a:solidFill>
              <a:srgbClr val="E9D3CF"/>
            </a:solidFill>
            <a:prstDash val="solid"/>
          </a:ln>
        </p:spPr>
        <p:txBody>
          <a:bodyPr/>
          <a:lstStyle/>
          <a:p>
            <a:endParaRPr lang="en-US" dirty="0"/>
          </a:p>
        </p:txBody>
      </p:sp>
      <p:sp>
        <p:nvSpPr>
          <p:cNvPr id="5" name="Shape 3"/>
          <p:cNvSpPr/>
          <p:nvPr/>
        </p:nvSpPr>
        <p:spPr>
          <a:xfrm>
            <a:off x="731520" y="1691640"/>
            <a:ext cx="548640" cy="548640"/>
          </a:xfrm>
          <a:prstGeom prst="ellipse">
            <a:avLst/>
          </a:prstGeom>
          <a:solidFill>
            <a:srgbClr val="8C1D2B"/>
          </a:solidFill>
          <a:ln/>
        </p:spPr>
        <p:txBody>
          <a:bodyPr/>
          <a:lstStyle/>
          <a:p>
            <a:endParaRPr lang="en-US" dirty="0"/>
          </a:p>
        </p:txBody>
      </p:sp>
      <p:sp>
        <p:nvSpPr>
          <p:cNvPr id="6" name="Text 4"/>
          <p:cNvSpPr/>
          <p:nvPr/>
        </p:nvSpPr>
        <p:spPr>
          <a:xfrm>
            <a:off x="731520" y="1691640"/>
            <a:ext cx="548640" cy="548640"/>
          </a:xfrm>
          <a:prstGeom prst="rect">
            <a:avLst/>
          </a:prstGeom>
          <a:noFill/>
          <a:ln/>
        </p:spPr>
        <p:txBody>
          <a:bodyPr wrap="square" rtlCol="0" anchor="ctr"/>
          <a:lstStyle/>
          <a:p>
            <a:pPr marL="0" indent="0" algn="ctr">
              <a:buNone/>
            </a:pPr>
            <a:r>
              <a:rPr lang="en-US" b="1" dirty="0">
                <a:solidFill>
                  <a:srgbClr val="FFFFFF"/>
                </a:solidFill>
                <a:latin typeface="Calibri" pitchFamily="34" charset="0"/>
                <a:ea typeface="Calibri" pitchFamily="34" charset="-122"/>
                <a:cs typeface="Calibri" pitchFamily="34" charset="-120"/>
              </a:rPr>
              <a:t>1</a:t>
            </a:r>
            <a:endParaRPr lang="en-US" dirty="0"/>
          </a:p>
        </p:txBody>
      </p:sp>
      <p:sp>
        <p:nvSpPr>
          <p:cNvPr id="7" name="Text 5"/>
          <p:cNvSpPr/>
          <p:nvPr/>
        </p:nvSpPr>
        <p:spPr>
          <a:xfrm>
            <a:off x="1600200" y="1508760"/>
            <a:ext cx="9966960" cy="914400"/>
          </a:xfrm>
          <a:prstGeom prst="rect">
            <a:avLst/>
          </a:prstGeom>
          <a:noFill/>
          <a:ln/>
        </p:spPr>
        <p:txBody>
          <a:bodyPr wrap="square" rtlCol="0" anchor="ctr"/>
          <a:lstStyle/>
          <a:p>
            <a:pPr marL="0" indent="0">
              <a:lnSpc>
                <a:spcPct val="122000"/>
              </a:lnSpc>
              <a:buNone/>
            </a:pPr>
            <a:r>
              <a:rPr lang="en-US" dirty="0">
                <a:solidFill>
                  <a:srgbClr val="2B2B2B"/>
                </a:solidFill>
                <a:latin typeface="Calibri" pitchFamily="34" charset="0"/>
                <a:ea typeface="Calibri" pitchFamily="34" charset="-122"/>
                <a:cs typeface="Calibri" pitchFamily="34" charset="-120"/>
              </a:rPr>
              <a:t>Adopt House of Care planning conversations as the default model for CHD long-term review, not a special addition to it.</a:t>
            </a:r>
            <a:endParaRPr lang="en-US" dirty="0"/>
          </a:p>
        </p:txBody>
      </p:sp>
      <p:sp>
        <p:nvSpPr>
          <p:cNvPr id="8" name="Shape 6"/>
          <p:cNvSpPr/>
          <p:nvPr/>
        </p:nvSpPr>
        <p:spPr>
          <a:xfrm>
            <a:off x="502920" y="2532888"/>
            <a:ext cx="11183112" cy="914400"/>
          </a:xfrm>
          <a:prstGeom prst="roundRect">
            <a:avLst>
              <a:gd name="adj" fmla="val 10000"/>
            </a:avLst>
          </a:prstGeom>
          <a:solidFill>
            <a:srgbClr val="FBEEEC"/>
          </a:solidFill>
          <a:ln w="12700">
            <a:solidFill>
              <a:srgbClr val="E9D3CF"/>
            </a:solidFill>
            <a:prstDash val="solid"/>
          </a:ln>
        </p:spPr>
        <p:txBody>
          <a:bodyPr/>
          <a:lstStyle/>
          <a:p>
            <a:endParaRPr lang="en-US" dirty="0"/>
          </a:p>
        </p:txBody>
      </p:sp>
      <p:sp>
        <p:nvSpPr>
          <p:cNvPr id="9" name="Shape 7"/>
          <p:cNvSpPr/>
          <p:nvPr/>
        </p:nvSpPr>
        <p:spPr>
          <a:xfrm>
            <a:off x="731520" y="2715768"/>
            <a:ext cx="548640" cy="548640"/>
          </a:xfrm>
          <a:prstGeom prst="ellipse">
            <a:avLst/>
          </a:prstGeom>
          <a:solidFill>
            <a:srgbClr val="8C1D2B"/>
          </a:solidFill>
          <a:ln/>
        </p:spPr>
        <p:txBody>
          <a:bodyPr/>
          <a:lstStyle/>
          <a:p>
            <a:endParaRPr lang="en-US" dirty="0"/>
          </a:p>
        </p:txBody>
      </p:sp>
      <p:sp>
        <p:nvSpPr>
          <p:cNvPr id="10" name="Text 8"/>
          <p:cNvSpPr/>
          <p:nvPr/>
        </p:nvSpPr>
        <p:spPr>
          <a:xfrm>
            <a:off x="731520" y="2715768"/>
            <a:ext cx="548640" cy="548640"/>
          </a:xfrm>
          <a:prstGeom prst="rect">
            <a:avLst/>
          </a:prstGeom>
          <a:noFill/>
          <a:ln/>
        </p:spPr>
        <p:txBody>
          <a:bodyPr wrap="square" rtlCol="0" anchor="ctr"/>
          <a:lstStyle/>
          <a:p>
            <a:pPr marL="0" indent="0" algn="ctr">
              <a:buNone/>
            </a:pPr>
            <a:r>
              <a:rPr lang="en-US" b="1" dirty="0">
                <a:solidFill>
                  <a:srgbClr val="FFFFFF"/>
                </a:solidFill>
                <a:latin typeface="Calibri" pitchFamily="34" charset="0"/>
                <a:ea typeface="Calibri" pitchFamily="34" charset="-122"/>
                <a:cs typeface="Calibri" pitchFamily="34" charset="-120"/>
              </a:rPr>
              <a:t>2</a:t>
            </a:r>
            <a:endParaRPr lang="en-US" dirty="0"/>
          </a:p>
        </p:txBody>
      </p:sp>
      <p:sp>
        <p:nvSpPr>
          <p:cNvPr id="11" name="Text 9"/>
          <p:cNvSpPr/>
          <p:nvPr/>
        </p:nvSpPr>
        <p:spPr>
          <a:xfrm>
            <a:off x="1600200" y="2532888"/>
            <a:ext cx="9966960" cy="914400"/>
          </a:xfrm>
          <a:prstGeom prst="rect">
            <a:avLst/>
          </a:prstGeom>
          <a:noFill/>
          <a:ln/>
        </p:spPr>
        <p:txBody>
          <a:bodyPr wrap="square" rtlCol="0" anchor="ctr"/>
          <a:lstStyle/>
          <a:p>
            <a:pPr marL="0" indent="0">
              <a:lnSpc>
                <a:spcPct val="122000"/>
              </a:lnSpc>
              <a:buNone/>
            </a:pPr>
            <a:r>
              <a:rPr lang="en-US" dirty="0">
                <a:solidFill>
                  <a:srgbClr val="2B2B2B"/>
                </a:solidFill>
                <a:latin typeface="Calibri" pitchFamily="34" charset="0"/>
                <a:ea typeface="Calibri" pitchFamily="34" charset="-122"/>
                <a:cs typeface="Calibri" pitchFamily="34" charset="-120"/>
              </a:rPr>
              <a:t>Actively target the cardiac-rehabilitation uptake gap through flexible formats (home/hybrid CR) and proactive, culturally competent outreach.</a:t>
            </a:r>
            <a:endParaRPr lang="en-US" dirty="0"/>
          </a:p>
        </p:txBody>
      </p:sp>
      <p:sp>
        <p:nvSpPr>
          <p:cNvPr id="12" name="Shape 10"/>
          <p:cNvSpPr/>
          <p:nvPr/>
        </p:nvSpPr>
        <p:spPr>
          <a:xfrm>
            <a:off x="502920" y="3557016"/>
            <a:ext cx="11183112" cy="914400"/>
          </a:xfrm>
          <a:prstGeom prst="roundRect">
            <a:avLst>
              <a:gd name="adj" fmla="val 10000"/>
            </a:avLst>
          </a:prstGeom>
          <a:solidFill>
            <a:srgbClr val="FBEEEC"/>
          </a:solidFill>
          <a:ln w="12700">
            <a:solidFill>
              <a:srgbClr val="E9D3CF"/>
            </a:solidFill>
            <a:prstDash val="solid"/>
          </a:ln>
        </p:spPr>
        <p:txBody>
          <a:bodyPr/>
          <a:lstStyle/>
          <a:p>
            <a:endParaRPr lang="en-US" dirty="0"/>
          </a:p>
        </p:txBody>
      </p:sp>
      <p:sp>
        <p:nvSpPr>
          <p:cNvPr id="13" name="Shape 11"/>
          <p:cNvSpPr/>
          <p:nvPr/>
        </p:nvSpPr>
        <p:spPr>
          <a:xfrm>
            <a:off x="731520" y="3739896"/>
            <a:ext cx="548640" cy="548640"/>
          </a:xfrm>
          <a:prstGeom prst="ellipse">
            <a:avLst/>
          </a:prstGeom>
          <a:solidFill>
            <a:srgbClr val="8C1D2B"/>
          </a:solidFill>
          <a:ln/>
        </p:spPr>
        <p:txBody>
          <a:bodyPr/>
          <a:lstStyle/>
          <a:p>
            <a:endParaRPr lang="en-US" dirty="0"/>
          </a:p>
        </p:txBody>
      </p:sp>
      <p:sp>
        <p:nvSpPr>
          <p:cNvPr id="14" name="Text 12"/>
          <p:cNvSpPr/>
          <p:nvPr/>
        </p:nvSpPr>
        <p:spPr>
          <a:xfrm>
            <a:off x="731520" y="3739896"/>
            <a:ext cx="548640" cy="548640"/>
          </a:xfrm>
          <a:prstGeom prst="rect">
            <a:avLst/>
          </a:prstGeom>
          <a:noFill/>
          <a:ln/>
        </p:spPr>
        <p:txBody>
          <a:bodyPr wrap="square" rtlCol="0" anchor="ctr"/>
          <a:lstStyle/>
          <a:p>
            <a:pPr marL="0" indent="0" algn="ctr">
              <a:buNone/>
            </a:pPr>
            <a:r>
              <a:rPr lang="en-US" b="1" dirty="0">
                <a:solidFill>
                  <a:srgbClr val="FFFFFF"/>
                </a:solidFill>
                <a:latin typeface="Calibri" pitchFamily="34" charset="0"/>
                <a:ea typeface="Calibri" pitchFamily="34" charset="-122"/>
                <a:cs typeface="Calibri" pitchFamily="34" charset="-120"/>
              </a:rPr>
              <a:t>3</a:t>
            </a:r>
            <a:endParaRPr lang="en-US" dirty="0"/>
          </a:p>
        </p:txBody>
      </p:sp>
      <p:sp>
        <p:nvSpPr>
          <p:cNvPr id="15" name="Text 13"/>
          <p:cNvSpPr/>
          <p:nvPr/>
        </p:nvSpPr>
        <p:spPr>
          <a:xfrm>
            <a:off x="1600200" y="3557016"/>
            <a:ext cx="9966960" cy="914400"/>
          </a:xfrm>
          <a:prstGeom prst="rect">
            <a:avLst/>
          </a:prstGeom>
          <a:noFill/>
          <a:ln/>
        </p:spPr>
        <p:txBody>
          <a:bodyPr wrap="square" rtlCol="0" anchor="ctr"/>
          <a:lstStyle/>
          <a:p>
            <a:pPr marL="0" indent="0">
              <a:lnSpc>
                <a:spcPct val="122000"/>
              </a:lnSpc>
              <a:buNone/>
            </a:pPr>
            <a:r>
              <a:rPr lang="en-US" dirty="0">
                <a:solidFill>
                  <a:srgbClr val="2B2B2B"/>
                </a:solidFill>
                <a:latin typeface="Calibri" pitchFamily="34" charset="0"/>
                <a:ea typeface="Calibri" pitchFamily="34" charset="-122"/>
                <a:cs typeface="Calibri" pitchFamily="34" charset="-120"/>
              </a:rPr>
              <a:t>Screen holistically for comorbidity and psychological wellbeing at every review - CHD is rarely a single-system condition.</a:t>
            </a:r>
            <a:endParaRPr lang="en-US" dirty="0"/>
          </a:p>
        </p:txBody>
      </p:sp>
      <p:sp>
        <p:nvSpPr>
          <p:cNvPr id="16" name="Shape 14"/>
          <p:cNvSpPr/>
          <p:nvPr/>
        </p:nvSpPr>
        <p:spPr>
          <a:xfrm>
            <a:off x="502920" y="4581144"/>
            <a:ext cx="11183112" cy="914400"/>
          </a:xfrm>
          <a:prstGeom prst="roundRect">
            <a:avLst>
              <a:gd name="adj" fmla="val 10000"/>
            </a:avLst>
          </a:prstGeom>
          <a:solidFill>
            <a:srgbClr val="FBEEEC"/>
          </a:solidFill>
          <a:ln w="12700">
            <a:solidFill>
              <a:srgbClr val="E9D3CF"/>
            </a:solidFill>
            <a:prstDash val="solid"/>
          </a:ln>
        </p:spPr>
        <p:txBody>
          <a:bodyPr/>
          <a:lstStyle/>
          <a:p>
            <a:endParaRPr lang="en-US" dirty="0"/>
          </a:p>
        </p:txBody>
      </p:sp>
      <p:sp>
        <p:nvSpPr>
          <p:cNvPr id="17" name="Shape 15"/>
          <p:cNvSpPr/>
          <p:nvPr/>
        </p:nvSpPr>
        <p:spPr>
          <a:xfrm>
            <a:off x="731520" y="4764024"/>
            <a:ext cx="548640" cy="548640"/>
          </a:xfrm>
          <a:prstGeom prst="ellipse">
            <a:avLst/>
          </a:prstGeom>
          <a:solidFill>
            <a:srgbClr val="8C1D2B"/>
          </a:solidFill>
          <a:ln/>
        </p:spPr>
        <p:txBody>
          <a:bodyPr/>
          <a:lstStyle/>
          <a:p>
            <a:endParaRPr lang="en-US" dirty="0"/>
          </a:p>
        </p:txBody>
      </p:sp>
      <p:sp>
        <p:nvSpPr>
          <p:cNvPr id="18" name="Text 16"/>
          <p:cNvSpPr/>
          <p:nvPr/>
        </p:nvSpPr>
        <p:spPr>
          <a:xfrm>
            <a:off x="731520" y="4764024"/>
            <a:ext cx="548640" cy="548640"/>
          </a:xfrm>
          <a:prstGeom prst="rect">
            <a:avLst/>
          </a:prstGeom>
          <a:noFill/>
          <a:ln/>
        </p:spPr>
        <p:txBody>
          <a:bodyPr wrap="square" rtlCol="0" anchor="ctr"/>
          <a:lstStyle/>
          <a:p>
            <a:pPr marL="0" indent="0" algn="ctr">
              <a:buNone/>
            </a:pPr>
            <a:r>
              <a:rPr lang="en-US" b="1" dirty="0">
                <a:solidFill>
                  <a:srgbClr val="FFFFFF"/>
                </a:solidFill>
                <a:latin typeface="Calibri" pitchFamily="34" charset="0"/>
                <a:ea typeface="Calibri" pitchFamily="34" charset="-122"/>
                <a:cs typeface="Calibri" pitchFamily="34" charset="-120"/>
              </a:rPr>
              <a:t>4</a:t>
            </a:r>
            <a:endParaRPr lang="en-US" dirty="0"/>
          </a:p>
        </p:txBody>
      </p:sp>
      <p:sp>
        <p:nvSpPr>
          <p:cNvPr id="19" name="Text 17"/>
          <p:cNvSpPr/>
          <p:nvPr/>
        </p:nvSpPr>
        <p:spPr>
          <a:xfrm>
            <a:off x="1600200" y="4581144"/>
            <a:ext cx="9966960" cy="914400"/>
          </a:xfrm>
          <a:prstGeom prst="rect">
            <a:avLst/>
          </a:prstGeom>
          <a:noFill/>
          <a:ln/>
        </p:spPr>
        <p:txBody>
          <a:bodyPr wrap="square" rtlCol="0" anchor="ctr"/>
          <a:lstStyle/>
          <a:p>
            <a:pPr marL="0" indent="0">
              <a:lnSpc>
                <a:spcPct val="122000"/>
              </a:lnSpc>
              <a:buNone/>
            </a:pPr>
            <a:r>
              <a:rPr lang="en-US" dirty="0">
                <a:solidFill>
                  <a:srgbClr val="2B2B2B"/>
                </a:solidFill>
                <a:latin typeface="Calibri" pitchFamily="34" charset="0"/>
                <a:ea typeface="Calibri" pitchFamily="34" charset="-122"/>
                <a:cs typeface="Calibri" pitchFamily="34" charset="-120"/>
              </a:rPr>
              <a:t>Build genuine co-production skills (health coaching, motivational interviewing) into MDT training and supervision, not just guideline knowledge.</a:t>
            </a:r>
            <a:endParaRPr lang="en-US" dirty="0"/>
          </a:p>
        </p:txBody>
      </p:sp>
      <p:sp>
        <p:nvSpPr>
          <p:cNvPr id="20" name="Shape 18"/>
          <p:cNvSpPr/>
          <p:nvPr/>
        </p:nvSpPr>
        <p:spPr>
          <a:xfrm>
            <a:off x="502920" y="5605272"/>
            <a:ext cx="11183112" cy="914400"/>
          </a:xfrm>
          <a:prstGeom prst="roundRect">
            <a:avLst>
              <a:gd name="adj" fmla="val 10000"/>
            </a:avLst>
          </a:prstGeom>
          <a:solidFill>
            <a:srgbClr val="FBEEEC"/>
          </a:solidFill>
          <a:ln w="12700">
            <a:solidFill>
              <a:srgbClr val="E9D3CF"/>
            </a:solidFill>
            <a:prstDash val="solid"/>
          </a:ln>
        </p:spPr>
        <p:txBody>
          <a:bodyPr/>
          <a:lstStyle/>
          <a:p>
            <a:endParaRPr lang="en-US" dirty="0"/>
          </a:p>
        </p:txBody>
      </p:sp>
      <p:sp>
        <p:nvSpPr>
          <p:cNvPr id="21" name="Shape 19"/>
          <p:cNvSpPr/>
          <p:nvPr/>
        </p:nvSpPr>
        <p:spPr>
          <a:xfrm>
            <a:off x="731520" y="5788152"/>
            <a:ext cx="548640" cy="548640"/>
          </a:xfrm>
          <a:prstGeom prst="ellipse">
            <a:avLst/>
          </a:prstGeom>
          <a:solidFill>
            <a:srgbClr val="8C1D2B"/>
          </a:solidFill>
          <a:ln/>
        </p:spPr>
        <p:txBody>
          <a:bodyPr/>
          <a:lstStyle/>
          <a:p>
            <a:endParaRPr lang="en-US" dirty="0"/>
          </a:p>
        </p:txBody>
      </p:sp>
      <p:sp>
        <p:nvSpPr>
          <p:cNvPr id="22" name="Text 20"/>
          <p:cNvSpPr/>
          <p:nvPr/>
        </p:nvSpPr>
        <p:spPr>
          <a:xfrm>
            <a:off x="731520" y="5788152"/>
            <a:ext cx="548640" cy="548640"/>
          </a:xfrm>
          <a:prstGeom prst="rect">
            <a:avLst/>
          </a:prstGeom>
          <a:noFill/>
          <a:ln/>
        </p:spPr>
        <p:txBody>
          <a:bodyPr wrap="square" rtlCol="0" anchor="ctr"/>
          <a:lstStyle/>
          <a:p>
            <a:pPr marL="0" indent="0" algn="ctr">
              <a:buNone/>
            </a:pPr>
            <a:r>
              <a:rPr lang="en-US" b="1" dirty="0">
                <a:solidFill>
                  <a:srgbClr val="FFFFFF"/>
                </a:solidFill>
                <a:latin typeface="Calibri" pitchFamily="34" charset="0"/>
                <a:ea typeface="Calibri" pitchFamily="34" charset="-122"/>
                <a:cs typeface="Calibri" pitchFamily="34" charset="-120"/>
              </a:rPr>
              <a:t>5</a:t>
            </a:r>
            <a:endParaRPr lang="en-US" dirty="0"/>
          </a:p>
        </p:txBody>
      </p:sp>
      <p:sp>
        <p:nvSpPr>
          <p:cNvPr id="23" name="Text 21"/>
          <p:cNvSpPr/>
          <p:nvPr/>
        </p:nvSpPr>
        <p:spPr>
          <a:xfrm>
            <a:off x="1600200" y="5605272"/>
            <a:ext cx="9966960" cy="914400"/>
          </a:xfrm>
          <a:prstGeom prst="rect">
            <a:avLst/>
          </a:prstGeom>
          <a:noFill/>
          <a:ln/>
        </p:spPr>
        <p:txBody>
          <a:bodyPr wrap="square" rtlCol="0" anchor="ctr"/>
          <a:lstStyle/>
          <a:p>
            <a:pPr marL="0" indent="0">
              <a:lnSpc>
                <a:spcPct val="122000"/>
              </a:lnSpc>
              <a:buNone/>
            </a:pPr>
            <a:r>
              <a:rPr lang="en-US" dirty="0">
                <a:solidFill>
                  <a:srgbClr val="2B2B2B"/>
                </a:solidFill>
                <a:latin typeface="Calibri" pitchFamily="34" charset="0"/>
                <a:ea typeface="Calibri" pitchFamily="34" charset="-122"/>
                <a:cs typeface="Calibri" pitchFamily="34" charset="-120"/>
              </a:rPr>
              <a:t>Implement all six components of personalised care together, prioritizing integrated budgets and social prescribing for the most complex, multimorbid patients.</a:t>
            </a:r>
            <a:endParaRPr lang="en-US" dirty="0"/>
          </a:p>
        </p:txBody>
      </p:sp>
      <p:sp>
        <p:nvSpPr>
          <p:cNvPr id="24" name="Text 22"/>
          <p:cNvSpPr/>
          <p:nvPr/>
        </p:nvSpPr>
        <p:spPr>
          <a:xfrm>
            <a:off x="11551615" y="6446520"/>
            <a:ext cx="457200" cy="274320"/>
          </a:xfrm>
          <a:prstGeom prst="rect">
            <a:avLst/>
          </a:prstGeom>
          <a:noFill/>
          <a:ln/>
        </p:spPr>
        <p:txBody>
          <a:bodyPr wrap="square" rtlCol="0" anchor="ctr"/>
          <a:lstStyle/>
          <a:p>
            <a:pPr marL="0" indent="0" algn="r">
              <a:buNone/>
            </a:pPr>
            <a:r>
              <a:rPr lang="en-US" sz="1000" dirty="0">
                <a:solidFill>
                  <a:srgbClr val="6B6B6B"/>
                </a:solidFill>
                <a:latin typeface="Calibri" pitchFamily="34" charset="0"/>
                <a:ea typeface="Calibri" pitchFamily="34" charset="-122"/>
                <a:cs typeface="Calibri" pitchFamily="34" charset="-120"/>
              </a:rPr>
              <a:t>17</a:t>
            </a:r>
            <a:endParaRPr lang="en-US" sz="1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1F2A44"/>
        </a:solidFill>
        <a:effectLst/>
      </p:bgPr>
    </p:bg>
    <p:spTree>
      <p:nvGrpSpPr>
        <p:cNvPr id="1" name=""/>
        <p:cNvGrpSpPr/>
        <p:nvPr/>
      </p:nvGrpSpPr>
      <p:grpSpPr>
        <a:xfrm>
          <a:off x="0" y="0"/>
          <a:ext cx="0" cy="0"/>
          <a:chOff x="0" y="0"/>
          <a:chExt cx="0" cy="0"/>
        </a:xfrm>
      </p:grpSpPr>
      <p:sp>
        <p:nvSpPr>
          <p:cNvPr id="3" name="Text 1"/>
          <p:cNvSpPr/>
          <p:nvPr/>
        </p:nvSpPr>
        <p:spPr>
          <a:xfrm>
            <a:off x="731520" y="685800"/>
            <a:ext cx="5486400" cy="365760"/>
          </a:xfrm>
          <a:prstGeom prst="rect">
            <a:avLst/>
          </a:prstGeom>
          <a:noFill/>
          <a:ln/>
        </p:spPr>
        <p:txBody>
          <a:bodyPr wrap="square" rtlCol="0" anchor="ctr"/>
          <a:lstStyle/>
          <a:p>
            <a:pPr marL="0" indent="0">
              <a:buNone/>
            </a:pPr>
            <a:r>
              <a:rPr lang="en-US" sz="1600" b="1" kern="0" spc="200" dirty="0">
                <a:solidFill>
                  <a:srgbClr val="C98A3B"/>
                </a:solidFill>
                <a:latin typeface="Calibri" pitchFamily="34" charset="0"/>
                <a:ea typeface="Calibri" pitchFamily="34" charset="-122"/>
                <a:cs typeface="Calibri" pitchFamily="34" charset="-120"/>
              </a:rPr>
              <a:t>CONCLUSION</a:t>
            </a:r>
            <a:endParaRPr lang="en-US" sz="1600" dirty="0"/>
          </a:p>
        </p:txBody>
      </p:sp>
      <p:sp>
        <p:nvSpPr>
          <p:cNvPr id="4" name="Text 2"/>
          <p:cNvSpPr/>
          <p:nvPr/>
        </p:nvSpPr>
        <p:spPr>
          <a:xfrm>
            <a:off x="731520" y="1097280"/>
            <a:ext cx="10515600" cy="1005840"/>
          </a:xfrm>
          <a:prstGeom prst="rect">
            <a:avLst/>
          </a:prstGeom>
          <a:noFill/>
          <a:ln/>
        </p:spPr>
        <p:txBody>
          <a:bodyPr wrap="square" rtlCol="0" anchor="ctr"/>
          <a:lstStyle/>
          <a:p>
            <a:pPr marL="0" indent="0">
              <a:buNone/>
            </a:pPr>
            <a:r>
              <a:rPr lang="en-US" sz="2600" b="1" dirty="0">
                <a:solidFill>
                  <a:srgbClr val="FFFFFF"/>
                </a:solidFill>
                <a:latin typeface="Cambria" pitchFamily="34" charset="0"/>
                <a:ea typeface="Cambria" pitchFamily="34" charset="-122"/>
                <a:cs typeface="Cambria" pitchFamily="34" charset="-120"/>
              </a:rPr>
              <a:t>A Preventable, Manageable, but Serious Long-Term Condition</a:t>
            </a:r>
            <a:endParaRPr lang="en-US" sz="2600" dirty="0"/>
          </a:p>
        </p:txBody>
      </p:sp>
      <p:sp>
        <p:nvSpPr>
          <p:cNvPr id="5" name="Text 3"/>
          <p:cNvSpPr/>
          <p:nvPr/>
        </p:nvSpPr>
        <p:spPr>
          <a:xfrm>
            <a:off x="731520" y="2148840"/>
            <a:ext cx="10332720" cy="3470564"/>
          </a:xfrm>
          <a:prstGeom prst="rect">
            <a:avLst/>
          </a:prstGeom>
          <a:noFill/>
          <a:ln/>
        </p:spPr>
        <p:txBody>
          <a:bodyPr wrap="square" rtlCol="0" anchor="t"/>
          <a:lstStyle/>
          <a:p>
            <a:pPr marL="342900" indent="-342900">
              <a:lnSpc>
                <a:spcPct val="140000"/>
              </a:lnSpc>
              <a:spcAft>
                <a:spcPts val="1400"/>
              </a:spcAft>
              <a:buSzPct val="100000"/>
              <a:buChar char="✦"/>
            </a:pPr>
            <a:r>
              <a:rPr lang="en-US" dirty="0">
                <a:solidFill>
                  <a:srgbClr val="FFFFFF"/>
                </a:solidFill>
                <a:latin typeface="Calibri" pitchFamily="34" charset="0"/>
                <a:ea typeface="Calibri" pitchFamily="34" charset="-122"/>
                <a:cs typeface="Calibri" pitchFamily="34" charset="-120"/>
              </a:rPr>
              <a:t>CHD remains the UK and world's leading single cause of death, yet ~80% of its burden is attributable to modifiable risk factors.</a:t>
            </a:r>
            <a:endParaRPr lang="en-US" dirty="0"/>
          </a:p>
          <a:p>
            <a:pPr marL="342900" indent="-342900">
              <a:lnSpc>
                <a:spcPct val="140000"/>
              </a:lnSpc>
              <a:spcAft>
                <a:spcPts val="1400"/>
              </a:spcAft>
              <a:buSzPct val="100000"/>
              <a:buChar char="✦"/>
            </a:pPr>
            <a:r>
              <a:rPr lang="en-US" dirty="0">
                <a:solidFill>
                  <a:srgbClr val="FFFFFF"/>
                </a:solidFill>
                <a:latin typeface="Calibri" pitchFamily="34" charset="0"/>
                <a:ea typeface="Calibri" pitchFamily="34" charset="-122"/>
                <a:cs typeface="Calibri" pitchFamily="34" charset="-120"/>
              </a:rPr>
              <a:t>Robust UK guidance (NICE NG185, NG238, CG95) and frameworks (House of Care, BACPR) exist - the challenge is consistent implementation.</a:t>
            </a:r>
            <a:endParaRPr lang="en-US" dirty="0"/>
          </a:p>
          <a:p>
            <a:pPr marL="342900" indent="-342900">
              <a:lnSpc>
                <a:spcPct val="140000"/>
              </a:lnSpc>
              <a:spcAft>
                <a:spcPts val="1400"/>
              </a:spcAft>
              <a:buSzPct val="100000"/>
              <a:buChar char="✦"/>
            </a:pPr>
            <a:r>
              <a:rPr lang="en-US" dirty="0">
                <a:solidFill>
                  <a:srgbClr val="FFFFFF"/>
                </a:solidFill>
                <a:latin typeface="Calibri" pitchFamily="34" charset="0"/>
                <a:ea typeface="Calibri" pitchFamily="34" charset="-122"/>
                <a:cs typeface="Calibri" pitchFamily="34" charset="-120"/>
              </a:rPr>
              <a:t>Multimorbidity, psychological wellbeing and social context must sit alongside biomedical management.</a:t>
            </a:r>
            <a:endParaRPr lang="en-US" dirty="0"/>
          </a:p>
          <a:p>
            <a:pPr marL="342900" indent="-342900">
              <a:lnSpc>
                <a:spcPct val="140000"/>
              </a:lnSpc>
              <a:spcAft>
                <a:spcPts val="1400"/>
              </a:spcAft>
              <a:buSzPct val="100000"/>
              <a:buChar char="✦"/>
            </a:pPr>
            <a:r>
              <a:rPr lang="en-US" dirty="0">
                <a:solidFill>
                  <a:srgbClr val="FFFFFF"/>
                </a:solidFill>
                <a:latin typeface="Calibri" pitchFamily="34" charset="0"/>
                <a:ea typeface="Calibri" pitchFamily="34" charset="-122"/>
                <a:cs typeface="Calibri" pitchFamily="34" charset="-120"/>
              </a:rPr>
              <a:t>Co-productive, personalised care - genuinely delivered, not just described - is the evidence-based route to better long-term outcomes.</a:t>
            </a:r>
            <a:endParaRPr lang="en-US" dirty="0"/>
          </a:p>
        </p:txBody>
      </p:sp>
      <p:sp>
        <p:nvSpPr>
          <p:cNvPr id="6" name="Text 4"/>
          <p:cNvSpPr/>
          <p:nvPr/>
        </p:nvSpPr>
        <p:spPr>
          <a:xfrm>
            <a:off x="731520" y="5852160"/>
            <a:ext cx="5486400" cy="548640"/>
          </a:xfrm>
          <a:prstGeom prst="rect">
            <a:avLst/>
          </a:prstGeom>
          <a:noFill/>
          <a:ln/>
        </p:spPr>
        <p:txBody>
          <a:bodyPr wrap="square" rtlCol="0" anchor="ctr"/>
          <a:lstStyle/>
          <a:p>
            <a:pPr marL="0" indent="0">
              <a:buNone/>
            </a:pPr>
            <a:r>
              <a:rPr lang="en-US" sz="2400" i="1" dirty="0">
                <a:solidFill>
                  <a:srgbClr val="C98A3B"/>
                </a:solidFill>
                <a:latin typeface="Cambria" pitchFamily="34" charset="0"/>
                <a:ea typeface="Cambria" pitchFamily="34" charset="-122"/>
                <a:cs typeface="Cambria" pitchFamily="34" charset="-120"/>
              </a:rPr>
              <a:t>Thank you.</a:t>
            </a:r>
            <a:endParaRPr lang="en-US" sz="2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9144000" cy="292608"/>
          </a:xfrm>
          <a:prstGeom prst="rect">
            <a:avLst/>
          </a:prstGeom>
          <a:noFill/>
          <a:ln/>
        </p:spPr>
        <p:txBody>
          <a:bodyPr wrap="square" rtlCol="0" anchor="ctr"/>
          <a:lstStyle/>
          <a:p>
            <a:pPr marL="0" indent="0">
              <a:buNone/>
            </a:pPr>
            <a:r>
              <a:rPr lang="en-US" sz="1600" b="1" kern="0" spc="200" dirty="0">
                <a:solidFill>
                  <a:srgbClr val="8C1D2B"/>
                </a:solidFill>
                <a:latin typeface="Calibri" pitchFamily="34" charset="0"/>
                <a:ea typeface="Calibri" pitchFamily="34" charset="-122"/>
                <a:cs typeface="Calibri" pitchFamily="34" charset="-120"/>
              </a:rPr>
              <a:t>REFERENCES</a:t>
            </a:r>
            <a:endParaRPr lang="en-US" sz="1600" dirty="0"/>
          </a:p>
        </p:txBody>
      </p:sp>
      <p:sp>
        <p:nvSpPr>
          <p:cNvPr id="3" name="Text 1"/>
          <p:cNvSpPr/>
          <p:nvPr/>
        </p:nvSpPr>
        <p:spPr>
          <a:xfrm>
            <a:off x="519104" y="530352"/>
            <a:ext cx="11155680" cy="502920"/>
          </a:xfrm>
          <a:prstGeom prst="rect">
            <a:avLst/>
          </a:prstGeom>
          <a:noFill/>
          <a:ln/>
        </p:spPr>
        <p:txBody>
          <a:bodyPr wrap="square" rtlCol="0" anchor="ctr"/>
          <a:lstStyle/>
          <a:p>
            <a:pPr marL="0" indent="0">
              <a:lnSpc>
                <a:spcPts val="2500"/>
              </a:lnSpc>
              <a:buNone/>
            </a:pPr>
            <a:r>
              <a:rPr lang="en-US" sz="2800" b="1" dirty="0">
                <a:solidFill>
                  <a:srgbClr val="1F2A44"/>
                </a:solidFill>
                <a:latin typeface="Cambria" pitchFamily="34" charset="0"/>
                <a:ea typeface="Cambria" pitchFamily="34" charset="-122"/>
                <a:cs typeface="Cambria" pitchFamily="34" charset="-120"/>
              </a:rPr>
              <a:t>Reference List (Harvard - Cite Them Right)</a:t>
            </a:r>
            <a:endParaRPr lang="en-US" sz="2800" dirty="0"/>
          </a:p>
        </p:txBody>
      </p:sp>
      <p:sp>
        <p:nvSpPr>
          <p:cNvPr id="4" name="Text 2"/>
          <p:cNvSpPr/>
          <p:nvPr/>
        </p:nvSpPr>
        <p:spPr>
          <a:xfrm>
            <a:off x="502920" y="1280160"/>
            <a:ext cx="5486400" cy="5349240"/>
          </a:xfrm>
          <a:prstGeom prst="rect">
            <a:avLst/>
          </a:prstGeom>
          <a:ln/>
        </p:spPr>
        <p:style>
          <a:lnRef idx="2">
            <a:schemeClr val="dk1"/>
          </a:lnRef>
          <a:fillRef idx="1">
            <a:schemeClr val="lt1"/>
          </a:fillRef>
          <a:effectRef idx="0">
            <a:schemeClr val="dk1"/>
          </a:effectRef>
          <a:fontRef idx="minor">
            <a:schemeClr val="dk1"/>
          </a:fontRef>
        </p:style>
        <p:txBody>
          <a:bodyPr wrap="square" rtlCol="0" anchor="t"/>
          <a:lstStyle/>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British Association for Cardiovascular Prevention and Rehabilitation (2023) BACPR Standards and Core Components for Cardiovascular Disease Prevention and Rehabilitation. 4th edn. London: BACPR.</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British Heart Foundation (2024) Heart and Circulatory Disease Statistics 2024. London: BHF.</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British Heart Foundation (2026) UK Cardiovascular Disease Statistics: England Factsheet. London: BHF.</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British Heart Foundation (n.d.) The House of Care: An Innovative Approach to Person-Centred Care. Available at: https://www.bhf.org.uk (Accessed: 4 August 2026).</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Coalition for Personalised Care (2023) The NHS Comprehensive Model of Personalised Care. Available at: https://www.coalitionforpersonalisedcare.org.uk (Accessed: 4 August 2026).</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de Silva, D. et al. (2016) 'Building the House of Care for people with long-term conditions', British Journal of General Practice, 66(645), pp. e278-e282.</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Dibben, G., Faulkner, J., Oldridge, N., Rees, K., Thompson, D.R., Zwisler, A.D. and Taylor, R.S. (2021) 'Exercise-based cardiac rehabilitation for coronary heart disease', Cochrane Database of Systematic Reviews, Issue 11, Art. No. CD001800.</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Health Education England (2017) Person-Centred Approaches: Empowering People in Their Lives and Communities. Leeds: HEE, Skills for Health and Skills for Care.</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Nanna, M.G. et al. (2023) 'A multivariate genome-wide association study of psycho-cardiometabolic multimorbidity', Psychological Medicine, 53(1), pp. 1–11.</a:t>
            </a:r>
            <a:endParaRPr lang="en-US" sz="1200" dirty="0"/>
          </a:p>
        </p:txBody>
      </p:sp>
      <p:sp>
        <p:nvSpPr>
          <p:cNvPr id="5" name="Text 3"/>
          <p:cNvSpPr/>
          <p:nvPr/>
        </p:nvSpPr>
        <p:spPr>
          <a:xfrm>
            <a:off x="6217920" y="1280160"/>
            <a:ext cx="5486400" cy="5349240"/>
          </a:xfrm>
          <a:prstGeom prst="rect">
            <a:avLst/>
          </a:prstGeom>
          <a:ln/>
        </p:spPr>
        <p:style>
          <a:lnRef idx="2">
            <a:schemeClr val="dk1"/>
          </a:lnRef>
          <a:fillRef idx="1">
            <a:schemeClr val="lt1"/>
          </a:fillRef>
          <a:effectRef idx="0">
            <a:schemeClr val="dk1"/>
          </a:effectRef>
          <a:fontRef idx="minor">
            <a:schemeClr val="dk1"/>
          </a:fontRef>
        </p:style>
        <p:txBody>
          <a:bodyPr wrap="square" rtlCol="0" anchor="t"/>
          <a:lstStyle/>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British Heart Foundation (2020) Government Must Prioritise Heart Health in the Budget. Available at: https://www.bhf.org.uk (Accessed: 4 August 2026).</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British Heart Foundation (2025) Heart and Circulatory Disease Statistics 2025. London: BHF.</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British Heart Foundation (2026) Global Cardiovascular Disease Factsheet. London: BHF.</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Chaplin, S. (2021) 'NICE on the management of acute coronary syndromes', Prescriber, 32(10), pp. 15-19.</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Coulter, A., Roberts, S. and Dixon, A. (2013) Delivering Better Services for People with Long-Term Conditions: Building the House of Care. London: The King's Fund.</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Department of Health and Social Care/NHS England (2019) The NHS Long Term Plan. London: NHS England.</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GBD 2023 Cardiovascular Diseases Collaborators (2025) 'Global, regional, and national burden of cardiovascular diseases and risk factors in 204 countries and territories, 1990-2023', Journal of the American College of Cardiology, 86(12).</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Institute for Health Metrics and Evaluation (2025) Report: Cardiovascular Diseases Caused 1 in 3 Global Deaths in 2023. Seattle: IHME.</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National Institute for Health and Care Excellence (2010, updated 2016) Recent-Onset Chest Pain of Suspected Cardiac Origin. NICE guideline CG95. London: NICE.</a:t>
            </a:r>
            <a:endParaRPr lang="en-US" sz="1200" dirty="0"/>
          </a:p>
        </p:txBody>
      </p:sp>
      <p:sp>
        <p:nvSpPr>
          <p:cNvPr id="6" name="Text 4"/>
          <p:cNvSpPr/>
          <p:nvPr/>
        </p:nvSpPr>
        <p:spPr>
          <a:xfrm>
            <a:off x="11551615" y="6446520"/>
            <a:ext cx="457200" cy="274320"/>
          </a:xfrm>
          <a:prstGeom prst="rect">
            <a:avLst/>
          </a:prstGeom>
          <a:noFill/>
          <a:ln/>
        </p:spPr>
        <p:txBody>
          <a:bodyPr wrap="square" rtlCol="0" anchor="ctr"/>
          <a:lstStyle/>
          <a:p>
            <a:pPr marL="0" indent="0" algn="r">
              <a:buNone/>
            </a:pPr>
            <a:r>
              <a:rPr lang="en-US" sz="1000" dirty="0">
                <a:solidFill>
                  <a:srgbClr val="6B6B6B"/>
                </a:solidFill>
                <a:latin typeface="Calibri" pitchFamily="34" charset="0"/>
                <a:ea typeface="Calibri" pitchFamily="34" charset="-122"/>
                <a:cs typeface="Calibri" pitchFamily="34" charset="-120"/>
              </a:rPr>
              <a:t>19</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9144000" cy="292608"/>
          </a:xfrm>
          <a:prstGeom prst="rect">
            <a:avLst/>
          </a:prstGeom>
          <a:noFill/>
          <a:ln/>
        </p:spPr>
        <p:txBody>
          <a:bodyPr wrap="square" rtlCol="0" anchor="ctr"/>
          <a:lstStyle/>
          <a:p>
            <a:pPr marL="0" indent="0">
              <a:buNone/>
            </a:pPr>
            <a:r>
              <a:rPr lang="en-US" sz="1600" b="1" kern="0" spc="200" dirty="0">
                <a:solidFill>
                  <a:srgbClr val="8C1D2B"/>
                </a:solidFill>
                <a:latin typeface="Calibri" pitchFamily="34" charset="0"/>
                <a:ea typeface="Calibri" pitchFamily="34" charset="-122"/>
                <a:cs typeface="Calibri" pitchFamily="34" charset="-120"/>
              </a:rPr>
              <a:t>REFERENCES (CONTINUED 2)</a:t>
            </a:r>
            <a:endParaRPr lang="en-US" sz="1600" dirty="0"/>
          </a:p>
        </p:txBody>
      </p:sp>
      <p:sp>
        <p:nvSpPr>
          <p:cNvPr id="3" name="Text 1"/>
          <p:cNvSpPr/>
          <p:nvPr/>
        </p:nvSpPr>
        <p:spPr>
          <a:xfrm>
            <a:off x="502920" y="530352"/>
            <a:ext cx="11155680" cy="502920"/>
          </a:xfrm>
          <a:prstGeom prst="rect">
            <a:avLst/>
          </a:prstGeom>
          <a:noFill/>
          <a:ln/>
        </p:spPr>
        <p:txBody>
          <a:bodyPr wrap="square" rtlCol="0" anchor="ctr"/>
          <a:lstStyle/>
          <a:p>
            <a:pPr marL="0" indent="0">
              <a:lnSpc>
                <a:spcPts val="2500"/>
              </a:lnSpc>
              <a:buNone/>
            </a:pPr>
            <a:r>
              <a:rPr lang="en-US" sz="2400" b="1" dirty="0">
                <a:solidFill>
                  <a:srgbClr val="1F2A44"/>
                </a:solidFill>
                <a:latin typeface="Cambria" pitchFamily="34" charset="0"/>
                <a:ea typeface="Cambria" pitchFamily="34" charset="-122"/>
                <a:cs typeface="Cambria" pitchFamily="34" charset="-120"/>
              </a:rPr>
              <a:t>Reference List (Harvard - Cite Them Right)</a:t>
            </a:r>
            <a:endParaRPr lang="en-US" sz="2400" dirty="0"/>
          </a:p>
        </p:txBody>
      </p:sp>
      <p:sp>
        <p:nvSpPr>
          <p:cNvPr id="4" name="Text 2"/>
          <p:cNvSpPr/>
          <p:nvPr/>
        </p:nvSpPr>
        <p:spPr>
          <a:xfrm>
            <a:off x="502920" y="1280160"/>
            <a:ext cx="5486400" cy="5349240"/>
          </a:xfrm>
          <a:prstGeom prst="rect">
            <a:avLst/>
          </a:prstGeom>
          <a:ln/>
        </p:spPr>
        <p:style>
          <a:lnRef idx="2">
            <a:schemeClr val="dk1"/>
          </a:lnRef>
          <a:fillRef idx="1">
            <a:schemeClr val="lt1"/>
          </a:fillRef>
          <a:effectRef idx="0">
            <a:schemeClr val="dk1"/>
          </a:effectRef>
          <a:fontRef idx="minor">
            <a:schemeClr val="dk1"/>
          </a:fontRef>
        </p:style>
        <p:txBody>
          <a:bodyPr wrap="square" rtlCol="0" anchor="t"/>
          <a:lstStyle/>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National Institute for Health and Care Excellence (2014, updated 2023) Cardiovascular Disease: Risk Assessment and Reduction, Including Lipid Modification. NICE guideline NG238 (formerly CG181). London: NICE.</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National Institute for Health and Care Excellence (2018) Promoting Health and Preventing Premature Mortality in Black, Asian and Other Minority Ethnic Groups. NICE quality standard QS167. London: NICE.</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National Institute for Health and Care Excellence (2020, reviewed 2026) Acute Coronary Syndromes. NICE guideline NG185. London: NICE.</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NHS England (2021) Co-Production. Available at: https://www.england.nhs.uk/always-events/co-production/ (Accessed: 4 August 2026).</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Ni, H. et al. (2024) 'Impact of multimorbidity patterns on outcomes and treatment in patients with coronary artery disease', European Heart Journal Open, 4(2), oeae009.</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Personalised Care Institute (2021) What Are the Six Components? Available at: https://www.personalisedcareinstitute.org.uk (Accessed: 4 August 2026).</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The Lancet Healthy Longevity (2024) 'The economic burden of cancer, coronary heart disease, dementia, and stroke in England in 2018, with projection to 2050', The Lancet Healthy Longevity, 5(9), e650-e658.</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Voskuil, M. (2025) 'Secondary prevention after acute and chronic coronary syndromes: are we still not there?', Netherlands Heart Journal. doi:10.1007/s12471-025-01936-5.</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World Health Organization (2025) Cardiovascular Diseases (CVDs). Geneva: WHO.</a:t>
            </a:r>
            <a:endParaRPr lang="en-US" sz="1200" dirty="0"/>
          </a:p>
        </p:txBody>
      </p:sp>
      <p:sp>
        <p:nvSpPr>
          <p:cNvPr id="5" name="Text 3"/>
          <p:cNvSpPr/>
          <p:nvPr/>
        </p:nvSpPr>
        <p:spPr>
          <a:xfrm>
            <a:off x="6217920" y="1280160"/>
            <a:ext cx="5486400" cy="5349240"/>
          </a:xfrm>
          <a:prstGeom prst="rect">
            <a:avLst/>
          </a:prstGeom>
          <a:ln/>
        </p:spPr>
        <p:style>
          <a:lnRef idx="2">
            <a:schemeClr val="dk1"/>
          </a:lnRef>
          <a:fillRef idx="1">
            <a:schemeClr val="lt1"/>
          </a:fillRef>
          <a:effectRef idx="0">
            <a:schemeClr val="dk1"/>
          </a:effectRef>
          <a:fontRef idx="minor">
            <a:schemeClr val="dk1"/>
          </a:fontRef>
        </p:style>
        <p:txBody>
          <a:bodyPr wrap="square" rtlCol="0" anchor="t"/>
          <a:lstStyle/>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National Institute for Health and Care Excellence (2018) Chronic Heart Failure in Adults: Diagnosis and Management. NICE guideline NG106. London: NICE.</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National Institute for Health and Care Excellence (2019) Hypertension in Adults: Diagnosis and Management. NICE guideline NG136. London: NICE.</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NHS England (2019) Universal Personalised Care: Implementing the Comprehensive Model. London: NHS England.</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NHS England (2023) Commissioning Standards for Cardiovascular Rehabilitation. London: NHS England.</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Nuffield Department of Primary Care Health Sciences, University of Oxford (2025) 'Economic burden of cardiovascular disease in the United Kingdom', European Heart Journal – Quality of Care and Clinical Outcomes, 11(5), pp. 678-689.</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Shields, G.E., Wells, A., Doherty, P., Heagerty, A., Buck, D. and Davies, L.M. (2018) 'Cost-effectiveness of cardiac rehabilitation: a systematic review', Heart, 104(17), pp. 1403-1410.</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Tran, J., Norton, R., Conrad, N., Rahimian, F., Canoy, D., Nazarzadeh, M. and Rahimi, K. (2018) 'Patterns and temporal trends of comorbidity among adult patients with incident cardiovascular disease in the UK between 2000 and 2014', PLOS Medicine, 15(3), e1002513.</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Wilkins, E., Wilson, L., Wickramasinghe, K. et al. (2017) European Cardiovascular Disease Statistics 2017. Brussels: European Heart Network.</a:t>
            </a:r>
            <a:endParaRPr lang="en-US" sz="1200" dirty="0"/>
          </a:p>
          <a:p>
            <a:pPr marL="0" indent="0">
              <a:lnSpc>
                <a:spcPct val="112000"/>
              </a:lnSpc>
              <a:spcAft>
                <a:spcPts val="700"/>
              </a:spcAft>
              <a:buNone/>
            </a:pPr>
            <a:r>
              <a:rPr lang="en-US" sz="1200" dirty="0">
                <a:solidFill>
                  <a:srgbClr val="2B2B2B"/>
                </a:solidFill>
                <a:latin typeface="Calibri" pitchFamily="34" charset="0"/>
                <a:ea typeface="Calibri" pitchFamily="34" charset="-122"/>
                <a:cs typeface="Calibri" pitchFamily="34" charset="-120"/>
              </a:rPr>
              <a:t>World Heart Federation (2023) World Heart Report 2023: Confronting the World's Number One Killer. Geneva: WHF.</a:t>
            </a:r>
            <a:endParaRPr lang="en-US" sz="1200" dirty="0"/>
          </a:p>
        </p:txBody>
      </p:sp>
      <p:sp>
        <p:nvSpPr>
          <p:cNvPr id="6" name="Text 4"/>
          <p:cNvSpPr/>
          <p:nvPr/>
        </p:nvSpPr>
        <p:spPr>
          <a:xfrm>
            <a:off x="11551615" y="6446520"/>
            <a:ext cx="457200" cy="274320"/>
          </a:xfrm>
          <a:prstGeom prst="rect">
            <a:avLst/>
          </a:prstGeom>
          <a:noFill/>
          <a:ln/>
        </p:spPr>
        <p:txBody>
          <a:bodyPr wrap="square" rtlCol="0" anchor="ctr"/>
          <a:lstStyle/>
          <a:p>
            <a:pPr marL="0" indent="0" algn="r">
              <a:buNone/>
            </a:pPr>
            <a:r>
              <a:rPr lang="en-US" sz="1000" dirty="0">
                <a:solidFill>
                  <a:srgbClr val="6B6B6B"/>
                </a:solidFill>
                <a:latin typeface="Calibri" pitchFamily="34" charset="0"/>
                <a:ea typeface="Calibri" pitchFamily="34" charset="-122"/>
                <a:cs typeface="Calibri" pitchFamily="34" charset="-120"/>
              </a:rPr>
              <a:t>20</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3625</TotalTime>
  <Words>3841</Words>
  <Application>Microsoft Macintosh PowerPoint</Application>
  <PresentationFormat>Widescreen</PresentationFormat>
  <Paragraphs>357</Paragraphs>
  <Slides>20</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ACADEMY ENGRAVED LET PLAIN:1.0</vt:lpstr>
      <vt:lpstr>Angsana New</vt: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Harsh Shetty</cp:lastModifiedBy>
  <cp:revision>4</cp:revision>
  <dcterms:created xsi:type="dcterms:W3CDTF">2026-08-05T07:51:51Z</dcterms:created>
  <dcterms:modified xsi:type="dcterms:W3CDTF">2026-08-11T15:25:26Z</dcterms:modified>
</cp:coreProperties>
</file>