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6"/>
  </p:notesMasterIdLst>
  <p:handoutMasterIdLst>
    <p:handoutMasterId r:id="rId37"/>
  </p:handoutMasterIdLst>
  <p:sldIdLst>
    <p:sldId id="722" r:id="rId5"/>
    <p:sldId id="690" r:id="rId6"/>
    <p:sldId id="593" r:id="rId7"/>
    <p:sldId id="707" r:id="rId8"/>
    <p:sldId id="704" r:id="rId9"/>
    <p:sldId id="703" r:id="rId10"/>
    <p:sldId id="696" r:id="rId11"/>
    <p:sldId id="589" r:id="rId12"/>
    <p:sldId id="448" r:id="rId13"/>
    <p:sldId id="442" r:id="rId14"/>
    <p:sldId id="489" r:id="rId15"/>
    <p:sldId id="553" r:id="rId16"/>
    <p:sldId id="541" r:id="rId17"/>
    <p:sldId id="691" r:id="rId18"/>
    <p:sldId id="441" r:id="rId19"/>
    <p:sldId id="729" r:id="rId20"/>
    <p:sldId id="725" r:id="rId21"/>
    <p:sldId id="727" r:id="rId22"/>
    <p:sldId id="726" r:id="rId23"/>
    <p:sldId id="730" r:id="rId24"/>
    <p:sldId id="443" r:id="rId25"/>
    <p:sldId id="528" r:id="rId26"/>
    <p:sldId id="549" r:id="rId27"/>
    <p:sldId id="716" r:id="rId28"/>
    <p:sldId id="587" r:id="rId29"/>
    <p:sldId id="531" r:id="rId30"/>
    <p:sldId id="714" r:id="rId31"/>
    <p:sldId id="713" r:id="rId32"/>
    <p:sldId id="709" r:id="rId33"/>
    <p:sldId id="723" r:id="rId34"/>
    <p:sldId id="694" r:id="rId3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38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64D323-399C-4AAA-BBEB-EF6019C98CFD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26634E9-DEFB-4C1C-AB5F-B2A042B43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30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1694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3311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4821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sz="1200" dirty="0">
              <a:latin typeface="Helvetica" pitchFamily="34" charset="0"/>
              <a:cs typeface="Helvetica" pitchFamily="34" charset="0"/>
            </a:endParaRPr>
          </a:p>
          <a:p>
            <a:r>
              <a:rPr lang="en-GB" sz="1200" dirty="0">
                <a:latin typeface="Helvetica" pitchFamily="34" charset="0"/>
                <a:cs typeface="Helvetica" pitchFamily="34" charset="0"/>
              </a:rPr>
              <a:t>Eteach.com not just a job board</a:t>
            </a:r>
          </a:p>
          <a:p>
            <a:r>
              <a:rPr lang="en-GB" sz="1200" dirty="0">
                <a:latin typeface="Helvetica" pitchFamily="34" charset="0"/>
                <a:cs typeface="Helvetica" pitchFamily="34" charset="0"/>
              </a:rPr>
              <a:t>Many of you will know eteach as an online job board </a:t>
            </a:r>
          </a:p>
          <a:p>
            <a:r>
              <a:rPr lang="en-GB" sz="1200" dirty="0">
                <a:latin typeface="Helvetica" pitchFamily="34" charset="0"/>
                <a:cs typeface="Helvetica" pitchFamily="34" charset="0"/>
              </a:rPr>
              <a:t>Well there are people behind that job board and here we are</a:t>
            </a:r>
          </a:p>
          <a:p>
            <a:r>
              <a:rPr lang="en-GB" sz="1200" dirty="0">
                <a:latin typeface="Helvetica" pitchFamily="34" charset="0"/>
                <a:cs typeface="Helvetica" pitchFamily="34" charset="0"/>
              </a:rPr>
              <a:t>We are a Welsh owned and run business established 15 years ago and now with a huge presence across Wales/UK and as you will hear beyond</a:t>
            </a:r>
          </a:p>
          <a:p>
            <a:endParaRPr lang="en-GB" sz="1200" dirty="0">
              <a:latin typeface="Helvetica" pitchFamily="34" charset="0"/>
              <a:cs typeface="Helvetica" pitchFamily="34" charset="0"/>
            </a:endParaRPr>
          </a:p>
          <a:p>
            <a:r>
              <a:rPr lang="en-GB" sz="1200" dirty="0">
                <a:latin typeface="Helvetica" pitchFamily="34" charset="0"/>
                <a:cs typeface="Helvetica" pitchFamily="34" charset="0"/>
              </a:rPr>
              <a:t>We offer schools and candidates a full recruitment service including consultancy through to executive</a:t>
            </a:r>
            <a:r>
              <a:rPr lang="en-GB" sz="1200" baseline="0" dirty="0">
                <a:latin typeface="Helvetica" pitchFamily="34" charset="0"/>
                <a:cs typeface="Helvetica" pitchFamily="34" charset="0"/>
              </a:rPr>
              <a:t> search. </a:t>
            </a:r>
          </a:p>
          <a:p>
            <a:endParaRPr lang="en-GB" sz="1200" dirty="0">
              <a:latin typeface="Helvetica" pitchFamily="34" charset="0"/>
              <a:cs typeface="Helvetica" pitchFamily="34" charset="0"/>
            </a:endParaRPr>
          </a:p>
          <a:p>
            <a:r>
              <a:rPr lang="en-GB" sz="1200" dirty="0">
                <a:latin typeface="Helvetica" pitchFamily="34" charset="0"/>
                <a:cs typeface="Helvetica" pitchFamily="34" charset="0"/>
              </a:rPr>
              <a:t>Our aim is to provide you with the information on what is out there and available to you and for you to value your talent</a:t>
            </a:r>
          </a:p>
          <a:p>
            <a:r>
              <a:rPr lang="en-GB" sz="1200" dirty="0">
                <a:latin typeface="Helvetica" pitchFamily="34" charset="0"/>
                <a:cs typeface="Helvetica" pitchFamily="34" charset="0"/>
              </a:rPr>
              <a:t>we would like to demonstrate and open up the opportunities that are available to you- QTS is</a:t>
            </a:r>
            <a:r>
              <a:rPr lang="en-GB" sz="1200" baseline="0" dirty="0">
                <a:latin typeface="Helvetica" pitchFamily="34" charset="0"/>
                <a:cs typeface="Helvetica" pitchFamily="34" charset="0"/>
              </a:rPr>
              <a:t> highly valued “passport” to a plethora opportunities.</a:t>
            </a:r>
          </a:p>
          <a:p>
            <a:r>
              <a:rPr lang="en-GB" sz="1200" baseline="0" dirty="0">
                <a:latin typeface="Helvetica" pitchFamily="34" charset="0"/>
                <a:cs typeface="Helvetica" pitchFamily="34" charset="0"/>
              </a:rPr>
              <a:t>Ironically in the UK we often don’t value QTS as a talent it is whilst the rest of the World values it extremely highly. </a:t>
            </a:r>
          </a:p>
          <a:p>
            <a:endParaRPr lang="en-GB" sz="1200" dirty="0">
              <a:latin typeface="Helvetica" pitchFamily="34" charset="0"/>
              <a:cs typeface="Helvetica" pitchFamily="34" charset="0"/>
            </a:endParaRPr>
          </a:p>
          <a:p>
            <a:r>
              <a:rPr lang="en-GB" sz="1200" dirty="0">
                <a:latin typeface="Helvetica" pitchFamily="34" charset="0"/>
                <a:cs typeface="Helvetica" pitchFamily="34" charset="0"/>
              </a:rPr>
              <a:t>We offer access to vacancies on a local, regional, UK and  global scale –  the world is your oyster - in my day…first</a:t>
            </a:r>
            <a:r>
              <a:rPr lang="en-GB" sz="1200" baseline="0" dirty="0">
                <a:latin typeface="Helvetica" pitchFamily="34" charset="0"/>
                <a:cs typeface="Helvetica" pitchFamily="34" charset="0"/>
              </a:rPr>
              <a:t> school to offer me a job…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BF6A6A-B9D7-4ED0-8E01-6A22C8B88FDA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768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6779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 userDrawn="1"/>
        </p:nvSpPr>
        <p:spPr>
          <a:xfrm>
            <a:off x="-1911046" y="1602619"/>
            <a:ext cx="184731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350" dirty="0"/>
          </a:p>
        </p:txBody>
      </p:sp>
      <p:pic>
        <p:nvPicPr>
          <p:cNvPr id="7" name="Picture 6" descr="screenshots-on-laptop.jpg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5736"/>
            <a:ext cx="9144000" cy="6873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389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onster.co.uk/" TargetMode="External"/><Relationship Id="rId2" Type="http://schemas.openxmlformats.org/officeDocument/2006/relationships/hyperlink" Target="https://www.eteach.com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indeed.co.uk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suwt.org.uk/advice/supply-teacher.html" TargetMode="External"/><Relationship Id="rId2" Type="http://schemas.openxmlformats.org/officeDocument/2006/relationships/hyperlink" Target="https://www.nasuwt.org.uk/advice/wales.html" TargetMode="Externa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1.png"/><Relationship Id="rId4" Type="http://schemas.openxmlformats.org/officeDocument/2006/relationships/hyperlink" Target="http://www.supplyadvisor.co.uk/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targetjobs.co.uk/career-sectors/teaching-and-education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prospects.ac.uk/careers-advice/interview-tips/interview-tests-and-exercises" TargetMode="External"/><Relationship Id="rId4" Type="http://schemas.openxmlformats.org/officeDocument/2006/relationships/hyperlink" Target="https://www.prospects.ac.uk/job-profiles/primary-school-teacher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idx="1"/>
          </p:nvPr>
        </p:nvSpPr>
        <p:spPr>
          <a:xfrm>
            <a:off x="-7849" y="332656"/>
            <a:ext cx="8756313" cy="1107996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en-GB" sz="2400" dirty="0" err="1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Hanfodion</a:t>
            </a: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gyrfaoedd</a:t>
            </a: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ar</a:t>
            </a: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gyfer</a:t>
            </a: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Recriwtio</a:t>
            </a: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Addysgu</a:t>
            </a:r>
            <a:endParaRPr lang="en-GB" sz="2400" dirty="0">
              <a:solidFill>
                <a:schemeClr val="bg1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  <a:p>
            <a:pPr marL="0" indent="0" algn="r">
              <a:buNone/>
            </a:pP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Careers essentials for Teaching Recruitment</a:t>
            </a:r>
            <a:endParaRPr lang="cy-GB" sz="2400" dirty="0">
              <a:solidFill>
                <a:schemeClr val="bg1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-3996952" y="20608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929936" y="4581128"/>
            <a:ext cx="274604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© </a:t>
            </a:r>
            <a:r>
              <a:rPr lang="en-GB" sz="16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Gwasanaeth</a:t>
            </a:r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Gyrfaoedd</a:t>
            </a:r>
            <a:endParaRPr lang="en-GB" sz="1600" dirty="0">
              <a:solidFill>
                <a:schemeClr val="bg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www.pcydds.ac.uk/gyrfaoedd</a:t>
            </a:r>
          </a:p>
          <a:p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@</a:t>
            </a:r>
            <a:r>
              <a:rPr lang="en-GB" sz="16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UWTSDCareers</a:t>
            </a:r>
            <a:endParaRPr lang="en-GB" sz="1600" dirty="0">
              <a:solidFill>
                <a:schemeClr val="bg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8B589EC-B18B-4A36-BE90-37246621419B}"/>
              </a:ext>
            </a:extLst>
          </p:cNvPr>
          <p:cNvSpPr/>
          <p:nvPr/>
        </p:nvSpPr>
        <p:spPr>
          <a:xfrm>
            <a:off x="4675984" y="4581128"/>
            <a:ext cx="274604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© Careers Service </a:t>
            </a:r>
          </a:p>
          <a:p>
            <a:pPr algn="r"/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www.uwtsd.ac.uk/careers</a:t>
            </a:r>
            <a:endParaRPr lang="en-GB" sz="1600" dirty="0">
              <a:solidFill>
                <a:srgbClr val="002060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  <a:p>
            <a:pPr algn="r"/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@</a:t>
            </a:r>
            <a:r>
              <a:rPr lang="en-GB" sz="16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UWTSDCareers</a:t>
            </a:r>
            <a:endParaRPr lang="en-GB" sz="1600" dirty="0">
              <a:solidFill>
                <a:schemeClr val="bg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1026" name="Picture 2" descr="University of Wales Trinity Saint David">
            <a:extLst>
              <a:ext uri="{FF2B5EF4-FFF2-40B4-BE49-F238E27FC236}">
                <a16:creationId xmlns:a16="http://schemas.microsoft.com/office/drawing/2014/main" id="{69923277-6715-44F4-A346-1F1E9E38D7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97373"/>
            <a:ext cx="1648128" cy="764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74741B5-2F4E-4F9C-B004-B0DCF9ACD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3482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FC14ACD-72A4-4787-A596-40B29EC0A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76926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br>
              <a:rPr lang="en-GB" b="1" dirty="0">
                <a:solidFill>
                  <a:schemeClr val="accent6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r>
              <a:rPr lang="en-GB" sz="3600" b="1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Recriwtio</a:t>
            </a:r>
            <a:r>
              <a:rPr lang="en-GB" sz="3600" b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Addysgu</a:t>
            </a:r>
            <a:br>
              <a:rPr lang="en-GB" sz="3600" b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r>
              <a:rPr lang="en-GB" sz="3600" b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Teaching Recruitment        </a:t>
            </a:r>
            <a:br>
              <a:rPr lang="en-GB" dirty="0">
                <a:solidFill>
                  <a:schemeClr val="accent6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endParaRPr lang="en-GB" dirty="0">
              <a:solidFill>
                <a:schemeClr val="accent6">
                  <a:lumMod val="75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83684D-A513-4290-AD81-5517AD2A9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76871"/>
            <a:ext cx="8229600" cy="324036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80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T</a:t>
            </a:r>
            <a:r>
              <a:rPr lang="en-GB" sz="1800" dirty="0">
                <a:solidFill>
                  <a:schemeClr val="bg1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25</a:t>
            </a:r>
            <a:endParaRPr lang="en-GB" sz="11500" dirty="0">
              <a:solidFill>
                <a:schemeClr val="bg1">
                  <a:lumMod val="75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BAFD69-B401-4BC9-B6A8-7E4B19B20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846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9069731"/>
              </p:ext>
            </p:extLst>
          </p:nvPr>
        </p:nvGraphicFramePr>
        <p:xfrm>
          <a:off x="0" y="44624"/>
          <a:ext cx="9144000" cy="57600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59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679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52128">
                <a:tc>
                  <a:txBody>
                    <a:bodyPr/>
                    <a:lstStyle/>
                    <a:p>
                      <a:pPr algn="r"/>
                      <a:r>
                        <a:rPr lang="en-GB" sz="3600" b="0" i="0" kern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RHAN</a:t>
                      </a:r>
                      <a:r>
                        <a:rPr lang="en-GB" sz="3600" b="0" i="0" kern="1200" baseline="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 T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ea typeface="+mn-ea"/>
                        <a:cs typeface="Segoe UI Light" panose="020B0502040204020203" pitchFamily="34" charset="0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 i="0" kern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Rh.</a:t>
                      </a:r>
                      <a:r>
                        <a:rPr lang="en-GB" sz="1400" b="0" i="0" kern="1200" baseline="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/No</a:t>
                      </a:r>
                      <a:r>
                        <a:rPr lang="en-GB" sz="2400" b="0" i="0" kern="1200" baseline="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.</a:t>
                      </a:r>
                      <a:endParaRPr lang="en-GB" sz="2400" b="0" i="0" kern="12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ea typeface="+mn-ea"/>
                        <a:cs typeface="Segoe UI Light" panose="020B0502040204020203" pitchFamily="34" charset="0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3600" b="0" i="0" kern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PART T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1585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206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err="1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Trosolwg</a:t>
                      </a:r>
                      <a:endParaRPr lang="en-GB" sz="2000" b="0" i="0" kern="12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ea typeface="+mn-ea"/>
                        <a:cs typeface="Segoe UI Light" panose="020B0502040204020203" pitchFamily="34" charset="0"/>
                      </a:endParaRPr>
                    </a:p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ea typeface="+mn-ea"/>
                        <a:cs typeface="Segoe UI Light" panose="020B0502040204020203" pitchFamily="34" charset="0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0" i="0" kern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Segoe UI Black" panose="020B0A02040204020203" pitchFamily="34" charset="0"/>
                          <a:cs typeface="Segoe UI Light" panose="020B0502040204020203" pitchFamily="34" charset="0"/>
                        </a:rPr>
                        <a:t>T1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Overview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21262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ea typeface="+mn-ea"/>
                        <a:cs typeface="Segoe UI Light" panose="020B0502040204020203" pitchFamily="34" charset="0"/>
                      </a:endParaRPr>
                    </a:p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err="1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Recriwtio</a:t>
                      </a:r>
                      <a:r>
                        <a:rPr lang="en-GB" sz="2000" b="0" i="0" kern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 </a:t>
                      </a:r>
                      <a:r>
                        <a:rPr lang="en-GB" sz="2000" b="0" i="0" kern="1200" dirty="0" err="1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Addysgu:Eich</a:t>
                      </a:r>
                      <a:r>
                        <a:rPr lang="en-GB" sz="2000" b="0" i="0" kern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 </a:t>
                      </a:r>
                      <a:r>
                        <a:rPr lang="en-GB" sz="2000" b="0" i="0" kern="1200" dirty="0" err="1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strategaeth</a:t>
                      </a:r>
                      <a:endParaRPr lang="en-GB" sz="2000" b="0" i="0" kern="12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ea typeface="+mn-ea"/>
                        <a:cs typeface="Segoe UI Light" panose="020B0502040204020203" pitchFamily="34" charset="0"/>
                      </a:endParaRPr>
                    </a:p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ea typeface="+mn-ea"/>
                        <a:cs typeface="Segoe UI Light" panose="020B0502040204020203" pitchFamily="34" charset="0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Segoe UI Light" panose="020B0502040204020203" pitchFamily="34" charset="0"/>
                          <a:ea typeface="Segoe UI Black" panose="020B0A02040204020203" pitchFamily="34" charset="0"/>
                          <a:cs typeface="Segoe UI Light" panose="020B0502040204020203" pitchFamily="34" charset="0"/>
                        </a:rPr>
                        <a:t>T2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ea typeface="+mn-ea"/>
                        <a:cs typeface="Segoe UI Light" panose="020B0502040204020203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Teaching </a:t>
                      </a:r>
                      <a:r>
                        <a:rPr lang="en-GB" sz="2000" b="0" i="0" kern="1200" dirty="0" err="1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recruitment:Your</a:t>
                      </a:r>
                      <a:r>
                        <a:rPr lang="en-GB" sz="2000" b="0" i="0" kern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 strategy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ea typeface="+mn-ea"/>
                        <a:cs typeface="Segoe UI Light" panose="020B0502040204020203" pitchFamily="34" charset="0"/>
                      </a:endParaRP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18681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000" b="0" i="0" kern="12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ea typeface="+mn-ea"/>
                        <a:cs typeface="Segoe UI Light" panose="020B0502040204020203" pitchFamily="34" charset="0"/>
                      </a:endParaRPr>
                    </a:p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t-BR" sz="2000" b="0" i="0" kern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Asiantaethau &amp; Chyflenwi</a:t>
                      </a:r>
                      <a:endParaRPr lang="en-GB" sz="2000" b="0" i="0" kern="12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ea typeface="+mn-ea"/>
                        <a:cs typeface="Segoe UI Light" panose="020B0502040204020203" pitchFamily="34" charset="0"/>
                      </a:endParaRPr>
                    </a:p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ea typeface="+mn-ea"/>
                        <a:cs typeface="Segoe UI Light" panose="020B0502040204020203" pitchFamily="34" charset="0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Segoe UI Light" panose="020B0502040204020203" pitchFamily="34" charset="0"/>
                          <a:ea typeface="Segoe UI Black" panose="020B0A02040204020203" pitchFamily="34" charset="0"/>
                          <a:cs typeface="Segoe UI Light" panose="020B0502040204020203" pitchFamily="34" charset="0"/>
                        </a:rPr>
                        <a:t>T3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ea typeface="+mn-ea"/>
                        <a:cs typeface="Segoe UI Light" panose="020B0502040204020203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Agencies &amp; Supply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000" b="0" i="0" kern="12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ea typeface="+mn-ea"/>
                        <a:cs typeface="Segoe UI Light" panose="020B0502040204020203" pitchFamily="34" charset="0"/>
                      </a:endParaRP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52175"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 err="1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Gwybodaeth</a:t>
                      </a:r>
                      <a:r>
                        <a:rPr lang="en-GB" sz="2000" b="0" i="0" kern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 </a:t>
                      </a:r>
                      <a:r>
                        <a:rPr lang="en-GB" sz="2000" b="0" i="0" kern="1200" dirty="0" err="1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bellach</a:t>
                      </a:r>
                      <a:endParaRPr lang="en-GB" sz="2000" b="0" i="0" kern="12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ea typeface="+mn-ea"/>
                        <a:cs typeface="Segoe UI Light" panose="020B0502040204020203" pitchFamily="34" charset="0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3600" b="1" i="0" u="none" strike="noStrike" kern="1200" cap="none" spc="0" normalizeH="0" baseline="0" dirty="0">
                          <a:ln>
                            <a:noFill/>
                          </a:ln>
                          <a:solidFill>
                            <a:srgbClr val="002060"/>
                          </a:solidFill>
                          <a:effectLst/>
                          <a:uLnTx/>
                          <a:uFillTx/>
                          <a:latin typeface="Segoe UI Light" panose="020B0502040204020203" pitchFamily="34" charset="0"/>
                          <a:ea typeface="Segoe UI Black" panose="020B0A02040204020203" pitchFamily="34" charset="0"/>
                          <a:cs typeface="Segoe UI Light" panose="020B0502040204020203" pitchFamily="34" charset="0"/>
                        </a:rPr>
                        <a:t> </a:t>
                      </a:r>
                      <a:endParaRPr kumimoji="0" lang="en-GB" sz="3600" b="0" i="0" u="none" strike="noStrike" kern="1200" cap="none" spc="0" normalizeH="0" baseline="0" dirty="0">
                        <a:ln>
                          <a:noFill/>
                        </a:ln>
                        <a:solidFill>
                          <a:srgbClr val="002060"/>
                        </a:solidFill>
                        <a:effectLst/>
                        <a:uLnTx/>
                        <a:uFillTx/>
                        <a:latin typeface="Segoe UI Light" panose="020B0502040204020203" pitchFamily="34" charset="0"/>
                        <a:ea typeface="Segoe UI Black" panose="020B0A02040204020203" pitchFamily="34" charset="0"/>
                        <a:cs typeface="Segoe UI Light" panose="020B0502040204020203" pitchFamily="34" charset="0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ea typeface="+mn-ea"/>
                          <a:cs typeface="Segoe UI Light" panose="020B0502040204020203" pitchFamily="34" charset="0"/>
                        </a:rPr>
                        <a:t>Further information </a:t>
                      </a: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869160"/>
            <a:ext cx="432048" cy="470101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794C9E1-00AD-4C61-90C1-77735F03B9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7682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1">
            <a:extLst>
              <a:ext uri="{FF2B5EF4-FFF2-40B4-BE49-F238E27FC236}">
                <a16:creationId xmlns:a16="http://schemas.microsoft.com/office/drawing/2014/main" id="{A7EA53A4-8BE8-414D-A87E-5FEC82253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8087" y="254587"/>
            <a:ext cx="3008313" cy="1162050"/>
          </a:xfrm>
        </p:spPr>
        <p:txBody>
          <a:bodyPr>
            <a:normAutofit/>
          </a:bodyPr>
          <a:lstStyle/>
          <a:p>
            <a:pPr algn="r"/>
            <a:r>
              <a:rPr lang="en-US" sz="6000" b="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T1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91F9E898-E2AA-4E49-9C3F-96F4C1E313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78487" y="1340768"/>
            <a:ext cx="3008313" cy="4029891"/>
          </a:xfrm>
        </p:spPr>
        <p:txBody>
          <a:bodyPr/>
          <a:lstStyle/>
          <a:p>
            <a:pPr algn="ctr"/>
            <a:endParaRPr lang="en-GB" dirty="0">
              <a:solidFill>
                <a:srgbClr val="00206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algn="r"/>
            <a:r>
              <a:rPr lang="en-GB" sz="1600" dirty="0" err="1">
                <a:solidFill>
                  <a:srgbClr val="002060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Trosolwg</a:t>
            </a:r>
            <a:endParaRPr lang="en-GB" sz="1600" dirty="0">
              <a:solidFill>
                <a:srgbClr val="002060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  <a:p>
            <a:pPr algn="r"/>
            <a:r>
              <a:rPr lang="en-US" sz="1600" dirty="0">
                <a:solidFill>
                  <a:srgbClr val="002060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Overview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CF27D-0259-41C3-B8C3-0D5F5725A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  <p:pic>
        <p:nvPicPr>
          <p:cNvPr id="5" name="Content Placeholder 4" descr="A picture containing table, sitting, blue&#10;&#10;Description automatically generated">
            <a:extLst>
              <a:ext uri="{FF2B5EF4-FFF2-40B4-BE49-F238E27FC236}">
                <a16:creationId xmlns:a16="http://schemas.microsoft.com/office/drawing/2014/main" id="{F4B6BA01-2F15-47BB-8044-7FAF0C0AC2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055" y="620687"/>
            <a:ext cx="4867831" cy="4867831"/>
          </a:xfrm>
        </p:spPr>
      </p:pic>
    </p:spTree>
    <p:extLst>
      <p:ext uri="{BB962C8B-B14F-4D97-AF65-F5344CB8AC3E}">
        <p14:creationId xmlns:p14="http://schemas.microsoft.com/office/powerpoint/2010/main" val="1827774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A person in a suit and tie&#10;&#10;Description automatically generated">
            <a:extLst>
              <a:ext uri="{FF2B5EF4-FFF2-40B4-BE49-F238E27FC236}">
                <a16:creationId xmlns:a16="http://schemas.microsoft.com/office/drawing/2014/main" id="{9E9ACE78-A3CD-4E35-A02B-112F012974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97084"/>
            <a:ext cx="3384376" cy="5085811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012B4CD-DA85-40E0-82E9-B39952568B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1560" y="397084"/>
            <a:ext cx="4392487" cy="5192156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“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Mae’n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wael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(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gyda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Covid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)  …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ond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ddim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cynddrwg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â’r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hyn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mae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pobl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yn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feddwl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…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mae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yna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swyddi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…”  </a:t>
            </a:r>
          </a:p>
          <a:p>
            <a:endParaRPr lang="en-GB" sz="13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sz="13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                                     </a:t>
            </a:r>
            <a:r>
              <a:rPr lang="en-GB" sz="15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Gweminar</a:t>
            </a:r>
            <a:r>
              <a:rPr lang="en-GB" sz="15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Luminate, Medi 2020</a:t>
            </a:r>
          </a:p>
          <a:p>
            <a:pPr algn="r"/>
            <a:endParaRPr lang="en-GB" sz="12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algn="r"/>
            <a:endParaRPr lang="en-GB" sz="12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“</a:t>
            </a:r>
            <a:r>
              <a:rPr lang="en-GB" sz="22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Prinder</a:t>
            </a:r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22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recriwtio</a:t>
            </a:r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 o </a:t>
            </a:r>
            <a:r>
              <a:rPr lang="en-GB" sz="22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hyd</a:t>
            </a:r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”</a:t>
            </a:r>
          </a:p>
          <a:p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“</a:t>
            </a:r>
            <a:r>
              <a:rPr lang="en-GB" sz="22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Gofal</a:t>
            </a:r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 iechyd a </a:t>
            </a:r>
            <a:r>
              <a:rPr lang="en-GB" sz="22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gofal</a:t>
            </a:r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22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cymdeithasol</a:t>
            </a:r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22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yn</a:t>
            </a:r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22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gwneud</a:t>
            </a:r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22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yn</a:t>
            </a:r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  </a:t>
            </a:r>
            <a:r>
              <a:rPr lang="en-GB" sz="22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dda</a:t>
            </a:r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 (norm 85%)”</a:t>
            </a:r>
          </a:p>
          <a:p>
            <a:r>
              <a:rPr lang="en-GB" sz="2200" b="1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“Addysg / </a:t>
            </a:r>
            <a:r>
              <a:rPr lang="en-GB" sz="2200" b="1" dirty="0" err="1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Addysgu'n</a:t>
            </a:r>
            <a:r>
              <a:rPr lang="en-GB" sz="2200" b="1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2200" b="1" dirty="0" err="1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gryf</a:t>
            </a:r>
            <a:r>
              <a:rPr lang="en-GB" sz="2200" b="1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”</a:t>
            </a:r>
          </a:p>
          <a:p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“</a:t>
            </a:r>
            <a:r>
              <a:rPr lang="en-GB" sz="22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Effeithir</a:t>
            </a:r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 sector </a:t>
            </a:r>
            <a:r>
              <a:rPr lang="en-GB" sz="22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celfyddydau</a:t>
            </a:r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22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yn</a:t>
            </a:r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22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fwyaf</a:t>
            </a:r>
            <a:r>
              <a:rPr lang="en-GB" sz="2200" dirty="0">
                <a:latin typeface="Segoe UI Light" panose="020B0502040204020203" pitchFamily="34" charset="0"/>
                <a:cs typeface="Segoe UI Light" panose="020B0502040204020203" pitchFamily="34" charset="0"/>
              </a:rPr>
              <a:t>”</a:t>
            </a:r>
          </a:p>
          <a:p>
            <a:r>
              <a:rPr lang="en-GB" sz="2200" b="1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“</a:t>
            </a:r>
            <a:r>
              <a:rPr lang="en-GB" sz="2200" b="1" dirty="0" err="1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Myfyrwyr</a:t>
            </a:r>
            <a:r>
              <a:rPr lang="en-GB" sz="2200" b="1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: </a:t>
            </a:r>
            <a:r>
              <a:rPr lang="en-GB" sz="2200" b="1" dirty="0" err="1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Defnyddiwch</a:t>
            </a:r>
            <a:r>
              <a:rPr lang="en-GB" sz="2200" b="1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2200" b="1" dirty="0" err="1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eich</a:t>
            </a:r>
            <a:r>
              <a:rPr lang="en-GB" sz="2200" b="1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2200" b="1" dirty="0" err="1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Gweithwyr</a:t>
            </a:r>
            <a:r>
              <a:rPr lang="en-GB" sz="2200" b="1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2200" b="1" dirty="0" err="1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Proffesiynol</a:t>
            </a:r>
            <a:r>
              <a:rPr lang="en-GB" sz="2200" b="1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2200" b="1" dirty="0" err="1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Gyrfaoedd</a:t>
            </a:r>
            <a:r>
              <a:rPr lang="en-GB" sz="2200" b="1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- </a:t>
            </a:r>
            <a:r>
              <a:rPr lang="en-GB" sz="2200" b="1" dirty="0" err="1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gweithiwch</a:t>
            </a:r>
            <a:r>
              <a:rPr lang="en-GB" sz="2200" b="1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2200" b="1" dirty="0" err="1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nhw'n</a:t>
            </a:r>
            <a:r>
              <a:rPr lang="en-GB" sz="2200" b="1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2200" b="1" dirty="0" err="1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galed</a:t>
            </a:r>
            <a:r>
              <a:rPr lang="en-GB" sz="2200" b="1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”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8DBF14-22A2-4544-9448-4E137C87A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C6023F-ABAD-425F-99B1-C58852D4AA12}"/>
              </a:ext>
            </a:extLst>
          </p:cNvPr>
          <p:cNvSpPr txBox="1"/>
          <p:nvPr/>
        </p:nvSpPr>
        <p:spPr>
          <a:xfrm>
            <a:off x="5796136" y="476672"/>
            <a:ext cx="280831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Dr Charlie Ball </a:t>
            </a:r>
            <a:b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r>
              <a:rPr lang="en-GB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Pennaeth Cudd-</a:t>
            </a:r>
            <a:r>
              <a:rPr lang="en-GB" sz="16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wybodaeth</a:t>
            </a:r>
            <a:r>
              <a:rPr lang="en-GB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 AU Prospects.ac.uk</a:t>
            </a:r>
            <a:r>
              <a:rPr lang="en-GB" sz="14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</a:p>
          <a:p>
            <a:pPr algn="ctr"/>
            <a:r>
              <a:rPr lang="en-GB" sz="14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Arbenigwr</a:t>
            </a:r>
            <a:r>
              <a:rPr lang="en-GB" sz="14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14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marchnad</a:t>
            </a:r>
            <a:r>
              <a:rPr lang="en-GB" sz="14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14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lafur</a:t>
            </a:r>
            <a:r>
              <a:rPr lang="en-GB" sz="1400" dirty="0">
                <a:latin typeface="Segoe UI Light" panose="020B0502040204020203" pitchFamily="34" charset="0"/>
                <a:cs typeface="Segoe UI Light" panose="020B0502040204020203" pitchFamily="34" charset="0"/>
              </a:rPr>
              <a:t> y DU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527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A person in a suit and tie&#10;&#10;Description automatically generated">
            <a:extLst>
              <a:ext uri="{FF2B5EF4-FFF2-40B4-BE49-F238E27FC236}">
                <a16:creationId xmlns:a16="http://schemas.microsoft.com/office/drawing/2014/main" id="{9E9ACE78-A3CD-4E35-A02B-112F012974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97084"/>
            <a:ext cx="3384376" cy="5085811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012B4CD-DA85-40E0-82E9-B39952568B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552" y="397084"/>
            <a:ext cx="4392488" cy="5036520"/>
          </a:xfrm>
        </p:spPr>
        <p:txBody>
          <a:bodyPr>
            <a:normAutofit lnSpcReduction="10000"/>
          </a:bodyPr>
          <a:lstStyle/>
          <a:p>
            <a:r>
              <a:rPr lang="en-GB" sz="3200" dirty="0">
                <a:solidFill>
                  <a:srgbClr val="002060"/>
                </a:solidFill>
                <a:latin typeface="Selawik Light" panose="020B0502040204020203" pitchFamily="34" charset="0"/>
                <a:cs typeface="Segoe UI Semilight" panose="020B0402040204020203" pitchFamily="34" charset="0"/>
              </a:rPr>
              <a:t>“It is bad (with </a:t>
            </a:r>
            <a:r>
              <a:rPr lang="en-GB" sz="3200" dirty="0" err="1">
                <a:solidFill>
                  <a:srgbClr val="002060"/>
                </a:solidFill>
                <a:latin typeface="Selawik Light" panose="020B0502040204020203" pitchFamily="34" charset="0"/>
                <a:cs typeface="Segoe UI Semilight" panose="020B0402040204020203" pitchFamily="34" charset="0"/>
              </a:rPr>
              <a:t>Covid</a:t>
            </a:r>
            <a:r>
              <a:rPr lang="en-GB" sz="3200" dirty="0">
                <a:solidFill>
                  <a:srgbClr val="002060"/>
                </a:solidFill>
                <a:latin typeface="Selawik Light" panose="020B0502040204020203" pitchFamily="34" charset="0"/>
                <a:cs typeface="Segoe UI Semilight" panose="020B0402040204020203" pitchFamily="34" charset="0"/>
              </a:rPr>
              <a:t>) … but not as bad as what people think … there ARE jobs…”  </a:t>
            </a:r>
          </a:p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  <a:latin typeface="Selawik Light" panose="020B0502040204020203" pitchFamily="34" charset="0"/>
              </a:rPr>
              <a:t>            </a:t>
            </a:r>
          </a:p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  <a:latin typeface="Selawik Light" panose="020B0502040204020203" pitchFamily="34" charset="0"/>
              </a:rPr>
              <a:t>                              Luminate Webinar, September 2020</a:t>
            </a:r>
          </a:p>
          <a:p>
            <a:pPr algn="r"/>
            <a:endParaRPr lang="en-GB" sz="1200" dirty="0">
              <a:solidFill>
                <a:srgbClr val="002060"/>
              </a:solidFill>
              <a:latin typeface="Selawik Light" panose="020B0502040204020203" pitchFamily="34" charset="0"/>
            </a:endParaRPr>
          </a:p>
          <a:p>
            <a:pPr algn="r"/>
            <a:endParaRPr lang="en-GB" sz="1200" dirty="0">
              <a:solidFill>
                <a:srgbClr val="002060"/>
              </a:solidFill>
              <a:latin typeface="Selawik Light" panose="020B0502040204020203" pitchFamily="34" charset="0"/>
            </a:endParaRPr>
          </a:p>
          <a:p>
            <a:r>
              <a:rPr lang="en-GB" sz="2000" dirty="0">
                <a:solidFill>
                  <a:srgbClr val="002060"/>
                </a:solidFill>
                <a:latin typeface="Selawik Light" panose="020B0502040204020203" pitchFamily="34" charset="0"/>
              </a:rPr>
              <a:t>“Still recruitment shortages”</a:t>
            </a:r>
          </a:p>
          <a:p>
            <a:r>
              <a:rPr lang="en-GB" sz="2000" dirty="0">
                <a:solidFill>
                  <a:srgbClr val="002060"/>
                </a:solidFill>
                <a:latin typeface="Selawik Light" panose="020B0502040204020203" pitchFamily="34" charset="0"/>
              </a:rPr>
              <a:t>“Healthcare &amp; Social care doing well (85% of the norm)”</a:t>
            </a:r>
          </a:p>
          <a:p>
            <a:r>
              <a:rPr lang="en-GB" sz="2000" b="1" dirty="0">
                <a:solidFill>
                  <a:srgbClr val="FF0000"/>
                </a:solidFill>
                <a:latin typeface="Selawik Light" panose="020B0502040204020203" pitchFamily="34" charset="0"/>
              </a:rPr>
              <a:t>“Education/Teaching strong”</a:t>
            </a:r>
          </a:p>
          <a:p>
            <a:r>
              <a:rPr lang="en-GB" sz="2000" dirty="0">
                <a:solidFill>
                  <a:srgbClr val="002060"/>
                </a:solidFill>
                <a:latin typeface="Selawik Light" panose="020B0502040204020203" pitchFamily="34" charset="0"/>
              </a:rPr>
              <a:t>“Arts most affected sector”</a:t>
            </a:r>
          </a:p>
          <a:p>
            <a:r>
              <a:rPr lang="en-GB" sz="2000" b="1" dirty="0">
                <a:solidFill>
                  <a:srgbClr val="FF0000"/>
                </a:solidFill>
                <a:latin typeface="Selawik Light" panose="020B0502040204020203" pitchFamily="34" charset="0"/>
              </a:rPr>
              <a:t>“Students: Use your Careers Professionals – work them hard”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0206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8DBF14-22A2-4544-9448-4E137C87A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71E01A-D84F-409B-9983-9FDA70486870}"/>
              </a:ext>
            </a:extLst>
          </p:cNvPr>
          <p:cNvSpPr txBox="1"/>
          <p:nvPr/>
        </p:nvSpPr>
        <p:spPr>
          <a:xfrm>
            <a:off x="5724128" y="428471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Dr Charlie Ball </a:t>
            </a:r>
            <a:b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r>
              <a:rPr lang="en-GB" sz="1600" i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Head of HE Intelligence for Prospects.ac.uk</a:t>
            </a:r>
            <a:br>
              <a:rPr lang="en-GB" sz="16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r>
              <a:rPr lang="en-GB" sz="16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UK labour market expert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0741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20135-2E3D-4F78-8898-4A5F05EE8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Dilyn-Covid</a:t>
            </a: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                   Post-</a:t>
            </a:r>
            <a:r>
              <a:rPr lang="en-GB" sz="32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Covid</a:t>
            </a:r>
            <a:endParaRPr lang="en-GB" sz="3200" dirty="0">
              <a:solidFill>
                <a:srgbClr val="00206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67DAF-07F5-43C9-BE50-BDE16EE05A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600201"/>
            <a:ext cx="4172272" cy="3989040"/>
          </a:xfrm>
        </p:spPr>
        <p:txBody>
          <a:bodyPr>
            <a:normAutofit fontScale="85000" lnSpcReduction="20000"/>
          </a:bodyPr>
          <a:lstStyle/>
          <a:p>
            <a:r>
              <a:rPr lang="en-GB" sz="33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Mae'n</a:t>
            </a:r>
            <a:r>
              <a:rPr lang="en-GB" sz="33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3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ddifrifol</a:t>
            </a:r>
            <a:r>
              <a:rPr lang="en-GB" sz="33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3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ond</a:t>
            </a:r>
            <a:r>
              <a:rPr lang="en-GB" sz="3300" dirty="0">
                <a:latin typeface="Segoe UI Light" panose="020B0502040204020203" pitchFamily="34" charset="0"/>
                <a:cs typeface="Segoe UI Light" panose="020B0502040204020203" pitchFamily="34" charset="0"/>
              </a:rPr>
              <a:t>…</a:t>
            </a:r>
          </a:p>
          <a:p>
            <a:r>
              <a:rPr lang="en-GB" sz="33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Cofiwch</a:t>
            </a:r>
            <a:r>
              <a:rPr lang="en-GB" sz="33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3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lun</a:t>
            </a:r>
            <a:r>
              <a:rPr lang="en-GB" sz="3300" dirty="0">
                <a:latin typeface="Segoe UI Light" panose="020B0502040204020203" pitchFamily="34" charset="0"/>
                <a:cs typeface="Segoe UI Light" panose="020B0502040204020203" pitchFamily="34" charset="0"/>
              </a:rPr>
              <a:t> MAWR</a:t>
            </a:r>
          </a:p>
          <a:p>
            <a:r>
              <a:rPr lang="en-GB" sz="3300" i="1" dirty="0" err="1">
                <a:solidFill>
                  <a:schemeClr val="accent3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Rhifyddeg</a:t>
            </a:r>
            <a:r>
              <a:rPr lang="en-GB" sz="3300" i="1" dirty="0">
                <a:solidFill>
                  <a:schemeClr val="accent3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101</a:t>
            </a:r>
          </a:p>
          <a:p>
            <a:r>
              <a:rPr lang="en-GB" sz="33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Profiad</a:t>
            </a:r>
            <a:r>
              <a:rPr lang="en-GB" sz="33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3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fy</a:t>
            </a:r>
            <a:r>
              <a:rPr lang="en-GB" sz="33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3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hun</a:t>
            </a:r>
            <a:r>
              <a:rPr lang="en-GB" sz="3300" dirty="0">
                <a:latin typeface="Segoe UI Light" panose="020B0502040204020203" pitchFamily="34" charset="0"/>
                <a:cs typeface="Segoe UI Light" panose="020B0502040204020203" pitchFamily="34" charset="0"/>
              </a:rPr>
              <a:t>:</a:t>
            </a:r>
          </a:p>
          <a:p>
            <a:pPr lvl="1"/>
            <a:r>
              <a:rPr lang="en-GB" sz="18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Streic</a:t>
            </a:r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18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glowyr</a:t>
            </a:r>
            <a:endParaRPr lang="en-GB" sz="18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lvl="1"/>
            <a:r>
              <a:rPr lang="en-GB" sz="18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Terfysgoedd</a:t>
            </a:r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18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Treth</a:t>
            </a:r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 Pol</a:t>
            </a:r>
          </a:p>
          <a:p>
            <a:pPr lvl="1"/>
            <a:r>
              <a:rPr lang="en-GB" sz="18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Bygythiad</a:t>
            </a:r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18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niwclear</a:t>
            </a:r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18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rhyfel</a:t>
            </a:r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18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oer</a:t>
            </a:r>
            <a:endParaRPr lang="en-GB" sz="18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lvl="1"/>
            <a:r>
              <a:rPr lang="en-GB" sz="18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Streic</a:t>
            </a:r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 Petrol</a:t>
            </a:r>
          </a:p>
          <a:p>
            <a:pPr lvl="1"/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Y </a:t>
            </a:r>
            <a:r>
              <a:rPr lang="en-GB" sz="18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gyfradd</a:t>
            </a:r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18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ddiweithdra</a:t>
            </a:r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18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uchaf</a:t>
            </a:r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 am </a:t>
            </a:r>
            <a:r>
              <a:rPr lang="en-GB" sz="18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degawdau</a:t>
            </a:r>
            <a:endParaRPr lang="en-GB" sz="18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457200" lvl="1" indent="0">
              <a:buNone/>
            </a:pPr>
            <a:endParaRPr lang="en-GB" sz="18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r>
              <a:rPr lang="en-GB" sz="30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Bydd</a:t>
            </a:r>
            <a:r>
              <a:rPr lang="en-GB" sz="30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0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yn</a:t>
            </a:r>
            <a:r>
              <a:rPr lang="en-GB" sz="30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0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codi</a:t>
            </a:r>
            <a:r>
              <a:rPr lang="en-GB" sz="30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… ac </a:t>
            </a:r>
            <a:r>
              <a:rPr lang="en-GB" sz="30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yn</a:t>
            </a:r>
            <a:r>
              <a:rPr lang="en-GB" sz="30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0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gyflym</a:t>
            </a:r>
            <a:r>
              <a:rPr lang="en-GB" sz="30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pan </a:t>
            </a:r>
            <a:r>
              <a:rPr lang="en-GB" sz="30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fydd</a:t>
            </a:r>
            <a:r>
              <a:rPr lang="en-GB" sz="30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0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yn</a:t>
            </a:r>
            <a:r>
              <a:rPr lang="en-GB" sz="30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0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gwneud</a:t>
            </a:r>
            <a:endParaRPr lang="en-GB" sz="3000" dirty="0">
              <a:solidFill>
                <a:srgbClr val="00206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F981C83-40A7-4E93-9F87-2967489243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205063"/>
          </a:xfrm>
        </p:spPr>
        <p:txBody>
          <a:bodyPr>
            <a:normAutofit fontScale="85000" lnSpcReduction="20000"/>
          </a:bodyPr>
          <a:lstStyle/>
          <a:p>
            <a:r>
              <a:rPr lang="en-GB" sz="3300" dirty="0">
                <a:latin typeface="Segoe UI Light" panose="020B0502040204020203" pitchFamily="34" charset="0"/>
                <a:cs typeface="Segoe UI Light" panose="020B0502040204020203" pitchFamily="34" charset="0"/>
              </a:rPr>
              <a:t>It’s serious but …</a:t>
            </a:r>
          </a:p>
          <a:p>
            <a:r>
              <a:rPr lang="en-GB" sz="3300" dirty="0">
                <a:latin typeface="Segoe UI Light" panose="020B0502040204020203" pitchFamily="34" charset="0"/>
                <a:cs typeface="Segoe UI Light" panose="020B0502040204020203" pitchFamily="34" charset="0"/>
              </a:rPr>
              <a:t>Remember BIG picture </a:t>
            </a:r>
          </a:p>
          <a:p>
            <a:r>
              <a:rPr lang="en-GB" sz="3300" i="1" dirty="0">
                <a:solidFill>
                  <a:schemeClr val="accent3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Arithmetic 101 </a:t>
            </a:r>
          </a:p>
          <a:p>
            <a:r>
              <a:rPr lang="en-GB" sz="3300" dirty="0">
                <a:latin typeface="Segoe UI Light" panose="020B0502040204020203" pitchFamily="34" charset="0"/>
                <a:cs typeface="Segoe UI Light" panose="020B0502040204020203" pitchFamily="34" charset="0"/>
              </a:rPr>
              <a:t>Own experience: </a:t>
            </a:r>
          </a:p>
          <a:p>
            <a:pPr lvl="1"/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Miners strike</a:t>
            </a:r>
          </a:p>
          <a:p>
            <a:pPr lvl="1"/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Pol Tax riots </a:t>
            </a:r>
          </a:p>
          <a:p>
            <a:pPr lvl="1"/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Cold war nuclear threat</a:t>
            </a:r>
          </a:p>
          <a:p>
            <a:pPr lvl="1"/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Fuel strikes </a:t>
            </a:r>
          </a:p>
          <a:p>
            <a:pPr lvl="1"/>
            <a:r>
              <a:rPr lang="en-GB" sz="1800" dirty="0">
                <a:latin typeface="Segoe UI Light" panose="020B0502040204020203" pitchFamily="34" charset="0"/>
                <a:cs typeface="Segoe UI Light" panose="020B0502040204020203" pitchFamily="34" charset="0"/>
              </a:rPr>
              <a:t>Highest unemployment rate for decades</a:t>
            </a:r>
          </a:p>
          <a:p>
            <a:pPr marL="457200" lvl="1" indent="0">
              <a:buNone/>
            </a:pPr>
            <a:endParaRPr lang="en-GB" sz="18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r>
              <a:rPr lang="en-GB" sz="31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It </a:t>
            </a:r>
            <a:r>
              <a:rPr lang="en-GB" sz="3100" u="sng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will</a:t>
            </a:r>
            <a:r>
              <a:rPr lang="en-GB" sz="31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pick up … and quickly when it does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85344D-EB52-405F-9333-54468F685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223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1">
            <a:extLst>
              <a:ext uri="{FF2B5EF4-FFF2-40B4-BE49-F238E27FC236}">
                <a16:creationId xmlns:a16="http://schemas.microsoft.com/office/drawing/2014/main" id="{A7EA53A4-8BE8-414D-A87E-5FEC82253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8087" y="254587"/>
            <a:ext cx="3008313" cy="1162050"/>
          </a:xfrm>
        </p:spPr>
        <p:txBody>
          <a:bodyPr>
            <a:normAutofit/>
          </a:bodyPr>
          <a:lstStyle/>
          <a:p>
            <a:pPr algn="r"/>
            <a:r>
              <a:rPr lang="en-US" sz="6000" b="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T2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91F9E898-E2AA-4E49-9C3F-96F4C1E313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78487" y="1340768"/>
            <a:ext cx="3008313" cy="4029891"/>
          </a:xfrm>
        </p:spPr>
        <p:txBody>
          <a:bodyPr/>
          <a:lstStyle/>
          <a:p>
            <a:pPr algn="ctr"/>
            <a:endParaRPr lang="en-GB" dirty="0">
              <a:solidFill>
                <a:srgbClr val="00206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algn="r"/>
            <a:r>
              <a:rPr lang="en-GB" sz="2400" dirty="0" err="1">
                <a:solidFill>
                  <a:srgbClr val="002060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Eich</a:t>
            </a:r>
            <a:r>
              <a:rPr lang="en-GB" sz="2400" dirty="0">
                <a:solidFill>
                  <a:srgbClr val="002060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Strategaeth</a:t>
            </a:r>
            <a:endParaRPr lang="en-GB" sz="2400" dirty="0">
              <a:solidFill>
                <a:srgbClr val="002060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  <a:p>
            <a:pPr algn="r"/>
            <a:r>
              <a:rPr lang="en-US" sz="2400" dirty="0">
                <a:solidFill>
                  <a:srgbClr val="002060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Your Strategy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CF27D-0259-41C3-B8C3-0D5F5725A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  <p:pic>
        <p:nvPicPr>
          <p:cNvPr id="5" name="Content Placeholder 4" descr="A picture containing table, sitting, blue&#10;&#10;Description automatically generated">
            <a:extLst>
              <a:ext uri="{FF2B5EF4-FFF2-40B4-BE49-F238E27FC236}">
                <a16:creationId xmlns:a16="http://schemas.microsoft.com/office/drawing/2014/main" id="{F4B6BA01-2F15-47BB-8044-7FAF0C0AC2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055" y="620687"/>
            <a:ext cx="4867831" cy="4867831"/>
          </a:xfrm>
        </p:spPr>
      </p:pic>
    </p:spTree>
    <p:extLst>
      <p:ext uri="{BB962C8B-B14F-4D97-AF65-F5344CB8AC3E}">
        <p14:creationId xmlns:p14="http://schemas.microsoft.com/office/powerpoint/2010/main" val="1046679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5456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TREFNWCH  </a:t>
            </a:r>
            <a:b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GET ORGANISED</a:t>
            </a:r>
          </a:p>
        </p:txBody>
      </p:sp>
    </p:spTree>
    <p:extLst>
      <p:ext uri="{BB962C8B-B14F-4D97-AF65-F5344CB8AC3E}">
        <p14:creationId xmlns:p14="http://schemas.microsoft.com/office/powerpoint/2010/main" val="117644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Strategaeth</a:t>
            </a: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#1               Strategy #1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Ansawdd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v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maint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Hyblygrwydd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v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dewis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Ychydig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/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aml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v ‘1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fawr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’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5 math: </a:t>
            </a:r>
            <a:r>
              <a:rPr lang="en-GB" sz="2000" dirty="0">
                <a:solidFill>
                  <a:schemeClr val="accent3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U/AAL/</a:t>
            </a:r>
            <a:r>
              <a:rPr lang="en-GB" sz="2000" dirty="0" err="1">
                <a:solidFill>
                  <a:schemeClr val="accent3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Pwl</a:t>
            </a:r>
            <a:r>
              <a:rPr lang="en-GB" sz="2000" dirty="0">
                <a:solidFill>
                  <a:schemeClr val="accent3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/</a:t>
            </a:r>
            <a:r>
              <a:rPr lang="en-GB" sz="2000" dirty="0" err="1">
                <a:solidFill>
                  <a:schemeClr val="accent3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HspF</a:t>
            </a:r>
            <a:r>
              <a:rPr lang="en-GB" sz="2000" dirty="0">
                <a:solidFill>
                  <a:schemeClr val="accent3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/A</a:t>
            </a: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Trin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gwrthod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Dysgu'r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grefft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Dysgu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Pareto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8904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Quality v quantity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Flexibility v preference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Little/often v big bang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5 types: </a:t>
            </a:r>
            <a:r>
              <a:rPr lang="en-GB" sz="20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D/LA/Pool/Spec/A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Handling rejection 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Learning the art 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Learning Pareto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593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 </a:t>
            </a:r>
            <a:r>
              <a:rPr lang="en-GB" sz="32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Strategaeth</a:t>
            </a:r>
            <a:r>
              <a:rPr lang="en-GB" sz="3200" dirty="0">
                <a:latin typeface="Segoe UI Light" panose="020B0502040204020203" pitchFamily="34" charset="0"/>
                <a:cs typeface="Segoe UI Light" panose="020B0502040204020203" pitchFamily="34" charset="0"/>
              </a:rPr>
              <a:t> #2</a:t>
            </a: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           Strategy #2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Eich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amcanion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Llinellau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Amserlen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Neu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.. </a:t>
            </a:r>
            <a:r>
              <a:rPr lang="en-GB" i="1" dirty="0">
                <a:latin typeface="Segoe UI Light" panose="020B0502040204020203" pitchFamily="34" charset="0"/>
                <a:cs typeface="Segoe UI Light" panose="020B0502040204020203" pitchFamily="34" charset="0"/>
              </a:rPr>
              <a:t>I </a:t>
            </a:r>
            <a:r>
              <a:rPr lang="en-GB" i="1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dynged</a:t>
            </a:r>
            <a:endParaRPr lang="en-GB" i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Adnoddau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eu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hangen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Adnoddau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ar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gael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Cymhareb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risg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Darlun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mawr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/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bach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USP &amp;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lleoliaeth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Your objectives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Timelines 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Or </a:t>
            </a:r>
            <a:r>
              <a:rPr lang="en-GB" i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seat of your pants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Resources needed 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Resources available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Risk ratio  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Big pic/Small pic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USP &amp; positioning</a:t>
            </a:r>
          </a:p>
        </p:txBody>
      </p:sp>
    </p:spTree>
    <p:extLst>
      <p:ext uri="{BB962C8B-B14F-4D97-AF65-F5344CB8AC3E}">
        <p14:creationId xmlns:p14="http://schemas.microsoft.com/office/powerpoint/2010/main" val="291984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Eich</a:t>
            </a: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cymysgedd</a:t>
            </a: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marchnata</a:t>
            </a: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- </a:t>
            </a:r>
            <a:r>
              <a:rPr lang="en-GB" sz="3200" i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LLEOLI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1471" y="1417638"/>
            <a:ext cx="4201058" cy="4201058"/>
          </a:xfrm>
        </p:spPr>
      </p:pic>
      <p:sp>
        <p:nvSpPr>
          <p:cNvPr id="3" name="TextBox 2"/>
          <p:cNvSpPr txBox="1"/>
          <p:nvPr/>
        </p:nvSpPr>
        <p:spPr>
          <a:xfrm>
            <a:off x="5162041" y="2373879"/>
            <a:ext cx="648072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Lle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90810" y="2373879"/>
            <a:ext cx="864096" cy="4001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£ </a:t>
            </a:r>
            <a:r>
              <a:rPr lang="en-GB" sz="2000" dirty="0" err="1">
                <a:solidFill>
                  <a:schemeClr val="bg1"/>
                </a:solidFill>
              </a:rPr>
              <a:t>Pris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112425" y="4374396"/>
            <a:ext cx="1225600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Hyrwyddo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905506" y="4374396"/>
            <a:ext cx="1199542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Cynnyrch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73208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Your marketing mix - </a:t>
            </a:r>
            <a:r>
              <a:rPr lang="en-GB" sz="3200" i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POSITIONING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556792"/>
            <a:ext cx="4057042" cy="4057042"/>
          </a:xfrm>
        </p:spPr>
      </p:pic>
    </p:spTree>
    <p:extLst>
      <p:ext uri="{BB962C8B-B14F-4D97-AF65-F5344CB8AC3E}">
        <p14:creationId xmlns:p14="http://schemas.microsoft.com/office/powerpoint/2010/main" val="12263549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1">
            <a:extLst>
              <a:ext uri="{FF2B5EF4-FFF2-40B4-BE49-F238E27FC236}">
                <a16:creationId xmlns:a16="http://schemas.microsoft.com/office/drawing/2014/main" id="{A7EA53A4-8BE8-414D-A87E-5FEC82253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8087" y="254587"/>
            <a:ext cx="3008313" cy="1162050"/>
          </a:xfrm>
        </p:spPr>
        <p:txBody>
          <a:bodyPr>
            <a:normAutofit/>
          </a:bodyPr>
          <a:lstStyle/>
          <a:p>
            <a:pPr algn="r"/>
            <a:r>
              <a:rPr lang="en-US" sz="6000" b="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T3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91F9E898-E2AA-4E49-9C3F-96F4C1E313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78487" y="1340768"/>
            <a:ext cx="3008313" cy="4029891"/>
          </a:xfrm>
        </p:spPr>
        <p:txBody>
          <a:bodyPr/>
          <a:lstStyle/>
          <a:p>
            <a:pPr algn="ctr"/>
            <a:endParaRPr lang="en-GB" dirty="0">
              <a:solidFill>
                <a:srgbClr val="00206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lvl="0" algn="r">
              <a:spcBef>
                <a:spcPts val="0"/>
              </a:spcBef>
              <a:defRPr/>
            </a:pPr>
            <a:r>
              <a:rPr lang="pt-BR" sz="2000" dirty="0">
                <a:solidFill>
                  <a:srgbClr val="002060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Cyfleoedd, Asiantaethau </a:t>
            </a:r>
          </a:p>
          <a:p>
            <a:pPr lvl="0" algn="r">
              <a:spcBef>
                <a:spcPts val="0"/>
              </a:spcBef>
              <a:defRPr/>
            </a:pPr>
            <a:r>
              <a:rPr lang="pt-BR" sz="2000" dirty="0">
                <a:solidFill>
                  <a:srgbClr val="002060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&amp; Chyflenwi</a:t>
            </a:r>
          </a:p>
          <a:p>
            <a:pPr lvl="0" algn="r">
              <a:spcBef>
                <a:spcPts val="0"/>
              </a:spcBef>
              <a:defRPr/>
            </a:pPr>
            <a:endParaRPr lang="en-GB" sz="1000" dirty="0">
              <a:solidFill>
                <a:srgbClr val="002060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  <a:p>
            <a:pPr algn="r"/>
            <a:r>
              <a:rPr lang="en-US" sz="2000" dirty="0">
                <a:solidFill>
                  <a:srgbClr val="002060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Vacancies, Agencies </a:t>
            </a:r>
          </a:p>
          <a:p>
            <a:pPr algn="r"/>
            <a:r>
              <a:rPr lang="en-US" sz="2000" dirty="0">
                <a:solidFill>
                  <a:srgbClr val="002060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&amp; Supply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CF27D-0259-41C3-B8C3-0D5F5725A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14</a:t>
            </a:fld>
            <a:endParaRPr lang="en-GB"/>
          </a:p>
        </p:txBody>
      </p:sp>
      <p:pic>
        <p:nvPicPr>
          <p:cNvPr id="5" name="Content Placeholder 4" descr="A picture containing table, sitting, blue&#10;&#10;Description automatically generated">
            <a:extLst>
              <a:ext uri="{FF2B5EF4-FFF2-40B4-BE49-F238E27FC236}">
                <a16:creationId xmlns:a16="http://schemas.microsoft.com/office/drawing/2014/main" id="{F4B6BA01-2F15-47BB-8044-7FAF0C0AC2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055" y="620687"/>
            <a:ext cx="4867831" cy="4867831"/>
          </a:xfrm>
        </p:spPr>
      </p:pic>
    </p:spTree>
    <p:extLst>
      <p:ext uri="{BB962C8B-B14F-4D97-AF65-F5344CB8AC3E}">
        <p14:creationId xmlns:p14="http://schemas.microsoft.com/office/powerpoint/2010/main" val="194161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Ffindio</a:t>
            </a: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swyddi</a:t>
            </a: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gwag</a:t>
            </a: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     Finding vacancies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600201"/>
            <a:ext cx="4388296" cy="3989040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Awdurdodau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lleol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*</a:t>
            </a: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Cydweithr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.&amp;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Phartner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. </a:t>
            </a: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Ysgolion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unigol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 </a:t>
            </a: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2"/>
              </a:rPr>
              <a:t>E-Teach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**</a:t>
            </a:r>
          </a:p>
          <a:p>
            <a:r>
              <a:rPr lang="en-GB" sz="26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Asiantaethau</a:t>
            </a:r>
            <a:r>
              <a:rPr lang="en-GB" sz="2600" dirty="0">
                <a:latin typeface="Segoe UI Light" panose="020B0502040204020203" pitchFamily="34" charset="0"/>
                <a:cs typeface="Segoe UI Light" panose="020B0502040204020203" pitchFamily="34" charset="0"/>
              </a:rPr>
              <a:t>/</a:t>
            </a:r>
            <a:r>
              <a:rPr lang="en-GB" sz="26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Chyflenwi</a:t>
            </a:r>
            <a:r>
              <a:rPr lang="en-GB" sz="2600" dirty="0">
                <a:latin typeface="Segoe UI Light" panose="020B0502040204020203" pitchFamily="34" charset="0"/>
                <a:cs typeface="Segoe UI Light" panose="020B0502040204020203" pitchFamily="34" charset="0"/>
              </a:rPr>
              <a:t>***</a:t>
            </a: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  <a:hlinkClick r:id="rId3"/>
              </a:rPr>
              <a:t>Safleoedd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  <a:hlinkClick r:id="rId3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  <a:hlinkClick r:id="rId3"/>
              </a:rPr>
              <a:t>Swyddi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Rhwydwaith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/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GoG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Times / Guardian</a:t>
            </a:r>
            <a:endParaRPr lang="en-GB" sz="2200" dirty="0">
              <a:solidFill>
                <a:schemeClr val="bg1">
                  <a:lumMod val="75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sz="2600" dirty="0">
                <a:latin typeface="Segoe UI Light" panose="020B0502040204020203" pitchFamily="34" charset="0"/>
                <a:cs typeface="Segoe UI Light" panose="020B0502040204020203" pitchFamily="34" charset="0"/>
              </a:rPr>
              <a:t>FRA19 </a:t>
            </a:r>
          </a:p>
          <a:p>
            <a:pPr marL="0" indent="0">
              <a:buNone/>
            </a:pPr>
            <a:endParaRPr lang="en-GB" sz="2600" b="1" dirty="0">
              <a:solidFill>
                <a:srgbClr val="FF000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GwasanaethauMyfyrwyr@pcydds.ac.uk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Local authorities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*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Collab. &amp; Partnerships 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Individual Schools </a:t>
            </a: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2"/>
              </a:rPr>
              <a:t>E-Teach 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**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Agencies &amp; supply***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  <a:hlinkClick r:id="rId4"/>
              </a:rPr>
              <a:t>Job Sites 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Network /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WoM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Times / Guardian</a:t>
            </a:r>
            <a:endParaRPr lang="en-GB" sz="2200" dirty="0">
              <a:solidFill>
                <a:schemeClr val="bg1">
                  <a:lumMod val="75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sz="2600" dirty="0">
                <a:latin typeface="Segoe UI Light" panose="020B0502040204020203" pitchFamily="34" charset="0"/>
                <a:cs typeface="Segoe UI Light" panose="020B0502040204020203" pitchFamily="34" charset="0"/>
              </a:rPr>
              <a:t>TRF19 </a:t>
            </a:r>
          </a:p>
          <a:p>
            <a:pPr marL="0" indent="0">
              <a:buNone/>
            </a:pPr>
            <a:endParaRPr lang="en-GB" sz="2100" b="1" dirty="0">
              <a:solidFill>
                <a:srgbClr val="FF000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studentservices@uwtsd.ac.uk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806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/>
          <p:cNvSpPr/>
          <p:nvPr/>
        </p:nvSpPr>
        <p:spPr>
          <a:xfrm>
            <a:off x="1138197" y="843860"/>
            <a:ext cx="3136900" cy="5181890"/>
          </a:xfrm>
          <a:prstGeom prst="rect">
            <a:avLst/>
          </a:prstGeom>
          <a:solidFill>
            <a:srgbClr val="6D2077">
              <a:alpha val="8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8205" t="-6932"/>
          <a:stretch/>
        </p:blipFill>
        <p:spPr>
          <a:xfrm>
            <a:off x="1511653" y="2400186"/>
            <a:ext cx="522548" cy="383821"/>
          </a:xfrm>
          <a:prstGeom prst="rect">
            <a:avLst/>
          </a:prstGeom>
        </p:spPr>
      </p:pic>
      <p:sp>
        <p:nvSpPr>
          <p:cNvPr id="29" name="Title 1"/>
          <p:cNvSpPr txBox="1">
            <a:spLocks/>
          </p:cNvSpPr>
          <p:nvPr/>
        </p:nvSpPr>
        <p:spPr>
          <a:xfrm>
            <a:off x="2101735" y="2200261"/>
            <a:ext cx="2052822" cy="823721"/>
          </a:xfrm>
          <a:prstGeom prst="rect">
            <a:avLst/>
          </a:prstGeom>
        </p:spPr>
        <p:txBody>
          <a:bodyPr vert="horz" lIns="68580" tIns="34290" rIns="68580" bIns="34290" rtlCol="0" anchor="ctr">
            <a:normAutofit fontScale="92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VAG Rounded" panose="02000403040000020004" pitchFamily="2" charset="0"/>
                <a:ea typeface="+mj-ea"/>
                <a:cs typeface="+mj-cs"/>
              </a:defRPr>
            </a:lvl1pPr>
          </a:lstStyle>
          <a:p>
            <a:pPr algn="l"/>
            <a:r>
              <a:rPr lang="en-US" sz="165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We advertised 65,000</a:t>
            </a:r>
            <a:endParaRPr lang="en-US" sz="2925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en-US" sz="165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education vacancies last year</a:t>
            </a:r>
          </a:p>
        </p:txBody>
      </p:sp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04108" y="3338679"/>
            <a:ext cx="522548" cy="383821"/>
          </a:xfrm>
          <a:prstGeom prst="rect">
            <a:avLst/>
          </a:prstGeom>
        </p:spPr>
      </p:pic>
      <p:sp>
        <p:nvSpPr>
          <p:cNvPr id="32" name="Title 1"/>
          <p:cNvSpPr txBox="1">
            <a:spLocks/>
          </p:cNvSpPr>
          <p:nvPr/>
        </p:nvSpPr>
        <p:spPr>
          <a:xfrm>
            <a:off x="2087082" y="3177853"/>
            <a:ext cx="2188015" cy="732541"/>
          </a:xfrm>
          <a:prstGeom prst="rect">
            <a:avLst/>
          </a:prstGeom>
        </p:spPr>
        <p:txBody>
          <a:bodyPr vert="horz" lIns="68580" tIns="34290" rIns="68580" bIns="34290" rtlCol="0" anchor="ctr">
            <a:normAutofit fontScale="925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VAG Rounded" panose="02000403040000020004" pitchFamily="2" charset="0"/>
                <a:ea typeface="+mj-ea"/>
                <a:cs typeface="+mj-cs"/>
              </a:defRPr>
            </a:lvl1pPr>
          </a:lstStyle>
          <a:p>
            <a:pPr algn="l"/>
            <a:r>
              <a:rPr lang="en-US" sz="135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We have over </a:t>
            </a:r>
          </a:p>
          <a:p>
            <a:pPr algn="l"/>
            <a:r>
              <a:rPr lang="en-US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1.9 million</a:t>
            </a:r>
          </a:p>
          <a:p>
            <a:pPr algn="l"/>
            <a:r>
              <a:rPr lang="en-US" sz="135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registered candidates</a:t>
            </a:r>
          </a:p>
        </p:txBody>
      </p:sp>
      <p:grpSp>
        <p:nvGrpSpPr>
          <p:cNvPr id="33" name="Group 32"/>
          <p:cNvGrpSpPr/>
          <p:nvPr/>
        </p:nvGrpSpPr>
        <p:grpSpPr>
          <a:xfrm>
            <a:off x="1477862" y="4120269"/>
            <a:ext cx="2430663" cy="732541"/>
            <a:chOff x="785820" y="3741849"/>
            <a:chExt cx="3859558" cy="1163174"/>
          </a:xfrm>
        </p:grpSpPr>
        <p:pic>
          <p:nvPicPr>
            <p:cNvPr id="34" name="Picture 33"/>
            <p:cNvPicPr>
              <a:picLocks noChangeAspect="1"/>
            </p:cNvPicPr>
            <p:nvPr/>
          </p:nvPicPr>
          <p:blipFill rotWithShape="1"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785820" y="3997218"/>
              <a:ext cx="925682" cy="679929"/>
            </a:xfrm>
            <a:prstGeom prst="rect">
              <a:avLst/>
            </a:prstGeom>
          </p:spPr>
        </p:pic>
        <p:sp>
          <p:nvSpPr>
            <p:cNvPr id="35" name="Title 1"/>
            <p:cNvSpPr txBox="1">
              <a:spLocks/>
            </p:cNvSpPr>
            <p:nvPr/>
          </p:nvSpPr>
          <p:spPr>
            <a:xfrm>
              <a:off x="1767942" y="3741849"/>
              <a:ext cx="2877436" cy="1163174"/>
            </a:xfrm>
            <a:prstGeom prst="rect">
              <a:avLst/>
            </a:prstGeom>
          </p:spPr>
          <p:txBody>
            <a:bodyPr vert="horz" lIns="68580" tIns="34290" rIns="68580" bIns="34290" rtlCol="0" anchor="ctr">
              <a:normAutofit fontScale="92500" lnSpcReduction="10000"/>
            </a:bodyPr>
            <a:lstStyle>
              <a:lvl1pPr algn="ctr" defTabSz="4572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VAG Rounded" panose="02000403040000020004" pitchFamily="2" charset="0"/>
                  <a:ea typeface="+mj-ea"/>
                  <a:cs typeface="+mj-cs"/>
                </a:defRPr>
              </a:lvl1pPr>
            </a:lstStyle>
            <a:p>
              <a:pPr algn="l"/>
              <a:r>
                <a:rPr lang="en-US" sz="135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We receive </a:t>
              </a:r>
            </a:p>
            <a:p>
              <a:pPr algn="l"/>
              <a:r>
                <a:rPr lang="en-US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1 million +</a:t>
              </a:r>
            </a:p>
            <a:p>
              <a:pPr algn="l"/>
              <a:r>
                <a:rPr lang="en-US" sz="135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monthly site visits</a:t>
              </a:r>
            </a:p>
          </p:txBody>
        </p:sp>
      </p:grpSp>
      <p:grpSp>
        <p:nvGrpSpPr>
          <p:cNvPr id="36" name="Group 35"/>
          <p:cNvGrpSpPr/>
          <p:nvPr/>
        </p:nvGrpSpPr>
        <p:grpSpPr>
          <a:xfrm>
            <a:off x="1511731" y="5113768"/>
            <a:ext cx="2395052" cy="732541"/>
            <a:chOff x="842367" y="3741849"/>
            <a:chExt cx="3803011" cy="1163174"/>
          </a:xfrm>
        </p:grpSpPr>
        <p:pic>
          <p:nvPicPr>
            <p:cNvPr id="37" name="Picture 36"/>
            <p:cNvPicPr>
              <a:picLocks noChangeAspect="1"/>
            </p:cNvPicPr>
            <p:nvPr/>
          </p:nvPicPr>
          <p:blipFill rotWithShape="1">
            <a:blip r:embed="rId6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42367" y="4053659"/>
              <a:ext cx="829734" cy="609454"/>
            </a:xfrm>
            <a:prstGeom prst="rect">
              <a:avLst/>
            </a:prstGeom>
          </p:spPr>
        </p:pic>
        <p:sp>
          <p:nvSpPr>
            <p:cNvPr id="38" name="Title 1"/>
            <p:cNvSpPr txBox="1">
              <a:spLocks/>
            </p:cNvSpPr>
            <p:nvPr/>
          </p:nvSpPr>
          <p:spPr>
            <a:xfrm>
              <a:off x="1767942" y="3741849"/>
              <a:ext cx="2877436" cy="1163174"/>
            </a:xfrm>
            <a:prstGeom prst="rect">
              <a:avLst/>
            </a:prstGeom>
          </p:spPr>
          <p:txBody>
            <a:bodyPr vert="horz" lIns="68580" tIns="34290" rIns="68580" bIns="34290" rtlCol="0" anchor="ctr">
              <a:normAutofit fontScale="92500"/>
            </a:bodyPr>
            <a:lstStyle>
              <a:lvl1pPr algn="ctr" defTabSz="4572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VAG Rounded" panose="02000403040000020004" pitchFamily="2" charset="0"/>
                  <a:ea typeface="+mj-ea"/>
                  <a:cs typeface="+mj-cs"/>
                </a:defRPr>
              </a:lvl1pPr>
            </a:lstStyle>
            <a:p>
              <a:pPr algn="l"/>
              <a:r>
                <a:rPr lang="en-US" sz="15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and </a:t>
              </a:r>
              <a:r>
                <a:rPr lang="en-US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1.2 million</a:t>
              </a:r>
            </a:p>
            <a:p>
              <a:pPr algn="l"/>
              <a:r>
                <a:rPr lang="en-US" sz="15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rPr>
                <a:t>job views per month</a:t>
              </a:r>
            </a:p>
          </p:txBody>
        </p:sp>
      </p:grp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77863" y="1309375"/>
            <a:ext cx="561253" cy="494141"/>
          </a:xfrm>
          <a:prstGeom prst="rect">
            <a:avLst/>
          </a:prstGeom>
        </p:spPr>
      </p:pic>
      <p:sp>
        <p:nvSpPr>
          <p:cNvPr id="18" name="Title 1"/>
          <p:cNvSpPr txBox="1">
            <a:spLocks/>
          </p:cNvSpPr>
          <p:nvPr/>
        </p:nvSpPr>
        <p:spPr>
          <a:xfrm>
            <a:off x="2101735" y="1190175"/>
            <a:ext cx="2052822" cy="839894"/>
          </a:xfrm>
          <a:prstGeom prst="rect">
            <a:avLst/>
          </a:prstGeom>
        </p:spPr>
        <p:txBody>
          <a:bodyPr vert="horz" lIns="68580" tIns="34290" rIns="68580" bIns="34290" rtlCol="0" anchor="ctr">
            <a:normAutofit fontScale="8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VAG Rounded" panose="02000403040000020004" pitchFamily="2" charset="0"/>
                <a:ea typeface="+mj-ea"/>
                <a:cs typeface="+mj-cs"/>
              </a:defRPr>
            </a:lvl1pPr>
          </a:lstStyle>
          <a:p>
            <a:pPr algn="l"/>
            <a:r>
              <a:rPr lang="en-US" sz="15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We work with over </a:t>
            </a:r>
            <a:r>
              <a:rPr lang="en-US" sz="2625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7,500</a:t>
            </a:r>
            <a:r>
              <a:rPr lang="en-US" sz="135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5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schools, colleges and academies globally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6813177" y="4828996"/>
            <a:ext cx="1193810" cy="1173722"/>
            <a:chOff x="7560234" y="5295660"/>
            <a:chExt cx="1591747" cy="1564963"/>
          </a:xfrm>
        </p:grpSpPr>
        <p:pic>
          <p:nvPicPr>
            <p:cNvPr id="17" name="Picture 16" descr="corner.png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60234" y="5295660"/>
              <a:ext cx="1591747" cy="1564963"/>
            </a:xfrm>
            <a:prstGeom prst="rect">
              <a:avLst/>
            </a:prstGeom>
          </p:spPr>
        </p:pic>
        <p:pic>
          <p:nvPicPr>
            <p:cNvPr id="19" name="Picture 18" descr="eteach-purple-transparent-WEB.png"/>
            <p:cNvPicPr>
              <a:picLocks noChangeAspect="1"/>
            </p:cNvPicPr>
            <p:nvPr/>
          </p:nvPicPr>
          <p:blipFill>
            <a:blip r:embed="rId9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430868" y="6461876"/>
              <a:ext cx="646746" cy="22587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61537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E5DB21B-C170-4254-BAC0-BEE7DFA368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0" y="598376"/>
            <a:ext cx="9243640" cy="56612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19C37F-1555-4B9F-8F3C-28117F2764BD}"/>
              </a:ext>
            </a:extLst>
          </p:cNvPr>
          <p:cNvSpPr txBox="1"/>
          <p:nvPr/>
        </p:nvSpPr>
        <p:spPr>
          <a:xfrm>
            <a:off x="-1280" y="0"/>
            <a:ext cx="9144000" cy="13681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BB54E5-89F4-4BC0-89B8-A53F18E2DD57}"/>
              </a:ext>
            </a:extLst>
          </p:cNvPr>
          <p:cNvSpPr txBox="1"/>
          <p:nvPr/>
        </p:nvSpPr>
        <p:spPr>
          <a:xfrm>
            <a:off x="-8880" y="5489848"/>
            <a:ext cx="9144000" cy="13681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39189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EAEC6B7-B26F-48C7-B74B-3454FBCBDA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83332"/>
            <a:ext cx="9144000" cy="49480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AAA96D-2B72-44AE-9DB1-BA4BF56AB860}"/>
              </a:ext>
            </a:extLst>
          </p:cNvPr>
          <p:cNvSpPr txBox="1"/>
          <p:nvPr/>
        </p:nvSpPr>
        <p:spPr>
          <a:xfrm>
            <a:off x="-1280" y="0"/>
            <a:ext cx="9144000" cy="13681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32E99C-08AC-40BB-8C56-4E5456C7B855}"/>
              </a:ext>
            </a:extLst>
          </p:cNvPr>
          <p:cNvSpPr txBox="1"/>
          <p:nvPr/>
        </p:nvSpPr>
        <p:spPr>
          <a:xfrm>
            <a:off x="-1280" y="5157192"/>
            <a:ext cx="9145280" cy="17015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603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FC1240-CD07-47C1-83DF-0307A6723D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694380"/>
            <a:ext cx="9295120" cy="51054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32B53F-E91E-46DD-B0F9-B3769636DF12}"/>
              </a:ext>
            </a:extLst>
          </p:cNvPr>
          <p:cNvSpPr txBox="1"/>
          <p:nvPr/>
        </p:nvSpPr>
        <p:spPr>
          <a:xfrm>
            <a:off x="-8776" y="5479544"/>
            <a:ext cx="9144000" cy="13681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DBB8DD-D429-4747-8D05-DA45B825D809}"/>
              </a:ext>
            </a:extLst>
          </p:cNvPr>
          <p:cNvSpPr txBox="1"/>
          <p:nvPr/>
        </p:nvSpPr>
        <p:spPr>
          <a:xfrm>
            <a:off x="-8776" y="-7456"/>
            <a:ext cx="9144000" cy="13681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61CE7B4-3CAB-4588-A240-C918467CCA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l="13259" t="13259" r="12571" b="11463"/>
          <a:stretch>
            <a:fillRect/>
          </a:stretch>
        </p:blipFill>
        <p:spPr bwMode="auto">
          <a:xfrm>
            <a:off x="3774521" y="112477"/>
            <a:ext cx="1746078" cy="177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1122778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ABBDA849-033C-4AFC-BA29-EBAC7A470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>
            <a:normAutofit/>
          </a:bodyPr>
          <a:lstStyle/>
          <a:p>
            <a:pPr algn="ctr"/>
            <a:r>
              <a:rPr lang="en-US" sz="2800" dirty="0" err="1"/>
              <a:t>Adnoddau</a:t>
            </a:r>
            <a:r>
              <a:rPr lang="en-US" sz="2800" dirty="0"/>
              <a:t> </a:t>
            </a:r>
            <a:r>
              <a:rPr lang="en-US" sz="2800" dirty="0" err="1"/>
              <a:t>Lleol</a:t>
            </a:r>
            <a:r>
              <a:rPr lang="en-US" sz="2800" dirty="0"/>
              <a:t> / Local resources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23616FE-3231-40E6-90D0-0E48EA861D7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2623319" y="612775"/>
            <a:ext cx="3824337" cy="3824337"/>
          </a:xfrm>
          <a:noFill/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403A5DCC-AE92-4B40-B2B3-66BD990BD3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>
            <a:normAutofit/>
          </a:bodyPr>
          <a:lstStyle/>
          <a:p>
            <a:pPr algn="ctr"/>
            <a:r>
              <a:rPr lang="en-US" sz="1800" dirty="0" err="1">
                <a:solidFill>
                  <a:schemeClr val="accent4">
                    <a:lumMod val="50000"/>
                  </a:schemeClr>
                </a:solidFill>
              </a:rPr>
              <a:t>Gweler</a:t>
            </a:r>
            <a:r>
              <a:rPr lang="en-US" sz="1800" dirty="0">
                <a:solidFill>
                  <a:schemeClr val="accent4">
                    <a:lumMod val="50000"/>
                  </a:schemeClr>
                </a:solidFill>
              </a:rPr>
              <a:t> '</a:t>
            </a:r>
            <a:r>
              <a:rPr lang="en-US" sz="1800" dirty="0" err="1">
                <a:solidFill>
                  <a:schemeClr val="accent4">
                    <a:lumMod val="50000"/>
                  </a:schemeClr>
                </a:solidFill>
              </a:rPr>
              <a:t>Dogfennau</a:t>
            </a:r>
            <a:r>
              <a:rPr lang="en-US" sz="18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n-US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Word</a:t>
            </a:r>
            <a:r>
              <a:rPr lang="en-US" sz="1800" dirty="0">
                <a:solidFill>
                  <a:schemeClr val="accent4">
                    <a:lumMod val="50000"/>
                  </a:schemeClr>
                </a:solidFill>
              </a:rPr>
              <a:t>’ / See ‘</a:t>
            </a:r>
            <a:r>
              <a:rPr lang="en-US" sz="1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Word</a:t>
            </a:r>
            <a:r>
              <a:rPr lang="en-US" sz="1800" dirty="0">
                <a:solidFill>
                  <a:schemeClr val="accent4">
                    <a:lumMod val="50000"/>
                  </a:schemeClr>
                </a:solidFill>
              </a:rPr>
              <a:t> Documents’</a:t>
            </a:r>
          </a:p>
        </p:txBody>
      </p:sp>
    </p:spTree>
    <p:extLst>
      <p:ext uri="{BB962C8B-B14F-4D97-AF65-F5344CB8AC3E}">
        <p14:creationId xmlns:p14="http://schemas.microsoft.com/office/powerpoint/2010/main" val="35222969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Asiantaethau</a:t>
            </a: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                Agencies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Farchnad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Iach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x30</a:t>
            </a: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Tymor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byr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Hir-dymor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Amrywio'n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sylweddol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b="1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Eich</a:t>
            </a:r>
            <a:r>
              <a:rPr lang="en-GB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b="1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meini</a:t>
            </a:r>
            <a:r>
              <a:rPr lang="en-GB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b="1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prawf</a:t>
            </a:r>
            <a:endParaRPr lang="en-GB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i="1" dirty="0">
                <a:latin typeface="Segoe UI Light" panose="020B0502040204020203" pitchFamily="34" charset="0"/>
                <a:cs typeface="Segoe UI Light" panose="020B0502040204020203" pitchFamily="34" charset="0"/>
              </a:rPr>
              <a:t>Caveat Emptor … </a:t>
            </a: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Cyflenwad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Gweithio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dramor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244280" cy="3989040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Healthy market x30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Short-term 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Long-term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Vary significantly</a:t>
            </a:r>
          </a:p>
          <a:p>
            <a:r>
              <a:rPr lang="en-GB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Your criteria </a:t>
            </a:r>
          </a:p>
          <a:p>
            <a:r>
              <a:rPr lang="en-GB" i="1" dirty="0">
                <a:latin typeface="Segoe UI Light" panose="020B0502040204020203" pitchFamily="34" charset="0"/>
                <a:cs typeface="Segoe UI Light" panose="020B0502040204020203" pitchFamily="34" charset="0"/>
              </a:rPr>
              <a:t>Caveat Emptor … 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Supply  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Working abroad</a:t>
            </a:r>
          </a:p>
        </p:txBody>
      </p:sp>
    </p:spTree>
    <p:extLst>
      <p:ext uri="{BB962C8B-B14F-4D97-AF65-F5344CB8AC3E}">
        <p14:creationId xmlns:p14="http://schemas.microsoft.com/office/powerpoint/2010/main" val="1191676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Marchnad</a:t>
            </a: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Asiantaeth</a:t>
            </a: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     Agency market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Parhaol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-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Cyflenwad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Amlwladol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-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Lleol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Generig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- Niche</a:t>
            </a: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Cymraeg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Amrywiaeth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o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rolau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Rhestr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ysgolion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T&amp;C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benodol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</a:p>
          <a:p>
            <a:r>
              <a:rPr lang="en-GB" i="1" dirty="0">
                <a:latin typeface="Segoe UI Light" panose="020B0502040204020203" pitchFamily="34" charset="0"/>
                <a:cs typeface="Segoe UI Light" panose="020B0502040204020203" pitchFamily="34" charset="0"/>
              </a:rPr>
              <a:t>£ </a:t>
            </a:r>
            <a:r>
              <a:rPr lang="en-GB" i="1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sylfaenol</a:t>
            </a:r>
            <a:r>
              <a:rPr lang="en-GB" i="1" dirty="0">
                <a:latin typeface="Segoe UI Light" panose="020B0502040204020203" pitchFamily="34" charset="0"/>
                <a:cs typeface="Segoe UI Light" panose="020B0502040204020203" pitchFamily="34" charset="0"/>
              </a:rPr>
              <a:t> V </a:t>
            </a:r>
            <a:r>
              <a:rPr lang="en-GB" i="1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eraill</a:t>
            </a:r>
            <a:endParaRPr lang="en-GB" i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Enw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da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Permanent – Supply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Multinational - Local 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Generic - Niche</a:t>
            </a: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Cymraeg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Range of roles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Schools coverage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Particular T&amp;Cs</a:t>
            </a:r>
          </a:p>
          <a:p>
            <a:r>
              <a:rPr lang="en-GB" i="1" dirty="0">
                <a:latin typeface="Segoe UI Light" panose="020B0502040204020203" pitchFamily="34" charset="0"/>
                <a:cs typeface="Segoe UI Light" panose="020B0502040204020203" pitchFamily="34" charset="0"/>
              </a:rPr>
              <a:t>Basic £ V other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Reputation  </a:t>
            </a:r>
          </a:p>
        </p:txBody>
      </p:sp>
    </p:spTree>
    <p:extLst>
      <p:ext uri="{BB962C8B-B14F-4D97-AF65-F5344CB8AC3E}">
        <p14:creationId xmlns:p14="http://schemas.microsoft.com/office/powerpoint/2010/main" val="36105590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+</a:t>
            </a: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?</a:t>
            </a:r>
            <a:endParaRPr lang="en-GB" sz="3200" dirty="0">
              <a:solidFill>
                <a:srgbClr val="00206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1"/>
            <a:ext cx="4316288" cy="398904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Cyfnod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datblygu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Dewisiadau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ymchwilio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Amrediad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mewn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ceisiadau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yn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y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dyfodol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Rhwydwaith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Gall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fod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yn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bleserus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Chi GALLI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galw’r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trefn</a:t>
            </a: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3989040"/>
          </a:xfrm>
        </p:spPr>
        <p:txBody>
          <a:bodyPr>
            <a:normAutofit/>
          </a:bodyPr>
          <a:lstStyle/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Development phase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Researching choices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Range in future applications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Network 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Can be really enjoyable</a:t>
            </a:r>
          </a:p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You CAN call the shots</a:t>
            </a:r>
          </a:p>
        </p:txBody>
      </p:sp>
    </p:spTree>
    <p:extLst>
      <p:ext uri="{BB962C8B-B14F-4D97-AF65-F5344CB8AC3E}">
        <p14:creationId xmlns:p14="http://schemas.microsoft.com/office/powerpoint/2010/main" val="739689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1A351-BEAC-4490-AB88-EF4A00A81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schemeClr val="accent3">
                    <a:lumMod val="75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NASUWT</a:t>
            </a:r>
            <a:b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4986B-0CD8-45DA-898E-CDD3ED7E7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5856" y="1484784"/>
            <a:ext cx="5688632" cy="39604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https://www.nasuwt.org.uk/</a:t>
            </a:r>
            <a:r>
              <a:rPr lang="en-GB" b="1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advice/wales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.html</a:t>
            </a:r>
            <a:endParaRPr lang="en-GB" dirty="0">
              <a:solidFill>
                <a:schemeClr val="bg2">
                  <a:lumMod val="25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endParaRPr lang="en-GB" sz="800" dirty="0">
              <a:solidFill>
                <a:schemeClr val="bg2">
                  <a:lumMod val="25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https://www.nasuwt.org.uk/</a:t>
            </a:r>
            <a:r>
              <a:rPr lang="en-GB" b="1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advice/supply-teacher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.html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 </a:t>
            </a:r>
          </a:p>
          <a:p>
            <a:pPr marL="0" indent="0">
              <a:buNone/>
            </a:pP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</a:t>
            </a:r>
            <a:r>
              <a:rPr lang="en-GB" b="1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www.supplyadvisor.co.uk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</a:p>
          <a:p>
            <a:pPr marL="0" indent="0">
              <a:buNone/>
            </a:pPr>
            <a:endParaRPr lang="en-GB" sz="2000" dirty="0">
              <a:solidFill>
                <a:schemeClr val="bg2">
                  <a:lumMod val="25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rgbClr val="00206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rgbClr val="00206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rgbClr val="00206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EBD6525-C80E-4ADF-913E-F692CB7F4F51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84784"/>
            <a:ext cx="2242592" cy="11620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001665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348880"/>
            <a:ext cx="8856984" cy="114300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br>
              <a:rPr lang="en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br>
              <a:rPr lang="en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r>
              <a:rPr lang="en-GB" sz="32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Gwybodaeth</a:t>
            </a: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bellach</a:t>
            </a:r>
            <a: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- Further information </a:t>
            </a:r>
            <a:br>
              <a:rPr lang="en-GB" sz="32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br>
              <a:rPr lang="en-GB" sz="28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endParaRPr lang="en-GB" sz="3200" dirty="0">
              <a:solidFill>
                <a:srgbClr val="00206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A89430-F3A9-4F73-8C8D-85A0E6555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7378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0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565" y="637762"/>
            <a:ext cx="11942479" cy="379935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51204CC-B032-435A-B784-2E5384C4A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5116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4B79850A-EF0B-4969-89DE-AE1D172CD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88" y="3520634"/>
            <a:ext cx="5486400" cy="566738"/>
          </a:xfrm>
        </p:spPr>
        <p:txBody>
          <a:bodyPr/>
          <a:lstStyle/>
          <a:p>
            <a:r>
              <a:rPr lang="en-US" dirty="0"/>
              <a:t>Prospects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125360F3-CAB7-448F-8A53-3F8A1F9B13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93672" y="4158406"/>
            <a:ext cx="5486400" cy="566738"/>
          </a:xfrm>
        </p:spPr>
        <p:txBody>
          <a:bodyPr>
            <a:normAutofit/>
          </a:bodyPr>
          <a:lstStyle/>
          <a:p>
            <a:r>
              <a:rPr lang="en-US" dirty="0"/>
              <a:t>https://www.prospects.ac.uk/jobs-and-work-experience/job-sectors/teacher-training-and-education</a:t>
            </a:r>
          </a:p>
          <a:p>
            <a:endParaRPr lang="en-US" dirty="0"/>
          </a:p>
        </p:txBody>
      </p:sp>
      <p:pic>
        <p:nvPicPr>
          <p:cNvPr id="3" name="Picture 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3D635A3D-9D42-49ED-B479-17536A69529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556792"/>
            <a:ext cx="5983224" cy="1892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4248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4B79850A-EF0B-4969-89DE-AE1D172CD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/>
          <a:lstStyle/>
          <a:p>
            <a:r>
              <a:rPr lang="en-US" dirty="0"/>
              <a:t>Target jobs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5ED17F5-1C32-4C85-9E70-0AB60C38F47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91" b="33093"/>
          <a:stretch/>
        </p:blipFill>
        <p:spPr>
          <a:xfrm>
            <a:off x="1792288" y="612775"/>
            <a:ext cx="5486400" cy="3824337"/>
          </a:xfrm>
          <a:noFill/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125360F3-CAB7-448F-8A53-3F8A1F9B13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/>
          <a:p>
            <a:r>
              <a:rPr lang="en-US" dirty="0"/>
              <a:t>https://targetjobs.co.uk/career-sectors/teaching-and-education/advice</a:t>
            </a:r>
          </a:p>
        </p:txBody>
      </p:sp>
    </p:spTree>
    <p:extLst>
      <p:ext uri="{BB962C8B-B14F-4D97-AF65-F5344CB8AC3E}">
        <p14:creationId xmlns:p14="http://schemas.microsoft.com/office/powerpoint/2010/main" val="38601742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3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3568" y="274204"/>
            <a:ext cx="8003232" cy="62448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Sector: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https://www.prospects.ac.uk/jobs-and-work-experience/job-sectors/</a:t>
            </a:r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teacher-training-and-education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https://www.prospects.ac.uk/jobs-and-work-experience/job-sectors/teacher-training-and-education/</a:t>
            </a:r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jobs-in-education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https://targetjobs.co.uk/career-sectors/teaching-and-education</a:t>
            </a:r>
            <a:endParaRPr lang="en-GB" sz="2000" dirty="0">
              <a:solidFill>
                <a:schemeClr val="bg2">
                  <a:lumMod val="25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endParaRPr lang="en-GB" sz="2000" b="1" dirty="0">
              <a:solidFill>
                <a:schemeClr val="bg2">
                  <a:lumMod val="25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r>
              <a:rPr lang="en-GB" dirty="0" err="1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Proffil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Swydd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/ Job Profile: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https://www.prospects.ac.uk/job-profiles/</a:t>
            </a:r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primary-school-teacher</a:t>
            </a:r>
            <a:endParaRPr lang="en-GB" sz="2000" b="1" dirty="0">
              <a:solidFill>
                <a:schemeClr val="bg2">
                  <a:lumMod val="25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endParaRPr lang="en-GB" sz="2000" b="1" dirty="0">
              <a:solidFill>
                <a:schemeClr val="bg2">
                  <a:lumMod val="25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r>
              <a:rPr lang="en-GB" dirty="0" err="1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Eraill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/ Other: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https://targetjobs.co.uk/career-sectors/teaching-and-education/advice/330867-</a:t>
            </a:r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how-do-you-get-a-teaching-job-in-wales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</a:t>
            </a:r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ewc</a:t>
            </a:r>
            <a:r>
              <a:rPr lang="en-GB" sz="2000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.wales/ 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</a:t>
            </a:r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erw</a:t>
            </a:r>
            <a:r>
              <a:rPr lang="en-GB" sz="2000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.wales/ 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</a:t>
            </a:r>
            <a:r>
              <a:rPr lang="en-GB" sz="2000" b="1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eteach</a:t>
            </a:r>
            <a:r>
              <a:rPr lang="en-GB" sz="2000" dirty="0">
                <a:solidFill>
                  <a:schemeClr val="bg2">
                    <a:lumMod val="2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.com/education-recruitment-landscape-2015</a:t>
            </a:r>
          </a:p>
          <a:p>
            <a:pPr marL="0" indent="0">
              <a:buNone/>
            </a:pPr>
            <a:endParaRPr lang="en-GB" sz="2000" b="1" dirty="0">
              <a:solidFill>
                <a:schemeClr val="bg2">
                  <a:lumMod val="25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DA8F9D-2C22-4077-9F64-D87991D75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6050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idx="1"/>
          </p:nvPr>
        </p:nvSpPr>
        <p:spPr>
          <a:xfrm>
            <a:off x="-7849" y="332656"/>
            <a:ext cx="8756313" cy="1107996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en-GB" sz="2400" dirty="0" err="1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Hanfodion</a:t>
            </a: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gyrfaoedd</a:t>
            </a: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ar</a:t>
            </a: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gyfer</a:t>
            </a: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Recriwtio</a:t>
            </a: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Addysgu</a:t>
            </a:r>
            <a:endParaRPr lang="en-GB" sz="2400" dirty="0">
              <a:solidFill>
                <a:schemeClr val="bg1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  <a:p>
            <a:pPr marL="0" indent="0" algn="r">
              <a:buNone/>
            </a:pP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Careers essentials for Teaching Recruitment</a:t>
            </a:r>
            <a:endParaRPr lang="cy-GB" sz="2400" dirty="0">
              <a:solidFill>
                <a:schemeClr val="bg1"/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-3996952" y="20608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929936" y="4581128"/>
            <a:ext cx="274604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© </a:t>
            </a:r>
            <a:r>
              <a:rPr lang="en-GB" sz="16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Gwasanaeth</a:t>
            </a:r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Gyrfaoedd</a:t>
            </a:r>
            <a:endParaRPr lang="en-GB" sz="1600" dirty="0">
              <a:solidFill>
                <a:schemeClr val="bg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www.pcydds.ac.uk/gyrfaoedd</a:t>
            </a:r>
          </a:p>
          <a:p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@</a:t>
            </a:r>
            <a:r>
              <a:rPr lang="en-GB" sz="16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UWTSDCareers</a:t>
            </a:r>
            <a:endParaRPr lang="en-GB" sz="1600" dirty="0">
              <a:solidFill>
                <a:schemeClr val="bg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Segoe UI Semibold" panose="020B0702040204020203" pitchFamily="34" charset="0"/>
                <a:cs typeface="Segoe UI Semibold" panose="020B0702040204020203" pitchFamily="34" charset="0"/>
              </a:rPr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8B589EC-B18B-4A36-BE90-37246621419B}"/>
              </a:ext>
            </a:extLst>
          </p:cNvPr>
          <p:cNvSpPr/>
          <p:nvPr/>
        </p:nvSpPr>
        <p:spPr>
          <a:xfrm>
            <a:off x="4675984" y="4581128"/>
            <a:ext cx="274604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© Careers Service </a:t>
            </a:r>
          </a:p>
          <a:p>
            <a:pPr algn="r"/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www.uwtsd.ac.uk/careers</a:t>
            </a:r>
            <a:endParaRPr lang="en-GB" sz="1600" dirty="0">
              <a:solidFill>
                <a:srgbClr val="002060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  <a:p>
            <a:pPr algn="r"/>
            <a:r>
              <a:rPr lang="en-GB" sz="1600" dirty="0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@</a:t>
            </a:r>
            <a:r>
              <a:rPr lang="en-GB" sz="1600" dirty="0" err="1">
                <a:solidFill>
                  <a:schemeClr val="bg1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UWTSDCareers</a:t>
            </a:r>
            <a:endParaRPr lang="en-GB" sz="1600" dirty="0">
              <a:solidFill>
                <a:schemeClr val="bg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pic>
        <p:nvPicPr>
          <p:cNvPr id="1026" name="Picture 2" descr="University of Wales Trinity Saint David">
            <a:extLst>
              <a:ext uri="{FF2B5EF4-FFF2-40B4-BE49-F238E27FC236}">
                <a16:creationId xmlns:a16="http://schemas.microsoft.com/office/drawing/2014/main" id="{69923277-6715-44F4-A346-1F1E9E38D7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97373"/>
            <a:ext cx="1648128" cy="764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74741B5-2F4E-4F9C-B004-B0DCF9ACD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0412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D5C7E53-0C25-4686-B173-629670285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pic>
        <p:nvPicPr>
          <p:cNvPr id="4" name="Picture 3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760C5DF9-56E9-47D3-B4E8-0B112B199EE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1000"/>
                    </a14:imgEffect>
                    <a14:imgEffect>
                      <a14:colorTemperature colorTemp="6300"/>
                    </a14:imgEffect>
                    <a14:imgEffect>
                      <a14:saturation sat="104000"/>
                    </a14:imgEffect>
                    <a14:imgEffect>
                      <a14:brightnessContrast bright="-4000" contrast="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1576" y="2492896"/>
            <a:ext cx="2060848" cy="20608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946428-AFE8-4847-A3AE-23C4F6191162}"/>
              </a:ext>
            </a:extLst>
          </p:cNvPr>
          <p:cNvSpPr txBox="1"/>
          <p:nvPr/>
        </p:nvSpPr>
        <p:spPr>
          <a:xfrm>
            <a:off x="3743908" y="333865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15m</a:t>
            </a:r>
          </a:p>
        </p:txBody>
      </p:sp>
    </p:spTree>
    <p:extLst>
      <p:ext uri="{BB962C8B-B14F-4D97-AF65-F5344CB8AC3E}">
        <p14:creationId xmlns:p14="http://schemas.microsoft.com/office/powerpoint/2010/main" val="246327538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303dbf9b-b85b-46a0-94f1-894078c07ecd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1140</Words>
  <Application>Microsoft Office PowerPoint</Application>
  <PresentationFormat>On-screen Show (4:3)</PresentationFormat>
  <Paragraphs>286</Paragraphs>
  <Slides>31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1" baseType="lpstr">
      <vt:lpstr>Arial</vt:lpstr>
      <vt:lpstr>Calibri</vt:lpstr>
      <vt:lpstr>Helvetica</vt:lpstr>
      <vt:lpstr>Myriad Pro</vt:lpstr>
      <vt:lpstr>Segoe UI Historic</vt:lpstr>
      <vt:lpstr>Segoe UI Light</vt:lpstr>
      <vt:lpstr>Segoe UI Semibold</vt:lpstr>
      <vt:lpstr>Segoe UI Semilight</vt:lpstr>
      <vt:lpstr>Selawik Light</vt:lpstr>
      <vt:lpstr>20140311PresentationUWTSDTemplate</vt:lpstr>
      <vt:lpstr>PowerPoint Presentation</vt:lpstr>
      <vt:lpstr> Recriwtio Addysgu Teaching Recruitment         </vt:lpstr>
      <vt:lpstr>PowerPoint Presentation</vt:lpstr>
      <vt:lpstr>T1</vt:lpstr>
      <vt:lpstr>PowerPoint Presentation</vt:lpstr>
      <vt:lpstr>PowerPoint Presentation</vt:lpstr>
      <vt:lpstr>Dilyn-Covid                    Post-Covid</vt:lpstr>
      <vt:lpstr>T2</vt:lpstr>
      <vt:lpstr>TREFNWCH   GET ORGANISED</vt:lpstr>
      <vt:lpstr>Strategaeth #1               Strategy #1</vt:lpstr>
      <vt:lpstr>  Strategaeth #2            Strategy #2</vt:lpstr>
      <vt:lpstr>Eich cymysgedd marchnata - LLEOLI</vt:lpstr>
      <vt:lpstr>Your marketing mix - POSITIONING</vt:lpstr>
      <vt:lpstr>T3</vt:lpstr>
      <vt:lpstr>Ffindio swyddi gwag      Finding vacancies</vt:lpstr>
      <vt:lpstr>PowerPoint Presentation</vt:lpstr>
      <vt:lpstr>PowerPoint Presentation</vt:lpstr>
      <vt:lpstr>PowerPoint Presentation</vt:lpstr>
      <vt:lpstr>PowerPoint Presentation</vt:lpstr>
      <vt:lpstr>Adnoddau Lleol / Local resources</vt:lpstr>
      <vt:lpstr> Asiantaethau                 Agencies </vt:lpstr>
      <vt:lpstr>Marchnad Asiantaeth      Agency market</vt:lpstr>
      <vt:lpstr>+ ?</vt:lpstr>
      <vt:lpstr>NASUWT </vt:lpstr>
      <vt:lpstr>  Gwybodaeth bellach - Further information   </vt:lpstr>
      <vt:lpstr>PowerPoint Presentation</vt:lpstr>
      <vt:lpstr>Prospects</vt:lpstr>
      <vt:lpstr>Target jobs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Thomas</dc:creator>
  <cp:lastModifiedBy>Mark Thomas</cp:lastModifiedBy>
  <cp:revision>12</cp:revision>
  <dcterms:created xsi:type="dcterms:W3CDTF">2020-11-11T15:06:28Z</dcterms:created>
  <dcterms:modified xsi:type="dcterms:W3CDTF">2020-11-12T08:07:18Z</dcterms:modified>
</cp:coreProperties>
</file>