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7" r:id="rId2"/>
    <p:sldId id="258" r:id="rId3"/>
    <p:sldId id="720" r:id="rId4"/>
    <p:sldId id="775" r:id="rId5"/>
    <p:sldId id="776" r:id="rId6"/>
    <p:sldId id="777" r:id="rId7"/>
    <p:sldId id="778" r:id="rId8"/>
    <p:sldId id="779" r:id="rId9"/>
    <p:sldId id="807" r:id="rId10"/>
    <p:sldId id="780" r:id="rId11"/>
    <p:sldId id="733" r:id="rId12"/>
    <p:sldId id="783" r:id="rId13"/>
    <p:sldId id="784" r:id="rId14"/>
    <p:sldId id="785" r:id="rId15"/>
    <p:sldId id="790" r:id="rId16"/>
    <p:sldId id="786" r:id="rId17"/>
    <p:sldId id="787" r:id="rId18"/>
    <p:sldId id="792" r:id="rId19"/>
    <p:sldId id="793" r:id="rId20"/>
    <p:sldId id="794" r:id="rId21"/>
    <p:sldId id="795" r:id="rId22"/>
    <p:sldId id="810" r:id="rId23"/>
    <p:sldId id="796" r:id="rId24"/>
    <p:sldId id="797" r:id="rId25"/>
    <p:sldId id="798" r:id="rId26"/>
    <p:sldId id="773" r:id="rId27"/>
    <p:sldId id="799" r:id="rId28"/>
    <p:sldId id="800" r:id="rId29"/>
    <p:sldId id="801" r:id="rId30"/>
    <p:sldId id="753" r:id="rId31"/>
    <p:sldId id="806" r:id="rId32"/>
    <p:sldId id="802" r:id="rId33"/>
    <p:sldId id="804" r:id="rId34"/>
    <p:sldId id="763" r:id="rId35"/>
    <p:sldId id="809" r:id="rId36"/>
    <p:sldId id="808" r:id="rId37"/>
    <p:sldId id="56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8" d="100"/>
          <a:sy n="78" d="100"/>
        </p:scale>
        <p:origin x="80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28"/>
    </mc:Choice>
    <mc:Fallback>
      <c:style val="28"/>
    </mc:Fallback>
  </mc:AlternateContent>
  <c:chart>
    <c:autoTitleDeleted val="0"/>
    <c:plotArea>
      <c:layout>
        <c:manualLayout>
          <c:layoutTarget val="inner"/>
          <c:xMode val="edge"/>
          <c:yMode val="edge"/>
          <c:x val="9.9431536898888701E-2"/>
          <c:y val="1.7882759042385805E-2"/>
          <c:w val="0.8886537837791717"/>
          <c:h val="0.89902062694181728"/>
        </c:manualLayout>
      </c:layout>
      <c:barChart>
        <c:barDir val="col"/>
        <c:grouping val="stacked"/>
        <c:varyColors val="0"/>
        <c:ser>
          <c:idx val="0"/>
          <c:order val="0"/>
          <c:invertIfNegative val="0"/>
          <c:dLbls>
            <c:dLbl>
              <c:idx val="0"/>
              <c:layout>
                <c:manualLayout>
                  <c:x val="6.406361567480332E-3"/>
                  <c:y val="-0.42359450016012534"/>
                </c:manualLayout>
              </c:layout>
              <c:spPr/>
              <c:txPr>
                <a:bodyPr/>
                <a:lstStyle/>
                <a:p>
                  <a:pPr>
                    <a:defRPr b="1"/>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E716-45A8-9762-3C36AE365076}"/>
                </c:ext>
              </c:extLst>
            </c:dLbl>
            <c:dLbl>
              <c:idx val="1"/>
              <c:layout>
                <c:manualLayout>
                  <c:x val="0"/>
                  <c:y val="-0.20673819836269514"/>
                </c:manualLayout>
              </c:layout>
              <c:spPr/>
              <c:txPr>
                <a:bodyPr/>
                <a:lstStyle/>
                <a:p>
                  <a:pPr>
                    <a:defRPr b="1"/>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E716-45A8-9762-3C36AE365076}"/>
                </c:ext>
              </c:extLst>
            </c:dLbl>
            <c:dLbl>
              <c:idx val="2"/>
              <c:layout>
                <c:manualLayout>
                  <c:x val="2.4509377374799905E-3"/>
                  <c:y val="-0.20697172851232493"/>
                </c:manualLayout>
              </c:layout>
              <c:spPr/>
              <c:txPr>
                <a:bodyPr/>
                <a:lstStyle/>
                <a:p>
                  <a:pPr>
                    <a:defRPr b="1"/>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E716-45A8-9762-3C36AE365076}"/>
                </c:ext>
              </c:extLst>
            </c:dLbl>
            <c:dLbl>
              <c:idx val="3"/>
              <c:layout>
                <c:manualLayout>
                  <c:x val="0"/>
                  <c:y val="-5.6697758933979409E-2"/>
                </c:manualLayout>
              </c:layout>
              <c:spPr/>
              <c:txPr>
                <a:bodyPr/>
                <a:lstStyle/>
                <a:p>
                  <a:pPr>
                    <a:defRPr b="1"/>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E716-45A8-9762-3C36AE365076}"/>
                </c:ext>
              </c:extLst>
            </c:dLbl>
            <c:dLbl>
              <c:idx val="4"/>
              <c:layout>
                <c:manualLayout>
                  <c:x val="-2.4509803921568692E-3"/>
                  <c:y val="-4.5574318594790865E-2"/>
                </c:manualLayout>
              </c:layout>
              <c:spPr/>
              <c:txPr>
                <a:bodyPr/>
                <a:lstStyle/>
                <a:p>
                  <a:pPr>
                    <a:defRPr b="1"/>
                  </a:pPr>
                  <a:endParaRPr lang="en-US"/>
                </a:p>
              </c:txPr>
              <c:dLblPos val="ct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E716-45A8-9762-3C36AE365076}"/>
                </c:ext>
              </c:extLst>
            </c:dLbl>
            <c:spPr>
              <a:noFill/>
              <a:ln>
                <a:noFill/>
              </a:ln>
              <a:effectLst/>
            </c:spPr>
            <c:dLblPos val="in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Sheet1!$A$1:$A$5</c:f>
              <c:numCache>
                <c:formatCode>General</c:formatCode>
                <c:ptCount val="5"/>
                <c:pt idx="0">
                  <c:v>1</c:v>
                </c:pt>
                <c:pt idx="1">
                  <c:v>2</c:v>
                </c:pt>
                <c:pt idx="2">
                  <c:v>3</c:v>
                </c:pt>
                <c:pt idx="3">
                  <c:v>4</c:v>
                </c:pt>
                <c:pt idx="4">
                  <c:v>5</c:v>
                </c:pt>
              </c:numCache>
            </c:numRef>
          </c:cat>
          <c:val>
            <c:numRef>
              <c:f>Sheet1!$B$1:$B$5</c:f>
              <c:numCache>
                <c:formatCode>0%</c:formatCode>
                <c:ptCount val="5"/>
                <c:pt idx="0">
                  <c:v>0.49000000000000032</c:v>
                </c:pt>
                <c:pt idx="1">
                  <c:v>0.22000000000000031</c:v>
                </c:pt>
                <c:pt idx="2">
                  <c:v>0.22000000000000031</c:v>
                </c:pt>
                <c:pt idx="3">
                  <c:v>4.0000000000000112E-2</c:v>
                </c:pt>
                <c:pt idx="4">
                  <c:v>2.0000000000000052E-2</c:v>
                </c:pt>
              </c:numCache>
            </c:numRef>
          </c:val>
          <c:extLst>
            <c:ext xmlns:c16="http://schemas.microsoft.com/office/drawing/2014/chart" uri="{C3380CC4-5D6E-409C-BE32-E72D297353CC}">
              <c16:uniqueId val="{00000005-E716-45A8-9762-3C36AE365076}"/>
            </c:ext>
          </c:extLst>
        </c:ser>
        <c:dLbls>
          <c:showLegendKey val="0"/>
          <c:showVal val="0"/>
          <c:showCatName val="0"/>
          <c:showSerName val="0"/>
          <c:showPercent val="0"/>
          <c:showBubbleSize val="0"/>
        </c:dLbls>
        <c:gapWidth val="150"/>
        <c:overlap val="100"/>
        <c:axId val="143409944"/>
        <c:axId val="143410336"/>
      </c:barChart>
      <c:catAx>
        <c:axId val="143409944"/>
        <c:scaling>
          <c:orientation val="minMax"/>
        </c:scaling>
        <c:delete val="1"/>
        <c:axPos val="b"/>
        <c:numFmt formatCode="General" sourceLinked="1"/>
        <c:majorTickMark val="out"/>
        <c:minorTickMark val="none"/>
        <c:tickLblPos val="none"/>
        <c:crossAx val="143410336"/>
        <c:crosses val="autoZero"/>
        <c:auto val="0"/>
        <c:lblAlgn val="ctr"/>
        <c:lblOffset val="100"/>
        <c:noMultiLvlLbl val="0"/>
      </c:catAx>
      <c:valAx>
        <c:axId val="143410336"/>
        <c:scaling>
          <c:orientation val="minMax"/>
          <c:max val="0.55000000000000004"/>
        </c:scaling>
        <c:delete val="0"/>
        <c:axPos val="l"/>
        <c:numFmt formatCode="0%" sourceLinked="1"/>
        <c:majorTickMark val="out"/>
        <c:minorTickMark val="none"/>
        <c:tickLblPos val="nextTo"/>
        <c:txPr>
          <a:bodyPr/>
          <a:lstStyle/>
          <a:p>
            <a:pPr>
              <a:defRPr sz="1200"/>
            </a:pPr>
            <a:endParaRPr lang="en-US"/>
          </a:p>
        </c:txPr>
        <c:crossAx val="143409944"/>
        <c:crosses val="autoZero"/>
        <c:crossBetween val="between"/>
        <c:majorUnit val="5.0000000000000114E-2"/>
      </c:valAx>
    </c:plotArea>
    <c:plotVisOnly val="1"/>
    <c:dispBlanksAs val="gap"/>
    <c:showDLblsOverMax val="0"/>
  </c:chart>
  <c:txPr>
    <a:bodyPr/>
    <a:lstStyle/>
    <a:p>
      <a:pPr>
        <a:defRPr sz="2000"/>
      </a:pPr>
      <a:endParaRPr lang="en-US"/>
    </a:p>
  </c:tx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0.09009</cdr:x>
      <cdr:y>0.91463</cdr:y>
    </cdr:from>
    <cdr:to>
      <cdr:x>0.95495</cdr:x>
      <cdr:y>0.91463</cdr:y>
    </cdr:to>
    <cdr:sp macro="" textlink="">
      <cdr:nvSpPr>
        <cdr:cNvPr id="3" name="Straight Connector 2"/>
        <cdr:cNvSpPr/>
      </cdr:nvSpPr>
      <cdr:spPr>
        <a:xfrm xmlns:a="http://schemas.openxmlformats.org/drawingml/2006/main">
          <a:off x="714380" y="5357850"/>
          <a:ext cx="6858048" cy="0"/>
        </a:xfrm>
        <a:prstGeom xmlns:a="http://schemas.openxmlformats.org/drawingml/2006/main" prst="line">
          <a:avLst/>
        </a:prstGeom>
        <a:ln xmlns:a="http://schemas.openxmlformats.org/drawingml/2006/main" w="28575"/>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0.0991</cdr:x>
      <cdr:y>0.0122</cdr:y>
    </cdr:from>
    <cdr:to>
      <cdr:x>0.0991</cdr:x>
      <cdr:y>0.91463</cdr:y>
    </cdr:to>
    <cdr:sp macro="" textlink="">
      <cdr:nvSpPr>
        <cdr:cNvPr id="5" name="Straight Connector 4"/>
        <cdr:cNvSpPr/>
      </cdr:nvSpPr>
      <cdr:spPr>
        <a:xfrm xmlns:a="http://schemas.openxmlformats.org/drawingml/2006/main" rot="5400000" flipH="1" flipV="1">
          <a:off x="-1857387" y="2714643"/>
          <a:ext cx="5286412" cy="2"/>
        </a:xfrm>
        <a:prstGeom xmlns:a="http://schemas.openxmlformats.org/drawingml/2006/main" prst="line">
          <a:avLst/>
        </a:prstGeom>
        <a:ln xmlns:a="http://schemas.openxmlformats.org/drawingml/2006/main" w="28575"/>
      </cdr:spPr>
      <cdr:style>
        <a:lnRef xmlns:a="http://schemas.openxmlformats.org/drawingml/2006/main" idx="1">
          <a:schemeClr val="dk1"/>
        </a:lnRef>
        <a:fillRef xmlns:a="http://schemas.openxmlformats.org/drawingml/2006/main" idx="0">
          <a:schemeClr val="dk1"/>
        </a:fillRef>
        <a:effectRef xmlns:a="http://schemas.openxmlformats.org/drawingml/2006/main" idx="0">
          <a:schemeClr val="dk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F161A8-79E0-4922-BF6A-54B223C37866}" type="datetimeFigureOut">
              <a:rPr lang="en-GB" smtClean="0"/>
              <a:t>09/11/2024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2EC30-C08F-4410-A7C5-91705F71EB99}" type="slidenum">
              <a:rPr lang="en-GB" smtClean="0"/>
              <a:t>‹#›</a:t>
            </a:fld>
            <a:endParaRPr lang="en-GB"/>
          </a:p>
        </p:txBody>
      </p:sp>
    </p:spTree>
    <p:extLst>
      <p:ext uri="{BB962C8B-B14F-4D97-AF65-F5344CB8AC3E}">
        <p14:creationId xmlns:p14="http://schemas.microsoft.com/office/powerpoint/2010/main" val="2392286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59957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xfrm>
            <a:off x="320675" y="855663"/>
            <a:ext cx="6154738" cy="3462337"/>
          </a:xfrm>
          <a:ln cap="flat"/>
        </p:spPr>
      </p:sp>
      <p:sp>
        <p:nvSpPr>
          <p:cNvPr id="61443" name="Rectangle 3"/>
          <p:cNvSpPr>
            <a:spLocks noGrp="1" noChangeArrowheads="1"/>
          </p:cNvSpPr>
          <p:nvPr>
            <p:ph type="body" idx="1"/>
          </p:nvPr>
        </p:nvSpPr>
        <p:spPr>
          <a:xfrm>
            <a:off x="905933" y="4713538"/>
            <a:ext cx="5110031" cy="3900518"/>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1" tIns="44446" rIns="90481" bIns="44446"/>
          <a:lstStyle/>
          <a:p>
            <a:r>
              <a:rPr lang="en-GB" b="1" dirty="0"/>
              <a:t>Risk Definition</a:t>
            </a:r>
            <a:r>
              <a:rPr lang="en-GB" dirty="0"/>
              <a:t> (Engineering Council)</a:t>
            </a:r>
          </a:p>
          <a:p>
            <a:r>
              <a:rPr lang="en-GB" dirty="0"/>
              <a:t>There are many definitions of risk. The Engineering Council version is one that is most frequently quoted: </a:t>
            </a:r>
            <a:r>
              <a:rPr lang="en-GB" i="1" dirty="0"/>
              <a:t>“</a:t>
            </a:r>
            <a:r>
              <a:rPr lang="en-GB" dirty="0"/>
              <a:t>Risk is the combination of the </a:t>
            </a:r>
            <a:r>
              <a:rPr lang="en-GB" b="1" dirty="0"/>
              <a:t>probability</a:t>
            </a:r>
            <a:r>
              <a:rPr lang="en-GB" dirty="0"/>
              <a:t> or frequency of occurrence of a </a:t>
            </a:r>
            <a:r>
              <a:rPr lang="en-GB" b="1" dirty="0"/>
              <a:t>defined hazard</a:t>
            </a:r>
            <a:r>
              <a:rPr lang="en-GB" dirty="0"/>
              <a:t> and the magnitude of the </a:t>
            </a:r>
            <a:r>
              <a:rPr lang="en-GB" b="1" dirty="0"/>
              <a:t>consequences</a:t>
            </a:r>
            <a:r>
              <a:rPr lang="en-GB" dirty="0"/>
              <a:t> of the occurrence.”</a:t>
            </a:r>
          </a:p>
          <a:p>
            <a:r>
              <a:rPr lang="en-GB" dirty="0"/>
              <a:t>Pick out the key words: Probability, Defined hazard, Consequences (</a:t>
            </a:r>
            <a:r>
              <a:rPr lang="en-GB" dirty="0" err="1"/>
              <a:t>ie</a:t>
            </a:r>
            <a:r>
              <a:rPr lang="en-GB" dirty="0"/>
              <a:t>; impact).</a:t>
            </a:r>
          </a:p>
          <a:p>
            <a:pPr>
              <a:lnSpc>
                <a:spcPct val="90000"/>
              </a:lnSpc>
            </a:pPr>
            <a:r>
              <a:rPr lang="en-US" dirty="0"/>
              <a:t>The </a:t>
            </a:r>
            <a:r>
              <a:rPr lang="en-US" b="1" dirty="0"/>
              <a:t>PMBOK</a:t>
            </a:r>
            <a:r>
              <a:rPr lang="en-US" dirty="0"/>
              <a:t> defines </a:t>
            </a:r>
            <a:r>
              <a:rPr lang="en-US" dirty="0">
                <a:solidFill>
                  <a:schemeClr val="hlink"/>
                </a:solidFill>
              </a:rPr>
              <a:t>Project Risk Management</a:t>
            </a:r>
            <a:r>
              <a:rPr lang="en-US" dirty="0"/>
              <a:t> as the process concerned with identifying, </a:t>
            </a:r>
            <a:r>
              <a:rPr lang="en-US" dirty="0" err="1"/>
              <a:t>analysing</a:t>
            </a:r>
            <a:r>
              <a:rPr lang="en-US" dirty="0"/>
              <a:t> and responding to uncertainty. It includes </a:t>
            </a:r>
            <a:r>
              <a:rPr lang="en-US" dirty="0" err="1"/>
              <a:t>maximising</a:t>
            </a:r>
            <a:r>
              <a:rPr lang="en-US" dirty="0"/>
              <a:t> the probability and consequences of positive events and </a:t>
            </a:r>
            <a:r>
              <a:rPr lang="en-US" dirty="0" err="1"/>
              <a:t>minimising</a:t>
            </a:r>
            <a:r>
              <a:rPr lang="en-US" dirty="0"/>
              <a:t> the probability and consequences of adverse events to the project objectives.</a:t>
            </a:r>
          </a:p>
          <a:p>
            <a:pPr>
              <a:lnSpc>
                <a:spcPct val="90000"/>
              </a:lnSpc>
            </a:pPr>
            <a:r>
              <a:rPr lang="en-US" dirty="0"/>
              <a:t>The </a:t>
            </a:r>
            <a:r>
              <a:rPr lang="en-US" b="1" dirty="0"/>
              <a:t>APM</a:t>
            </a:r>
            <a:r>
              <a:rPr lang="en-US" dirty="0"/>
              <a:t> </a:t>
            </a:r>
            <a:r>
              <a:rPr lang="en-US" dirty="0" err="1"/>
              <a:t>bok</a:t>
            </a:r>
            <a:r>
              <a:rPr lang="en-US" dirty="0"/>
              <a:t> defines </a:t>
            </a:r>
            <a:r>
              <a:rPr lang="en-US" dirty="0">
                <a:solidFill>
                  <a:schemeClr val="hlink"/>
                </a:solidFill>
              </a:rPr>
              <a:t>Risk Management</a:t>
            </a:r>
            <a:r>
              <a:rPr lang="en-US" dirty="0"/>
              <a:t> as a structured process that allows individual risk events and overall project risk to be understood and managed proactively, optimizing project success by </a:t>
            </a:r>
            <a:r>
              <a:rPr lang="en-US" dirty="0" err="1"/>
              <a:t>minimising</a:t>
            </a:r>
            <a:r>
              <a:rPr lang="en-US" dirty="0"/>
              <a:t> threats and </a:t>
            </a:r>
            <a:r>
              <a:rPr lang="en-US" dirty="0" err="1"/>
              <a:t>maximising</a:t>
            </a:r>
            <a:r>
              <a:rPr lang="en-US" dirty="0"/>
              <a:t> opportunities.</a:t>
            </a:r>
          </a:p>
          <a:p>
            <a:r>
              <a:rPr lang="en-GB" b="1" dirty="0"/>
              <a:t>Risk Analysis</a:t>
            </a:r>
            <a:r>
              <a:rPr lang="en-GB" dirty="0"/>
              <a:t>: systematic use of available information to characterise the risks, determine how often the specified events could occur &amp; judge the magnitude of their likely consequences</a:t>
            </a:r>
          </a:p>
          <a:p>
            <a:r>
              <a:rPr lang="en-GB" b="1" dirty="0"/>
              <a:t>Risk Assessment</a:t>
            </a:r>
            <a:r>
              <a:rPr lang="en-GB" dirty="0"/>
              <a:t>: overall process of risk analysis &amp; risk evaluation</a:t>
            </a:r>
          </a:p>
          <a:p>
            <a:r>
              <a:rPr lang="en-GB" b="1" dirty="0"/>
              <a:t>Risk Consequence</a:t>
            </a:r>
            <a:r>
              <a:rPr lang="en-GB" dirty="0"/>
              <a:t>: effect on the interests &amp; goals of those at risk if a risk event happens or a risky situation materialises</a:t>
            </a:r>
          </a:p>
          <a:p>
            <a:r>
              <a:rPr lang="en-GB" b="1" dirty="0"/>
              <a:t>Risk Evaluation</a:t>
            </a:r>
            <a:r>
              <a:rPr lang="en-GB" dirty="0"/>
              <a:t>: process used to decide risk management priorities by evaluating &amp; comparing the level of risk against predetermined standards, target risk levels or other criteria</a:t>
            </a:r>
          </a:p>
        </p:txBody>
      </p:sp>
    </p:spTree>
    <p:extLst>
      <p:ext uri="{BB962C8B-B14F-4D97-AF65-F5344CB8AC3E}">
        <p14:creationId xmlns:p14="http://schemas.microsoft.com/office/powerpoint/2010/main" val="237675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xfrm>
            <a:off x="909079" y="4744808"/>
            <a:ext cx="4971624" cy="4046993"/>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1" tIns="44446" rIns="90481" bIns="44446"/>
          <a:lstStyle/>
          <a:p>
            <a:r>
              <a:rPr lang="en-GB" b="1" dirty="0">
                <a:latin typeface="Helvetica" charset="0"/>
              </a:rPr>
              <a:t>Dimensions</a:t>
            </a:r>
            <a:r>
              <a:rPr lang="en-GB" b="1" dirty="0"/>
              <a:t> of Risk</a:t>
            </a:r>
            <a:endParaRPr lang="en-GB" dirty="0"/>
          </a:p>
          <a:p>
            <a:r>
              <a:rPr lang="en-GB" dirty="0"/>
              <a:t>The cartoon show the potentials of risk:</a:t>
            </a:r>
          </a:p>
          <a:p>
            <a:pPr lvl="1"/>
            <a:r>
              <a:rPr lang="en-GB" dirty="0"/>
              <a:t>Probability</a:t>
            </a:r>
          </a:p>
          <a:p>
            <a:pPr lvl="1"/>
            <a:r>
              <a:rPr lang="en-GB" dirty="0"/>
              <a:t>Impact</a:t>
            </a:r>
          </a:p>
          <a:p>
            <a:r>
              <a:rPr lang="en-GB" dirty="0"/>
              <a:t>You can see that there is not enough information to quantify the results but you can easily devise questions that would allow you to make an estimate the risk.</a:t>
            </a:r>
          </a:p>
          <a:p>
            <a:pPr lvl="1"/>
            <a:r>
              <a:rPr lang="en-GB" dirty="0"/>
              <a:t>No betting is allowed during the module.</a:t>
            </a:r>
          </a:p>
          <a:p>
            <a:endParaRPr lang="en-US" dirty="0"/>
          </a:p>
        </p:txBody>
      </p:sp>
      <p:sp>
        <p:nvSpPr>
          <p:cNvPr id="62467" name="Rectangle 3"/>
          <p:cNvSpPr>
            <a:spLocks noGrp="1" noRot="1" noChangeAspect="1" noChangeArrowheads="1" noTextEdit="1"/>
          </p:cNvSpPr>
          <p:nvPr>
            <p:ph type="sldImg"/>
          </p:nvPr>
        </p:nvSpPr>
        <p:spPr>
          <a:xfrm>
            <a:off x="320675" y="855663"/>
            <a:ext cx="6154738" cy="3462337"/>
          </a:xfrm>
          <a:ln cap="flat"/>
        </p:spPr>
      </p:sp>
    </p:spTree>
    <p:extLst>
      <p:ext uri="{BB962C8B-B14F-4D97-AF65-F5344CB8AC3E}">
        <p14:creationId xmlns:p14="http://schemas.microsoft.com/office/powerpoint/2010/main" val="1187758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1026"/>
          <p:cNvSpPr>
            <a:spLocks noGrp="1" noRot="1" noChangeAspect="1" noChangeArrowheads="1" noTextEdit="1"/>
          </p:cNvSpPr>
          <p:nvPr>
            <p:ph type="sldImg"/>
          </p:nvPr>
        </p:nvSpPr>
        <p:spPr>
          <a:ln/>
        </p:spPr>
      </p:sp>
      <p:sp>
        <p:nvSpPr>
          <p:cNvPr id="68611" name="Rectangle 102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t>Check List</a:t>
            </a:r>
            <a:endParaRPr lang="en-GB"/>
          </a:p>
          <a:p>
            <a:r>
              <a:rPr lang="en-GB"/>
              <a:t>The Objectives Test - are the objectives still clear to everyone?</a:t>
            </a:r>
          </a:p>
          <a:p>
            <a:r>
              <a:rPr lang="en-GB"/>
              <a:t>The Customer Test - have you stated how the project will benefit the customer?</a:t>
            </a:r>
          </a:p>
          <a:p>
            <a:r>
              <a:rPr lang="en-GB"/>
              <a:t>The Resources Test - is it clear who does what?</a:t>
            </a:r>
          </a:p>
          <a:p>
            <a:r>
              <a:rPr lang="en-GB"/>
              <a:t>The Means Test - have you detailed how the objectives will be achieved?</a:t>
            </a:r>
          </a:p>
          <a:p>
            <a:r>
              <a:rPr lang="en-GB"/>
              <a:t>The Measurement Test - are parameters defined in quantitative terms?</a:t>
            </a:r>
          </a:p>
          <a:p>
            <a:r>
              <a:rPr lang="en-GB"/>
              <a:t>The Side Effect Test - any adverse side effects?:</a:t>
            </a:r>
          </a:p>
          <a:p>
            <a:r>
              <a:rPr lang="en-GB"/>
              <a:t>The Assumption Test - any untested assumptions?</a:t>
            </a:r>
          </a:p>
          <a:p>
            <a:r>
              <a:rPr lang="en-GB"/>
              <a:t>The Jargon Test - do all involved understand?</a:t>
            </a:r>
          </a:p>
          <a:p>
            <a:endParaRPr lang="en-GB"/>
          </a:p>
        </p:txBody>
      </p:sp>
    </p:spTree>
    <p:extLst>
      <p:ext uri="{BB962C8B-B14F-4D97-AF65-F5344CB8AC3E}">
        <p14:creationId xmlns:p14="http://schemas.microsoft.com/office/powerpoint/2010/main" val="408197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t>Contingency Plans</a:t>
            </a:r>
            <a:endParaRPr lang="en-GB"/>
          </a:p>
          <a:p>
            <a:r>
              <a:rPr lang="en-GB">
                <a:solidFill>
                  <a:srgbClr val="000000"/>
                </a:solidFill>
              </a:rPr>
              <a:t>The entire risk management analysis and management plan should be documented and integrated with the project plan. In creating contingency plans, actual risks with probability and impact should be used to calculate the real contingency values. Although historic information can be used for guidance, contingency should not be an intuitive ‘gut’ feeling.</a:t>
            </a:r>
          </a:p>
          <a:p>
            <a:pPr algn="just">
              <a:spcBef>
                <a:spcPts val="325"/>
              </a:spcBef>
              <a:spcAft>
                <a:spcPts val="325"/>
              </a:spcAft>
            </a:pPr>
            <a:r>
              <a:rPr lang="en-GB">
                <a:solidFill>
                  <a:srgbClr val="000000"/>
                </a:solidFill>
              </a:rPr>
              <a:t>Recognising uncertainty in projects and the risks that can arise is an essential part of project planning. The problems that might occur and the measures for dealing with them should be documented in risk management plans. These should record who is to take responsibility for each reducing action and for any other actions such as contingency planning.</a:t>
            </a:r>
          </a:p>
          <a:p>
            <a:pPr algn="just">
              <a:spcBef>
                <a:spcPts val="325"/>
              </a:spcBef>
              <a:spcAft>
                <a:spcPts val="325"/>
              </a:spcAft>
            </a:pPr>
            <a:r>
              <a:rPr lang="en-GB">
                <a:solidFill>
                  <a:srgbClr val="000000"/>
                </a:solidFill>
              </a:rPr>
              <a:t>Some risks may prove to be impossible to reduce and will require contingency plans. Expenditure on contingency plans is often provided for by insurance or through the creation of management reserves under the control of the project manager.</a:t>
            </a:r>
          </a:p>
          <a:p>
            <a:pPr algn="just">
              <a:spcBef>
                <a:spcPts val="325"/>
              </a:spcBef>
              <a:spcAft>
                <a:spcPts val="325"/>
              </a:spcAft>
            </a:pPr>
            <a:r>
              <a:rPr lang="en-GB">
                <a:solidFill>
                  <a:srgbClr val="000000"/>
                </a:solidFill>
              </a:rPr>
              <a:t>Where more than one project is involved, a central contingency pool can be created and by this means a sponsoring organisation can wholly or partly insure itself against the unexpected.</a:t>
            </a:r>
          </a:p>
          <a:p>
            <a:endParaRPr lang="en-GB"/>
          </a:p>
        </p:txBody>
      </p:sp>
    </p:spTree>
    <p:extLst>
      <p:ext uri="{BB962C8B-B14F-4D97-AF65-F5344CB8AC3E}">
        <p14:creationId xmlns:p14="http://schemas.microsoft.com/office/powerpoint/2010/main" val="3783569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Rot="1" noChangeAspect="1" noChangeArrowheads="1" noTextEdit="1"/>
          </p:cNvSpPr>
          <p:nvPr>
            <p:ph type="sldImg"/>
          </p:nvPr>
        </p:nvSpPr>
        <p:spPr>
          <a:ln/>
        </p:spPr>
      </p:sp>
      <p:sp>
        <p:nvSpPr>
          <p:cNvPr id="68610" name="Rectangle 3"/>
          <p:cNvSpPr>
            <a:spLocks noGrp="1" noChangeArrowheads="1"/>
          </p:cNvSpPr>
          <p:nvPr>
            <p:ph type="body" idx="1"/>
          </p:nvPr>
        </p:nvSpPr>
        <p:spPr>
          <a:noFill/>
          <a:ln w="9525"/>
        </p:spPr>
        <p:txBody>
          <a:bodyPr/>
          <a:lstStyle/>
          <a:p>
            <a:endParaRPr lang="en-US"/>
          </a:p>
        </p:txBody>
      </p:sp>
    </p:spTree>
    <p:extLst>
      <p:ext uri="{BB962C8B-B14F-4D97-AF65-F5344CB8AC3E}">
        <p14:creationId xmlns:p14="http://schemas.microsoft.com/office/powerpoint/2010/main" val="40552722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5993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9975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828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6326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623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7409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6336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3452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776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65927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9788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91616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524000"/>
            <a:ext cx="10363200" cy="4724400"/>
          </a:xfrm>
        </p:spPr>
        <p:txBody>
          <a:bodyPr/>
          <a:lstStyle/>
          <a:p>
            <a:pPr lvl="0"/>
            <a:endParaRPr lang="en-GB" noProof="0"/>
          </a:p>
        </p:txBody>
      </p:sp>
    </p:spTree>
    <p:extLst>
      <p:ext uri="{BB962C8B-B14F-4D97-AF65-F5344CB8AC3E}">
        <p14:creationId xmlns:p14="http://schemas.microsoft.com/office/powerpoint/2010/main" val="3953700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914400" y="1524000"/>
            <a:ext cx="10363200" cy="4724400"/>
          </a:xfrm>
        </p:spPr>
        <p:txBody>
          <a:bodyPr/>
          <a:lstStyle/>
          <a:p>
            <a:pPr lvl="0"/>
            <a:endParaRPr lang="en-GB" noProof="0"/>
          </a:p>
        </p:txBody>
      </p:sp>
    </p:spTree>
    <p:extLst>
      <p:ext uri="{BB962C8B-B14F-4D97-AF65-F5344CB8AC3E}">
        <p14:creationId xmlns:p14="http://schemas.microsoft.com/office/powerpoint/2010/main" val="570269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48592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4813" y="100013"/>
            <a:ext cx="11563350" cy="6234111"/>
          </a:xfrm>
        </p:spPr>
        <p:txBody>
          <a:bodyPr>
            <a:normAutofit fontScale="90000"/>
          </a:bodyPr>
          <a:lstStyle/>
          <a:p>
            <a:br>
              <a:rPr lang="en-GB" altLang="en-US" sz="2400" dirty="0"/>
            </a:br>
            <a:br>
              <a:rPr lang="en-GB" altLang="en-US" b="1" dirty="0"/>
            </a:br>
            <a:r>
              <a:rPr lang="en-GB" sz="8000" b="1" dirty="0"/>
              <a:t>Project Management LCBB5005 </a:t>
            </a:r>
            <a:br>
              <a:rPr lang="en-GB" sz="3200" b="1" dirty="0">
                <a:solidFill>
                  <a:schemeClr val="accent2">
                    <a:lumMod val="20000"/>
                    <a:lumOff val="80000"/>
                  </a:schemeClr>
                </a:solidFill>
              </a:rPr>
            </a:br>
            <a:br>
              <a:rPr lang="en-GB" sz="3200" b="1" dirty="0"/>
            </a:br>
            <a:r>
              <a:rPr lang="en-GB" sz="5400" b="1" dirty="0"/>
              <a:t>WEEK 9</a:t>
            </a:r>
            <a:br>
              <a:rPr lang="en-GB" sz="5400" b="1" dirty="0"/>
            </a:br>
            <a:r>
              <a:rPr lang="en-GB" sz="5400" b="1" dirty="0"/>
              <a:t>Risk Management </a:t>
            </a:r>
            <a:br>
              <a:rPr lang="en-GB" sz="3200" b="1" dirty="0"/>
            </a:br>
            <a:r>
              <a:rPr lang="en-GB" sz="3200" b="1" dirty="0"/>
              <a:t> </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BADEA-4BA7-4861-8B91-546352922340}"/>
              </a:ext>
            </a:extLst>
          </p:cNvPr>
          <p:cNvSpPr>
            <a:spLocks noGrp="1"/>
          </p:cNvSpPr>
          <p:nvPr>
            <p:ph type="title"/>
          </p:nvPr>
        </p:nvSpPr>
        <p:spPr/>
        <p:txBody>
          <a:bodyPr/>
          <a:lstStyle/>
          <a:p>
            <a:r>
              <a:rPr lang="en-GB" dirty="0"/>
              <a:t>Learning Objectives </a:t>
            </a:r>
          </a:p>
        </p:txBody>
      </p:sp>
      <p:sp>
        <p:nvSpPr>
          <p:cNvPr id="3" name="Content Placeholder 2">
            <a:extLst>
              <a:ext uri="{FF2B5EF4-FFF2-40B4-BE49-F238E27FC236}">
                <a16:creationId xmlns:a16="http://schemas.microsoft.com/office/drawing/2014/main" id="{54D36318-3DFA-41D9-A978-F63F61D0AD01}"/>
              </a:ext>
            </a:extLst>
          </p:cNvPr>
          <p:cNvSpPr>
            <a:spLocks noGrp="1"/>
          </p:cNvSpPr>
          <p:nvPr>
            <p:ph idx="1"/>
          </p:nvPr>
        </p:nvSpPr>
        <p:spPr/>
        <p:txBody>
          <a:bodyPr/>
          <a:lstStyle/>
          <a:p>
            <a:r>
              <a:rPr lang="en-GB" dirty="0"/>
              <a:t>Define the concept of risk </a:t>
            </a:r>
          </a:p>
          <a:p>
            <a:pPr marL="0" indent="0">
              <a:buNone/>
            </a:pPr>
            <a:endParaRPr lang="en-GB" dirty="0"/>
          </a:p>
          <a:p>
            <a:r>
              <a:rPr lang="en-GB" dirty="0"/>
              <a:t>Discuss and understand the various characteristics of risk</a:t>
            </a:r>
          </a:p>
          <a:p>
            <a:pPr marL="0" indent="0">
              <a:buNone/>
            </a:pPr>
            <a:endParaRPr lang="en-GB" dirty="0"/>
          </a:p>
          <a:p>
            <a:r>
              <a:rPr lang="en-GB" dirty="0"/>
              <a:t>To discuss the risk management concepts and evaluate the major steps involved in managing risk </a:t>
            </a:r>
          </a:p>
        </p:txBody>
      </p:sp>
    </p:spTree>
    <p:extLst>
      <p:ext uri="{BB962C8B-B14F-4D97-AF65-F5344CB8AC3E}">
        <p14:creationId xmlns:p14="http://schemas.microsoft.com/office/powerpoint/2010/main" val="275211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wipe(down)">
                                      <p:cBhvr>
                                        <p:cTn id="32" dur="580">
                                          <p:stCondLst>
                                            <p:cond delay="0"/>
                                          </p:stCondLst>
                                        </p:cTn>
                                        <p:tgtEl>
                                          <p:spTgt spid="3">
                                            <p:txEl>
                                              <p:pRg st="2" end="2"/>
                                            </p:txEl>
                                          </p:spTgt>
                                        </p:tgtEl>
                                      </p:cBhvr>
                                    </p:animEffect>
                                    <p:anim calcmode="lin" valueType="num">
                                      <p:cBhvr>
                                        <p:cTn id="33"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2" end="2"/>
                                            </p:txEl>
                                          </p:spTgt>
                                        </p:tgtEl>
                                      </p:cBhvr>
                                      <p:to x="100000" y="60000"/>
                                    </p:animScale>
                                    <p:animScale>
                                      <p:cBhvr>
                                        <p:cTn id="39" dur="166" decel="50000">
                                          <p:stCondLst>
                                            <p:cond delay="676"/>
                                          </p:stCondLst>
                                        </p:cTn>
                                        <p:tgtEl>
                                          <p:spTgt spid="3">
                                            <p:txEl>
                                              <p:pRg st="2" end="2"/>
                                            </p:txEl>
                                          </p:spTgt>
                                        </p:tgtEl>
                                      </p:cBhvr>
                                      <p:to x="100000" y="100000"/>
                                    </p:animScale>
                                    <p:animScale>
                                      <p:cBhvr>
                                        <p:cTn id="40" dur="26">
                                          <p:stCondLst>
                                            <p:cond delay="1312"/>
                                          </p:stCondLst>
                                        </p:cTn>
                                        <p:tgtEl>
                                          <p:spTgt spid="3">
                                            <p:txEl>
                                              <p:pRg st="2" end="2"/>
                                            </p:txEl>
                                          </p:spTgt>
                                        </p:tgtEl>
                                      </p:cBhvr>
                                      <p:to x="100000" y="80000"/>
                                    </p:animScale>
                                    <p:animScale>
                                      <p:cBhvr>
                                        <p:cTn id="41" dur="166" decel="50000">
                                          <p:stCondLst>
                                            <p:cond delay="1338"/>
                                          </p:stCondLst>
                                        </p:cTn>
                                        <p:tgtEl>
                                          <p:spTgt spid="3">
                                            <p:txEl>
                                              <p:pRg st="2" end="2"/>
                                            </p:txEl>
                                          </p:spTgt>
                                        </p:tgtEl>
                                      </p:cBhvr>
                                      <p:to x="100000" y="100000"/>
                                    </p:animScale>
                                    <p:animScale>
                                      <p:cBhvr>
                                        <p:cTn id="42" dur="26">
                                          <p:stCondLst>
                                            <p:cond delay="1642"/>
                                          </p:stCondLst>
                                        </p:cTn>
                                        <p:tgtEl>
                                          <p:spTgt spid="3">
                                            <p:txEl>
                                              <p:pRg st="2" end="2"/>
                                            </p:txEl>
                                          </p:spTgt>
                                        </p:tgtEl>
                                      </p:cBhvr>
                                      <p:to x="100000" y="90000"/>
                                    </p:animScale>
                                    <p:animScale>
                                      <p:cBhvr>
                                        <p:cTn id="43" dur="166" decel="50000">
                                          <p:stCondLst>
                                            <p:cond delay="1668"/>
                                          </p:stCondLst>
                                        </p:cTn>
                                        <p:tgtEl>
                                          <p:spTgt spid="3">
                                            <p:txEl>
                                              <p:pRg st="2" end="2"/>
                                            </p:txEl>
                                          </p:spTgt>
                                        </p:tgtEl>
                                      </p:cBhvr>
                                      <p:to x="100000" y="100000"/>
                                    </p:animScale>
                                    <p:animScale>
                                      <p:cBhvr>
                                        <p:cTn id="44" dur="26">
                                          <p:stCondLst>
                                            <p:cond delay="1808"/>
                                          </p:stCondLst>
                                        </p:cTn>
                                        <p:tgtEl>
                                          <p:spTgt spid="3">
                                            <p:txEl>
                                              <p:pRg st="2" end="2"/>
                                            </p:txEl>
                                          </p:spTgt>
                                        </p:tgtEl>
                                      </p:cBhvr>
                                      <p:to x="100000" y="95000"/>
                                    </p:animScale>
                                    <p:animScale>
                                      <p:cBhvr>
                                        <p:cTn id="45" dur="166" decel="50000">
                                          <p:stCondLst>
                                            <p:cond delay="1834"/>
                                          </p:stCondLst>
                                        </p:cTn>
                                        <p:tgtEl>
                                          <p:spTgt spid="3">
                                            <p:txEl>
                                              <p:pRg st="2" end="2"/>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3">
                                            <p:txEl>
                                              <p:pRg st="4" end="4"/>
                                            </p:txEl>
                                          </p:spTgt>
                                        </p:tgtEl>
                                        <p:attrNameLst>
                                          <p:attrName>style.visibility</p:attrName>
                                        </p:attrNameLst>
                                      </p:cBhvr>
                                      <p:to>
                                        <p:strVal val="visible"/>
                                      </p:to>
                                    </p:set>
                                    <p:animEffect transition="in" filter="wipe(down)">
                                      <p:cBhvr>
                                        <p:cTn id="50" dur="580">
                                          <p:stCondLst>
                                            <p:cond delay="0"/>
                                          </p:stCondLst>
                                        </p:cTn>
                                        <p:tgtEl>
                                          <p:spTgt spid="3">
                                            <p:txEl>
                                              <p:pRg st="4" end="4"/>
                                            </p:txEl>
                                          </p:spTgt>
                                        </p:tgtEl>
                                      </p:cBhvr>
                                    </p:animEffect>
                                    <p:anim calcmode="lin" valueType="num">
                                      <p:cBhvr>
                                        <p:cTn id="51"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4" end="4"/>
                                            </p:txEl>
                                          </p:spTgt>
                                        </p:tgtEl>
                                      </p:cBhvr>
                                      <p:to x="100000" y="60000"/>
                                    </p:animScale>
                                    <p:animScale>
                                      <p:cBhvr>
                                        <p:cTn id="57" dur="166" decel="50000">
                                          <p:stCondLst>
                                            <p:cond delay="676"/>
                                          </p:stCondLst>
                                        </p:cTn>
                                        <p:tgtEl>
                                          <p:spTgt spid="3">
                                            <p:txEl>
                                              <p:pRg st="4" end="4"/>
                                            </p:txEl>
                                          </p:spTgt>
                                        </p:tgtEl>
                                      </p:cBhvr>
                                      <p:to x="100000" y="100000"/>
                                    </p:animScale>
                                    <p:animScale>
                                      <p:cBhvr>
                                        <p:cTn id="58" dur="26">
                                          <p:stCondLst>
                                            <p:cond delay="1312"/>
                                          </p:stCondLst>
                                        </p:cTn>
                                        <p:tgtEl>
                                          <p:spTgt spid="3">
                                            <p:txEl>
                                              <p:pRg st="4" end="4"/>
                                            </p:txEl>
                                          </p:spTgt>
                                        </p:tgtEl>
                                      </p:cBhvr>
                                      <p:to x="100000" y="80000"/>
                                    </p:animScale>
                                    <p:animScale>
                                      <p:cBhvr>
                                        <p:cTn id="59" dur="166" decel="50000">
                                          <p:stCondLst>
                                            <p:cond delay="1338"/>
                                          </p:stCondLst>
                                        </p:cTn>
                                        <p:tgtEl>
                                          <p:spTgt spid="3">
                                            <p:txEl>
                                              <p:pRg st="4" end="4"/>
                                            </p:txEl>
                                          </p:spTgt>
                                        </p:tgtEl>
                                      </p:cBhvr>
                                      <p:to x="100000" y="100000"/>
                                    </p:animScale>
                                    <p:animScale>
                                      <p:cBhvr>
                                        <p:cTn id="60" dur="26">
                                          <p:stCondLst>
                                            <p:cond delay="1642"/>
                                          </p:stCondLst>
                                        </p:cTn>
                                        <p:tgtEl>
                                          <p:spTgt spid="3">
                                            <p:txEl>
                                              <p:pRg st="4" end="4"/>
                                            </p:txEl>
                                          </p:spTgt>
                                        </p:tgtEl>
                                      </p:cBhvr>
                                      <p:to x="100000" y="90000"/>
                                    </p:animScale>
                                    <p:animScale>
                                      <p:cBhvr>
                                        <p:cTn id="61" dur="166" decel="50000">
                                          <p:stCondLst>
                                            <p:cond delay="1668"/>
                                          </p:stCondLst>
                                        </p:cTn>
                                        <p:tgtEl>
                                          <p:spTgt spid="3">
                                            <p:txEl>
                                              <p:pRg st="4" end="4"/>
                                            </p:txEl>
                                          </p:spTgt>
                                        </p:tgtEl>
                                      </p:cBhvr>
                                      <p:to x="100000" y="100000"/>
                                    </p:animScale>
                                    <p:animScale>
                                      <p:cBhvr>
                                        <p:cTn id="62" dur="26">
                                          <p:stCondLst>
                                            <p:cond delay="1808"/>
                                          </p:stCondLst>
                                        </p:cTn>
                                        <p:tgtEl>
                                          <p:spTgt spid="3">
                                            <p:txEl>
                                              <p:pRg st="4" end="4"/>
                                            </p:txEl>
                                          </p:spTgt>
                                        </p:tgtEl>
                                      </p:cBhvr>
                                      <p:to x="100000" y="95000"/>
                                    </p:animScale>
                                    <p:animScale>
                                      <p:cBhvr>
                                        <p:cTn id="63"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9682" name="Rectangle 2"/>
          <p:cNvSpPr>
            <a:spLocks noGrp="1" noChangeArrowheads="1"/>
          </p:cNvSpPr>
          <p:nvPr>
            <p:ph type="title"/>
          </p:nvPr>
        </p:nvSpPr>
        <p:spPr>
          <a:xfrm>
            <a:off x="3376843" y="269964"/>
            <a:ext cx="5829300" cy="857250"/>
          </a:xfrm>
        </p:spPr>
        <p:txBody>
          <a:bodyPr/>
          <a:lstStyle/>
          <a:p>
            <a:r>
              <a:rPr lang="en-GB" b="1" dirty="0"/>
              <a:t>‘Murphy’s Law’</a:t>
            </a:r>
          </a:p>
        </p:txBody>
      </p:sp>
      <p:sp>
        <p:nvSpPr>
          <p:cNvPr id="199683" name="Rectangle 3"/>
          <p:cNvSpPr>
            <a:spLocks noGrp="1" noChangeArrowheads="1"/>
          </p:cNvSpPr>
          <p:nvPr>
            <p:ph type="body" idx="1"/>
          </p:nvPr>
        </p:nvSpPr>
        <p:spPr>
          <a:xfrm>
            <a:off x="1118435" y="1433371"/>
            <a:ext cx="7015915" cy="2032211"/>
          </a:xfrm>
        </p:spPr>
        <p:txBody>
          <a:bodyPr/>
          <a:lstStyle/>
          <a:p>
            <a:pPr marL="0" indent="0">
              <a:lnSpc>
                <a:spcPct val="90000"/>
              </a:lnSpc>
              <a:buNone/>
            </a:pPr>
            <a:r>
              <a:rPr lang="en-GB" sz="3000" dirty="0"/>
              <a:t>“If anything can go wrong, it will go wrong”.</a:t>
            </a:r>
          </a:p>
          <a:p>
            <a:pPr marL="0" indent="0">
              <a:lnSpc>
                <a:spcPct val="90000"/>
              </a:lnSpc>
              <a:buNone/>
            </a:pPr>
            <a:r>
              <a:rPr lang="en-GB" sz="2700" dirty="0"/>
              <a:t>Just because it has never happened yet;  does not mean it will never happen</a:t>
            </a:r>
          </a:p>
        </p:txBody>
      </p:sp>
      <p:pic>
        <p:nvPicPr>
          <p:cNvPr id="199685" name="Picture 5" descr="bd07000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9441" y="3506187"/>
            <a:ext cx="1970919" cy="184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9686" name="Text Box 6"/>
          <p:cNvSpPr txBox="1">
            <a:spLocks noChangeArrowheads="1"/>
          </p:cNvSpPr>
          <p:nvPr/>
        </p:nvSpPr>
        <p:spPr bwMode="auto">
          <a:xfrm>
            <a:off x="2260684" y="3893805"/>
            <a:ext cx="492125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defTabSz="762000">
              <a:defRPr sz="2000">
                <a:solidFill>
                  <a:schemeClr val="tx1"/>
                </a:solidFill>
                <a:latin typeface="Times New Roman" pitchFamily="18" charset="0"/>
              </a:defRPr>
            </a:lvl1pPr>
            <a:lvl2pPr marL="742950" indent="-285750" defTabSz="762000">
              <a:defRPr sz="2000">
                <a:solidFill>
                  <a:schemeClr val="tx1"/>
                </a:solidFill>
                <a:latin typeface="Times New Roman" pitchFamily="18" charset="0"/>
              </a:defRPr>
            </a:lvl2pPr>
            <a:lvl3pPr marL="1143000" indent="-228600" defTabSz="762000">
              <a:defRPr sz="2000">
                <a:solidFill>
                  <a:schemeClr val="tx1"/>
                </a:solidFill>
                <a:latin typeface="Times New Roman" pitchFamily="18" charset="0"/>
              </a:defRPr>
            </a:lvl3pPr>
            <a:lvl4pPr marL="1600200" indent="-228600" defTabSz="762000">
              <a:defRPr sz="2000">
                <a:solidFill>
                  <a:schemeClr val="tx1"/>
                </a:solidFill>
                <a:latin typeface="Times New Roman" pitchFamily="18" charset="0"/>
              </a:defRPr>
            </a:lvl4pPr>
            <a:lvl5pPr marL="2057400" indent="-228600" defTabSz="762000">
              <a:defRPr sz="2000">
                <a:solidFill>
                  <a:schemeClr val="tx1"/>
                </a:solidFill>
                <a:latin typeface="Times New Roman" pitchFamily="18" charset="0"/>
              </a:defRPr>
            </a:lvl5pPr>
            <a:lvl6pPr marL="2514600" indent="-228600" defTabSz="762000" eaLnBrk="0" fontAlgn="base" hangingPunct="0">
              <a:spcBef>
                <a:spcPct val="0"/>
              </a:spcBef>
              <a:spcAft>
                <a:spcPct val="0"/>
              </a:spcAft>
              <a:defRPr sz="2000">
                <a:solidFill>
                  <a:schemeClr val="tx1"/>
                </a:solidFill>
                <a:latin typeface="Times New Roman" pitchFamily="18" charset="0"/>
              </a:defRPr>
            </a:lvl6pPr>
            <a:lvl7pPr marL="2971800" indent="-228600" defTabSz="762000" eaLnBrk="0" fontAlgn="base" hangingPunct="0">
              <a:spcBef>
                <a:spcPct val="0"/>
              </a:spcBef>
              <a:spcAft>
                <a:spcPct val="0"/>
              </a:spcAft>
              <a:defRPr sz="2000">
                <a:solidFill>
                  <a:schemeClr val="tx1"/>
                </a:solidFill>
                <a:latin typeface="Times New Roman" pitchFamily="18" charset="0"/>
              </a:defRPr>
            </a:lvl7pPr>
            <a:lvl8pPr marL="3429000" indent="-228600" defTabSz="762000" eaLnBrk="0" fontAlgn="base" hangingPunct="0">
              <a:spcBef>
                <a:spcPct val="0"/>
              </a:spcBef>
              <a:spcAft>
                <a:spcPct val="0"/>
              </a:spcAft>
              <a:defRPr sz="2000">
                <a:solidFill>
                  <a:schemeClr val="tx1"/>
                </a:solidFill>
                <a:latin typeface="Times New Roman" pitchFamily="18" charset="0"/>
              </a:defRPr>
            </a:lvl8pPr>
            <a:lvl9pPr marL="3886200" indent="-228600" defTabSz="762000" eaLnBrk="0" fontAlgn="base" hangingPunct="0">
              <a:spcBef>
                <a:spcPct val="0"/>
              </a:spcBef>
              <a:spcAft>
                <a:spcPct val="0"/>
              </a:spcAft>
              <a:defRPr sz="2000">
                <a:solidFill>
                  <a:schemeClr val="tx1"/>
                </a:solidFill>
                <a:latin typeface="Times New Roman" pitchFamily="18" charset="0"/>
              </a:defRPr>
            </a:lvl9pPr>
          </a:lstStyle>
          <a:p>
            <a:pPr eaLnBrk="0" fontAlgn="base" hangingPunct="0">
              <a:spcBef>
                <a:spcPct val="0"/>
              </a:spcBef>
              <a:spcAft>
                <a:spcPct val="0"/>
              </a:spcAft>
            </a:pPr>
            <a:r>
              <a:rPr lang="en-GB" sz="2800" dirty="0">
                <a:solidFill>
                  <a:srgbClr val="000000"/>
                </a:solidFill>
                <a:latin typeface="Arial" pitchFamily="34" charset="0"/>
              </a:rPr>
              <a:t>Failure to consider Risk will</a:t>
            </a:r>
          </a:p>
          <a:p>
            <a:pPr eaLnBrk="0" fontAlgn="base" hangingPunct="0">
              <a:spcBef>
                <a:spcPct val="0"/>
              </a:spcBef>
              <a:spcAft>
                <a:spcPct val="0"/>
              </a:spcAft>
            </a:pPr>
            <a:r>
              <a:rPr lang="en-GB" sz="2800" dirty="0">
                <a:solidFill>
                  <a:srgbClr val="000000"/>
                </a:solidFill>
                <a:latin typeface="Arial" pitchFamily="34" charset="0"/>
              </a:rPr>
              <a:t>lead to continual ‘fire-fighting’</a:t>
            </a:r>
          </a:p>
        </p:txBody>
      </p:sp>
    </p:spTree>
    <p:extLst>
      <p:ext uri="{BB962C8B-B14F-4D97-AF65-F5344CB8AC3E}">
        <p14:creationId xmlns:p14="http://schemas.microsoft.com/office/powerpoint/2010/main" val="360681187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99682"/>
                                        </p:tgtEl>
                                        <p:attrNameLst>
                                          <p:attrName>style.visibility</p:attrName>
                                        </p:attrNameLst>
                                      </p:cBhvr>
                                      <p:to>
                                        <p:strVal val="visible"/>
                                      </p:to>
                                    </p:set>
                                    <p:anim calcmode="lin" valueType="num">
                                      <p:cBhvr>
                                        <p:cTn id="7" dur="500" fill="hold"/>
                                        <p:tgtEl>
                                          <p:spTgt spid="199682"/>
                                        </p:tgtEl>
                                        <p:attrNameLst>
                                          <p:attrName>ppt_w</p:attrName>
                                        </p:attrNameLst>
                                      </p:cBhvr>
                                      <p:tavLst>
                                        <p:tav tm="0">
                                          <p:val>
                                            <p:fltVal val="0"/>
                                          </p:val>
                                        </p:tav>
                                        <p:tav tm="100000">
                                          <p:val>
                                            <p:strVal val="#ppt_w"/>
                                          </p:val>
                                        </p:tav>
                                      </p:tavLst>
                                    </p:anim>
                                    <p:anim calcmode="lin" valueType="num">
                                      <p:cBhvr>
                                        <p:cTn id="8" dur="500" fill="hold"/>
                                        <p:tgtEl>
                                          <p:spTgt spid="199682"/>
                                        </p:tgtEl>
                                        <p:attrNameLst>
                                          <p:attrName>ppt_h</p:attrName>
                                        </p:attrNameLst>
                                      </p:cBhvr>
                                      <p:tavLst>
                                        <p:tav tm="0">
                                          <p:val>
                                            <p:fltVal val="0"/>
                                          </p:val>
                                        </p:tav>
                                        <p:tav tm="100000">
                                          <p:val>
                                            <p:strVal val="#ppt_h"/>
                                          </p:val>
                                        </p:tav>
                                      </p:tavLst>
                                    </p:anim>
                                    <p:animEffect transition="in" filter="fade">
                                      <p:cBhvr>
                                        <p:cTn id="9" dur="500"/>
                                        <p:tgtEl>
                                          <p:spTgt spid="19968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99683">
                                            <p:txEl>
                                              <p:pRg st="0" end="0"/>
                                            </p:txEl>
                                          </p:spTgt>
                                        </p:tgtEl>
                                        <p:attrNameLst>
                                          <p:attrName>style.visibility</p:attrName>
                                        </p:attrNameLst>
                                      </p:cBhvr>
                                      <p:to>
                                        <p:strVal val="visible"/>
                                      </p:to>
                                    </p:set>
                                    <p:animEffect transition="in" filter="fade">
                                      <p:cBhvr>
                                        <p:cTn id="14" dur="500"/>
                                        <p:tgtEl>
                                          <p:spTgt spid="19968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99683">
                                            <p:txEl>
                                              <p:pRg st="1" end="1"/>
                                            </p:txEl>
                                          </p:spTgt>
                                        </p:tgtEl>
                                        <p:attrNameLst>
                                          <p:attrName>style.visibility</p:attrName>
                                        </p:attrNameLst>
                                      </p:cBhvr>
                                      <p:to>
                                        <p:strVal val="visible"/>
                                      </p:to>
                                    </p:set>
                                    <p:animEffect transition="in" filter="fade">
                                      <p:cBhvr>
                                        <p:cTn id="19" dur="500"/>
                                        <p:tgtEl>
                                          <p:spTgt spid="19968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99686"/>
                                        </p:tgtEl>
                                        <p:attrNameLst>
                                          <p:attrName>style.visibility</p:attrName>
                                        </p:attrNameLst>
                                      </p:cBhvr>
                                      <p:to>
                                        <p:strVal val="visible"/>
                                      </p:to>
                                    </p:set>
                                    <p:animEffect transition="in" filter="fade">
                                      <p:cBhvr>
                                        <p:cTn id="24" dur="500"/>
                                        <p:tgtEl>
                                          <p:spTgt spid="19968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99685"/>
                                        </p:tgtEl>
                                        <p:attrNameLst>
                                          <p:attrName>style.visibility</p:attrName>
                                        </p:attrNameLst>
                                      </p:cBhvr>
                                      <p:to>
                                        <p:strVal val="visible"/>
                                      </p:to>
                                    </p:set>
                                    <p:animEffect transition="in" filter="fade">
                                      <p:cBhvr>
                                        <p:cTn id="29" dur="500"/>
                                        <p:tgtEl>
                                          <p:spTgt spid="1996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2" grpId="0"/>
      <p:bldP spid="199683" grpId="0" build="p"/>
      <p:bldP spid="19968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vert="horz" lIns="36000" tIns="45720" rIns="36000" bIns="45720" rtlCol="0" anchor="ctr">
            <a:normAutofit fontScale="90000"/>
          </a:bodyPr>
          <a:lstStyle/>
          <a:p>
            <a:r>
              <a:rPr lang="en-US" sz="7200" b="1" dirty="0"/>
              <a:t>Risk? What risk?</a:t>
            </a:r>
          </a:p>
        </p:txBody>
      </p:sp>
      <p:pic>
        <p:nvPicPr>
          <p:cNvPr id="126978" name="Picture 2" descr="http://financialeducation.greycaps.com/sites/financialeducation.greycaps.com/files/risk%20and%20reward%201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0677" y="1363579"/>
            <a:ext cx="5297103" cy="5297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779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p:nvPr>
            <p:extLst>
              <p:ext uri="{D42A27DB-BD31-4B8C-83A1-F6EECF244321}">
                <p14:modId xmlns:p14="http://schemas.microsoft.com/office/powerpoint/2010/main" val="1558110374"/>
              </p:ext>
            </p:extLst>
          </p:nvPr>
        </p:nvGraphicFramePr>
        <p:xfrm>
          <a:off x="2166910" y="357166"/>
          <a:ext cx="7929618" cy="4604885"/>
        </p:xfrm>
        <a:graphic>
          <a:graphicData uri="http://schemas.openxmlformats.org/drawingml/2006/chart">
            <c:chart xmlns:c="http://schemas.openxmlformats.org/drawingml/2006/chart" xmlns:r="http://schemas.openxmlformats.org/officeDocument/2006/relationships" r:id="rId2"/>
          </a:graphicData>
        </a:graphic>
      </p:graphicFrame>
      <p:sp>
        <p:nvSpPr>
          <p:cNvPr id="28674" name="TextBox 2"/>
          <p:cNvSpPr txBox="1">
            <a:spLocks noChangeArrowheads="1"/>
          </p:cNvSpPr>
          <p:nvPr/>
        </p:nvSpPr>
        <p:spPr bwMode="auto">
          <a:xfrm rot="-5400000">
            <a:off x="192883" y="2950370"/>
            <a:ext cx="3709987" cy="523875"/>
          </a:xfrm>
          <a:prstGeom prst="rect">
            <a:avLst/>
          </a:prstGeom>
          <a:noFill/>
          <a:ln w="9525">
            <a:noFill/>
            <a:miter lim="800000"/>
            <a:headEnd/>
            <a:tailEnd/>
          </a:ln>
        </p:spPr>
        <p:txBody>
          <a:bodyPr>
            <a:spAutoFit/>
          </a:bodyPr>
          <a:lstStyle/>
          <a:p>
            <a:pPr eaLnBrk="0" hangingPunct="0"/>
            <a:r>
              <a:rPr lang="en-GB" sz="2800" b="1"/>
              <a:t>%  of Respondents</a:t>
            </a:r>
          </a:p>
        </p:txBody>
      </p:sp>
      <p:sp>
        <p:nvSpPr>
          <p:cNvPr id="4" name="Rectangle 2"/>
          <p:cNvSpPr txBox="1">
            <a:spLocks noChangeArrowheads="1"/>
          </p:cNvSpPr>
          <p:nvPr/>
        </p:nvSpPr>
        <p:spPr>
          <a:xfrm>
            <a:off x="4581887" y="674256"/>
            <a:ext cx="5514613" cy="533400"/>
          </a:xfrm>
          <a:prstGeom prst="rect">
            <a:avLst/>
          </a:prstGeom>
          <a:noFill/>
        </p:spPr>
        <p:txBody>
          <a:bodyPr anchor="b">
            <a:noAutofit/>
          </a:bodyPr>
          <a:lstStyle/>
          <a:p>
            <a:pPr algn="ctr">
              <a:defRPr/>
            </a:pPr>
            <a:r>
              <a:rPr lang="en-GB" sz="4800" b="1" dirty="0">
                <a:solidFill>
                  <a:schemeClr val="accent1">
                    <a:lumMod val="50000"/>
                  </a:schemeClr>
                </a:solidFill>
                <a:latin typeface="+mj-lt"/>
                <a:ea typeface="+mj-ea"/>
                <a:cs typeface="+mj-cs"/>
              </a:rPr>
              <a:t>Definitions of Risk</a:t>
            </a:r>
            <a:r>
              <a:rPr lang="en-GB" sz="3600" b="1" dirty="0">
                <a:solidFill>
                  <a:schemeClr val="accent1">
                    <a:lumMod val="50000"/>
                  </a:schemeClr>
                </a:solidFill>
                <a:latin typeface="+mj-lt"/>
                <a:ea typeface="+mj-ea"/>
                <a:cs typeface="+mj-cs"/>
              </a:rPr>
              <a:t> </a:t>
            </a:r>
            <a:r>
              <a:rPr lang="en-GB" sz="2800" b="1" dirty="0">
                <a:solidFill>
                  <a:schemeClr val="accent1">
                    <a:lumMod val="50000"/>
                  </a:schemeClr>
                </a:solidFill>
                <a:latin typeface="+mj-lt"/>
                <a:ea typeface="+mj-ea"/>
                <a:cs typeface="+mj-cs"/>
              </a:rPr>
              <a:t>Survey Results</a:t>
            </a:r>
            <a:endParaRPr lang="en-GB" sz="2400" b="1" dirty="0">
              <a:solidFill>
                <a:schemeClr val="accent1">
                  <a:lumMod val="50000"/>
                </a:schemeClr>
              </a:solidFill>
              <a:latin typeface="+mj-lt"/>
              <a:ea typeface="+mj-ea"/>
              <a:cs typeface="+mj-cs"/>
            </a:endParaRPr>
          </a:p>
        </p:txBody>
      </p:sp>
      <p:sp>
        <p:nvSpPr>
          <p:cNvPr id="28676" name="TextBox 4"/>
          <p:cNvSpPr txBox="1">
            <a:spLocks noChangeArrowheads="1"/>
          </p:cNvSpPr>
          <p:nvPr/>
        </p:nvSpPr>
        <p:spPr bwMode="auto">
          <a:xfrm>
            <a:off x="2891379" y="4605589"/>
            <a:ext cx="1571625" cy="1200329"/>
          </a:xfrm>
          <a:prstGeom prst="rect">
            <a:avLst/>
          </a:prstGeom>
          <a:noFill/>
          <a:ln w="9525">
            <a:noFill/>
            <a:miter lim="800000"/>
            <a:headEnd/>
            <a:tailEnd/>
          </a:ln>
        </p:spPr>
        <p:txBody>
          <a:bodyPr>
            <a:spAutoFit/>
          </a:bodyPr>
          <a:lstStyle/>
          <a:p>
            <a:pPr algn="ctr" eaLnBrk="0" hangingPunct="0"/>
            <a:r>
              <a:rPr lang="en-GB" sz="1200" b="1" dirty="0"/>
              <a:t>The potential for the realisation of unwanted, negative consequences of an event/ situation</a:t>
            </a:r>
          </a:p>
        </p:txBody>
      </p:sp>
      <p:sp>
        <p:nvSpPr>
          <p:cNvPr id="28677" name="TextBox 5"/>
          <p:cNvSpPr txBox="1">
            <a:spLocks noChangeArrowheads="1"/>
          </p:cNvSpPr>
          <p:nvPr/>
        </p:nvSpPr>
        <p:spPr bwMode="auto">
          <a:xfrm>
            <a:off x="4381500" y="4586643"/>
            <a:ext cx="1500188" cy="1384995"/>
          </a:xfrm>
          <a:prstGeom prst="rect">
            <a:avLst/>
          </a:prstGeom>
          <a:noFill/>
          <a:ln w="9525">
            <a:noFill/>
            <a:miter lim="800000"/>
            <a:headEnd/>
            <a:tailEnd/>
          </a:ln>
        </p:spPr>
        <p:txBody>
          <a:bodyPr>
            <a:spAutoFit/>
          </a:bodyPr>
          <a:lstStyle/>
          <a:p>
            <a:pPr algn="ctr" eaLnBrk="0" hangingPunct="0"/>
            <a:r>
              <a:rPr lang="en-GB" sz="1200" b="1" dirty="0"/>
              <a:t>An uncertain condition/ event that has a negative/ positive effect on achieving some objectives</a:t>
            </a:r>
          </a:p>
        </p:txBody>
      </p:sp>
      <p:sp>
        <p:nvSpPr>
          <p:cNvPr id="28678" name="TextBox 6"/>
          <p:cNvSpPr txBox="1">
            <a:spLocks noChangeArrowheads="1"/>
          </p:cNvSpPr>
          <p:nvPr/>
        </p:nvSpPr>
        <p:spPr bwMode="auto">
          <a:xfrm>
            <a:off x="6012672" y="4586643"/>
            <a:ext cx="1071563" cy="1200329"/>
          </a:xfrm>
          <a:prstGeom prst="rect">
            <a:avLst/>
          </a:prstGeom>
          <a:noFill/>
          <a:ln w="9525">
            <a:noFill/>
            <a:miter lim="800000"/>
            <a:headEnd/>
            <a:tailEnd/>
          </a:ln>
        </p:spPr>
        <p:txBody>
          <a:bodyPr>
            <a:spAutoFit/>
          </a:bodyPr>
          <a:lstStyle/>
          <a:p>
            <a:pPr eaLnBrk="0" hangingPunct="0"/>
            <a:r>
              <a:rPr lang="en-GB" sz="1200" b="1" dirty="0"/>
              <a:t>Any issue/ event that may cause deviation from the plan</a:t>
            </a:r>
          </a:p>
        </p:txBody>
      </p:sp>
      <p:sp>
        <p:nvSpPr>
          <p:cNvPr id="28679" name="TextBox 7"/>
          <p:cNvSpPr txBox="1">
            <a:spLocks noChangeArrowheads="1"/>
          </p:cNvSpPr>
          <p:nvPr/>
        </p:nvSpPr>
        <p:spPr bwMode="auto">
          <a:xfrm>
            <a:off x="7233069" y="4589852"/>
            <a:ext cx="1357312" cy="830997"/>
          </a:xfrm>
          <a:prstGeom prst="rect">
            <a:avLst/>
          </a:prstGeom>
          <a:noFill/>
          <a:ln w="9525">
            <a:noFill/>
            <a:miter lim="800000"/>
            <a:headEnd/>
            <a:tailEnd/>
          </a:ln>
        </p:spPr>
        <p:txBody>
          <a:bodyPr>
            <a:spAutoFit/>
          </a:bodyPr>
          <a:lstStyle/>
          <a:p>
            <a:pPr algn="ctr" eaLnBrk="0" hangingPunct="0"/>
            <a:r>
              <a:rPr lang="en-GB" sz="1200" b="1" dirty="0"/>
              <a:t>The amount that can be afforded to be lost</a:t>
            </a:r>
          </a:p>
        </p:txBody>
      </p:sp>
      <p:sp>
        <p:nvSpPr>
          <p:cNvPr id="28680" name="TextBox 8"/>
          <p:cNvSpPr txBox="1">
            <a:spLocks noChangeArrowheads="1"/>
          </p:cNvSpPr>
          <p:nvPr/>
        </p:nvSpPr>
        <p:spPr bwMode="auto">
          <a:xfrm>
            <a:off x="8627259" y="4590896"/>
            <a:ext cx="1357312" cy="646112"/>
          </a:xfrm>
          <a:prstGeom prst="rect">
            <a:avLst/>
          </a:prstGeom>
          <a:noFill/>
          <a:ln w="9525">
            <a:noFill/>
            <a:miter lim="800000"/>
            <a:headEnd/>
            <a:tailEnd/>
          </a:ln>
        </p:spPr>
        <p:txBody>
          <a:bodyPr>
            <a:spAutoFit/>
          </a:bodyPr>
          <a:lstStyle/>
          <a:p>
            <a:pPr algn="ctr" eaLnBrk="0" hangingPunct="0"/>
            <a:r>
              <a:rPr lang="en-GB" sz="1200" b="1" dirty="0"/>
              <a:t>The difference between means &amp; ends</a:t>
            </a:r>
          </a:p>
        </p:txBody>
      </p:sp>
      <p:sp>
        <p:nvSpPr>
          <p:cNvPr id="3" name="Freeform 2"/>
          <p:cNvSpPr/>
          <p:nvPr/>
        </p:nvSpPr>
        <p:spPr bwMode="auto">
          <a:xfrm>
            <a:off x="2798616" y="5449455"/>
            <a:ext cx="1265384" cy="962596"/>
          </a:xfrm>
          <a:custGeom>
            <a:avLst/>
            <a:gdLst>
              <a:gd name="connsiteX0" fmla="*/ 1265384 w 1265384"/>
              <a:gd name="connsiteY0" fmla="*/ 138545 h 962596"/>
              <a:gd name="connsiteX1" fmla="*/ 1071420 w 1265384"/>
              <a:gd name="connsiteY1" fmla="*/ 64654 h 962596"/>
              <a:gd name="connsiteX2" fmla="*/ 1016002 w 1265384"/>
              <a:gd name="connsiteY2" fmla="*/ 55418 h 962596"/>
              <a:gd name="connsiteX3" fmla="*/ 803566 w 1265384"/>
              <a:gd name="connsiteY3" fmla="*/ 9236 h 962596"/>
              <a:gd name="connsiteX4" fmla="*/ 775857 w 1265384"/>
              <a:gd name="connsiteY4" fmla="*/ 0 h 962596"/>
              <a:gd name="connsiteX5" fmla="*/ 563420 w 1265384"/>
              <a:gd name="connsiteY5" fmla="*/ 9236 h 962596"/>
              <a:gd name="connsiteX6" fmla="*/ 443348 w 1265384"/>
              <a:gd name="connsiteY6" fmla="*/ 27709 h 962596"/>
              <a:gd name="connsiteX7" fmla="*/ 369457 w 1265384"/>
              <a:gd name="connsiteY7" fmla="*/ 55418 h 962596"/>
              <a:gd name="connsiteX8" fmla="*/ 277093 w 1265384"/>
              <a:gd name="connsiteY8" fmla="*/ 120072 h 962596"/>
              <a:gd name="connsiteX9" fmla="*/ 203202 w 1265384"/>
              <a:gd name="connsiteY9" fmla="*/ 157018 h 962596"/>
              <a:gd name="connsiteX10" fmla="*/ 147784 w 1265384"/>
              <a:gd name="connsiteY10" fmla="*/ 166254 h 962596"/>
              <a:gd name="connsiteX11" fmla="*/ 120075 w 1265384"/>
              <a:gd name="connsiteY11" fmla="*/ 184727 h 962596"/>
              <a:gd name="connsiteX12" fmla="*/ 101602 w 1265384"/>
              <a:gd name="connsiteY12" fmla="*/ 212436 h 962596"/>
              <a:gd name="connsiteX13" fmla="*/ 64657 w 1265384"/>
              <a:gd name="connsiteY13" fmla="*/ 249381 h 962596"/>
              <a:gd name="connsiteX14" fmla="*/ 64657 w 1265384"/>
              <a:gd name="connsiteY14" fmla="*/ 452581 h 962596"/>
              <a:gd name="connsiteX15" fmla="*/ 83129 w 1265384"/>
              <a:gd name="connsiteY15" fmla="*/ 480290 h 962596"/>
              <a:gd name="connsiteX16" fmla="*/ 92366 w 1265384"/>
              <a:gd name="connsiteY16" fmla="*/ 535709 h 962596"/>
              <a:gd name="connsiteX17" fmla="*/ 101602 w 1265384"/>
              <a:gd name="connsiteY17" fmla="*/ 563418 h 962596"/>
              <a:gd name="connsiteX18" fmla="*/ 120075 w 1265384"/>
              <a:gd name="connsiteY18" fmla="*/ 729672 h 962596"/>
              <a:gd name="connsiteX19" fmla="*/ 129311 w 1265384"/>
              <a:gd name="connsiteY19" fmla="*/ 812800 h 962596"/>
              <a:gd name="connsiteX20" fmla="*/ 138548 w 1265384"/>
              <a:gd name="connsiteY20" fmla="*/ 840509 h 962596"/>
              <a:gd name="connsiteX21" fmla="*/ 157020 w 1265384"/>
              <a:gd name="connsiteY21" fmla="*/ 932872 h 962596"/>
              <a:gd name="connsiteX22" fmla="*/ 166257 w 1265384"/>
              <a:gd name="connsiteY22" fmla="*/ 960581 h 962596"/>
              <a:gd name="connsiteX23" fmla="*/ 157020 w 1265384"/>
              <a:gd name="connsiteY23" fmla="*/ 914400 h 962596"/>
              <a:gd name="connsiteX24" fmla="*/ 138548 w 1265384"/>
              <a:gd name="connsiteY24" fmla="*/ 886690 h 962596"/>
              <a:gd name="connsiteX25" fmla="*/ 101602 w 1265384"/>
              <a:gd name="connsiteY25" fmla="*/ 822036 h 962596"/>
              <a:gd name="connsiteX26" fmla="*/ 2 w 1265384"/>
              <a:gd name="connsiteY26" fmla="*/ 692727 h 962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65384" h="962596">
                <a:moveTo>
                  <a:pt x="1265384" y="138545"/>
                </a:moveTo>
                <a:cubicBezTo>
                  <a:pt x="1201335" y="111858"/>
                  <a:pt x="1138699" y="82595"/>
                  <a:pt x="1071420" y="64654"/>
                </a:cubicBezTo>
                <a:cubicBezTo>
                  <a:pt x="1053325" y="59829"/>
                  <a:pt x="1034399" y="58922"/>
                  <a:pt x="1016002" y="55418"/>
                </a:cubicBezTo>
                <a:cubicBezTo>
                  <a:pt x="932772" y="39565"/>
                  <a:pt x="879908" y="30056"/>
                  <a:pt x="803566" y="9236"/>
                </a:cubicBezTo>
                <a:cubicBezTo>
                  <a:pt x="794173" y="6674"/>
                  <a:pt x="785093" y="3079"/>
                  <a:pt x="775857" y="0"/>
                </a:cubicBezTo>
                <a:cubicBezTo>
                  <a:pt x="705045" y="3079"/>
                  <a:pt x="634152" y="4673"/>
                  <a:pt x="563420" y="9236"/>
                </a:cubicBezTo>
                <a:cubicBezTo>
                  <a:pt x="533173" y="11187"/>
                  <a:pt x="476414" y="19442"/>
                  <a:pt x="443348" y="27709"/>
                </a:cubicBezTo>
                <a:cubicBezTo>
                  <a:pt x="424037" y="32537"/>
                  <a:pt x="383591" y="49764"/>
                  <a:pt x="369457" y="55418"/>
                </a:cubicBezTo>
                <a:cubicBezTo>
                  <a:pt x="327460" y="97415"/>
                  <a:pt x="346887" y="82849"/>
                  <a:pt x="277093" y="120072"/>
                </a:cubicBezTo>
                <a:cubicBezTo>
                  <a:pt x="252795" y="133031"/>
                  <a:pt x="229135" y="147756"/>
                  <a:pt x="203202" y="157018"/>
                </a:cubicBezTo>
                <a:cubicBezTo>
                  <a:pt x="185566" y="163317"/>
                  <a:pt x="166257" y="163175"/>
                  <a:pt x="147784" y="166254"/>
                </a:cubicBezTo>
                <a:cubicBezTo>
                  <a:pt x="138548" y="172412"/>
                  <a:pt x="127924" y="176878"/>
                  <a:pt x="120075" y="184727"/>
                </a:cubicBezTo>
                <a:cubicBezTo>
                  <a:pt x="112226" y="192576"/>
                  <a:pt x="108826" y="204008"/>
                  <a:pt x="101602" y="212436"/>
                </a:cubicBezTo>
                <a:cubicBezTo>
                  <a:pt x="90268" y="225659"/>
                  <a:pt x="76972" y="237066"/>
                  <a:pt x="64657" y="249381"/>
                </a:cubicBezTo>
                <a:cubicBezTo>
                  <a:pt x="55212" y="334378"/>
                  <a:pt x="47198" y="359464"/>
                  <a:pt x="64657" y="452581"/>
                </a:cubicBezTo>
                <a:cubicBezTo>
                  <a:pt x="66703" y="463491"/>
                  <a:pt x="76972" y="471054"/>
                  <a:pt x="83129" y="480290"/>
                </a:cubicBezTo>
                <a:cubicBezTo>
                  <a:pt x="86208" y="498763"/>
                  <a:pt x="88303" y="517427"/>
                  <a:pt x="92366" y="535709"/>
                </a:cubicBezTo>
                <a:cubicBezTo>
                  <a:pt x="94478" y="545213"/>
                  <a:pt x="100464" y="553749"/>
                  <a:pt x="101602" y="563418"/>
                </a:cubicBezTo>
                <a:cubicBezTo>
                  <a:pt x="124137" y="754966"/>
                  <a:pt x="96718" y="636241"/>
                  <a:pt x="120075" y="729672"/>
                </a:cubicBezTo>
                <a:cubicBezTo>
                  <a:pt x="123154" y="757381"/>
                  <a:pt x="124728" y="785300"/>
                  <a:pt x="129311" y="812800"/>
                </a:cubicBezTo>
                <a:cubicBezTo>
                  <a:pt x="130912" y="822404"/>
                  <a:pt x="136359" y="831022"/>
                  <a:pt x="138548" y="840509"/>
                </a:cubicBezTo>
                <a:cubicBezTo>
                  <a:pt x="145608" y="871102"/>
                  <a:pt x="147091" y="903086"/>
                  <a:pt x="157020" y="932872"/>
                </a:cubicBezTo>
                <a:cubicBezTo>
                  <a:pt x="160099" y="942108"/>
                  <a:pt x="166257" y="970317"/>
                  <a:pt x="166257" y="960581"/>
                </a:cubicBezTo>
                <a:cubicBezTo>
                  <a:pt x="166257" y="944882"/>
                  <a:pt x="162532" y="929099"/>
                  <a:pt x="157020" y="914400"/>
                </a:cubicBezTo>
                <a:cubicBezTo>
                  <a:pt x="153122" y="904006"/>
                  <a:pt x="144055" y="896328"/>
                  <a:pt x="138548" y="886690"/>
                </a:cubicBezTo>
                <a:cubicBezTo>
                  <a:pt x="120620" y="855316"/>
                  <a:pt x="123270" y="848705"/>
                  <a:pt x="101602" y="822036"/>
                </a:cubicBezTo>
                <a:cubicBezTo>
                  <a:pt x="-1987" y="694542"/>
                  <a:pt x="2" y="754691"/>
                  <a:pt x="2" y="692727"/>
                </a:cubicBezTo>
              </a:path>
            </a:pathLst>
          </a:custGeom>
          <a:noFill/>
          <a:ln w="12700" cap="flat" cmpd="sng" algn="ctr">
            <a:no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a:latin typeface="Times New Roman" pitchFamily="18" charset="0"/>
            </a:endParaRPr>
          </a:p>
        </p:txBody>
      </p:sp>
      <p:sp>
        <p:nvSpPr>
          <p:cNvPr id="5" name="Freeform 4"/>
          <p:cNvSpPr/>
          <p:nvPr/>
        </p:nvSpPr>
        <p:spPr bwMode="auto">
          <a:xfrm>
            <a:off x="4282586" y="4565800"/>
            <a:ext cx="1622930" cy="1313848"/>
          </a:xfrm>
          <a:custGeom>
            <a:avLst/>
            <a:gdLst>
              <a:gd name="connsiteX0" fmla="*/ 332509 w 1745672"/>
              <a:gd name="connsiteY0" fmla="*/ 193942 h 1516065"/>
              <a:gd name="connsiteX1" fmla="*/ 286327 w 1745672"/>
              <a:gd name="connsiteY1" fmla="*/ 203179 h 1516065"/>
              <a:gd name="connsiteX2" fmla="*/ 230909 w 1745672"/>
              <a:gd name="connsiteY2" fmla="*/ 212415 h 1516065"/>
              <a:gd name="connsiteX3" fmla="*/ 203200 w 1745672"/>
              <a:gd name="connsiteY3" fmla="*/ 230888 h 1516065"/>
              <a:gd name="connsiteX4" fmla="*/ 147781 w 1745672"/>
              <a:gd name="connsiteY4" fmla="*/ 295542 h 1516065"/>
              <a:gd name="connsiteX5" fmla="*/ 120072 w 1745672"/>
              <a:gd name="connsiteY5" fmla="*/ 323251 h 1516065"/>
              <a:gd name="connsiteX6" fmla="*/ 101600 w 1745672"/>
              <a:gd name="connsiteY6" fmla="*/ 360197 h 1516065"/>
              <a:gd name="connsiteX7" fmla="*/ 83127 w 1745672"/>
              <a:gd name="connsiteY7" fmla="*/ 387906 h 1516065"/>
              <a:gd name="connsiteX8" fmla="*/ 73891 w 1745672"/>
              <a:gd name="connsiteY8" fmla="*/ 415615 h 1516065"/>
              <a:gd name="connsiteX9" fmla="*/ 55418 w 1745672"/>
              <a:gd name="connsiteY9" fmla="*/ 517215 h 1516065"/>
              <a:gd name="connsiteX10" fmla="*/ 36945 w 1745672"/>
              <a:gd name="connsiteY10" fmla="*/ 581870 h 1516065"/>
              <a:gd name="connsiteX11" fmla="*/ 18472 w 1745672"/>
              <a:gd name="connsiteY11" fmla="*/ 628051 h 1516065"/>
              <a:gd name="connsiteX12" fmla="*/ 0 w 1745672"/>
              <a:gd name="connsiteY12" fmla="*/ 729651 h 1516065"/>
              <a:gd name="connsiteX13" fmla="*/ 9236 w 1745672"/>
              <a:gd name="connsiteY13" fmla="*/ 831251 h 1516065"/>
              <a:gd name="connsiteX14" fmla="*/ 18472 w 1745672"/>
              <a:gd name="connsiteY14" fmla="*/ 951324 h 1516065"/>
              <a:gd name="connsiteX15" fmla="*/ 36945 w 1745672"/>
              <a:gd name="connsiteY15" fmla="*/ 997506 h 1516065"/>
              <a:gd name="connsiteX16" fmla="*/ 46181 w 1745672"/>
              <a:gd name="connsiteY16" fmla="*/ 1025215 h 1516065"/>
              <a:gd name="connsiteX17" fmla="*/ 55418 w 1745672"/>
              <a:gd name="connsiteY17" fmla="*/ 1080633 h 1516065"/>
              <a:gd name="connsiteX18" fmla="*/ 73891 w 1745672"/>
              <a:gd name="connsiteY18" fmla="*/ 1145288 h 1516065"/>
              <a:gd name="connsiteX19" fmla="*/ 92363 w 1745672"/>
              <a:gd name="connsiteY19" fmla="*/ 1237651 h 1516065"/>
              <a:gd name="connsiteX20" fmla="*/ 129309 w 1745672"/>
              <a:gd name="connsiteY20" fmla="*/ 1293070 h 1516065"/>
              <a:gd name="connsiteX21" fmla="*/ 157018 w 1745672"/>
              <a:gd name="connsiteY21" fmla="*/ 1302306 h 1516065"/>
              <a:gd name="connsiteX22" fmla="*/ 184727 w 1745672"/>
              <a:gd name="connsiteY22" fmla="*/ 1320779 h 1516065"/>
              <a:gd name="connsiteX23" fmla="*/ 212436 w 1745672"/>
              <a:gd name="connsiteY23" fmla="*/ 1357724 h 1516065"/>
              <a:gd name="connsiteX24" fmla="*/ 249381 w 1745672"/>
              <a:gd name="connsiteY24" fmla="*/ 1366961 h 1516065"/>
              <a:gd name="connsiteX25" fmla="*/ 277091 w 1745672"/>
              <a:gd name="connsiteY25" fmla="*/ 1403906 h 1516065"/>
              <a:gd name="connsiteX26" fmla="*/ 332509 w 1745672"/>
              <a:gd name="connsiteY26" fmla="*/ 1413142 h 1516065"/>
              <a:gd name="connsiteX27" fmla="*/ 369454 w 1745672"/>
              <a:gd name="connsiteY27" fmla="*/ 1431615 h 1516065"/>
              <a:gd name="connsiteX28" fmla="*/ 443345 w 1745672"/>
              <a:gd name="connsiteY28" fmla="*/ 1440851 h 1516065"/>
              <a:gd name="connsiteX29" fmla="*/ 535709 w 1745672"/>
              <a:gd name="connsiteY29" fmla="*/ 1468561 h 1516065"/>
              <a:gd name="connsiteX30" fmla="*/ 563418 w 1745672"/>
              <a:gd name="connsiteY30" fmla="*/ 1487033 h 1516065"/>
              <a:gd name="connsiteX31" fmla="*/ 665018 w 1745672"/>
              <a:gd name="connsiteY31" fmla="*/ 1496270 h 1516065"/>
              <a:gd name="connsiteX32" fmla="*/ 748145 w 1745672"/>
              <a:gd name="connsiteY32" fmla="*/ 1505506 h 1516065"/>
              <a:gd name="connsiteX33" fmla="*/ 812800 w 1745672"/>
              <a:gd name="connsiteY33" fmla="*/ 1505506 h 1516065"/>
              <a:gd name="connsiteX34" fmla="*/ 1043709 w 1745672"/>
              <a:gd name="connsiteY34" fmla="*/ 1487033 h 1516065"/>
              <a:gd name="connsiteX35" fmla="*/ 1154545 w 1745672"/>
              <a:gd name="connsiteY35" fmla="*/ 1468561 h 1516065"/>
              <a:gd name="connsiteX36" fmla="*/ 1256145 w 1745672"/>
              <a:gd name="connsiteY36" fmla="*/ 1440851 h 1516065"/>
              <a:gd name="connsiteX37" fmla="*/ 1330036 w 1745672"/>
              <a:gd name="connsiteY37" fmla="*/ 1422379 h 1516065"/>
              <a:gd name="connsiteX38" fmla="*/ 1357745 w 1745672"/>
              <a:gd name="connsiteY38" fmla="*/ 1413142 h 1516065"/>
              <a:gd name="connsiteX39" fmla="*/ 1385454 w 1745672"/>
              <a:gd name="connsiteY39" fmla="*/ 1394670 h 1516065"/>
              <a:gd name="connsiteX40" fmla="*/ 1440872 w 1745672"/>
              <a:gd name="connsiteY40" fmla="*/ 1366961 h 1516065"/>
              <a:gd name="connsiteX41" fmla="*/ 1487054 w 1745672"/>
              <a:gd name="connsiteY41" fmla="*/ 1311542 h 1516065"/>
              <a:gd name="connsiteX42" fmla="*/ 1524000 w 1745672"/>
              <a:gd name="connsiteY42" fmla="*/ 1256124 h 1516065"/>
              <a:gd name="connsiteX43" fmla="*/ 1560945 w 1745672"/>
              <a:gd name="connsiteY43" fmla="*/ 1163761 h 1516065"/>
              <a:gd name="connsiteX44" fmla="*/ 1570181 w 1745672"/>
              <a:gd name="connsiteY44" fmla="*/ 1136051 h 1516065"/>
              <a:gd name="connsiteX45" fmla="*/ 1588654 w 1745672"/>
              <a:gd name="connsiteY45" fmla="*/ 1108342 h 1516065"/>
              <a:gd name="connsiteX46" fmla="*/ 1607127 w 1745672"/>
              <a:gd name="connsiteY46" fmla="*/ 1071397 h 1516065"/>
              <a:gd name="connsiteX47" fmla="*/ 1644072 w 1745672"/>
              <a:gd name="connsiteY47" fmla="*/ 1015979 h 1516065"/>
              <a:gd name="connsiteX48" fmla="*/ 1662545 w 1745672"/>
              <a:gd name="connsiteY48" fmla="*/ 969797 h 1516065"/>
              <a:gd name="connsiteX49" fmla="*/ 1671781 w 1745672"/>
              <a:gd name="connsiteY49" fmla="*/ 932851 h 1516065"/>
              <a:gd name="connsiteX50" fmla="*/ 1699491 w 1745672"/>
              <a:gd name="connsiteY50" fmla="*/ 895906 h 1516065"/>
              <a:gd name="connsiteX51" fmla="*/ 1717963 w 1745672"/>
              <a:gd name="connsiteY51" fmla="*/ 858961 h 1516065"/>
              <a:gd name="connsiteX52" fmla="*/ 1727200 w 1745672"/>
              <a:gd name="connsiteY52" fmla="*/ 618815 h 1516065"/>
              <a:gd name="connsiteX53" fmla="*/ 1736436 w 1745672"/>
              <a:gd name="connsiteY53" fmla="*/ 591106 h 1516065"/>
              <a:gd name="connsiteX54" fmla="*/ 1745672 w 1745672"/>
              <a:gd name="connsiteY54" fmla="*/ 554161 h 1516065"/>
              <a:gd name="connsiteX55" fmla="*/ 1736436 w 1745672"/>
              <a:gd name="connsiteY55" fmla="*/ 452561 h 1516065"/>
              <a:gd name="connsiteX56" fmla="*/ 1717963 w 1745672"/>
              <a:gd name="connsiteY56" fmla="*/ 415615 h 1516065"/>
              <a:gd name="connsiteX57" fmla="*/ 1662545 w 1745672"/>
              <a:gd name="connsiteY57" fmla="*/ 350961 h 1516065"/>
              <a:gd name="connsiteX58" fmla="*/ 1653309 w 1745672"/>
              <a:gd name="connsiteY58" fmla="*/ 314015 h 1516065"/>
              <a:gd name="connsiteX59" fmla="*/ 1644072 w 1745672"/>
              <a:gd name="connsiteY59" fmla="*/ 240124 h 1516065"/>
              <a:gd name="connsiteX60" fmla="*/ 1625600 w 1745672"/>
              <a:gd name="connsiteY60" fmla="*/ 212415 h 1516065"/>
              <a:gd name="connsiteX61" fmla="*/ 1597891 w 1745672"/>
              <a:gd name="connsiteY61" fmla="*/ 175470 h 1516065"/>
              <a:gd name="connsiteX62" fmla="*/ 1542472 w 1745672"/>
              <a:gd name="connsiteY62" fmla="*/ 138524 h 1516065"/>
              <a:gd name="connsiteX63" fmla="*/ 1468581 w 1745672"/>
              <a:gd name="connsiteY63" fmla="*/ 120051 h 1516065"/>
              <a:gd name="connsiteX64" fmla="*/ 1440872 w 1745672"/>
              <a:gd name="connsiteY64" fmla="*/ 110815 h 1516065"/>
              <a:gd name="connsiteX65" fmla="*/ 1413163 w 1745672"/>
              <a:gd name="connsiteY65" fmla="*/ 83106 h 1516065"/>
              <a:gd name="connsiteX66" fmla="*/ 1366981 w 1745672"/>
              <a:gd name="connsiteY66" fmla="*/ 73870 h 1516065"/>
              <a:gd name="connsiteX67" fmla="*/ 1330036 w 1745672"/>
              <a:gd name="connsiteY67" fmla="*/ 64633 h 1516065"/>
              <a:gd name="connsiteX68" fmla="*/ 1246909 w 1745672"/>
              <a:gd name="connsiteY68" fmla="*/ 36924 h 1516065"/>
              <a:gd name="connsiteX69" fmla="*/ 1219200 w 1745672"/>
              <a:gd name="connsiteY69" fmla="*/ 27688 h 1516065"/>
              <a:gd name="connsiteX70" fmla="*/ 1126836 w 1745672"/>
              <a:gd name="connsiteY70" fmla="*/ 18451 h 1516065"/>
              <a:gd name="connsiteX71" fmla="*/ 868218 w 1745672"/>
              <a:gd name="connsiteY71" fmla="*/ 18451 h 1516065"/>
              <a:gd name="connsiteX72" fmla="*/ 812800 w 1745672"/>
              <a:gd name="connsiteY72" fmla="*/ 27688 h 1516065"/>
              <a:gd name="connsiteX73" fmla="*/ 785091 w 1745672"/>
              <a:gd name="connsiteY73" fmla="*/ 36924 h 1516065"/>
              <a:gd name="connsiteX74" fmla="*/ 655781 w 1745672"/>
              <a:gd name="connsiteY74" fmla="*/ 46161 h 1516065"/>
              <a:gd name="connsiteX75" fmla="*/ 591127 w 1745672"/>
              <a:gd name="connsiteY75" fmla="*/ 64633 h 1516065"/>
              <a:gd name="connsiteX76" fmla="*/ 554181 w 1745672"/>
              <a:gd name="connsiteY76" fmla="*/ 73870 h 1516065"/>
              <a:gd name="connsiteX77" fmla="*/ 461818 w 1745672"/>
              <a:gd name="connsiteY77" fmla="*/ 101579 h 1516065"/>
              <a:gd name="connsiteX78" fmla="*/ 434109 w 1745672"/>
              <a:gd name="connsiteY78" fmla="*/ 120051 h 1516065"/>
              <a:gd name="connsiteX79" fmla="*/ 415636 w 1745672"/>
              <a:gd name="connsiteY79" fmla="*/ 147761 h 1516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745672" h="1516065">
                <a:moveTo>
                  <a:pt x="332509" y="193942"/>
                </a:moveTo>
                <a:lnTo>
                  <a:pt x="286327" y="203179"/>
                </a:lnTo>
                <a:cubicBezTo>
                  <a:pt x="267902" y="206529"/>
                  <a:pt x="248675" y="206493"/>
                  <a:pt x="230909" y="212415"/>
                </a:cubicBezTo>
                <a:cubicBezTo>
                  <a:pt x="220378" y="215925"/>
                  <a:pt x="211728" y="223781"/>
                  <a:pt x="203200" y="230888"/>
                </a:cubicBezTo>
                <a:cubicBezTo>
                  <a:pt x="168824" y="259535"/>
                  <a:pt x="178357" y="259871"/>
                  <a:pt x="147781" y="295542"/>
                </a:cubicBezTo>
                <a:cubicBezTo>
                  <a:pt x="139280" y="305459"/>
                  <a:pt x="129308" y="314015"/>
                  <a:pt x="120072" y="323251"/>
                </a:cubicBezTo>
                <a:cubicBezTo>
                  <a:pt x="113915" y="335566"/>
                  <a:pt x="108431" y="348242"/>
                  <a:pt x="101600" y="360197"/>
                </a:cubicBezTo>
                <a:cubicBezTo>
                  <a:pt x="96093" y="369835"/>
                  <a:pt x="88091" y="377977"/>
                  <a:pt x="83127" y="387906"/>
                </a:cubicBezTo>
                <a:cubicBezTo>
                  <a:pt x="78773" y="396614"/>
                  <a:pt x="76566" y="406254"/>
                  <a:pt x="73891" y="415615"/>
                </a:cubicBezTo>
                <a:cubicBezTo>
                  <a:pt x="58176" y="470616"/>
                  <a:pt x="68503" y="445251"/>
                  <a:pt x="55418" y="517215"/>
                </a:cubicBezTo>
                <a:cubicBezTo>
                  <a:pt x="51994" y="536047"/>
                  <a:pt x="43926" y="563255"/>
                  <a:pt x="36945" y="581870"/>
                </a:cubicBezTo>
                <a:cubicBezTo>
                  <a:pt x="31123" y="597394"/>
                  <a:pt x="24630" y="612657"/>
                  <a:pt x="18472" y="628051"/>
                </a:cubicBezTo>
                <a:cubicBezTo>
                  <a:pt x="15469" y="643066"/>
                  <a:pt x="0" y="717834"/>
                  <a:pt x="0" y="729651"/>
                </a:cubicBezTo>
                <a:cubicBezTo>
                  <a:pt x="0" y="763657"/>
                  <a:pt x="6412" y="797362"/>
                  <a:pt x="9236" y="831251"/>
                </a:cubicBezTo>
                <a:cubicBezTo>
                  <a:pt x="12570" y="871255"/>
                  <a:pt x="11873" y="911728"/>
                  <a:pt x="18472" y="951324"/>
                </a:cubicBezTo>
                <a:cubicBezTo>
                  <a:pt x="21198" y="967678"/>
                  <a:pt x="31123" y="981982"/>
                  <a:pt x="36945" y="997506"/>
                </a:cubicBezTo>
                <a:cubicBezTo>
                  <a:pt x="40363" y="1006622"/>
                  <a:pt x="44069" y="1015711"/>
                  <a:pt x="46181" y="1025215"/>
                </a:cubicBezTo>
                <a:cubicBezTo>
                  <a:pt x="50244" y="1043497"/>
                  <a:pt x="51355" y="1062351"/>
                  <a:pt x="55418" y="1080633"/>
                </a:cubicBezTo>
                <a:cubicBezTo>
                  <a:pt x="75197" y="1169636"/>
                  <a:pt x="53780" y="1034680"/>
                  <a:pt x="73891" y="1145288"/>
                </a:cubicBezTo>
                <a:cubicBezTo>
                  <a:pt x="77116" y="1163023"/>
                  <a:pt x="79547" y="1214582"/>
                  <a:pt x="92363" y="1237651"/>
                </a:cubicBezTo>
                <a:cubicBezTo>
                  <a:pt x="103145" y="1257059"/>
                  <a:pt x="108246" y="1286049"/>
                  <a:pt x="129309" y="1293070"/>
                </a:cubicBezTo>
                <a:lnTo>
                  <a:pt x="157018" y="1302306"/>
                </a:lnTo>
                <a:cubicBezTo>
                  <a:pt x="166254" y="1308464"/>
                  <a:pt x="176878" y="1312930"/>
                  <a:pt x="184727" y="1320779"/>
                </a:cubicBezTo>
                <a:cubicBezTo>
                  <a:pt x="195612" y="1331664"/>
                  <a:pt x="199910" y="1348776"/>
                  <a:pt x="212436" y="1357724"/>
                </a:cubicBezTo>
                <a:cubicBezTo>
                  <a:pt x="222766" y="1365102"/>
                  <a:pt x="237066" y="1363882"/>
                  <a:pt x="249381" y="1366961"/>
                </a:cubicBezTo>
                <a:cubicBezTo>
                  <a:pt x="258618" y="1379276"/>
                  <a:pt x="263634" y="1396430"/>
                  <a:pt x="277091" y="1403906"/>
                </a:cubicBezTo>
                <a:cubicBezTo>
                  <a:pt x="293462" y="1413001"/>
                  <a:pt x="314571" y="1407761"/>
                  <a:pt x="332509" y="1413142"/>
                </a:cubicBezTo>
                <a:cubicBezTo>
                  <a:pt x="345697" y="1417098"/>
                  <a:pt x="356096" y="1428276"/>
                  <a:pt x="369454" y="1431615"/>
                </a:cubicBezTo>
                <a:cubicBezTo>
                  <a:pt x="393535" y="1437635"/>
                  <a:pt x="418715" y="1437772"/>
                  <a:pt x="443345" y="1440851"/>
                </a:cubicBezTo>
                <a:cubicBezTo>
                  <a:pt x="505697" y="1482420"/>
                  <a:pt x="427649" y="1436143"/>
                  <a:pt x="535709" y="1468561"/>
                </a:cubicBezTo>
                <a:cubicBezTo>
                  <a:pt x="546341" y="1471751"/>
                  <a:pt x="552564" y="1484707"/>
                  <a:pt x="563418" y="1487033"/>
                </a:cubicBezTo>
                <a:cubicBezTo>
                  <a:pt x="596669" y="1494158"/>
                  <a:pt x="631180" y="1492886"/>
                  <a:pt x="665018" y="1496270"/>
                </a:cubicBezTo>
                <a:cubicBezTo>
                  <a:pt x="692759" y="1499044"/>
                  <a:pt x="720436" y="1502427"/>
                  <a:pt x="748145" y="1505506"/>
                </a:cubicBezTo>
                <a:cubicBezTo>
                  <a:pt x="827362" y="1525309"/>
                  <a:pt x="747872" y="1512463"/>
                  <a:pt x="812800" y="1505506"/>
                </a:cubicBezTo>
                <a:cubicBezTo>
                  <a:pt x="889576" y="1497280"/>
                  <a:pt x="1043709" y="1487033"/>
                  <a:pt x="1043709" y="1487033"/>
                </a:cubicBezTo>
                <a:cubicBezTo>
                  <a:pt x="1118008" y="1468459"/>
                  <a:pt x="1042103" y="1485860"/>
                  <a:pt x="1154545" y="1468561"/>
                </a:cubicBezTo>
                <a:cubicBezTo>
                  <a:pt x="1203032" y="1461101"/>
                  <a:pt x="1206658" y="1457347"/>
                  <a:pt x="1256145" y="1440851"/>
                </a:cubicBezTo>
                <a:cubicBezTo>
                  <a:pt x="1280230" y="1432822"/>
                  <a:pt x="1305542" y="1429059"/>
                  <a:pt x="1330036" y="1422379"/>
                </a:cubicBezTo>
                <a:cubicBezTo>
                  <a:pt x="1339429" y="1419817"/>
                  <a:pt x="1349037" y="1417496"/>
                  <a:pt x="1357745" y="1413142"/>
                </a:cubicBezTo>
                <a:cubicBezTo>
                  <a:pt x="1367674" y="1408178"/>
                  <a:pt x="1375525" y="1399634"/>
                  <a:pt x="1385454" y="1394670"/>
                </a:cubicBezTo>
                <a:cubicBezTo>
                  <a:pt x="1461934" y="1356430"/>
                  <a:pt x="1361463" y="1419899"/>
                  <a:pt x="1440872" y="1366961"/>
                </a:cubicBezTo>
                <a:cubicBezTo>
                  <a:pt x="1506874" y="1267956"/>
                  <a:pt x="1404095" y="1418202"/>
                  <a:pt x="1487054" y="1311542"/>
                </a:cubicBezTo>
                <a:cubicBezTo>
                  <a:pt x="1500684" y="1294017"/>
                  <a:pt x="1524000" y="1256124"/>
                  <a:pt x="1524000" y="1256124"/>
                </a:cubicBezTo>
                <a:cubicBezTo>
                  <a:pt x="1566048" y="1129975"/>
                  <a:pt x="1520172" y="1258900"/>
                  <a:pt x="1560945" y="1163761"/>
                </a:cubicBezTo>
                <a:cubicBezTo>
                  <a:pt x="1564780" y="1154812"/>
                  <a:pt x="1565827" y="1144759"/>
                  <a:pt x="1570181" y="1136051"/>
                </a:cubicBezTo>
                <a:cubicBezTo>
                  <a:pt x="1575145" y="1126122"/>
                  <a:pt x="1583146" y="1117980"/>
                  <a:pt x="1588654" y="1108342"/>
                </a:cubicBezTo>
                <a:cubicBezTo>
                  <a:pt x="1595485" y="1096388"/>
                  <a:pt x="1600043" y="1083204"/>
                  <a:pt x="1607127" y="1071397"/>
                </a:cubicBezTo>
                <a:cubicBezTo>
                  <a:pt x="1618550" y="1052360"/>
                  <a:pt x="1635827" y="1036592"/>
                  <a:pt x="1644072" y="1015979"/>
                </a:cubicBezTo>
                <a:cubicBezTo>
                  <a:pt x="1650230" y="1000585"/>
                  <a:pt x="1657302" y="985526"/>
                  <a:pt x="1662545" y="969797"/>
                </a:cubicBezTo>
                <a:cubicBezTo>
                  <a:pt x="1666559" y="957754"/>
                  <a:pt x="1666104" y="944205"/>
                  <a:pt x="1671781" y="932851"/>
                </a:cubicBezTo>
                <a:cubicBezTo>
                  <a:pt x="1678665" y="919082"/>
                  <a:pt x="1691332" y="908960"/>
                  <a:pt x="1699491" y="895906"/>
                </a:cubicBezTo>
                <a:cubicBezTo>
                  <a:pt x="1706788" y="884230"/>
                  <a:pt x="1711806" y="871276"/>
                  <a:pt x="1717963" y="858961"/>
                </a:cubicBezTo>
                <a:cubicBezTo>
                  <a:pt x="1721042" y="778912"/>
                  <a:pt x="1721688" y="698733"/>
                  <a:pt x="1727200" y="618815"/>
                </a:cubicBezTo>
                <a:cubicBezTo>
                  <a:pt x="1727870" y="609102"/>
                  <a:pt x="1733761" y="600467"/>
                  <a:pt x="1736436" y="591106"/>
                </a:cubicBezTo>
                <a:cubicBezTo>
                  <a:pt x="1739923" y="578900"/>
                  <a:pt x="1742593" y="566476"/>
                  <a:pt x="1745672" y="554161"/>
                </a:cubicBezTo>
                <a:cubicBezTo>
                  <a:pt x="1742593" y="520294"/>
                  <a:pt x="1743105" y="485907"/>
                  <a:pt x="1736436" y="452561"/>
                </a:cubicBezTo>
                <a:cubicBezTo>
                  <a:pt x="1733736" y="439059"/>
                  <a:pt x="1725261" y="427291"/>
                  <a:pt x="1717963" y="415615"/>
                </a:cubicBezTo>
                <a:cubicBezTo>
                  <a:pt x="1698216" y="384019"/>
                  <a:pt x="1687733" y="376149"/>
                  <a:pt x="1662545" y="350961"/>
                </a:cubicBezTo>
                <a:cubicBezTo>
                  <a:pt x="1659466" y="338646"/>
                  <a:pt x="1655396" y="326537"/>
                  <a:pt x="1653309" y="314015"/>
                </a:cubicBezTo>
                <a:cubicBezTo>
                  <a:pt x="1649228" y="289531"/>
                  <a:pt x="1650603" y="264071"/>
                  <a:pt x="1644072" y="240124"/>
                </a:cubicBezTo>
                <a:cubicBezTo>
                  <a:pt x="1641151" y="229415"/>
                  <a:pt x="1632052" y="221448"/>
                  <a:pt x="1625600" y="212415"/>
                </a:cubicBezTo>
                <a:cubicBezTo>
                  <a:pt x="1616653" y="199889"/>
                  <a:pt x="1609397" y="185697"/>
                  <a:pt x="1597891" y="175470"/>
                </a:cubicBezTo>
                <a:cubicBezTo>
                  <a:pt x="1581297" y="160720"/>
                  <a:pt x="1560945" y="150839"/>
                  <a:pt x="1542472" y="138524"/>
                </a:cubicBezTo>
                <a:cubicBezTo>
                  <a:pt x="1521348" y="124441"/>
                  <a:pt x="1492667" y="128079"/>
                  <a:pt x="1468581" y="120051"/>
                </a:cubicBezTo>
                <a:lnTo>
                  <a:pt x="1440872" y="110815"/>
                </a:lnTo>
                <a:cubicBezTo>
                  <a:pt x="1431636" y="101579"/>
                  <a:pt x="1424846" y="88948"/>
                  <a:pt x="1413163" y="83106"/>
                </a:cubicBezTo>
                <a:cubicBezTo>
                  <a:pt x="1399121" y="76085"/>
                  <a:pt x="1382306" y="77276"/>
                  <a:pt x="1366981" y="73870"/>
                </a:cubicBezTo>
                <a:cubicBezTo>
                  <a:pt x="1354589" y="71116"/>
                  <a:pt x="1342351" y="67712"/>
                  <a:pt x="1330036" y="64633"/>
                </a:cubicBezTo>
                <a:cubicBezTo>
                  <a:pt x="1281828" y="32495"/>
                  <a:pt x="1321572" y="53516"/>
                  <a:pt x="1246909" y="36924"/>
                </a:cubicBezTo>
                <a:cubicBezTo>
                  <a:pt x="1237405" y="34812"/>
                  <a:pt x="1228823" y="29168"/>
                  <a:pt x="1219200" y="27688"/>
                </a:cubicBezTo>
                <a:cubicBezTo>
                  <a:pt x="1188618" y="22983"/>
                  <a:pt x="1157624" y="21530"/>
                  <a:pt x="1126836" y="18451"/>
                </a:cubicBezTo>
                <a:cubicBezTo>
                  <a:pt x="1027923" y="-14519"/>
                  <a:pt x="1094025" y="3883"/>
                  <a:pt x="868218" y="18451"/>
                </a:cubicBezTo>
                <a:cubicBezTo>
                  <a:pt x="849529" y="19657"/>
                  <a:pt x="831082" y="23625"/>
                  <a:pt x="812800" y="27688"/>
                </a:cubicBezTo>
                <a:cubicBezTo>
                  <a:pt x="803296" y="29800"/>
                  <a:pt x="794760" y="35786"/>
                  <a:pt x="785091" y="36924"/>
                </a:cubicBezTo>
                <a:cubicBezTo>
                  <a:pt x="742174" y="41973"/>
                  <a:pt x="698884" y="43082"/>
                  <a:pt x="655781" y="46161"/>
                </a:cubicBezTo>
                <a:cubicBezTo>
                  <a:pt x="540323" y="75025"/>
                  <a:pt x="683852" y="38140"/>
                  <a:pt x="591127" y="64633"/>
                </a:cubicBezTo>
                <a:cubicBezTo>
                  <a:pt x="578921" y="68120"/>
                  <a:pt x="566340" y="70222"/>
                  <a:pt x="554181" y="73870"/>
                </a:cubicBezTo>
                <a:cubicBezTo>
                  <a:pt x="441740" y="107602"/>
                  <a:pt x="546977" y="80287"/>
                  <a:pt x="461818" y="101579"/>
                </a:cubicBezTo>
                <a:cubicBezTo>
                  <a:pt x="452582" y="107736"/>
                  <a:pt x="441958" y="112202"/>
                  <a:pt x="434109" y="120051"/>
                </a:cubicBezTo>
                <a:cubicBezTo>
                  <a:pt x="426259" y="127901"/>
                  <a:pt x="415636" y="147761"/>
                  <a:pt x="415636" y="147761"/>
                </a:cubicBezTo>
              </a:path>
            </a:pathLst>
          </a:custGeom>
          <a:noFill/>
          <a:ln w="57150" cap="flat" cmpd="sng" algn="ctr">
            <a:solidFill>
              <a:srgbClr val="7030A0"/>
            </a:solidFill>
            <a:prstDash val="sysDot"/>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a:latin typeface="Times New Roman" pitchFamily="18" charset="0"/>
            </a:endParaRPr>
          </a:p>
        </p:txBody>
      </p:sp>
      <p:cxnSp>
        <p:nvCxnSpPr>
          <p:cNvPr id="7" name="Straight Connector 6"/>
          <p:cNvCxnSpPr/>
          <p:nvPr/>
        </p:nvCxnSpPr>
        <p:spPr bwMode="auto">
          <a:xfrm>
            <a:off x="5316354" y="6228146"/>
            <a:ext cx="567890" cy="0"/>
          </a:xfrm>
          <a:prstGeom prst="line">
            <a:avLst/>
          </a:prstGeom>
          <a:solidFill>
            <a:schemeClr val="accent1"/>
          </a:solidFill>
          <a:ln w="28575" cap="flat" cmpd="sng" algn="ctr">
            <a:solidFill>
              <a:srgbClr val="FF0000"/>
            </a:solidFill>
            <a:prstDash val="solid"/>
            <a:round/>
            <a:headEnd type="none" w="med" len="med"/>
            <a:tailEnd type="none" w="med" len="med"/>
          </a:ln>
          <a:effectLst/>
        </p:spPr>
      </p:cxnSp>
      <p:cxnSp>
        <p:nvCxnSpPr>
          <p:cNvPr id="15" name="Straight Connector 14"/>
          <p:cNvCxnSpPr/>
          <p:nvPr/>
        </p:nvCxnSpPr>
        <p:spPr bwMode="auto">
          <a:xfrm>
            <a:off x="4698045" y="6412051"/>
            <a:ext cx="567890" cy="0"/>
          </a:xfrm>
          <a:prstGeom prst="line">
            <a:avLst/>
          </a:prstGeom>
          <a:solidFill>
            <a:schemeClr val="accent1"/>
          </a:solidFill>
          <a:ln w="28575"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2534714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8676"/>
                                        </p:tgtEl>
                                        <p:attrNameLst>
                                          <p:attrName>style.visibility</p:attrName>
                                        </p:attrNameLst>
                                      </p:cBhvr>
                                      <p:to>
                                        <p:strVal val="visible"/>
                                      </p:to>
                                    </p:set>
                                    <p:animEffect transition="in" filter="dissolve">
                                      <p:cBhvr>
                                        <p:cTn id="7" dur="500"/>
                                        <p:tgtEl>
                                          <p:spTgt spid="2867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677"/>
                                        </p:tgtEl>
                                        <p:attrNameLst>
                                          <p:attrName>style.visibility</p:attrName>
                                        </p:attrNameLst>
                                      </p:cBhvr>
                                      <p:to>
                                        <p:strVal val="visible"/>
                                      </p:to>
                                    </p:set>
                                    <p:animEffect transition="in" filter="dissolve">
                                      <p:cBhvr>
                                        <p:cTn id="12" dur="500"/>
                                        <p:tgtEl>
                                          <p:spTgt spid="2867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8678"/>
                                        </p:tgtEl>
                                        <p:attrNameLst>
                                          <p:attrName>style.visibility</p:attrName>
                                        </p:attrNameLst>
                                      </p:cBhvr>
                                      <p:to>
                                        <p:strVal val="visible"/>
                                      </p:to>
                                    </p:set>
                                    <p:animEffect transition="in" filter="dissolve">
                                      <p:cBhvr>
                                        <p:cTn id="17" dur="500"/>
                                        <p:tgtEl>
                                          <p:spTgt spid="2867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8679"/>
                                        </p:tgtEl>
                                        <p:attrNameLst>
                                          <p:attrName>style.visibility</p:attrName>
                                        </p:attrNameLst>
                                      </p:cBhvr>
                                      <p:to>
                                        <p:strVal val="visible"/>
                                      </p:to>
                                    </p:set>
                                    <p:animEffect transition="in" filter="dissolve">
                                      <p:cBhvr>
                                        <p:cTn id="22" dur="500"/>
                                        <p:tgtEl>
                                          <p:spTgt spid="28679"/>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8680"/>
                                        </p:tgtEl>
                                        <p:attrNameLst>
                                          <p:attrName>style.visibility</p:attrName>
                                        </p:attrNameLst>
                                      </p:cBhvr>
                                      <p:to>
                                        <p:strVal val="visible"/>
                                      </p:to>
                                    </p:set>
                                    <p:animEffect transition="in" filter="dissolve">
                                      <p:cBhvr>
                                        <p:cTn id="27" dur="500"/>
                                        <p:tgtEl>
                                          <p:spTgt spid="2868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dissolv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dissolve">
                                      <p:cBhvr>
                                        <p:cTn id="37" dur="500"/>
                                        <p:tgtEl>
                                          <p:spTgt spid="7"/>
                                        </p:tgtEl>
                                      </p:cBhvr>
                                    </p:animEffect>
                                  </p:childTnLst>
                                </p:cTn>
                              </p:par>
                              <p:par>
                                <p:cTn id="38" presetID="9" presetClass="entr" presetSubtype="0" fill="hold"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dissolve">
                                      <p:cBhvr>
                                        <p:cTn id="4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p:bldP spid="28677" grpId="0"/>
      <p:bldP spid="28678" grpId="0"/>
      <p:bldP spid="28679" grpId="0"/>
      <p:bldP spid="28680" grpId="0"/>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47813" y="152400"/>
            <a:ext cx="8677275" cy="785813"/>
          </a:xfrm>
        </p:spPr>
        <p:txBody>
          <a:bodyPr anchor="b">
            <a:normAutofit/>
          </a:bodyPr>
          <a:lstStyle/>
          <a:p>
            <a:pPr>
              <a:defRPr/>
            </a:pPr>
            <a:r>
              <a:rPr lang="en-GB" sz="4000" b="1" dirty="0">
                <a:solidFill>
                  <a:schemeClr val="accent1">
                    <a:lumMod val="50000"/>
                  </a:schemeClr>
                </a:solidFill>
              </a:rPr>
              <a:t>Risk -  Definitions (BSI-  BS 6079-3)</a:t>
            </a:r>
          </a:p>
        </p:txBody>
      </p:sp>
      <p:sp>
        <p:nvSpPr>
          <p:cNvPr id="22533" name="Rectangle 5"/>
          <p:cNvSpPr>
            <a:spLocks noGrp="1" noChangeArrowheads="1"/>
          </p:cNvSpPr>
          <p:nvPr>
            <p:ph type="body" idx="1"/>
          </p:nvPr>
        </p:nvSpPr>
        <p:spPr>
          <a:xfrm>
            <a:off x="361950" y="1117468"/>
            <a:ext cx="11050362" cy="3816835"/>
          </a:xfrm>
        </p:spPr>
        <p:txBody>
          <a:bodyPr>
            <a:noAutofit/>
          </a:bodyPr>
          <a:lstStyle/>
          <a:p>
            <a:pPr algn="just">
              <a:lnSpc>
                <a:spcPct val="150000"/>
              </a:lnSpc>
              <a:spcBef>
                <a:spcPct val="0"/>
              </a:spcBef>
              <a:buFont typeface="Wingdings" panose="05000000000000000000" pitchFamily="2" charset="2"/>
              <a:buChar char="§"/>
            </a:pPr>
            <a:r>
              <a:rPr lang="en-GB" sz="2400" dirty="0">
                <a:latin typeface="Arial" panose="020B0604020202020204" pitchFamily="34" charset="0"/>
                <a:cs typeface="Arial" panose="020B0604020202020204" pitchFamily="34" charset="0"/>
              </a:rPr>
              <a:t>The uncertainty inherent in plans &amp; the possibility of something happening that can affect the prospects of achieving business/ project goals.</a:t>
            </a:r>
          </a:p>
          <a:p>
            <a:pPr algn="just">
              <a:lnSpc>
                <a:spcPct val="150000"/>
              </a:lnSpc>
              <a:spcBef>
                <a:spcPct val="0"/>
              </a:spcBef>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lnSpc>
                <a:spcPct val="150000"/>
              </a:lnSpc>
              <a:spcBef>
                <a:spcPct val="0"/>
              </a:spcBef>
              <a:buFont typeface="Wingdings" panose="05000000000000000000" pitchFamily="2" charset="2"/>
              <a:buChar char="§"/>
            </a:pPr>
            <a:r>
              <a:rPr lang="en-US" sz="2400" b="0" i="0" dirty="0">
                <a:effectLst/>
                <a:latin typeface="Arial" panose="020B0604020202020204" pitchFamily="34" charset="0"/>
                <a:cs typeface="Arial" panose="020B0604020202020204" pitchFamily="34" charset="0"/>
              </a:rPr>
              <a:t>“…an uncertain event or condition that, if it occurs, has a positive or negative effect on one or more project objectives such as scope, schedule, cost, and quality” (Project Management Institute, 2013, p. 310).</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4491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p:cTn id="7" dur="500" fill="hold"/>
                                        <p:tgtEl>
                                          <p:spTgt spid="22530"/>
                                        </p:tgtEl>
                                        <p:attrNameLst>
                                          <p:attrName>ppt_w</p:attrName>
                                        </p:attrNameLst>
                                      </p:cBhvr>
                                      <p:tavLst>
                                        <p:tav tm="0">
                                          <p:val>
                                            <p:fltVal val="0"/>
                                          </p:val>
                                        </p:tav>
                                        <p:tav tm="100000">
                                          <p:val>
                                            <p:strVal val="#ppt_w"/>
                                          </p:val>
                                        </p:tav>
                                      </p:tavLst>
                                    </p:anim>
                                    <p:anim calcmode="lin" valueType="num">
                                      <p:cBhvr>
                                        <p:cTn id="8" dur="500" fill="hold"/>
                                        <p:tgtEl>
                                          <p:spTgt spid="22530"/>
                                        </p:tgtEl>
                                        <p:attrNameLst>
                                          <p:attrName>ppt_h</p:attrName>
                                        </p:attrNameLst>
                                      </p:cBhvr>
                                      <p:tavLst>
                                        <p:tav tm="0">
                                          <p:val>
                                            <p:fltVal val="0"/>
                                          </p:val>
                                        </p:tav>
                                        <p:tav tm="100000">
                                          <p:val>
                                            <p:strVal val="#ppt_h"/>
                                          </p:val>
                                        </p:tav>
                                      </p:tavLst>
                                    </p:anim>
                                    <p:animEffect transition="in" filter="fade">
                                      <p:cBhvr>
                                        <p:cTn id="9" dur="500"/>
                                        <p:tgtEl>
                                          <p:spTgt spid="22530"/>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2533">
                                            <p:txEl>
                                              <p:pRg st="0" end="0"/>
                                            </p:txEl>
                                          </p:spTgt>
                                        </p:tgtEl>
                                        <p:attrNameLst>
                                          <p:attrName>style.visibility</p:attrName>
                                        </p:attrNameLst>
                                      </p:cBhvr>
                                      <p:to>
                                        <p:strVal val="visible"/>
                                      </p:to>
                                    </p:set>
                                    <p:anim calcmode="lin" valueType="num">
                                      <p:cBhvr>
                                        <p:cTn id="14" dur="500" fill="hold"/>
                                        <p:tgtEl>
                                          <p:spTgt spid="2253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2253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2253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22533">
                                            <p:txEl>
                                              <p:pRg st="2" end="2"/>
                                            </p:txEl>
                                          </p:spTgt>
                                        </p:tgtEl>
                                        <p:attrNameLst>
                                          <p:attrName>style.visibility</p:attrName>
                                        </p:attrNameLst>
                                      </p:cBhvr>
                                      <p:to>
                                        <p:strVal val="visible"/>
                                      </p:to>
                                    </p:set>
                                    <p:anim calcmode="lin" valueType="num">
                                      <p:cBhvr>
                                        <p:cTn id="21" dur="500" fill="hold"/>
                                        <p:tgtEl>
                                          <p:spTgt spid="2253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2253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2253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117476"/>
            <a:ext cx="10972800" cy="1035050"/>
          </a:xfrm>
        </p:spPr>
        <p:txBody>
          <a:bodyPr>
            <a:normAutofit/>
          </a:bodyPr>
          <a:lstStyle/>
          <a:p>
            <a:pPr>
              <a:defRPr/>
            </a:pPr>
            <a:r>
              <a:rPr lang="en-US" altLang="en-US" sz="5400" b="1" dirty="0"/>
              <a:t>Understanding Project Risks</a:t>
            </a:r>
          </a:p>
        </p:txBody>
      </p:sp>
      <p:sp>
        <p:nvSpPr>
          <p:cNvPr id="18435" name="Rectangle 3"/>
          <p:cNvSpPr>
            <a:spLocks noGrp="1" noChangeArrowheads="1"/>
          </p:cNvSpPr>
          <p:nvPr>
            <p:ph type="body" idx="1"/>
          </p:nvPr>
        </p:nvSpPr>
        <p:spPr bwMode="auto">
          <a:xfrm>
            <a:off x="233363" y="1152526"/>
            <a:ext cx="10201274" cy="2955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buNone/>
            </a:pPr>
            <a:r>
              <a:rPr lang="en-US" altLang="en-US" b="1" u="sng" dirty="0">
                <a:effectLst>
                  <a:outerShdw blurRad="38100" dist="38100" dir="2700000" algn="tl">
                    <a:srgbClr val="000000">
                      <a:alpha val="43137"/>
                    </a:srgbClr>
                  </a:outerShdw>
                </a:effectLst>
              </a:rPr>
              <a:t>Risk</a:t>
            </a:r>
            <a:r>
              <a:rPr lang="en-US" altLang="en-US" dirty="0"/>
              <a:t> = Anything that may impact the project team’s ability to achieve project success measures &amp; the specific project stakeholder priorities.</a:t>
            </a:r>
          </a:p>
          <a:p>
            <a:endParaRPr lang="en-US" altLang="en-US" dirty="0"/>
          </a:p>
        </p:txBody>
      </p:sp>
      <p:sp>
        <p:nvSpPr>
          <p:cNvPr id="18436" name="Text Box 4"/>
          <p:cNvSpPr txBox="1">
            <a:spLocks noChangeArrowheads="1"/>
          </p:cNvSpPr>
          <p:nvPr/>
        </p:nvSpPr>
        <p:spPr bwMode="auto">
          <a:xfrm>
            <a:off x="233363" y="3464581"/>
            <a:ext cx="10068175" cy="954107"/>
          </a:xfrm>
          <a:prstGeom prst="rect">
            <a:avLst/>
          </a:prstGeom>
          <a:solidFill>
            <a:srgbClr val="663300"/>
          </a:solidFill>
          <a:ln>
            <a:solidFill>
              <a:schemeClr val="tx2">
                <a:lumMod val="40000"/>
                <a:lumOff val="60000"/>
              </a:schemeClr>
            </a:solidFill>
          </a:ln>
          <a:effectLst>
            <a:outerShdw dist="107763" dir="2700000" algn="ctr" rotWithShape="0">
              <a:schemeClr val="bg2">
                <a:alpha val="50000"/>
              </a:schemeClr>
            </a:outerShdw>
          </a:effectLst>
        </p:spPr>
        <p:txBody>
          <a:bodyPr wrap="square">
            <a:spAutoFit/>
          </a:bodyPr>
          <a:lstStyle>
            <a:lvl1pPr marL="342900" indent="-342900" eaLnBrk="0" hangingPunct="0">
              <a:defRPr>
                <a:solidFill>
                  <a:schemeClr val="tx1"/>
                </a:solidFill>
                <a:latin typeface="Gill Sans MT" panose="020B0502020104020203" pitchFamily="34" charset="0"/>
                <a:cs typeface="Arial" panose="020B0604020202020204" pitchFamily="34" charset="0"/>
              </a:defRPr>
            </a:lvl1pPr>
            <a:lvl2pPr marL="742950" indent="-285750" eaLnBrk="0" hangingPunct="0">
              <a:defRPr>
                <a:solidFill>
                  <a:schemeClr val="tx1"/>
                </a:solidFill>
                <a:latin typeface="Gill Sans MT" panose="020B0502020104020203" pitchFamily="34" charset="0"/>
                <a:cs typeface="Arial" panose="020B0604020202020204" pitchFamily="34" charset="0"/>
              </a:defRPr>
            </a:lvl2pPr>
            <a:lvl3pPr marL="1143000" indent="-228600" eaLnBrk="0" hangingPunct="0">
              <a:defRPr>
                <a:solidFill>
                  <a:schemeClr val="tx1"/>
                </a:solidFill>
                <a:latin typeface="Gill Sans MT" panose="020B0502020104020203" pitchFamily="34" charset="0"/>
                <a:cs typeface="Arial" panose="020B0604020202020204" pitchFamily="34" charset="0"/>
              </a:defRPr>
            </a:lvl3pPr>
            <a:lvl4pPr marL="1600200" indent="-228600" eaLnBrk="0" hangingPunct="0">
              <a:defRPr>
                <a:solidFill>
                  <a:schemeClr val="tx1"/>
                </a:solidFill>
                <a:latin typeface="Gill Sans MT" panose="020B0502020104020203" pitchFamily="34" charset="0"/>
                <a:cs typeface="Arial" panose="020B0604020202020204" pitchFamily="34" charset="0"/>
              </a:defRPr>
            </a:lvl4pPr>
            <a:lvl5pPr marL="2057400" indent="-228600" eaLnBrk="0" hangingPunct="0">
              <a:defRPr>
                <a:solidFill>
                  <a:schemeClr val="tx1"/>
                </a:solidFill>
                <a:latin typeface="Gill Sans MT" panose="020B0502020104020203"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9pPr>
          </a:lstStyle>
          <a:p>
            <a:r>
              <a:rPr lang="en-US" altLang="en-US" sz="2800" b="1" u="sng" dirty="0">
                <a:solidFill>
                  <a:schemeClr val="bg1"/>
                </a:solidFill>
                <a:effectLst>
                  <a:outerShdw blurRad="38100" dist="38100" dir="2700000" algn="tl">
                    <a:srgbClr val="000000">
                      <a:alpha val="43137"/>
                    </a:srgbClr>
                  </a:outerShdw>
                </a:effectLst>
                <a:latin typeface="Arial" panose="020B0604020202020204" pitchFamily="34" charset="0"/>
              </a:rPr>
              <a:t>threat</a:t>
            </a:r>
            <a:r>
              <a:rPr lang="en-US" altLang="en-US" sz="2800" b="1" dirty="0">
                <a:solidFill>
                  <a:schemeClr val="bg1"/>
                </a:solidFill>
                <a:latin typeface="Arial" panose="020B0604020202020204" pitchFamily="34" charset="0"/>
              </a:rPr>
              <a:t> – </a:t>
            </a:r>
            <a:r>
              <a:rPr lang="en-US" altLang="en-US" sz="2800" dirty="0">
                <a:solidFill>
                  <a:schemeClr val="bg1"/>
                </a:solidFill>
                <a:latin typeface="Arial" panose="020B0604020202020204" pitchFamily="34" charset="0"/>
              </a:rPr>
              <a:t>“a risk that would have a negative effect on </a:t>
            </a:r>
          </a:p>
          <a:p>
            <a:r>
              <a:rPr lang="en-US" altLang="en-US" sz="2800" dirty="0">
                <a:solidFill>
                  <a:schemeClr val="bg1"/>
                </a:solidFill>
                <a:latin typeface="Arial" panose="020B0604020202020204" pitchFamily="34" charset="0"/>
              </a:rPr>
              <a:t>one or more project objectives” </a:t>
            </a:r>
            <a:r>
              <a:rPr lang="en-US" altLang="en-US" sz="2800" b="1" dirty="0">
                <a:solidFill>
                  <a:schemeClr val="bg1"/>
                </a:solidFill>
                <a:latin typeface="Arial" panose="020B0604020202020204" pitchFamily="34" charset="0"/>
              </a:rPr>
              <a:t>PMBOK® Guide</a:t>
            </a:r>
          </a:p>
        </p:txBody>
      </p:sp>
      <p:sp>
        <p:nvSpPr>
          <p:cNvPr id="18437" name="Text Box 4"/>
          <p:cNvSpPr txBox="1">
            <a:spLocks noChangeArrowheads="1"/>
          </p:cNvSpPr>
          <p:nvPr/>
        </p:nvSpPr>
        <p:spPr bwMode="auto">
          <a:xfrm>
            <a:off x="233363" y="4660306"/>
            <a:ext cx="10282237" cy="954107"/>
          </a:xfrm>
          <a:prstGeom prst="rect">
            <a:avLst/>
          </a:prstGeom>
          <a:solidFill>
            <a:srgbClr val="7030A0"/>
          </a:solidFill>
          <a:ln>
            <a:noFill/>
          </a:ln>
          <a:effectLst>
            <a:outerShdw dist="107763" dir="2700000" algn="ctr" rotWithShape="0">
              <a:schemeClr val="bg2">
                <a:alpha val="50000"/>
              </a:schemeClr>
            </a:outerShdw>
          </a:effectLst>
        </p:spPr>
        <p:txBody>
          <a:bodyPr wrap="square">
            <a:spAutoFit/>
          </a:bodyPr>
          <a:lstStyle>
            <a:lvl1pPr marL="342900" indent="-342900" eaLnBrk="0" hangingPunct="0">
              <a:defRPr>
                <a:solidFill>
                  <a:schemeClr val="tx1"/>
                </a:solidFill>
                <a:latin typeface="Gill Sans MT" panose="020B0502020104020203" pitchFamily="34" charset="0"/>
                <a:cs typeface="Arial" panose="020B0604020202020204" pitchFamily="34" charset="0"/>
              </a:defRPr>
            </a:lvl1pPr>
            <a:lvl2pPr marL="742950" indent="-285750" eaLnBrk="0" hangingPunct="0">
              <a:defRPr>
                <a:solidFill>
                  <a:schemeClr val="tx1"/>
                </a:solidFill>
                <a:latin typeface="Gill Sans MT" panose="020B0502020104020203" pitchFamily="34" charset="0"/>
                <a:cs typeface="Arial" panose="020B0604020202020204" pitchFamily="34" charset="0"/>
              </a:defRPr>
            </a:lvl2pPr>
            <a:lvl3pPr marL="1143000" indent="-228600" eaLnBrk="0" hangingPunct="0">
              <a:defRPr>
                <a:solidFill>
                  <a:schemeClr val="tx1"/>
                </a:solidFill>
                <a:latin typeface="Gill Sans MT" panose="020B0502020104020203" pitchFamily="34" charset="0"/>
                <a:cs typeface="Arial" panose="020B0604020202020204" pitchFamily="34" charset="0"/>
              </a:defRPr>
            </a:lvl3pPr>
            <a:lvl4pPr marL="1600200" indent="-228600" eaLnBrk="0" hangingPunct="0">
              <a:defRPr>
                <a:solidFill>
                  <a:schemeClr val="tx1"/>
                </a:solidFill>
                <a:latin typeface="Gill Sans MT" panose="020B0502020104020203" pitchFamily="34" charset="0"/>
                <a:cs typeface="Arial" panose="020B0604020202020204" pitchFamily="34" charset="0"/>
              </a:defRPr>
            </a:lvl4pPr>
            <a:lvl5pPr marL="2057400" indent="-228600" eaLnBrk="0" hangingPunct="0">
              <a:defRPr>
                <a:solidFill>
                  <a:schemeClr val="tx1"/>
                </a:solidFill>
                <a:latin typeface="Gill Sans MT" panose="020B0502020104020203"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9pPr>
          </a:lstStyle>
          <a:p>
            <a:r>
              <a:rPr lang="en-US" altLang="en-US" sz="2800" b="1" u="sng" dirty="0">
                <a:solidFill>
                  <a:schemeClr val="bg1"/>
                </a:solidFill>
                <a:effectLst>
                  <a:outerShdw blurRad="38100" dist="38100" dir="2700000" algn="tl">
                    <a:srgbClr val="000000">
                      <a:alpha val="43137"/>
                    </a:srgbClr>
                  </a:outerShdw>
                </a:effectLst>
                <a:latin typeface="Arial" panose="020B0604020202020204" pitchFamily="34" charset="0"/>
              </a:rPr>
              <a:t>opportunity</a:t>
            </a:r>
            <a:r>
              <a:rPr lang="en-US" altLang="en-US" sz="2800" b="1" dirty="0">
                <a:solidFill>
                  <a:schemeClr val="bg1"/>
                </a:solidFill>
                <a:latin typeface="Arial" panose="020B0604020202020204" pitchFamily="34" charset="0"/>
              </a:rPr>
              <a:t> – </a:t>
            </a:r>
            <a:r>
              <a:rPr lang="en-US" altLang="en-US" sz="2800" dirty="0">
                <a:solidFill>
                  <a:schemeClr val="bg1"/>
                </a:solidFill>
                <a:latin typeface="Arial" panose="020B0604020202020204" pitchFamily="34" charset="0"/>
              </a:rPr>
              <a:t>“a risk that would have a positive effect on one or more project objectives.” </a:t>
            </a:r>
            <a:r>
              <a:rPr lang="en-US" altLang="en-US" sz="2800" b="1" dirty="0">
                <a:solidFill>
                  <a:schemeClr val="bg1"/>
                </a:solidFill>
                <a:latin typeface="Arial" panose="020B0604020202020204" pitchFamily="34" charset="0"/>
              </a:rPr>
              <a:t>PMBOK® Guide</a:t>
            </a:r>
          </a:p>
        </p:txBody>
      </p:sp>
      <p:sp>
        <p:nvSpPr>
          <p:cNvPr id="6" name="Footer Placeholder 4"/>
          <p:cNvSpPr txBox="1">
            <a:spLocks/>
          </p:cNvSpPr>
          <p:nvPr/>
        </p:nvSpPr>
        <p:spPr>
          <a:xfrm>
            <a:off x="6413634" y="6553200"/>
            <a:ext cx="4254366" cy="323850"/>
          </a:xfrm>
          <a:prstGeom prst="rect">
            <a:avLst/>
          </a:prstGeom>
        </p:spPr>
        <p:txBody>
          <a:bodyPr/>
          <a:lstStyle>
            <a:defPPr>
              <a:defRPr lang="en-GB"/>
            </a:defPPr>
            <a:lvl1pPr algn="l" rtl="0" eaLnBrk="0" fontAlgn="base" hangingPunct="0">
              <a:spcBef>
                <a:spcPct val="0"/>
              </a:spcBef>
              <a:spcAft>
                <a:spcPct val="0"/>
              </a:spcAft>
              <a:defRPr sz="800" kern="1200">
                <a:solidFill>
                  <a:schemeClr val="tx1"/>
                </a:solidFill>
                <a:latin typeface="+mn-lt"/>
                <a:ea typeface="+mn-ea"/>
                <a:cs typeface="+mn-cs"/>
              </a:defRPr>
            </a:lvl1pPr>
            <a:lvl2pPr marL="457200" algn="l" rtl="0" eaLnBrk="0" fontAlgn="base" hangingPunct="0">
              <a:spcBef>
                <a:spcPct val="0"/>
              </a:spcBef>
              <a:spcAft>
                <a:spcPct val="0"/>
              </a:spcAft>
              <a:defRPr sz="20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0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0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000" kern="1200">
                <a:solidFill>
                  <a:schemeClr val="tx1"/>
                </a:solidFill>
                <a:latin typeface="Times New Roman" pitchFamily="18" charset="0"/>
                <a:ea typeface="+mn-ea"/>
                <a:cs typeface="+mn-cs"/>
              </a:defRPr>
            </a:lvl5pPr>
            <a:lvl6pPr marL="2286000" algn="l" defTabSz="914400" rtl="0" eaLnBrk="1" latinLnBrk="0" hangingPunct="1">
              <a:defRPr sz="2000" kern="1200">
                <a:solidFill>
                  <a:schemeClr val="tx1"/>
                </a:solidFill>
                <a:latin typeface="Times New Roman" pitchFamily="18" charset="0"/>
                <a:ea typeface="+mn-ea"/>
                <a:cs typeface="+mn-cs"/>
              </a:defRPr>
            </a:lvl6pPr>
            <a:lvl7pPr marL="2743200" algn="l" defTabSz="914400" rtl="0" eaLnBrk="1" latinLnBrk="0" hangingPunct="1">
              <a:defRPr sz="2000" kern="1200">
                <a:solidFill>
                  <a:schemeClr val="tx1"/>
                </a:solidFill>
                <a:latin typeface="Times New Roman" pitchFamily="18" charset="0"/>
                <a:ea typeface="+mn-ea"/>
                <a:cs typeface="+mn-cs"/>
              </a:defRPr>
            </a:lvl7pPr>
            <a:lvl8pPr marL="3200400" algn="l" defTabSz="914400" rtl="0" eaLnBrk="1" latinLnBrk="0" hangingPunct="1">
              <a:defRPr sz="2000" kern="1200">
                <a:solidFill>
                  <a:schemeClr val="tx1"/>
                </a:solidFill>
                <a:latin typeface="Times New Roman" pitchFamily="18" charset="0"/>
                <a:ea typeface="+mn-ea"/>
                <a:cs typeface="+mn-cs"/>
              </a:defRPr>
            </a:lvl8pPr>
            <a:lvl9pPr marL="3657600" algn="l" defTabSz="914400" rtl="0" eaLnBrk="1" latinLnBrk="0" hangingPunct="1">
              <a:defRPr sz="2000" kern="1200">
                <a:solidFill>
                  <a:schemeClr val="tx1"/>
                </a:solidFill>
                <a:latin typeface="Times New Roman" pitchFamily="18" charset="0"/>
                <a:ea typeface="+mn-ea"/>
                <a:cs typeface="+mn-cs"/>
              </a:defRPr>
            </a:lvl9pPr>
          </a:lstStyle>
          <a:p>
            <a:pPr>
              <a:defRPr/>
            </a:pPr>
            <a:r>
              <a:rPr lang="en-US" sz="600" dirty="0"/>
              <a:t>© 2014 Cengage Learning. All Rights Reserved. May not be copied, scanned, or duplicated, in whole or in part, except for use as permitted in a license distributed with a certain product or service or otherwise on a password-protected website for classroom use. </a:t>
            </a:r>
          </a:p>
        </p:txBody>
      </p:sp>
    </p:spTree>
    <p:extLst>
      <p:ext uri="{BB962C8B-B14F-4D97-AF65-F5344CB8AC3E}">
        <p14:creationId xmlns:p14="http://schemas.microsoft.com/office/powerpoint/2010/main" val="280203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dissolv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8436"/>
                                        </p:tgtEl>
                                        <p:attrNameLst>
                                          <p:attrName>style.visibility</p:attrName>
                                        </p:attrNameLst>
                                      </p:cBhvr>
                                      <p:to>
                                        <p:strVal val="visible"/>
                                      </p:to>
                                    </p:set>
                                    <p:animEffect transition="in" filter="dissolve">
                                      <p:cBhvr>
                                        <p:cTn id="12" dur="500"/>
                                        <p:tgtEl>
                                          <p:spTgt spid="18436"/>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8437"/>
                                        </p:tgtEl>
                                        <p:attrNameLst>
                                          <p:attrName>style.visibility</p:attrName>
                                        </p:attrNameLst>
                                      </p:cBhvr>
                                      <p:to>
                                        <p:strVal val="visible"/>
                                      </p:to>
                                    </p:set>
                                    <p:animEffect transition="in" filter="dissolve">
                                      <p:cBhvr>
                                        <p:cTn id="15" dur="500"/>
                                        <p:tgtEl>
                                          <p:spTgt spid="184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animBg="1"/>
      <p:bldP spid="1843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090" y="119495"/>
            <a:ext cx="10972800" cy="1143000"/>
          </a:xfrm>
        </p:spPr>
        <p:txBody>
          <a:bodyPr>
            <a:normAutofit/>
          </a:bodyPr>
          <a:lstStyle/>
          <a:p>
            <a:r>
              <a:rPr lang="en-GB" sz="5400" b="1" dirty="0"/>
              <a:t>Risk – Good or Bad?</a:t>
            </a:r>
          </a:p>
        </p:txBody>
      </p:sp>
      <p:sp>
        <p:nvSpPr>
          <p:cNvPr id="9" name="Rounded Rectangle 8"/>
          <p:cNvSpPr/>
          <p:nvPr/>
        </p:nvSpPr>
        <p:spPr bwMode="auto">
          <a:xfrm>
            <a:off x="5080518" y="1418254"/>
            <a:ext cx="1548882" cy="569167"/>
          </a:xfrm>
          <a:prstGeom prst="roundRect">
            <a:avLst/>
          </a:prstGeom>
          <a:solidFill>
            <a:srgbClr val="660066"/>
          </a:solidFill>
          <a:ln w="12700" cap="flat" cmpd="sng" algn="ctr">
            <a:noFill/>
            <a:prstDash val="solid"/>
            <a:round/>
            <a:headEnd type="none" w="med" len="med"/>
            <a:tailEnd type="none" w="med" len="med"/>
          </a:ln>
          <a:effectLst/>
        </p:spPr>
        <p:txBody>
          <a:bodyPr vert="horz" wrap="square" lIns="0" tIns="0" rIns="0" bIns="0" numCol="1" rtlCol="0" anchor="ctr" anchorCtr="1" compatLnSpc="1">
            <a:prstTxWarp prst="textNoShape">
              <a:avLst/>
            </a:prstTxWarp>
          </a:bodyPr>
          <a:lstStyle/>
          <a:p>
            <a:pPr eaLnBrk="0" fontAlgn="base" hangingPunct="0">
              <a:spcBef>
                <a:spcPct val="0"/>
              </a:spcBef>
              <a:spcAft>
                <a:spcPct val="0"/>
              </a:spcAft>
            </a:pPr>
            <a:r>
              <a:rPr lang="en-GB" sz="2000" b="1" dirty="0">
                <a:solidFill>
                  <a:schemeClr val="bg1"/>
                </a:solidFill>
                <a:latin typeface="Times New Roman" pitchFamily="18" charset="0"/>
              </a:rPr>
              <a:t>Types of Risk</a:t>
            </a:r>
          </a:p>
        </p:txBody>
      </p:sp>
      <p:sp>
        <p:nvSpPr>
          <p:cNvPr id="46" name="Rectangle 45"/>
          <p:cNvSpPr/>
          <p:nvPr/>
        </p:nvSpPr>
        <p:spPr bwMode="auto">
          <a:xfrm>
            <a:off x="2963759" y="2784842"/>
            <a:ext cx="1817762" cy="495946"/>
          </a:xfrm>
          <a:prstGeom prst="rect">
            <a:avLst/>
          </a:prstGeom>
          <a:solidFill>
            <a:srgbClr val="011C5F"/>
          </a:solidFill>
          <a:ln w="28575" cap="flat" cmpd="sng" algn="ctr">
            <a:solidFill>
              <a:srgbClr val="006666"/>
            </a:solidFill>
            <a:prstDash val="solid"/>
            <a:round/>
            <a:headEnd type="none" w="med" len="med"/>
            <a:tailEnd type="none" w="med" len="med"/>
          </a:ln>
          <a:effectLst/>
        </p:spPr>
        <p:txBody>
          <a:bodyPr vert="horz" wrap="none" lIns="91440" tIns="45720" rIns="91440" bIns="45720" numCol="1" rtlCol="0" anchor="ctr" anchorCtr="1" compatLnSpc="1">
            <a:prstTxWarp prst="textNoShape">
              <a:avLst/>
            </a:prstTxWarp>
          </a:bodyPr>
          <a:lstStyle/>
          <a:p>
            <a:pPr algn="ctr"/>
            <a:r>
              <a:rPr lang="en-GB" b="1" dirty="0">
                <a:solidFill>
                  <a:schemeClr val="bg1"/>
                </a:solidFill>
              </a:rPr>
              <a:t>Opportunity</a:t>
            </a:r>
          </a:p>
        </p:txBody>
      </p:sp>
      <p:sp>
        <p:nvSpPr>
          <p:cNvPr id="49" name="Rectangle 48"/>
          <p:cNvSpPr/>
          <p:nvPr/>
        </p:nvSpPr>
        <p:spPr bwMode="auto">
          <a:xfrm>
            <a:off x="7639170" y="2721594"/>
            <a:ext cx="1817762" cy="495946"/>
          </a:xfrm>
          <a:prstGeom prst="rect">
            <a:avLst/>
          </a:prstGeom>
          <a:solidFill>
            <a:srgbClr val="A50021"/>
          </a:solidFill>
          <a:ln w="28575" cap="flat" cmpd="sng" algn="ctr">
            <a:solidFill>
              <a:srgbClr val="CC0099"/>
            </a:solidFill>
            <a:prstDash val="solid"/>
            <a:round/>
            <a:headEnd type="none" w="med" len="med"/>
            <a:tailEnd type="none" w="med" len="med"/>
          </a:ln>
          <a:effectLst/>
        </p:spPr>
        <p:txBody>
          <a:bodyPr vert="horz" wrap="none" lIns="91440" tIns="45720" rIns="91440" bIns="45720" numCol="1" rtlCol="0" anchor="ctr" anchorCtr="1" compatLnSpc="1">
            <a:prstTxWarp prst="textNoShape">
              <a:avLst/>
            </a:prstTxWarp>
          </a:bodyPr>
          <a:lstStyle/>
          <a:p>
            <a:pPr algn="ctr"/>
            <a:r>
              <a:rPr lang="en-GB" dirty="0">
                <a:solidFill>
                  <a:schemeClr val="bg1"/>
                </a:solidFill>
              </a:rPr>
              <a:t>Threat</a:t>
            </a:r>
          </a:p>
        </p:txBody>
      </p:sp>
      <p:grpSp>
        <p:nvGrpSpPr>
          <p:cNvPr id="60" name="Group 59"/>
          <p:cNvGrpSpPr/>
          <p:nvPr/>
        </p:nvGrpSpPr>
        <p:grpSpPr>
          <a:xfrm>
            <a:off x="3851908" y="1987421"/>
            <a:ext cx="4609164" cy="737119"/>
            <a:chOff x="2327908" y="2155371"/>
            <a:chExt cx="4609164" cy="737119"/>
          </a:xfrm>
        </p:grpSpPr>
        <p:cxnSp>
          <p:nvCxnSpPr>
            <p:cNvPr id="17" name="Straight Connector 16"/>
            <p:cNvCxnSpPr/>
            <p:nvPr/>
          </p:nvCxnSpPr>
          <p:spPr bwMode="auto">
            <a:xfrm>
              <a:off x="4330959" y="2155371"/>
              <a:ext cx="1198" cy="490568"/>
            </a:xfrm>
            <a:prstGeom prst="line">
              <a:avLst/>
            </a:prstGeom>
            <a:solidFill>
              <a:schemeClr val="accent1"/>
            </a:solidFill>
            <a:ln w="12700" cap="flat" cmpd="sng" algn="ctr">
              <a:solidFill>
                <a:schemeClr val="tx1"/>
              </a:solidFill>
              <a:prstDash val="solid"/>
              <a:round/>
              <a:headEnd type="none" w="med" len="med"/>
              <a:tailEnd type="none" w="med" len="med"/>
            </a:ln>
            <a:effectLst/>
          </p:spPr>
        </p:cxnSp>
        <p:cxnSp>
          <p:nvCxnSpPr>
            <p:cNvPr id="11" name="Straight Connector 10"/>
            <p:cNvCxnSpPr/>
            <p:nvPr/>
          </p:nvCxnSpPr>
          <p:spPr bwMode="auto">
            <a:xfrm>
              <a:off x="2327908" y="2645939"/>
              <a:ext cx="4609164" cy="0"/>
            </a:xfrm>
            <a:prstGeom prst="line">
              <a:avLst/>
            </a:prstGeom>
            <a:solidFill>
              <a:schemeClr val="accent1"/>
            </a:solidFill>
            <a:ln w="12700" cap="flat" cmpd="sng" algn="ctr">
              <a:solidFill>
                <a:schemeClr val="tx1"/>
              </a:solidFill>
              <a:prstDash val="solid"/>
              <a:round/>
              <a:headEnd type="none" w="med" len="med"/>
              <a:tailEnd type="none" w="med" len="med"/>
            </a:ln>
            <a:effectLst/>
          </p:spPr>
        </p:cxnSp>
        <p:cxnSp>
          <p:nvCxnSpPr>
            <p:cNvPr id="52" name="Straight Connector 51"/>
            <p:cNvCxnSpPr/>
            <p:nvPr/>
          </p:nvCxnSpPr>
          <p:spPr bwMode="auto">
            <a:xfrm>
              <a:off x="2328369" y="2645939"/>
              <a:ext cx="0" cy="246551"/>
            </a:xfrm>
            <a:prstGeom prst="line">
              <a:avLst/>
            </a:prstGeom>
            <a:solidFill>
              <a:schemeClr val="accent1"/>
            </a:solidFill>
            <a:ln w="12700" cap="flat" cmpd="sng" algn="ctr">
              <a:solidFill>
                <a:schemeClr val="tx1"/>
              </a:solidFill>
              <a:prstDash val="solid"/>
              <a:round/>
              <a:headEnd type="none" w="med" len="med"/>
              <a:tailEnd type="none" w="med" len="med"/>
            </a:ln>
            <a:effectLst/>
          </p:spPr>
        </p:cxnSp>
        <p:cxnSp>
          <p:nvCxnSpPr>
            <p:cNvPr id="54" name="Straight Connector 53"/>
            <p:cNvCxnSpPr/>
            <p:nvPr/>
          </p:nvCxnSpPr>
          <p:spPr bwMode="auto">
            <a:xfrm>
              <a:off x="6930886" y="2645939"/>
              <a:ext cx="0" cy="246551"/>
            </a:xfrm>
            <a:prstGeom prst="line">
              <a:avLst/>
            </a:prstGeom>
            <a:solidFill>
              <a:schemeClr val="accent1"/>
            </a:solidFill>
            <a:ln w="12700" cap="flat" cmpd="sng" algn="ctr">
              <a:solidFill>
                <a:schemeClr val="tx1"/>
              </a:solidFill>
              <a:prstDash val="solid"/>
              <a:round/>
              <a:headEnd type="none" w="med" len="med"/>
              <a:tailEnd type="none" w="med" len="med"/>
            </a:ln>
            <a:effectLst/>
          </p:spPr>
        </p:cxnSp>
      </p:grpSp>
      <p:cxnSp>
        <p:nvCxnSpPr>
          <p:cNvPr id="62" name="Straight Connector 61"/>
          <p:cNvCxnSpPr/>
          <p:nvPr/>
        </p:nvCxnSpPr>
        <p:spPr bwMode="auto">
          <a:xfrm>
            <a:off x="3835198" y="3261943"/>
            <a:ext cx="607" cy="490568"/>
          </a:xfrm>
          <a:prstGeom prst="line">
            <a:avLst/>
          </a:prstGeom>
          <a:solidFill>
            <a:schemeClr val="accent1"/>
          </a:solidFill>
          <a:ln w="12700" cap="flat" cmpd="sng" algn="ctr">
            <a:solidFill>
              <a:schemeClr val="tx1"/>
            </a:solidFill>
            <a:prstDash val="solid"/>
            <a:round/>
            <a:headEnd type="none" w="med" len="med"/>
            <a:tailEnd type="none" w="med" len="med"/>
          </a:ln>
          <a:effectLst/>
        </p:spPr>
      </p:cxnSp>
      <p:cxnSp>
        <p:nvCxnSpPr>
          <p:cNvPr id="74" name="Straight Connector 73"/>
          <p:cNvCxnSpPr/>
          <p:nvPr/>
        </p:nvCxnSpPr>
        <p:spPr bwMode="auto">
          <a:xfrm>
            <a:off x="8460822" y="3222072"/>
            <a:ext cx="607" cy="490568"/>
          </a:xfrm>
          <a:prstGeom prst="line">
            <a:avLst/>
          </a:prstGeom>
          <a:solidFill>
            <a:schemeClr val="accent1"/>
          </a:solidFill>
          <a:ln w="12700" cap="flat" cmpd="sng" algn="ctr">
            <a:solidFill>
              <a:schemeClr val="tx1"/>
            </a:solidFill>
            <a:prstDash val="solid"/>
            <a:round/>
            <a:headEnd type="none" w="med" len="med"/>
            <a:tailEnd type="none" w="med" len="med"/>
          </a:ln>
          <a:effectLst/>
        </p:spPr>
      </p:cxnSp>
      <p:sp>
        <p:nvSpPr>
          <p:cNvPr id="3" name="Oval 2"/>
          <p:cNvSpPr/>
          <p:nvPr/>
        </p:nvSpPr>
        <p:spPr bwMode="auto">
          <a:xfrm>
            <a:off x="2486025" y="3736778"/>
            <a:ext cx="2686051" cy="2092522"/>
          </a:xfrm>
          <a:prstGeom prst="ellipse">
            <a:avLst/>
          </a:prstGeom>
          <a:solidFill>
            <a:srgbClr val="011C5F"/>
          </a:solidFill>
          <a:ln w="28575" cap="flat" cmpd="sng" algn="ctr">
            <a:solidFill>
              <a:schemeClr val="accent2">
                <a:lumMod val="60000"/>
                <a:lumOff val="40000"/>
              </a:schemeClr>
            </a:solidFill>
            <a:prstDash val="sysDot"/>
            <a:round/>
            <a:headEnd type="none" w="med" len="med"/>
            <a:tailEnd type="none" w="med" len="med"/>
          </a:ln>
          <a:effectLst/>
        </p:spPr>
        <p:txBody>
          <a:bodyPr vert="horz" wrap="square" lIns="0" tIns="0" rIns="0" bIns="0" numCol="1" rtlCol="0" anchor="ctr" anchorCtr="1" compatLnSpc="1">
            <a:prstTxWarp prst="textNoShape">
              <a:avLst/>
            </a:prstTxWarp>
          </a:bodyPr>
          <a:lstStyle/>
          <a:p>
            <a:pPr algn="ctr" eaLnBrk="0" fontAlgn="base" hangingPunct="0">
              <a:spcBef>
                <a:spcPct val="0"/>
              </a:spcBef>
              <a:spcAft>
                <a:spcPct val="0"/>
              </a:spcAft>
            </a:pPr>
            <a:r>
              <a:rPr lang="en-GB" b="1" dirty="0">
                <a:solidFill>
                  <a:schemeClr val="bg1"/>
                </a:solidFill>
                <a:effectLst>
                  <a:outerShdw blurRad="38100" dist="38100" dir="2700000" algn="tl">
                    <a:srgbClr val="000000">
                      <a:alpha val="43137"/>
                    </a:srgbClr>
                  </a:outerShdw>
                </a:effectLst>
                <a:latin typeface="Comic Sans MS" panose="030F0702030302020204" pitchFamily="66" charset="0"/>
              </a:rPr>
              <a:t>Any uncertainty that, if it occurs, would affect one or more objectives positively</a:t>
            </a:r>
          </a:p>
        </p:txBody>
      </p:sp>
      <p:sp>
        <p:nvSpPr>
          <p:cNvPr id="32" name="Oval 31"/>
          <p:cNvSpPr/>
          <p:nvPr/>
        </p:nvSpPr>
        <p:spPr bwMode="auto">
          <a:xfrm>
            <a:off x="7118403" y="3736778"/>
            <a:ext cx="2686051" cy="2092522"/>
          </a:xfrm>
          <a:prstGeom prst="ellipse">
            <a:avLst/>
          </a:prstGeom>
          <a:solidFill>
            <a:srgbClr val="A50021"/>
          </a:solidFill>
          <a:ln w="28575" cap="flat" cmpd="sng" algn="ctr">
            <a:solidFill>
              <a:srgbClr val="CC0099"/>
            </a:solidFill>
            <a:prstDash val="sysDot"/>
            <a:round/>
            <a:headEnd type="none" w="med" len="med"/>
            <a:tailEnd type="none" w="med" len="med"/>
          </a:ln>
          <a:effectLst/>
        </p:spPr>
        <p:txBody>
          <a:bodyPr vert="horz" wrap="square" lIns="0" tIns="0" rIns="0" bIns="0" numCol="1" rtlCol="0" anchor="ctr" anchorCtr="1" compatLnSpc="1">
            <a:prstTxWarp prst="textNoShape">
              <a:avLst/>
            </a:prstTxWarp>
          </a:bodyPr>
          <a:lstStyle/>
          <a:p>
            <a:pPr algn="ctr" eaLnBrk="0" fontAlgn="base" hangingPunct="0">
              <a:spcBef>
                <a:spcPct val="0"/>
              </a:spcBef>
              <a:spcAft>
                <a:spcPct val="0"/>
              </a:spcAft>
            </a:pPr>
            <a:r>
              <a:rPr lang="en-GB" b="1" dirty="0">
                <a:solidFill>
                  <a:schemeClr val="bg1"/>
                </a:solidFill>
                <a:effectLst>
                  <a:outerShdw blurRad="38100" dist="38100" dir="2700000" algn="tl">
                    <a:srgbClr val="000000">
                      <a:alpha val="43137"/>
                    </a:srgbClr>
                  </a:outerShdw>
                </a:effectLst>
                <a:latin typeface="Comic Sans MS" panose="030F0702030302020204" pitchFamily="66" charset="0"/>
              </a:rPr>
              <a:t>Any uncertainty that, if it occurs, would affect one or more objectives negatively</a:t>
            </a:r>
          </a:p>
        </p:txBody>
      </p:sp>
    </p:spTree>
    <p:extLst>
      <p:ext uri="{BB962C8B-B14F-4D97-AF65-F5344CB8AC3E}">
        <p14:creationId xmlns:p14="http://schemas.microsoft.com/office/powerpoint/2010/main" val="396921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6"/>
                                        </p:tgtEl>
                                        <p:attrNameLst>
                                          <p:attrName>style.visibility</p:attrName>
                                        </p:attrNameLst>
                                      </p:cBhvr>
                                      <p:to>
                                        <p:strVal val="visible"/>
                                      </p:to>
                                    </p:set>
                                    <p:animEffect transition="in" filter="dissolve">
                                      <p:cBhvr>
                                        <p:cTn id="10" dur="500"/>
                                        <p:tgtEl>
                                          <p:spTgt spid="4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9"/>
                                        </p:tgtEl>
                                        <p:attrNameLst>
                                          <p:attrName>style.visibility</p:attrName>
                                        </p:attrNameLst>
                                      </p:cBhvr>
                                      <p:to>
                                        <p:strVal val="visible"/>
                                      </p:to>
                                    </p:set>
                                    <p:animEffect transition="in" filter="dissolve">
                                      <p:cBhvr>
                                        <p:cTn id="13" dur="500"/>
                                        <p:tgtEl>
                                          <p:spTgt spid="49"/>
                                        </p:tgtEl>
                                      </p:cBhvr>
                                    </p:animEffect>
                                  </p:childTnLst>
                                </p:cTn>
                              </p:par>
                              <p:par>
                                <p:cTn id="14" presetID="9" presetClass="entr" presetSubtype="0" fill="hold" nodeType="withEffect">
                                  <p:stCondLst>
                                    <p:cond delay="0"/>
                                  </p:stCondLst>
                                  <p:childTnLst>
                                    <p:set>
                                      <p:cBhvr>
                                        <p:cTn id="15" dur="1" fill="hold">
                                          <p:stCondLst>
                                            <p:cond delay="0"/>
                                          </p:stCondLst>
                                        </p:cTn>
                                        <p:tgtEl>
                                          <p:spTgt spid="60"/>
                                        </p:tgtEl>
                                        <p:attrNameLst>
                                          <p:attrName>style.visibility</p:attrName>
                                        </p:attrNameLst>
                                      </p:cBhvr>
                                      <p:to>
                                        <p:strVal val="visible"/>
                                      </p:to>
                                    </p:set>
                                    <p:animEffect transition="in" filter="dissolve">
                                      <p:cBhvr>
                                        <p:cTn id="16" dur="500"/>
                                        <p:tgtEl>
                                          <p:spTgt spid="60"/>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62"/>
                                        </p:tgtEl>
                                        <p:attrNameLst>
                                          <p:attrName>style.visibility</p:attrName>
                                        </p:attrNameLst>
                                      </p:cBhvr>
                                      <p:to>
                                        <p:strVal val="visible"/>
                                      </p:to>
                                    </p:set>
                                    <p:animEffect transition="in" filter="dissolve">
                                      <p:cBhvr>
                                        <p:cTn id="21" dur="500"/>
                                        <p:tgtEl>
                                          <p:spTgt spid="62"/>
                                        </p:tgtEl>
                                      </p:cBhvr>
                                    </p:animEffect>
                                  </p:childTnLst>
                                </p:cTn>
                              </p:par>
                              <p:par>
                                <p:cTn id="22" presetID="9" presetClass="entr" presetSubtype="0" fill="hold" nodeType="withEffect">
                                  <p:stCondLst>
                                    <p:cond delay="0"/>
                                  </p:stCondLst>
                                  <p:childTnLst>
                                    <p:set>
                                      <p:cBhvr>
                                        <p:cTn id="23" dur="1" fill="hold">
                                          <p:stCondLst>
                                            <p:cond delay="0"/>
                                          </p:stCondLst>
                                        </p:cTn>
                                        <p:tgtEl>
                                          <p:spTgt spid="74"/>
                                        </p:tgtEl>
                                        <p:attrNameLst>
                                          <p:attrName>style.visibility</p:attrName>
                                        </p:attrNameLst>
                                      </p:cBhvr>
                                      <p:to>
                                        <p:strVal val="visible"/>
                                      </p:to>
                                    </p:set>
                                    <p:animEffect transition="in" filter="dissolve">
                                      <p:cBhvr>
                                        <p:cTn id="24" dur="500"/>
                                        <p:tgtEl>
                                          <p:spTgt spid="74"/>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dissolve">
                                      <p:cBhvr>
                                        <p:cTn id="27" dur="500"/>
                                        <p:tgtEl>
                                          <p:spTgt spid="3"/>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dissolve">
                                      <p:cBhvr>
                                        <p:cTn id="30"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6" grpId="0" animBg="1"/>
      <p:bldP spid="49" grpId="0" animBg="1"/>
      <p:bldP spid="3" grpId="0" animBg="1"/>
      <p:bldP spid="3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2AA53D0-AC13-A019-E852-CABA69379ECC}"/>
              </a:ext>
            </a:extLst>
          </p:cNvPr>
          <p:cNvSpPr>
            <a:spLocks noGrp="1"/>
          </p:cNvSpPr>
          <p:nvPr>
            <p:ph type="title"/>
          </p:nvPr>
        </p:nvSpPr>
        <p:spPr>
          <a:xfrm>
            <a:off x="773596" y="80824"/>
            <a:ext cx="10972800" cy="767901"/>
          </a:xfrm>
        </p:spPr>
        <p:txBody>
          <a:bodyPr/>
          <a:lstStyle/>
          <a:p>
            <a:r>
              <a:rPr lang="en-US" dirty="0"/>
              <a:t>Risk Dimensions</a:t>
            </a:r>
          </a:p>
        </p:txBody>
      </p:sp>
      <p:pic>
        <p:nvPicPr>
          <p:cNvPr id="5" name="Picture 2" descr="http://m.c.lnkd.licdn.com/mpr/mpr/p/4/005/086/00c/1d1d20c.jpg">
            <a:extLst>
              <a:ext uri="{FF2B5EF4-FFF2-40B4-BE49-F238E27FC236}">
                <a16:creationId xmlns:a16="http://schemas.microsoft.com/office/drawing/2014/main" id="{3F18FD69-2792-F4F6-272D-0C406186AF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5757" y="792645"/>
            <a:ext cx="11720486" cy="5022131"/>
          </a:xfrm>
          <a:prstGeom prst="rect">
            <a:avLst/>
          </a:prstGeom>
          <a:solidFill>
            <a:srgbClr val="FFFFFF"/>
          </a:solidFill>
        </p:spPr>
      </p:pic>
    </p:spTree>
    <p:extLst>
      <p:ext uri="{BB962C8B-B14F-4D97-AF65-F5344CB8AC3E}">
        <p14:creationId xmlns:p14="http://schemas.microsoft.com/office/powerpoint/2010/main" val="339461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748644" y="76200"/>
            <a:ext cx="7805057" cy="1143000"/>
          </a:xfrm>
        </p:spPr>
        <p:txBody>
          <a:bodyPr>
            <a:noAutofit/>
          </a:bodyPr>
          <a:lstStyle/>
          <a:p>
            <a:pPr>
              <a:defRPr/>
            </a:pPr>
            <a:r>
              <a:rPr lang="en-GB" b="1" dirty="0"/>
              <a:t>Characteristics of </a:t>
            </a:r>
            <a:r>
              <a:rPr lang="en-US" b="1" dirty="0"/>
              <a:t>Risks</a:t>
            </a:r>
          </a:p>
        </p:txBody>
      </p:sp>
      <p:sp>
        <p:nvSpPr>
          <p:cNvPr id="33795" name="Rectangle 3"/>
          <p:cNvSpPr>
            <a:spLocks noGrp="1" noChangeArrowheads="1"/>
          </p:cNvSpPr>
          <p:nvPr>
            <p:ph type="body" idx="1"/>
          </p:nvPr>
        </p:nvSpPr>
        <p:spPr>
          <a:xfrm>
            <a:off x="707537" y="1664339"/>
            <a:ext cx="11383943" cy="4114097"/>
          </a:xfrm>
        </p:spPr>
        <p:txBody>
          <a:bodyPr>
            <a:normAutofit lnSpcReduction="10000"/>
          </a:bodyPr>
          <a:lstStyle/>
          <a:p>
            <a:pPr marL="625475" lvl="1" indent="-625475">
              <a:buSzPct val="100000"/>
              <a:buFont typeface="+mj-lt"/>
              <a:buAutoNum type="arabicPeriod"/>
            </a:pPr>
            <a:r>
              <a:rPr lang="en-US" sz="3100" dirty="0"/>
              <a:t>they are usually at least </a:t>
            </a:r>
            <a:r>
              <a:rPr lang="en-US" sz="3100" u="sng" dirty="0">
                <a:solidFill>
                  <a:srgbClr val="C00000"/>
                </a:solidFill>
              </a:rPr>
              <a:t>partially unknown</a:t>
            </a:r>
          </a:p>
          <a:p>
            <a:pPr marL="625475" lvl="1" indent="-625475">
              <a:buSzPct val="100000"/>
              <a:buFont typeface="+mj-lt"/>
              <a:buAutoNum type="arabicPeriod"/>
            </a:pPr>
            <a:endParaRPr lang="en-US" sz="3100" u="sng" dirty="0">
              <a:solidFill>
                <a:srgbClr val="C00000"/>
              </a:solidFill>
            </a:endParaRPr>
          </a:p>
          <a:p>
            <a:pPr marL="625475" lvl="1" indent="-625475">
              <a:buSzPct val="100000"/>
              <a:buFont typeface="+mj-lt"/>
              <a:buAutoNum type="arabicPeriod"/>
            </a:pPr>
            <a:r>
              <a:rPr lang="en-US" sz="3100" dirty="0"/>
              <a:t>they </a:t>
            </a:r>
            <a:r>
              <a:rPr lang="en-US" sz="3100" u="sng" dirty="0">
                <a:solidFill>
                  <a:srgbClr val="C00000"/>
                </a:solidFill>
              </a:rPr>
              <a:t>change</a:t>
            </a:r>
            <a:r>
              <a:rPr lang="en-US" sz="3100" dirty="0"/>
              <a:t> with time</a:t>
            </a:r>
          </a:p>
          <a:p>
            <a:pPr marL="625475" lvl="1" indent="-625475">
              <a:buSzPct val="100000"/>
              <a:buFont typeface="+mj-lt"/>
              <a:buAutoNum type="arabicPeriod"/>
            </a:pPr>
            <a:endParaRPr lang="en-US" sz="3100" dirty="0"/>
          </a:p>
          <a:p>
            <a:pPr marL="625475" lvl="1" indent="-625475">
              <a:buSzPct val="100000"/>
              <a:buFont typeface="+mj-lt"/>
              <a:buAutoNum type="arabicPeriod"/>
            </a:pPr>
            <a:r>
              <a:rPr lang="en-US" sz="3100" dirty="0"/>
              <a:t>they are </a:t>
            </a:r>
            <a:r>
              <a:rPr lang="en-US" sz="3100" u="sng" dirty="0">
                <a:solidFill>
                  <a:srgbClr val="C00000"/>
                </a:solidFill>
              </a:rPr>
              <a:t>manageable</a:t>
            </a:r>
            <a:r>
              <a:rPr lang="en-US" sz="3100" dirty="0"/>
              <a:t>, in the sense that action may be taken to change their impact</a:t>
            </a:r>
          </a:p>
          <a:p>
            <a:pPr marL="625475" lvl="1" indent="-625475">
              <a:buSzPct val="100000"/>
              <a:buFont typeface="+mj-lt"/>
              <a:buAutoNum type="arabicPeriod"/>
            </a:pPr>
            <a:endParaRPr lang="en-US" sz="3100" dirty="0"/>
          </a:p>
          <a:p>
            <a:pPr marL="625475" lvl="1" indent="-625475">
              <a:buSzPct val="100000"/>
              <a:buFont typeface="+mj-lt"/>
              <a:buAutoNum type="arabicPeriod"/>
            </a:pPr>
            <a:r>
              <a:rPr lang="en-US" sz="3100" dirty="0"/>
              <a:t>they </a:t>
            </a:r>
            <a:r>
              <a:rPr lang="en-US" sz="3100" u="sng" dirty="0">
                <a:solidFill>
                  <a:srgbClr val="C00000"/>
                </a:solidFill>
              </a:rPr>
              <a:t>exist in all projects</a:t>
            </a:r>
            <a:endParaRPr lang="en-US" sz="3100" dirty="0"/>
          </a:p>
        </p:txBody>
      </p:sp>
      <p:sp>
        <p:nvSpPr>
          <p:cNvPr id="2" name="Rectangle 1"/>
          <p:cNvSpPr/>
          <p:nvPr/>
        </p:nvSpPr>
        <p:spPr>
          <a:xfrm>
            <a:off x="2049988" y="1079564"/>
            <a:ext cx="7854044" cy="584775"/>
          </a:xfrm>
          <a:prstGeom prst="rect">
            <a:avLst/>
          </a:prstGeom>
        </p:spPr>
        <p:txBody>
          <a:bodyPr wrap="square">
            <a:spAutoFit/>
          </a:bodyPr>
          <a:lstStyle/>
          <a:p>
            <a:r>
              <a:rPr lang="en-US" sz="3200" dirty="0">
                <a:latin typeface="Times-Roman"/>
              </a:rPr>
              <a:t>Risks are </a:t>
            </a:r>
            <a:r>
              <a:rPr lang="en-GB" sz="3200" dirty="0">
                <a:latin typeface="Times-Roman"/>
              </a:rPr>
              <a:t>characterised</a:t>
            </a:r>
            <a:r>
              <a:rPr lang="en-US" sz="3200" dirty="0">
                <a:latin typeface="Times-Roman"/>
              </a:rPr>
              <a:t> by the fact that</a:t>
            </a:r>
            <a:r>
              <a:rPr lang="en-US" sz="2400" dirty="0"/>
              <a:t>:</a:t>
            </a:r>
            <a:endParaRPr lang="en-GB" sz="2400" dirty="0"/>
          </a:p>
        </p:txBody>
      </p:sp>
    </p:spTree>
    <p:extLst>
      <p:ext uri="{BB962C8B-B14F-4D97-AF65-F5344CB8AC3E}">
        <p14:creationId xmlns:p14="http://schemas.microsoft.com/office/powerpoint/2010/main" val="2644181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500" fill="hold"/>
                                        <p:tgtEl>
                                          <p:spTgt spid="9218"/>
                                        </p:tgtEl>
                                        <p:attrNameLst>
                                          <p:attrName>ppt_w</p:attrName>
                                        </p:attrNameLst>
                                      </p:cBhvr>
                                      <p:tavLst>
                                        <p:tav tm="0">
                                          <p:val>
                                            <p:fltVal val="0"/>
                                          </p:val>
                                        </p:tav>
                                        <p:tav tm="100000">
                                          <p:val>
                                            <p:strVal val="#ppt_w"/>
                                          </p:val>
                                        </p:tav>
                                      </p:tavLst>
                                    </p:anim>
                                    <p:anim calcmode="lin" valueType="num">
                                      <p:cBhvr>
                                        <p:cTn id="8" dur="500" fill="hold"/>
                                        <p:tgtEl>
                                          <p:spTgt spid="9218"/>
                                        </p:tgtEl>
                                        <p:attrNameLst>
                                          <p:attrName>ppt_h</p:attrName>
                                        </p:attrNameLst>
                                      </p:cBhvr>
                                      <p:tavLst>
                                        <p:tav tm="0">
                                          <p:val>
                                            <p:fltVal val="0"/>
                                          </p:val>
                                        </p:tav>
                                        <p:tav tm="100000">
                                          <p:val>
                                            <p:strVal val="#ppt_h"/>
                                          </p:val>
                                        </p:tav>
                                      </p:tavLst>
                                    </p:anim>
                                    <p:animEffect transition="in" filter="fade">
                                      <p:cBhvr>
                                        <p:cTn id="9" dur="500"/>
                                        <p:tgtEl>
                                          <p:spTgt spid="9218"/>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3795">
                                            <p:txEl>
                                              <p:pRg st="0" end="0"/>
                                            </p:txEl>
                                          </p:spTgt>
                                        </p:tgtEl>
                                        <p:attrNameLst>
                                          <p:attrName>style.visibility</p:attrName>
                                        </p:attrNameLst>
                                      </p:cBhvr>
                                      <p:to>
                                        <p:strVal val="visible"/>
                                      </p:to>
                                    </p:set>
                                    <p:anim calcmode="lin" valueType="num">
                                      <p:cBhvr>
                                        <p:cTn id="21" dur="500" fill="hold"/>
                                        <p:tgtEl>
                                          <p:spTgt spid="33795">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3795">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3795">
                                            <p:txEl>
                                              <p:pRg st="0" end="0"/>
                                            </p:txEl>
                                          </p:spTgt>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33795">
                                            <p:txEl>
                                              <p:pRg st="2" end="2"/>
                                            </p:txEl>
                                          </p:spTgt>
                                        </p:tgtEl>
                                        <p:attrNameLst>
                                          <p:attrName>style.visibility</p:attrName>
                                        </p:attrNameLst>
                                      </p:cBhvr>
                                      <p:to>
                                        <p:strVal val="visible"/>
                                      </p:to>
                                    </p:set>
                                    <p:anim calcmode="lin" valueType="num">
                                      <p:cBhvr>
                                        <p:cTn id="26" dur="500" fill="hold"/>
                                        <p:tgtEl>
                                          <p:spTgt spid="33795">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3795">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3795">
                                            <p:txEl>
                                              <p:pRg st="2" end="2"/>
                                            </p:tx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33795">
                                            <p:txEl>
                                              <p:pRg st="4" end="4"/>
                                            </p:txEl>
                                          </p:spTgt>
                                        </p:tgtEl>
                                        <p:attrNameLst>
                                          <p:attrName>style.visibility</p:attrName>
                                        </p:attrNameLst>
                                      </p:cBhvr>
                                      <p:to>
                                        <p:strVal val="visible"/>
                                      </p:to>
                                    </p:set>
                                    <p:anim calcmode="lin" valueType="num">
                                      <p:cBhvr>
                                        <p:cTn id="31" dur="500" fill="hold"/>
                                        <p:tgtEl>
                                          <p:spTgt spid="3379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3795">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33795">
                                            <p:txEl>
                                              <p:pRg st="4" end="4"/>
                                            </p:tx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3795">
                                            <p:txEl>
                                              <p:pRg st="6" end="6"/>
                                            </p:txEl>
                                          </p:spTgt>
                                        </p:tgtEl>
                                        <p:attrNameLst>
                                          <p:attrName>style.visibility</p:attrName>
                                        </p:attrNameLst>
                                      </p:cBhvr>
                                      <p:to>
                                        <p:strVal val="visible"/>
                                      </p:to>
                                    </p:set>
                                    <p:anim calcmode="lin" valueType="num">
                                      <p:cBhvr>
                                        <p:cTn id="36" dur="500" fill="hold"/>
                                        <p:tgtEl>
                                          <p:spTgt spid="33795">
                                            <p:txEl>
                                              <p:pRg st="6" end="6"/>
                                            </p:txEl>
                                          </p:spTgt>
                                        </p:tgtEl>
                                        <p:attrNameLst>
                                          <p:attrName>ppt_w</p:attrName>
                                        </p:attrNameLst>
                                      </p:cBhvr>
                                      <p:tavLst>
                                        <p:tav tm="0">
                                          <p:val>
                                            <p:fltVal val="0"/>
                                          </p:val>
                                        </p:tav>
                                        <p:tav tm="100000">
                                          <p:val>
                                            <p:strVal val="#ppt_w"/>
                                          </p:val>
                                        </p:tav>
                                      </p:tavLst>
                                    </p:anim>
                                    <p:anim calcmode="lin" valueType="num">
                                      <p:cBhvr>
                                        <p:cTn id="37" dur="500" fill="hold"/>
                                        <p:tgtEl>
                                          <p:spTgt spid="33795">
                                            <p:txEl>
                                              <p:pRg st="6" end="6"/>
                                            </p:txEl>
                                          </p:spTgt>
                                        </p:tgtEl>
                                        <p:attrNameLst>
                                          <p:attrName>ppt_h</p:attrName>
                                        </p:attrNameLst>
                                      </p:cBhvr>
                                      <p:tavLst>
                                        <p:tav tm="0">
                                          <p:val>
                                            <p:fltVal val="0"/>
                                          </p:val>
                                        </p:tav>
                                        <p:tav tm="100000">
                                          <p:val>
                                            <p:strVal val="#ppt_h"/>
                                          </p:val>
                                        </p:tav>
                                      </p:tavLst>
                                    </p:anim>
                                    <p:animEffect transition="in" filter="fade">
                                      <p:cBhvr>
                                        <p:cTn id="38" dur="500"/>
                                        <p:tgtEl>
                                          <p:spTgt spid="337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33795"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73058" name="Picture 2" descr="Ris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0" y="2231231"/>
            <a:ext cx="6858000" cy="3211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
          <p:cNvSpPr>
            <a:spLocks noChangeArrowheads="1"/>
          </p:cNvSpPr>
          <p:nvPr/>
        </p:nvSpPr>
        <p:spPr bwMode="auto">
          <a:xfrm>
            <a:off x="5003009" y="2632473"/>
            <a:ext cx="70247" cy="5595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eaLnBrk="0" fontAlgn="base" hangingPunct="0">
              <a:spcBef>
                <a:spcPct val="0"/>
              </a:spcBef>
              <a:spcAft>
                <a:spcPct val="0"/>
              </a:spcAft>
            </a:pPr>
            <a:endParaRPr lang="en-US" sz="1500">
              <a:solidFill>
                <a:srgbClr val="000000"/>
              </a:solidFill>
            </a:endParaRPr>
          </a:p>
        </p:txBody>
      </p:sp>
      <p:sp>
        <p:nvSpPr>
          <p:cNvPr id="1030" name="Line 4"/>
          <p:cNvSpPr>
            <a:spLocks noChangeShapeType="1"/>
          </p:cNvSpPr>
          <p:nvPr/>
        </p:nvSpPr>
        <p:spPr bwMode="auto">
          <a:xfrm>
            <a:off x="4999436" y="2661048"/>
            <a:ext cx="75009" cy="7144"/>
          </a:xfrm>
          <a:prstGeom prst="line">
            <a:avLst/>
          </a:prstGeom>
          <a:noFill/>
          <a:ln w="19050">
            <a:solidFill>
              <a:srgbClr val="5F5F5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500">
              <a:solidFill>
                <a:srgbClr val="000000"/>
              </a:solidFill>
            </a:endParaRPr>
          </a:p>
        </p:txBody>
      </p:sp>
      <p:sp>
        <p:nvSpPr>
          <p:cNvPr id="173061" name="Rectangle 5"/>
          <p:cNvSpPr>
            <a:spLocks noGrp="1" noChangeArrowheads="1"/>
          </p:cNvSpPr>
          <p:nvPr>
            <p:ph type="title"/>
          </p:nvPr>
        </p:nvSpPr>
        <p:spPr>
          <a:xfrm>
            <a:off x="3390243" y="346474"/>
            <a:ext cx="5828110" cy="492919"/>
          </a:xfrm>
        </p:spPr>
        <p:txBody>
          <a:bodyPr>
            <a:noAutofit/>
          </a:bodyPr>
          <a:lstStyle/>
          <a:p>
            <a:pPr>
              <a:defRPr/>
            </a:pPr>
            <a:r>
              <a:rPr lang="en-GB" sz="3600" b="1" dirty="0"/>
              <a:t>Key Dimensions of Risk</a:t>
            </a:r>
          </a:p>
        </p:txBody>
      </p:sp>
      <p:grpSp>
        <p:nvGrpSpPr>
          <p:cNvPr id="2" name="Group 7"/>
          <p:cNvGrpSpPr>
            <a:grpSpLocks/>
          </p:cNvGrpSpPr>
          <p:nvPr/>
        </p:nvGrpSpPr>
        <p:grpSpPr bwMode="auto">
          <a:xfrm>
            <a:off x="5384007" y="3596878"/>
            <a:ext cx="1106091" cy="2175272"/>
            <a:chOff x="1818" y="2397"/>
            <a:chExt cx="929" cy="1855"/>
          </a:xfrm>
        </p:grpSpPr>
        <p:sp>
          <p:nvSpPr>
            <p:cNvPr id="1067" name="Line 8"/>
            <p:cNvSpPr>
              <a:spLocks noChangeShapeType="1"/>
            </p:cNvSpPr>
            <p:nvPr/>
          </p:nvSpPr>
          <p:spPr bwMode="auto">
            <a:xfrm>
              <a:off x="1995" y="2397"/>
              <a:ext cx="0" cy="1855"/>
            </a:xfrm>
            <a:prstGeom prst="line">
              <a:avLst/>
            </a:prstGeom>
            <a:noFill/>
            <a:ln w="254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500">
                <a:solidFill>
                  <a:srgbClr val="000000"/>
                </a:solidFill>
              </a:endParaRPr>
            </a:p>
          </p:txBody>
        </p:sp>
        <p:sp>
          <p:nvSpPr>
            <p:cNvPr id="1068" name="Rectangle 9"/>
            <p:cNvSpPr>
              <a:spLocks noChangeArrowheads="1"/>
            </p:cNvSpPr>
            <p:nvPr/>
          </p:nvSpPr>
          <p:spPr bwMode="auto">
            <a:xfrm>
              <a:off x="1818" y="3109"/>
              <a:ext cx="929"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spAutoFit/>
            </a:bodyPr>
            <a:lstStyle/>
            <a:p>
              <a:pPr marL="257175" indent="-257175" algn="ctr">
                <a:spcBef>
                  <a:spcPct val="50000"/>
                </a:spcBef>
              </a:pPr>
              <a:r>
                <a:rPr lang="en-GB" sz="1200" b="1" dirty="0">
                  <a:solidFill>
                    <a:srgbClr val="000000"/>
                  </a:solidFill>
                  <a:latin typeface="Arial" pitchFamily="34" charset="0"/>
                </a:rPr>
                <a:t>	IMPACT </a:t>
              </a:r>
            </a:p>
          </p:txBody>
        </p:sp>
      </p:grpSp>
      <p:grpSp>
        <p:nvGrpSpPr>
          <p:cNvPr id="3" name="Group 10"/>
          <p:cNvGrpSpPr>
            <a:grpSpLocks/>
          </p:cNvGrpSpPr>
          <p:nvPr/>
        </p:nvGrpSpPr>
        <p:grpSpPr bwMode="auto">
          <a:xfrm>
            <a:off x="5520930" y="3509959"/>
            <a:ext cx="2412206" cy="382190"/>
            <a:chOff x="1929" y="2292"/>
            <a:chExt cx="2112" cy="321"/>
          </a:xfrm>
        </p:grpSpPr>
        <p:sp>
          <p:nvSpPr>
            <p:cNvPr id="1065" name="Rectangle 11"/>
            <p:cNvSpPr>
              <a:spLocks noChangeArrowheads="1"/>
            </p:cNvSpPr>
            <p:nvPr/>
          </p:nvSpPr>
          <p:spPr bwMode="auto">
            <a:xfrm>
              <a:off x="2163" y="2401"/>
              <a:ext cx="1069"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7866" tIns="33338" rIns="67866" bIns="33338">
              <a:spAutoFit/>
            </a:bodyPr>
            <a:lstStyle/>
            <a:p>
              <a:pPr marL="257175" indent="-257175">
                <a:spcBef>
                  <a:spcPct val="20000"/>
                </a:spcBef>
              </a:pPr>
              <a:r>
                <a:rPr lang="en-GB" sz="1200" b="1" dirty="0">
                  <a:solidFill>
                    <a:srgbClr val="000000"/>
                  </a:solidFill>
                  <a:latin typeface="Arial" pitchFamily="34" charset="0"/>
                </a:rPr>
                <a:t>PROBABILITY</a:t>
              </a:r>
            </a:p>
          </p:txBody>
        </p:sp>
        <p:sp>
          <p:nvSpPr>
            <p:cNvPr id="1066" name="Line 12"/>
            <p:cNvSpPr>
              <a:spLocks noChangeShapeType="1"/>
            </p:cNvSpPr>
            <p:nvPr/>
          </p:nvSpPr>
          <p:spPr bwMode="auto">
            <a:xfrm>
              <a:off x="1929" y="2292"/>
              <a:ext cx="2112" cy="0"/>
            </a:xfrm>
            <a:prstGeom prst="line">
              <a:avLst/>
            </a:prstGeom>
            <a:noFill/>
            <a:ln w="254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500">
                <a:solidFill>
                  <a:srgbClr val="000000"/>
                </a:solidFill>
              </a:endParaRPr>
            </a:p>
          </p:txBody>
        </p:sp>
      </p:grpSp>
      <p:grpSp>
        <p:nvGrpSpPr>
          <p:cNvPr id="4" name="Group 13"/>
          <p:cNvGrpSpPr>
            <a:grpSpLocks/>
          </p:cNvGrpSpPr>
          <p:nvPr/>
        </p:nvGrpSpPr>
        <p:grpSpPr bwMode="auto">
          <a:xfrm>
            <a:off x="8241506" y="1928814"/>
            <a:ext cx="1235868" cy="1628775"/>
            <a:chOff x="4594" y="842"/>
            <a:chExt cx="1038" cy="1368"/>
          </a:xfrm>
        </p:grpSpPr>
        <p:sp>
          <p:nvSpPr>
            <p:cNvPr id="1064" name="Text Box 14"/>
            <p:cNvSpPr txBox="1">
              <a:spLocks noChangeArrowheads="1"/>
            </p:cNvSpPr>
            <p:nvPr/>
          </p:nvSpPr>
          <p:spPr bwMode="auto">
            <a:xfrm>
              <a:off x="4594" y="842"/>
              <a:ext cx="1038" cy="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defTabSz="762000">
                <a:defRPr sz="2000">
                  <a:solidFill>
                    <a:schemeClr val="tx1"/>
                  </a:solidFill>
                  <a:latin typeface="Times New Roman" pitchFamily="18" charset="0"/>
                </a:defRPr>
              </a:lvl1pPr>
              <a:lvl2pPr marL="742950" indent="-285750" defTabSz="762000">
                <a:defRPr sz="2000">
                  <a:solidFill>
                    <a:schemeClr val="tx1"/>
                  </a:solidFill>
                  <a:latin typeface="Times New Roman" pitchFamily="18" charset="0"/>
                </a:defRPr>
              </a:lvl2pPr>
              <a:lvl3pPr marL="1143000" indent="-228600" defTabSz="762000">
                <a:defRPr sz="2000">
                  <a:solidFill>
                    <a:schemeClr val="tx1"/>
                  </a:solidFill>
                  <a:latin typeface="Times New Roman" pitchFamily="18" charset="0"/>
                </a:defRPr>
              </a:lvl3pPr>
              <a:lvl4pPr marL="1600200" indent="-228600" defTabSz="762000">
                <a:defRPr sz="2000">
                  <a:solidFill>
                    <a:schemeClr val="tx1"/>
                  </a:solidFill>
                  <a:latin typeface="Times New Roman" pitchFamily="18" charset="0"/>
                </a:defRPr>
              </a:lvl4pPr>
              <a:lvl5pPr marL="2057400" indent="-228600" defTabSz="762000">
                <a:defRPr sz="2000">
                  <a:solidFill>
                    <a:schemeClr val="tx1"/>
                  </a:solidFill>
                  <a:latin typeface="Times New Roman" pitchFamily="18" charset="0"/>
                </a:defRPr>
              </a:lvl5pPr>
              <a:lvl6pPr marL="2514600" indent="-228600" defTabSz="762000" eaLnBrk="0" fontAlgn="base" hangingPunct="0">
                <a:spcBef>
                  <a:spcPct val="0"/>
                </a:spcBef>
                <a:spcAft>
                  <a:spcPct val="0"/>
                </a:spcAft>
                <a:defRPr sz="2000">
                  <a:solidFill>
                    <a:schemeClr val="tx1"/>
                  </a:solidFill>
                  <a:latin typeface="Times New Roman" pitchFamily="18" charset="0"/>
                </a:defRPr>
              </a:lvl6pPr>
              <a:lvl7pPr marL="2971800" indent="-228600" defTabSz="762000" eaLnBrk="0" fontAlgn="base" hangingPunct="0">
                <a:spcBef>
                  <a:spcPct val="0"/>
                </a:spcBef>
                <a:spcAft>
                  <a:spcPct val="0"/>
                </a:spcAft>
                <a:defRPr sz="2000">
                  <a:solidFill>
                    <a:schemeClr val="tx1"/>
                  </a:solidFill>
                  <a:latin typeface="Times New Roman" pitchFamily="18" charset="0"/>
                </a:defRPr>
              </a:lvl7pPr>
              <a:lvl8pPr marL="3429000" indent="-228600" defTabSz="762000" eaLnBrk="0" fontAlgn="base" hangingPunct="0">
                <a:spcBef>
                  <a:spcPct val="0"/>
                </a:spcBef>
                <a:spcAft>
                  <a:spcPct val="0"/>
                </a:spcAft>
                <a:defRPr sz="2000">
                  <a:solidFill>
                    <a:schemeClr val="tx1"/>
                  </a:solidFill>
                  <a:latin typeface="Times New Roman" pitchFamily="18" charset="0"/>
                </a:defRPr>
              </a:lvl8pPr>
              <a:lvl9pPr marL="3886200" indent="-228600" defTabSz="762000" eaLnBrk="0" fontAlgn="base" hangingPunct="0">
                <a:spcBef>
                  <a:spcPct val="0"/>
                </a:spcBef>
                <a:spcAft>
                  <a:spcPct val="0"/>
                </a:spcAft>
                <a:defRPr sz="2000">
                  <a:solidFill>
                    <a:schemeClr val="tx1"/>
                  </a:solidFill>
                  <a:latin typeface="Times New Roman" pitchFamily="18" charset="0"/>
                </a:defRPr>
              </a:lvl9pPr>
            </a:lstStyle>
            <a:p>
              <a:pPr algn="ctr" eaLnBrk="0" fontAlgn="base" hangingPunct="0">
                <a:spcBef>
                  <a:spcPct val="0"/>
                </a:spcBef>
                <a:spcAft>
                  <a:spcPct val="0"/>
                </a:spcAft>
              </a:pPr>
              <a:r>
                <a:rPr lang="en-GB" sz="1200" b="1">
                  <a:solidFill>
                    <a:srgbClr val="000000"/>
                  </a:solidFill>
                  <a:latin typeface="Arial" pitchFamily="34" charset="0"/>
                </a:rPr>
                <a:t>REWARD FOR</a:t>
              </a:r>
            </a:p>
            <a:p>
              <a:pPr algn="ctr" eaLnBrk="0" fontAlgn="base" hangingPunct="0">
                <a:spcBef>
                  <a:spcPct val="0"/>
                </a:spcBef>
                <a:spcAft>
                  <a:spcPct val="0"/>
                </a:spcAft>
              </a:pPr>
              <a:r>
                <a:rPr lang="en-GB" sz="1200" b="1">
                  <a:solidFill>
                    <a:srgbClr val="000000"/>
                  </a:solidFill>
                  <a:latin typeface="Arial" pitchFamily="34" charset="0"/>
                </a:rPr>
                <a:t>SUCCESS</a:t>
              </a:r>
            </a:p>
          </p:txBody>
        </p:sp>
        <p:graphicFrame>
          <p:nvGraphicFramePr>
            <p:cNvPr id="1027" name="Object 15"/>
            <p:cNvGraphicFramePr>
              <a:graphicFrameLocks noChangeAspect="1"/>
            </p:cNvGraphicFramePr>
            <p:nvPr/>
          </p:nvGraphicFramePr>
          <p:xfrm>
            <a:off x="4684" y="1222"/>
            <a:ext cx="858" cy="988"/>
          </p:xfrm>
          <a:graphic>
            <a:graphicData uri="http://schemas.openxmlformats.org/presentationml/2006/ole">
              <mc:AlternateContent xmlns:mc="http://schemas.openxmlformats.org/markup-compatibility/2006">
                <mc:Choice xmlns:v="urn:schemas-microsoft-com:vml" Requires="v">
                  <p:oleObj name="Clip" r:id="rId4" imgW="734263" imgH="845820" progId="">
                    <p:embed/>
                  </p:oleObj>
                </mc:Choice>
                <mc:Fallback>
                  <p:oleObj name="Clip" r:id="rId4" imgW="734263" imgH="845820" progId="">
                    <p:embed/>
                    <p:pic>
                      <p:nvPicPr>
                        <p:cNvPr id="1027" name="Object 1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4" y="1222"/>
                          <a:ext cx="858" cy="9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
        <p:nvSpPr>
          <p:cNvPr id="173072" name="Text Box 16"/>
          <p:cNvSpPr txBox="1">
            <a:spLocks noChangeArrowheads="1"/>
          </p:cNvSpPr>
          <p:nvPr/>
        </p:nvSpPr>
        <p:spPr bwMode="auto">
          <a:xfrm>
            <a:off x="5652862" y="5398515"/>
            <a:ext cx="2739853" cy="346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defTabSz="762000">
              <a:defRPr sz="2000">
                <a:solidFill>
                  <a:schemeClr val="tx1"/>
                </a:solidFill>
                <a:latin typeface="Times New Roman" pitchFamily="18" charset="0"/>
              </a:defRPr>
            </a:lvl1pPr>
            <a:lvl2pPr marL="742950" indent="-285750" defTabSz="762000">
              <a:defRPr sz="2000">
                <a:solidFill>
                  <a:schemeClr val="tx1"/>
                </a:solidFill>
                <a:latin typeface="Times New Roman" pitchFamily="18" charset="0"/>
              </a:defRPr>
            </a:lvl2pPr>
            <a:lvl3pPr marL="1143000" indent="-228600" defTabSz="762000">
              <a:defRPr sz="2000">
                <a:solidFill>
                  <a:schemeClr val="tx1"/>
                </a:solidFill>
                <a:latin typeface="Times New Roman" pitchFamily="18" charset="0"/>
              </a:defRPr>
            </a:lvl3pPr>
            <a:lvl4pPr marL="1600200" indent="-228600" defTabSz="762000">
              <a:defRPr sz="2000">
                <a:solidFill>
                  <a:schemeClr val="tx1"/>
                </a:solidFill>
                <a:latin typeface="Times New Roman" pitchFamily="18" charset="0"/>
              </a:defRPr>
            </a:lvl4pPr>
            <a:lvl5pPr marL="2057400" indent="-228600" defTabSz="762000">
              <a:defRPr sz="2000">
                <a:solidFill>
                  <a:schemeClr val="tx1"/>
                </a:solidFill>
                <a:latin typeface="Times New Roman" pitchFamily="18" charset="0"/>
              </a:defRPr>
            </a:lvl5pPr>
            <a:lvl6pPr marL="2514600" indent="-228600" defTabSz="762000" eaLnBrk="0" fontAlgn="base" hangingPunct="0">
              <a:spcBef>
                <a:spcPct val="0"/>
              </a:spcBef>
              <a:spcAft>
                <a:spcPct val="0"/>
              </a:spcAft>
              <a:defRPr sz="2000">
                <a:solidFill>
                  <a:schemeClr val="tx1"/>
                </a:solidFill>
                <a:latin typeface="Times New Roman" pitchFamily="18" charset="0"/>
              </a:defRPr>
            </a:lvl6pPr>
            <a:lvl7pPr marL="2971800" indent="-228600" defTabSz="762000" eaLnBrk="0" fontAlgn="base" hangingPunct="0">
              <a:spcBef>
                <a:spcPct val="0"/>
              </a:spcBef>
              <a:spcAft>
                <a:spcPct val="0"/>
              </a:spcAft>
              <a:defRPr sz="2000">
                <a:solidFill>
                  <a:schemeClr val="tx1"/>
                </a:solidFill>
                <a:latin typeface="Times New Roman" pitchFamily="18" charset="0"/>
              </a:defRPr>
            </a:lvl7pPr>
            <a:lvl8pPr marL="3429000" indent="-228600" defTabSz="762000" eaLnBrk="0" fontAlgn="base" hangingPunct="0">
              <a:spcBef>
                <a:spcPct val="0"/>
              </a:spcBef>
              <a:spcAft>
                <a:spcPct val="0"/>
              </a:spcAft>
              <a:defRPr sz="2000">
                <a:solidFill>
                  <a:schemeClr val="tx1"/>
                </a:solidFill>
                <a:latin typeface="Times New Roman" pitchFamily="18" charset="0"/>
              </a:defRPr>
            </a:lvl8pPr>
            <a:lvl9pPr marL="3886200" indent="-228600" defTabSz="762000" eaLnBrk="0" fontAlgn="base" hangingPunct="0">
              <a:spcBef>
                <a:spcPct val="0"/>
              </a:spcBef>
              <a:spcAft>
                <a:spcPct val="0"/>
              </a:spcAft>
              <a:defRPr sz="2000">
                <a:solidFill>
                  <a:schemeClr val="tx1"/>
                </a:solidFill>
                <a:latin typeface="Times New Roman" pitchFamily="18" charset="0"/>
              </a:defRPr>
            </a:lvl9pPr>
          </a:lstStyle>
          <a:p>
            <a:pPr eaLnBrk="0" fontAlgn="base" hangingPunct="0">
              <a:spcBef>
                <a:spcPct val="0"/>
              </a:spcBef>
              <a:spcAft>
                <a:spcPct val="0"/>
              </a:spcAft>
            </a:pPr>
            <a:r>
              <a:rPr lang="en-GB" sz="1650" dirty="0">
                <a:solidFill>
                  <a:srgbClr val="000000"/>
                </a:solidFill>
                <a:latin typeface="Arial" pitchFamily="34" charset="0"/>
              </a:rPr>
              <a:t>Impact x Probability = Risk </a:t>
            </a:r>
          </a:p>
        </p:txBody>
      </p:sp>
      <p:sp>
        <p:nvSpPr>
          <p:cNvPr id="173073" name="Text Box 17"/>
          <p:cNvSpPr txBox="1">
            <a:spLocks noChangeArrowheads="1"/>
          </p:cNvSpPr>
          <p:nvPr/>
        </p:nvSpPr>
        <p:spPr bwMode="auto">
          <a:xfrm>
            <a:off x="2821284" y="1926433"/>
            <a:ext cx="84991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defTabSz="762000">
              <a:defRPr sz="2000">
                <a:solidFill>
                  <a:schemeClr val="tx1"/>
                </a:solidFill>
                <a:latin typeface="Times New Roman" pitchFamily="18" charset="0"/>
              </a:defRPr>
            </a:lvl1pPr>
            <a:lvl2pPr marL="742950" indent="-285750" defTabSz="762000">
              <a:defRPr sz="2000">
                <a:solidFill>
                  <a:schemeClr val="tx1"/>
                </a:solidFill>
                <a:latin typeface="Times New Roman" pitchFamily="18" charset="0"/>
              </a:defRPr>
            </a:lvl2pPr>
            <a:lvl3pPr marL="1143000" indent="-228600" defTabSz="762000">
              <a:defRPr sz="2000">
                <a:solidFill>
                  <a:schemeClr val="tx1"/>
                </a:solidFill>
                <a:latin typeface="Times New Roman" pitchFamily="18" charset="0"/>
              </a:defRPr>
            </a:lvl3pPr>
            <a:lvl4pPr marL="1600200" indent="-228600" defTabSz="762000">
              <a:defRPr sz="2000">
                <a:solidFill>
                  <a:schemeClr val="tx1"/>
                </a:solidFill>
                <a:latin typeface="Times New Roman" pitchFamily="18" charset="0"/>
              </a:defRPr>
            </a:lvl4pPr>
            <a:lvl5pPr marL="2057400" indent="-228600" defTabSz="762000">
              <a:defRPr sz="2000">
                <a:solidFill>
                  <a:schemeClr val="tx1"/>
                </a:solidFill>
                <a:latin typeface="Times New Roman" pitchFamily="18" charset="0"/>
              </a:defRPr>
            </a:lvl5pPr>
            <a:lvl6pPr marL="2514600" indent="-228600" defTabSz="762000" eaLnBrk="0" fontAlgn="base" hangingPunct="0">
              <a:spcBef>
                <a:spcPct val="0"/>
              </a:spcBef>
              <a:spcAft>
                <a:spcPct val="0"/>
              </a:spcAft>
              <a:defRPr sz="2000">
                <a:solidFill>
                  <a:schemeClr val="tx1"/>
                </a:solidFill>
                <a:latin typeface="Times New Roman" pitchFamily="18" charset="0"/>
              </a:defRPr>
            </a:lvl6pPr>
            <a:lvl7pPr marL="2971800" indent="-228600" defTabSz="762000" eaLnBrk="0" fontAlgn="base" hangingPunct="0">
              <a:spcBef>
                <a:spcPct val="0"/>
              </a:spcBef>
              <a:spcAft>
                <a:spcPct val="0"/>
              </a:spcAft>
              <a:defRPr sz="2000">
                <a:solidFill>
                  <a:schemeClr val="tx1"/>
                </a:solidFill>
                <a:latin typeface="Times New Roman" pitchFamily="18" charset="0"/>
              </a:defRPr>
            </a:lvl7pPr>
            <a:lvl8pPr marL="3429000" indent="-228600" defTabSz="762000" eaLnBrk="0" fontAlgn="base" hangingPunct="0">
              <a:spcBef>
                <a:spcPct val="0"/>
              </a:spcBef>
              <a:spcAft>
                <a:spcPct val="0"/>
              </a:spcAft>
              <a:defRPr sz="2000">
                <a:solidFill>
                  <a:schemeClr val="tx1"/>
                </a:solidFill>
                <a:latin typeface="Times New Roman" pitchFamily="18" charset="0"/>
              </a:defRPr>
            </a:lvl8pPr>
            <a:lvl9pPr marL="3886200" indent="-228600" defTabSz="762000" eaLnBrk="0" fontAlgn="base" hangingPunct="0">
              <a:spcBef>
                <a:spcPct val="0"/>
              </a:spcBef>
              <a:spcAft>
                <a:spcPct val="0"/>
              </a:spcAft>
              <a:defRPr sz="2000">
                <a:solidFill>
                  <a:schemeClr val="tx1"/>
                </a:solidFill>
                <a:latin typeface="Times New Roman" pitchFamily="18" charset="0"/>
              </a:defRPr>
            </a:lvl9pPr>
          </a:lstStyle>
          <a:p>
            <a:pPr algn="ctr" eaLnBrk="0" fontAlgn="base" hangingPunct="0">
              <a:spcBef>
                <a:spcPct val="0"/>
              </a:spcBef>
              <a:spcAft>
                <a:spcPct val="0"/>
              </a:spcAft>
            </a:pPr>
            <a:r>
              <a:rPr lang="en-GB" sz="1200" b="1" dirty="0">
                <a:solidFill>
                  <a:srgbClr val="000000"/>
                </a:solidFill>
                <a:latin typeface="Arial" pitchFamily="34" charset="0"/>
              </a:rPr>
              <a:t>DANGER</a:t>
            </a:r>
          </a:p>
          <a:p>
            <a:pPr algn="ctr" eaLnBrk="0" fontAlgn="base" hangingPunct="0">
              <a:spcBef>
                <a:spcPct val="0"/>
              </a:spcBef>
              <a:spcAft>
                <a:spcPct val="0"/>
              </a:spcAft>
            </a:pPr>
            <a:r>
              <a:rPr lang="en-GB" sz="1200" b="1" dirty="0">
                <a:solidFill>
                  <a:srgbClr val="000000"/>
                </a:solidFill>
                <a:latin typeface="Arial" pitchFamily="34" charset="0"/>
              </a:rPr>
              <a:t>OF</a:t>
            </a:r>
          </a:p>
          <a:p>
            <a:pPr algn="ctr" eaLnBrk="0" fontAlgn="base" hangingPunct="0">
              <a:spcBef>
                <a:spcPct val="0"/>
              </a:spcBef>
              <a:spcAft>
                <a:spcPct val="0"/>
              </a:spcAft>
            </a:pPr>
            <a:r>
              <a:rPr lang="en-GB" sz="1200" b="1" dirty="0">
                <a:solidFill>
                  <a:srgbClr val="000000"/>
                </a:solidFill>
                <a:latin typeface="Arial" pitchFamily="34" charset="0"/>
              </a:rPr>
              <a:t>STATUS</a:t>
            </a:r>
          </a:p>
          <a:p>
            <a:pPr algn="ctr" eaLnBrk="0" fontAlgn="base" hangingPunct="0">
              <a:spcBef>
                <a:spcPct val="0"/>
              </a:spcBef>
              <a:spcAft>
                <a:spcPct val="0"/>
              </a:spcAft>
            </a:pPr>
            <a:r>
              <a:rPr lang="en-GB" sz="1200" b="1" dirty="0">
                <a:solidFill>
                  <a:srgbClr val="000000"/>
                </a:solidFill>
                <a:latin typeface="Arial" pitchFamily="34" charset="0"/>
              </a:rPr>
              <a:t>QUO</a:t>
            </a:r>
          </a:p>
        </p:txBody>
      </p:sp>
      <p:grpSp>
        <p:nvGrpSpPr>
          <p:cNvPr id="5" name="Group 18"/>
          <p:cNvGrpSpPr>
            <a:grpSpLocks/>
          </p:cNvGrpSpPr>
          <p:nvPr/>
        </p:nvGrpSpPr>
        <p:grpSpPr bwMode="auto">
          <a:xfrm rot="21082622">
            <a:off x="2667001" y="2894411"/>
            <a:ext cx="1247775" cy="557213"/>
            <a:chOff x="3064" y="1215"/>
            <a:chExt cx="1048" cy="468"/>
          </a:xfrm>
        </p:grpSpPr>
        <p:sp>
          <p:nvSpPr>
            <p:cNvPr id="1058" name="Freeform 19"/>
            <p:cNvSpPr>
              <a:spLocks/>
            </p:cNvSpPr>
            <p:nvPr/>
          </p:nvSpPr>
          <p:spPr bwMode="auto">
            <a:xfrm>
              <a:off x="3064" y="1215"/>
              <a:ext cx="1048" cy="468"/>
            </a:xfrm>
            <a:custGeom>
              <a:avLst/>
              <a:gdLst>
                <a:gd name="T0" fmla="*/ 93 w 1048"/>
                <a:gd name="T1" fmla="*/ 352 h 468"/>
                <a:gd name="T2" fmla="*/ 60 w 1048"/>
                <a:gd name="T3" fmla="*/ 270 h 468"/>
                <a:gd name="T4" fmla="*/ 39 w 1048"/>
                <a:gd name="T5" fmla="*/ 218 h 468"/>
                <a:gd name="T6" fmla="*/ 0 w 1048"/>
                <a:gd name="T7" fmla="*/ 158 h 468"/>
                <a:gd name="T8" fmla="*/ 42 w 1048"/>
                <a:gd name="T9" fmla="*/ 75 h 468"/>
                <a:gd name="T10" fmla="*/ 61 w 1048"/>
                <a:gd name="T11" fmla="*/ 153 h 468"/>
                <a:gd name="T12" fmla="*/ 125 w 1048"/>
                <a:gd name="T13" fmla="*/ 134 h 468"/>
                <a:gd name="T14" fmla="*/ 192 w 1048"/>
                <a:gd name="T15" fmla="*/ 78 h 468"/>
                <a:gd name="T16" fmla="*/ 182 w 1048"/>
                <a:gd name="T17" fmla="*/ 121 h 468"/>
                <a:gd name="T18" fmla="*/ 202 w 1048"/>
                <a:gd name="T19" fmla="*/ 170 h 468"/>
                <a:gd name="T20" fmla="*/ 283 w 1048"/>
                <a:gd name="T21" fmla="*/ 209 h 468"/>
                <a:gd name="T22" fmla="*/ 318 w 1048"/>
                <a:gd name="T23" fmla="*/ 211 h 468"/>
                <a:gd name="T24" fmla="*/ 348 w 1048"/>
                <a:gd name="T25" fmla="*/ 180 h 468"/>
                <a:gd name="T26" fmla="*/ 327 w 1048"/>
                <a:gd name="T27" fmla="*/ 128 h 468"/>
                <a:gd name="T28" fmla="*/ 408 w 1048"/>
                <a:gd name="T29" fmla="*/ 32 h 468"/>
                <a:gd name="T30" fmla="*/ 452 w 1048"/>
                <a:gd name="T31" fmla="*/ 16 h 468"/>
                <a:gd name="T32" fmla="*/ 419 w 1048"/>
                <a:gd name="T33" fmla="*/ 53 h 468"/>
                <a:gd name="T34" fmla="*/ 432 w 1048"/>
                <a:gd name="T35" fmla="*/ 101 h 468"/>
                <a:gd name="T36" fmla="*/ 466 w 1048"/>
                <a:gd name="T37" fmla="*/ 166 h 468"/>
                <a:gd name="T38" fmla="*/ 438 w 1048"/>
                <a:gd name="T39" fmla="*/ 236 h 468"/>
                <a:gd name="T40" fmla="*/ 484 w 1048"/>
                <a:gd name="T41" fmla="*/ 280 h 468"/>
                <a:gd name="T42" fmla="*/ 489 w 1048"/>
                <a:gd name="T43" fmla="*/ 250 h 468"/>
                <a:gd name="T44" fmla="*/ 541 w 1048"/>
                <a:gd name="T45" fmla="*/ 210 h 468"/>
                <a:gd name="T46" fmla="*/ 551 w 1048"/>
                <a:gd name="T47" fmla="*/ 141 h 468"/>
                <a:gd name="T48" fmla="*/ 602 w 1048"/>
                <a:gd name="T49" fmla="*/ 174 h 468"/>
                <a:gd name="T50" fmla="*/ 635 w 1048"/>
                <a:gd name="T51" fmla="*/ 228 h 468"/>
                <a:gd name="T52" fmla="*/ 703 w 1048"/>
                <a:gd name="T53" fmla="*/ 156 h 468"/>
                <a:gd name="T54" fmla="*/ 737 w 1048"/>
                <a:gd name="T55" fmla="*/ 131 h 468"/>
                <a:gd name="T56" fmla="*/ 746 w 1048"/>
                <a:gd name="T57" fmla="*/ 263 h 468"/>
                <a:gd name="T58" fmla="*/ 794 w 1048"/>
                <a:gd name="T59" fmla="*/ 202 h 468"/>
                <a:gd name="T60" fmla="*/ 836 w 1048"/>
                <a:gd name="T61" fmla="*/ 157 h 468"/>
                <a:gd name="T62" fmla="*/ 822 w 1048"/>
                <a:gd name="T63" fmla="*/ 80 h 468"/>
                <a:gd name="T64" fmla="*/ 874 w 1048"/>
                <a:gd name="T65" fmla="*/ 112 h 468"/>
                <a:gd name="T66" fmla="*/ 859 w 1048"/>
                <a:gd name="T67" fmla="*/ 220 h 468"/>
                <a:gd name="T68" fmla="*/ 922 w 1048"/>
                <a:gd name="T69" fmla="*/ 133 h 468"/>
                <a:gd name="T70" fmla="*/ 932 w 1048"/>
                <a:gd name="T71" fmla="*/ 108 h 468"/>
                <a:gd name="T72" fmla="*/ 948 w 1048"/>
                <a:gd name="T73" fmla="*/ 140 h 468"/>
                <a:gd name="T74" fmla="*/ 1019 w 1048"/>
                <a:gd name="T75" fmla="*/ 54 h 468"/>
                <a:gd name="T76" fmla="*/ 1047 w 1048"/>
                <a:gd name="T77" fmla="*/ 26 h 468"/>
                <a:gd name="T78" fmla="*/ 1024 w 1048"/>
                <a:gd name="T79" fmla="*/ 96 h 468"/>
                <a:gd name="T80" fmla="*/ 1003 w 1048"/>
                <a:gd name="T81" fmla="*/ 236 h 468"/>
                <a:gd name="T82" fmla="*/ 911 w 1048"/>
                <a:gd name="T83" fmla="*/ 329 h 468"/>
                <a:gd name="T84" fmla="*/ 836 w 1048"/>
                <a:gd name="T85" fmla="*/ 423 h 468"/>
                <a:gd name="T86" fmla="*/ 720 w 1048"/>
                <a:gd name="T87" fmla="*/ 434 h 468"/>
                <a:gd name="T88" fmla="*/ 650 w 1048"/>
                <a:gd name="T89" fmla="*/ 457 h 468"/>
                <a:gd name="T90" fmla="*/ 588 w 1048"/>
                <a:gd name="T91" fmla="*/ 443 h 468"/>
                <a:gd name="T92" fmla="*/ 551 w 1048"/>
                <a:gd name="T93" fmla="*/ 424 h 468"/>
                <a:gd name="T94" fmla="*/ 485 w 1048"/>
                <a:gd name="T95" fmla="*/ 462 h 468"/>
                <a:gd name="T96" fmla="*/ 401 w 1048"/>
                <a:gd name="T97" fmla="*/ 460 h 468"/>
                <a:gd name="T98" fmla="*/ 326 w 1048"/>
                <a:gd name="T99" fmla="*/ 405 h 468"/>
                <a:gd name="T100" fmla="*/ 269 w 1048"/>
                <a:gd name="T101" fmla="*/ 416 h 468"/>
                <a:gd name="T102" fmla="*/ 208 w 1048"/>
                <a:gd name="T103" fmla="*/ 412 h 468"/>
                <a:gd name="T104" fmla="*/ 160 w 1048"/>
                <a:gd name="T105" fmla="*/ 368 h 4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48"/>
                <a:gd name="T160" fmla="*/ 0 h 468"/>
                <a:gd name="T161" fmla="*/ 1048 w 1048"/>
                <a:gd name="T162" fmla="*/ 468 h 4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48" h="468">
                  <a:moveTo>
                    <a:pt x="160" y="368"/>
                  </a:moveTo>
                  <a:lnTo>
                    <a:pt x="144" y="368"/>
                  </a:lnTo>
                  <a:lnTo>
                    <a:pt x="126" y="366"/>
                  </a:lnTo>
                  <a:lnTo>
                    <a:pt x="109" y="361"/>
                  </a:lnTo>
                  <a:lnTo>
                    <a:pt x="93" y="352"/>
                  </a:lnTo>
                  <a:lnTo>
                    <a:pt x="79" y="341"/>
                  </a:lnTo>
                  <a:lnTo>
                    <a:pt x="67" y="326"/>
                  </a:lnTo>
                  <a:lnTo>
                    <a:pt x="61" y="309"/>
                  </a:lnTo>
                  <a:lnTo>
                    <a:pt x="59" y="289"/>
                  </a:lnTo>
                  <a:lnTo>
                    <a:pt x="60" y="270"/>
                  </a:lnTo>
                  <a:lnTo>
                    <a:pt x="59" y="255"/>
                  </a:lnTo>
                  <a:lnTo>
                    <a:pt x="56" y="244"/>
                  </a:lnTo>
                  <a:lnTo>
                    <a:pt x="52" y="233"/>
                  </a:lnTo>
                  <a:lnTo>
                    <a:pt x="47" y="225"/>
                  </a:lnTo>
                  <a:lnTo>
                    <a:pt x="39" y="218"/>
                  </a:lnTo>
                  <a:lnTo>
                    <a:pt x="29" y="210"/>
                  </a:lnTo>
                  <a:lnTo>
                    <a:pt x="19" y="201"/>
                  </a:lnTo>
                  <a:lnTo>
                    <a:pt x="9" y="189"/>
                  </a:lnTo>
                  <a:lnTo>
                    <a:pt x="3" y="175"/>
                  </a:lnTo>
                  <a:lnTo>
                    <a:pt x="0" y="158"/>
                  </a:lnTo>
                  <a:lnTo>
                    <a:pt x="1" y="139"/>
                  </a:lnTo>
                  <a:lnTo>
                    <a:pt x="5" y="121"/>
                  </a:lnTo>
                  <a:lnTo>
                    <a:pt x="13" y="104"/>
                  </a:lnTo>
                  <a:lnTo>
                    <a:pt x="25" y="88"/>
                  </a:lnTo>
                  <a:lnTo>
                    <a:pt x="42" y="75"/>
                  </a:lnTo>
                  <a:lnTo>
                    <a:pt x="39" y="90"/>
                  </a:lnTo>
                  <a:lnTo>
                    <a:pt x="39" y="107"/>
                  </a:lnTo>
                  <a:lnTo>
                    <a:pt x="43" y="123"/>
                  </a:lnTo>
                  <a:lnTo>
                    <a:pt x="50" y="139"/>
                  </a:lnTo>
                  <a:lnTo>
                    <a:pt x="61" y="153"/>
                  </a:lnTo>
                  <a:lnTo>
                    <a:pt x="76" y="163"/>
                  </a:lnTo>
                  <a:lnTo>
                    <a:pt x="96" y="170"/>
                  </a:lnTo>
                  <a:lnTo>
                    <a:pt x="120" y="171"/>
                  </a:lnTo>
                  <a:lnTo>
                    <a:pt x="121" y="152"/>
                  </a:lnTo>
                  <a:lnTo>
                    <a:pt x="125" y="134"/>
                  </a:lnTo>
                  <a:lnTo>
                    <a:pt x="133" y="118"/>
                  </a:lnTo>
                  <a:lnTo>
                    <a:pt x="143" y="104"/>
                  </a:lnTo>
                  <a:lnTo>
                    <a:pt x="156" y="93"/>
                  </a:lnTo>
                  <a:lnTo>
                    <a:pt x="172" y="84"/>
                  </a:lnTo>
                  <a:lnTo>
                    <a:pt x="192" y="78"/>
                  </a:lnTo>
                  <a:lnTo>
                    <a:pt x="216" y="75"/>
                  </a:lnTo>
                  <a:lnTo>
                    <a:pt x="201" y="86"/>
                  </a:lnTo>
                  <a:lnTo>
                    <a:pt x="190" y="98"/>
                  </a:lnTo>
                  <a:lnTo>
                    <a:pt x="185" y="110"/>
                  </a:lnTo>
                  <a:lnTo>
                    <a:pt x="182" y="121"/>
                  </a:lnTo>
                  <a:lnTo>
                    <a:pt x="183" y="132"/>
                  </a:lnTo>
                  <a:lnTo>
                    <a:pt x="185" y="143"/>
                  </a:lnTo>
                  <a:lnTo>
                    <a:pt x="189" y="154"/>
                  </a:lnTo>
                  <a:lnTo>
                    <a:pt x="194" y="162"/>
                  </a:lnTo>
                  <a:lnTo>
                    <a:pt x="202" y="170"/>
                  </a:lnTo>
                  <a:lnTo>
                    <a:pt x="215" y="176"/>
                  </a:lnTo>
                  <a:lnTo>
                    <a:pt x="233" y="183"/>
                  </a:lnTo>
                  <a:lnTo>
                    <a:pt x="251" y="190"/>
                  </a:lnTo>
                  <a:lnTo>
                    <a:pt x="268" y="198"/>
                  </a:lnTo>
                  <a:lnTo>
                    <a:pt x="283" y="209"/>
                  </a:lnTo>
                  <a:lnTo>
                    <a:pt x="295" y="223"/>
                  </a:lnTo>
                  <a:lnTo>
                    <a:pt x="300" y="240"/>
                  </a:lnTo>
                  <a:lnTo>
                    <a:pt x="306" y="227"/>
                  </a:lnTo>
                  <a:lnTo>
                    <a:pt x="312" y="218"/>
                  </a:lnTo>
                  <a:lnTo>
                    <a:pt x="318" y="211"/>
                  </a:lnTo>
                  <a:lnTo>
                    <a:pt x="325" y="205"/>
                  </a:lnTo>
                  <a:lnTo>
                    <a:pt x="330" y="200"/>
                  </a:lnTo>
                  <a:lnTo>
                    <a:pt x="336" y="195"/>
                  </a:lnTo>
                  <a:lnTo>
                    <a:pt x="342" y="188"/>
                  </a:lnTo>
                  <a:lnTo>
                    <a:pt x="348" y="180"/>
                  </a:lnTo>
                  <a:lnTo>
                    <a:pt x="351" y="171"/>
                  </a:lnTo>
                  <a:lnTo>
                    <a:pt x="347" y="162"/>
                  </a:lnTo>
                  <a:lnTo>
                    <a:pt x="339" y="153"/>
                  </a:lnTo>
                  <a:lnTo>
                    <a:pt x="332" y="141"/>
                  </a:lnTo>
                  <a:lnTo>
                    <a:pt x="327" y="128"/>
                  </a:lnTo>
                  <a:lnTo>
                    <a:pt x="329" y="113"/>
                  </a:lnTo>
                  <a:lnTo>
                    <a:pt x="339" y="94"/>
                  </a:lnTo>
                  <a:lnTo>
                    <a:pt x="361" y="70"/>
                  </a:lnTo>
                  <a:lnTo>
                    <a:pt x="387" y="47"/>
                  </a:lnTo>
                  <a:lnTo>
                    <a:pt x="408" y="32"/>
                  </a:lnTo>
                  <a:lnTo>
                    <a:pt x="425" y="22"/>
                  </a:lnTo>
                  <a:lnTo>
                    <a:pt x="437" y="17"/>
                  </a:lnTo>
                  <a:lnTo>
                    <a:pt x="445" y="15"/>
                  </a:lnTo>
                  <a:lnTo>
                    <a:pt x="450" y="15"/>
                  </a:lnTo>
                  <a:lnTo>
                    <a:pt x="452" y="16"/>
                  </a:lnTo>
                  <a:lnTo>
                    <a:pt x="453" y="17"/>
                  </a:lnTo>
                  <a:lnTo>
                    <a:pt x="442" y="24"/>
                  </a:lnTo>
                  <a:lnTo>
                    <a:pt x="433" y="33"/>
                  </a:lnTo>
                  <a:lnTo>
                    <a:pt x="425" y="42"/>
                  </a:lnTo>
                  <a:lnTo>
                    <a:pt x="419" y="53"/>
                  </a:lnTo>
                  <a:lnTo>
                    <a:pt x="414" y="63"/>
                  </a:lnTo>
                  <a:lnTo>
                    <a:pt x="413" y="74"/>
                  </a:lnTo>
                  <a:lnTo>
                    <a:pt x="417" y="83"/>
                  </a:lnTo>
                  <a:lnTo>
                    <a:pt x="423" y="92"/>
                  </a:lnTo>
                  <a:lnTo>
                    <a:pt x="432" y="101"/>
                  </a:lnTo>
                  <a:lnTo>
                    <a:pt x="442" y="111"/>
                  </a:lnTo>
                  <a:lnTo>
                    <a:pt x="451" y="123"/>
                  </a:lnTo>
                  <a:lnTo>
                    <a:pt x="459" y="136"/>
                  </a:lnTo>
                  <a:lnTo>
                    <a:pt x="465" y="151"/>
                  </a:lnTo>
                  <a:lnTo>
                    <a:pt x="466" y="166"/>
                  </a:lnTo>
                  <a:lnTo>
                    <a:pt x="463" y="181"/>
                  </a:lnTo>
                  <a:lnTo>
                    <a:pt x="453" y="197"/>
                  </a:lnTo>
                  <a:lnTo>
                    <a:pt x="443" y="212"/>
                  </a:lnTo>
                  <a:lnTo>
                    <a:pt x="438" y="225"/>
                  </a:lnTo>
                  <a:lnTo>
                    <a:pt x="438" y="236"/>
                  </a:lnTo>
                  <a:lnTo>
                    <a:pt x="441" y="247"/>
                  </a:lnTo>
                  <a:lnTo>
                    <a:pt x="448" y="256"/>
                  </a:lnTo>
                  <a:lnTo>
                    <a:pt x="458" y="264"/>
                  </a:lnTo>
                  <a:lnTo>
                    <a:pt x="470" y="272"/>
                  </a:lnTo>
                  <a:lnTo>
                    <a:pt x="484" y="280"/>
                  </a:lnTo>
                  <a:lnTo>
                    <a:pt x="480" y="271"/>
                  </a:lnTo>
                  <a:lnTo>
                    <a:pt x="479" y="265"/>
                  </a:lnTo>
                  <a:lnTo>
                    <a:pt x="480" y="259"/>
                  </a:lnTo>
                  <a:lnTo>
                    <a:pt x="484" y="255"/>
                  </a:lnTo>
                  <a:lnTo>
                    <a:pt x="489" y="250"/>
                  </a:lnTo>
                  <a:lnTo>
                    <a:pt x="497" y="246"/>
                  </a:lnTo>
                  <a:lnTo>
                    <a:pt x="507" y="239"/>
                  </a:lnTo>
                  <a:lnTo>
                    <a:pt x="520" y="232"/>
                  </a:lnTo>
                  <a:lnTo>
                    <a:pt x="532" y="222"/>
                  </a:lnTo>
                  <a:lnTo>
                    <a:pt x="541" y="210"/>
                  </a:lnTo>
                  <a:lnTo>
                    <a:pt x="548" y="196"/>
                  </a:lnTo>
                  <a:lnTo>
                    <a:pt x="552" y="182"/>
                  </a:lnTo>
                  <a:lnTo>
                    <a:pt x="554" y="168"/>
                  </a:lnTo>
                  <a:lnTo>
                    <a:pt x="554" y="154"/>
                  </a:lnTo>
                  <a:lnTo>
                    <a:pt x="551" y="141"/>
                  </a:lnTo>
                  <a:lnTo>
                    <a:pt x="546" y="131"/>
                  </a:lnTo>
                  <a:lnTo>
                    <a:pt x="562" y="138"/>
                  </a:lnTo>
                  <a:lnTo>
                    <a:pt x="577" y="148"/>
                  </a:lnTo>
                  <a:lnTo>
                    <a:pt x="590" y="160"/>
                  </a:lnTo>
                  <a:lnTo>
                    <a:pt x="602" y="174"/>
                  </a:lnTo>
                  <a:lnTo>
                    <a:pt x="612" y="189"/>
                  </a:lnTo>
                  <a:lnTo>
                    <a:pt x="618" y="205"/>
                  </a:lnTo>
                  <a:lnTo>
                    <a:pt x="620" y="221"/>
                  </a:lnTo>
                  <a:lnTo>
                    <a:pt x="619" y="236"/>
                  </a:lnTo>
                  <a:lnTo>
                    <a:pt x="635" y="228"/>
                  </a:lnTo>
                  <a:lnTo>
                    <a:pt x="654" y="219"/>
                  </a:lnTo>
                  <a:lnTo>
                    <a:pt x="672" y="209"/>
                  </a:lnTo>
                  <a:lnTo>
                    <a:pt x="688" y="195"/>
                  </a:lnTo>
                  <a:lnTo>
                    <a:pt x="699" y="178"/>
                  </a:lnTo>
                  <a:lnTo>
                    <a:pt x="703" y="156"/>
                  </a:lnTo>
                  <a:lnTo>
                    <a:pt x="699" y="127"/>
                  </a:lnTo>
                  <a:lnTo>
                    <a:pt x="684" y="92"/>
                  </a:lnTo>
                  <a:lnTo>
                    <a:pt x="702" y="101"/>
                  </a:lnTo>
                  <a:lnTo>
                    <a:pt x="721" y="114"/>
                  </a:lnTo>
                  <a:lnTo>
                    <a:pt x="737" y="131"/>
                  </a:lnTo>
                  <a:lnTo>
                    <a:pt x="750" y="153"/>
                  </a:lnTo>
                  <a:lnTo>
                    <a:pt x="759" y="177"/>
                  </a:lnTo>
                  <a:lnTo>
                    <a:pt x="762" y="203"/>
                  </a:lnTo>
                  <a:lnTo>
                    <a:pt x="758" y="232"/>
                  </a:lnTo>
                  <a:lnTo>
                    <a:pt x="746" y="263"/>
                  </a:lnTo>
                  <a:lnTo>
                    <a:pt x="758" y="248"/>
                  </a:lnTo>
                  <a:lnTo>
                    <a:pt x="769" y="233"/>
                  </a:lnTo>
                  <a:lnTo>
                    <a:pt x="778" y="222"/>
                  </a:lnTo>
                  <a:lnTo>
                    <a:pt x="786" y="211"/>
                  </a:lnTo>
                  <a:lnTo>
                    <a:pt x="794" y="202"/>
                  </a:lnTo>
                  <a:lnTo>
                    <a:pt x="803" y="194"/>
                  </a:lnTo>
                  <a:lnTo>
                    <a:pt x="812" y="187"/>
                  </a:lnTo>
                  <a:lnTo>
                    <a:pt x="821" y="180"/>
                  </a:lnTo>
                  <a:lnTo>
                    <a:pt x="830" y="171"/>
                  </a:lnTo>
                  <a:lnTo>
                    <a:pt x="836" y="157"/>
                  </a:lnTo>
                  <a:lnTo>
                    <a:pt x="840" y="139"/>
                  </a:lnTo>
                  <a:lnTo>
                    <a:pt x="840" y="122"/>
                  </a:lnTo>
                  <a:lnTo>
                    <a:pt x="838" y="105"/>
                  </a:lnTo>
                  <a:lnTo>
                    <a:pt x="832" y="90"/>
                  </a:lnTo>
                  <a:lnTo>
                    <a:pt x="822" y="80"/>
                  </a:lnTo>
                  <a:lnTo>
                    <a:pt x="808" y="75"/>
                  </a:lnTo>
                  <a:lnTo>
                    <a:pt x="827" y="76"/>
                  </a:lnTo>
                  <a:lnTo>
                    <a:pt x="845" y="83"/>
                  </a:lnTo>
                  <a:lnTo>
                    <a:pt x="862" y="95"/>
                  </a:lnTo>
                  <a:lnTo>
                    <a:pt x="874" y="112"/>
                  </a:lnTo>
                  <a:lnTo>
                    <a:pt x="881" y="134"/>
                  </a:lnTo>
                  <a:lnTo>
                    <a:pt x="879" y="161"/>
                  </a:lnTo>
                  <a:lnTo>
                    <a:pt x="867" y="190"/>
                  </a:lnTo>
                  <a:lnTo>
                    <a:pt x="843" y="223"/>
                  </a:lnTo>
                  <a:lnTo>
                    <a:pt x="859" y="220"/>
                  </a:lnTo>
                  <a:lnTo>
                    <a:pt x="876" y="210"/>
                  </a:lnTo>
                  <a:lnTo>
                    <a:pt x="893" y="195"/>
                  </a:lnTo>
                  <a:lnTo>
                    <a:pt x="908" y="177"/>
                  </a:lnTo>
                  <a:lnTo>
                    <a:pt x="918" y="156"/>
                  </a:lnTo>
                  <a:lnTo>
                    <a:pt x="922" y="133"/>
                  </a:lnTo>
                  <a:lnTo>
                    <a:pt x="918" y="110"/>
                  </a:lnTo>
                  <a:lnTo>
                    <a:pt x="904" y="88"/>
                  </a:lnTo>
                  <a:lnTo>
                    <a:pt x="915" y="93"/>
                  </a:lnTo>
                  <a:lnTo>
                    <a:pt x="924" y="99"/>
                  </a:lnTo>
                  <a:lnTo>
                    <a:pt x="932" y="108"/>
                  </a:lnTo>
                  <a:lnTo>
                    <a:pt x="938" y="117"/>
                  </a:lnTo>
                  <a:lnTo>
                    <a:pt x="942" y="126"/>
                  </a:lnTo>
                  <a:lnTo>
                    <a:pt x="945" y="133"/>
                  </a:lnTo>
                  <a:lnTo>
                    <a:pt x="947" y="138"/>
                  </a:lnTo>
                  <a:lnTo>
                    <a:pt x="948" y="140"/>
                  </a:lnTo>
                  <a:lnTo>
                    <a:pt x="956" y="119"/>
                  </a:lnTo>
                  <a:lnTo>
                    <a:pt x="969" y="100"/>
                  </a:lnTo>
                  <a:lnTo>
                    <a:pt x="986" y="84"/>
                  </a:lnTo>
                  <a:lnTo>
                    <a:pt x="1004" y="69"/>
                  </a:lnTo>
                  <a:lnTo>
                    <a:pt x="1019" y="54"/>
                  </a:lnTo>
                  <a:lnTo>
                    <a:pt x="1031" y="37"/>
                  </a:lnTo>
                  <a:lnTo>
                    <a:pt x="1038" y="20"/>
                  </a:lnTo>
                  <a:lnTo>
                    <a:pt x="1036" y="0"/>
                  </a:lnTo>
                  <a:lnTo>
                    <a:pt x="1043" y="14"/>
                  </a:lnTo>
                  <a:lnTo>
                    <a:pt x="1047" y="26"/>
                  </a:lnTo>
                  <a:lnTo>
                    <a:pt x="1048" y="37"/>
                  </a:lnTo>
                  <a:lnTo>
                    <a:pt x="1047" y="50"/>
                  </a:lnTo>
                  <a:lnTo>
                    <a:pt x="1043" y="63"/>
                  </a:lnTo>
                  <a:lnTo>
                    <a:pt x="1035" y="78"/>
                  </a:lnTo>
                  <a:lnTo>
                    <a:pt x="1024" y="96"/>
                  </a:lnTo>
                  <a:lnTo>
                    <a:pt x="1010" y="118"/>
                  </a:lnTo>
                  <a:lnTo>
                    <a:pt x="1003" y="140"/>
                  </a:lnTo>
                  <a:lnTo>
                    <a:pt x="1001" y="170"/>
                  </a:lnTo>
                  <a:lnTo>
                    <a:pt x="1003" y="203"/>
                  </a:lnTo>
                  <a:lnTo>
                    <a:pt x="1003" y="236"/>
                  </a:lnTo>
                  <a:lnTo>
                    <a:pt x="997" y="267"/>
                  </a:lnTo>
                  <a:lnTo>
                    <a:pt x="982" y="291"/>
                  </a:lnTo>
                  <a:lnTo>
                    <a:pt x="956" y="306"/>
                  </a:lnTo>
                  <a:lnTo>
                    <a:pt x="913" y="307"/>
                  </a:lnTo>
                  <a:lnTo>
                    <a:pt x="911" y="329"/>
                  </a:lnTo>
                  <a:lnTo>
                    <a:pt x="906" y="354"/>
                  </a:lnTo>
                  <a:lnTo>
                    <a:pt x="897" y="378"/>
                  </a:lnTo>
                  <a:lnTo>
                    <a:pt x="883" y="398"/>
                  </a:lnTo>
                  <a:lnTo>
                    <a:pt x="863" y="414"/>
                  </a:lnTo>
                  <a:lnTo>
                    <a:pt x="836" y="423"/>
                  </a:lnTo>
                  <a:lnTo>
                    <a:pt x="801" y="422"/>
                  </a:lnTo>
                  <a:lnTo>
                    <a:pt x="755" y="411"/>
                  </a:lnTo>
                  <a:lnTo>
                    <a:pt x="745" y="419"/>
                  </a:lnTo>
                  <a:lnTo>
                    <a:pt x="733" y="427"/>
                  </a:lnTo>
                  <a:lnTo>
                    <a:pt x="720" y="434"/>
                  </a:lnTo>
                  <a:lnTo>
                    <a:pt x="707" y="441"/>
                  </a:lnTo>
                  <a:lnTo>
                    <a:pt x="692" y="447"/>
                  </a:lnTo>
                  <a:lnTo>
                    <a:pt x="678" y="451"/>
                  </a:lnTo>
                  <a:lnTo>
                    <a:pt x="664" y="455"/>
                  </a:lnTo>
                  <a:lnTo>
                    <a:pt x="650" y="457"/>
                  </a:lnTo>
                  <a:lnTo>
                    <a:pt x="636" y="458"/>
                  </a:lnTo>
                  <a:lnTo>
                    <a:pt x="623" y="457"/>
                  </a:lnTo>
                  <a:lnTo>
                    <a:pt x="610" y="454"/>
                  </a:lnTo>
                  <a:lnTo>
                    <a:pt x="598" y="449"/>
                  </a:lnTo>
                  <a:lnTo>
                    <a:pt x="588" y="443"/>
                  </a:lnTo>
                  <a:lnTo>
                    <a:pt x="579" y="432"/>
                  </a:lnTo>
                  <a:lnTo>
                    <a:pt x="572" y="421"/>
                  </a:lnTo>
                  <a:lnTo>
                    <a:pt x="567" y="407"/>
                  </a:lnTo>
                  <a:lnTo>
                    <a:pt x="560" y="415"/>
                  </a:lnTo>
                  <a:lnTo>
                    <a:pt x="551" y="424"/>
                  </a:lnTo>
                  <a:lnTo>
                    <a:pt x="540" y="433"/>
                  </a:lnTo>
                  <a:lnTo>
                    <a:pt x="528" y="442"/>
                  </a:lnTo>
                  <a:lnTo>
                    <a:pt x="515" y="449"/>
                  </a:lnTo>
                  <a:lnTo>
                    <a:pt x="500" y="456"/>
                  </a:lnTo>
                  <a:lnTo>
                    <a:pt x="485" y="462"/>
                  </a:lnTo>
                  <a:lnTo>
                    <a:pt x="469" y="466"/>
                  </a:lnTo>
                  <a:lnTo>
                    <a:pt x="453" y="468"/>
                  </a:lnTo>
                  <a:lnTo>
                    <a:pt x="436" y="468"/>
                  </a:lnTo>
                  <a:lnTo>
                    <a:pt x="419" y="465"/>
                  </a:lnTo>
                  <a:lnTo>
                    <a:pt x="401" y="460"/>
                  </a:lnTo>
                  <a:lnTo>
                    <a:pt x="384" y="451"/>
                  </a:lnTo>
                  <a:lnTo>
                    <a:pt x="367" y="439"/>
                  </a:lnTo>
                  <a:lnTo>
                    <a:pt x="351" y="423"/>
                  </a:lnTo>
                  <a:lnTo>
                    <a:pt x="335" y="403"/>
                  </a:lnTo>
                  <a:lnTo>
                    <a:pt x="326" y="405"/>
                  </a:lnTo>
                  <a:lnTo>
                    <a:pt x="315" y="407"/>
                  </a:lnTo>
                  <a:lnTo>
                    <a:pt x="304" y="409"/>
                  </a:lnTo>
                  <a:lnTo>
                    <a:pt x="293" y="412"/>
                  </a:lnTo>
                  <a:lnTo>
                    <a:pt x="281" y="414"/>
                  </a:lnTo>
                  <a:lnTo>
                    <a:pt x="269" y="416"/>
                  </a:lnTo>
                  <a:lnTo>
                    <a:pt x="257" y="417"/>
                  </a:lnTo>
                  <a:lnTo>
                    <a:pt x="245" y="417"/>
                  </a:lnTo>
                  <a:lnTo>
                    <a:pt x="232" y="417"/>
                  </a:lnTo>
                  <a:lnTo>
                    <a:pt x="219" y="415"/>
                  </a:lnTo>
                  <a:lnTo>
                    <a:pt x="208" y="412"/>
                  </a:lnTo>
                  <a:lnTo>
                    <a:pt x="197" y="407"/>
                  </a:lnTo>
                  <a:lnTo>
                    <a:pt x="186" y="401"/>
                  </a:lnTo>
                  <a:lnTo>
                    <a:pt x="177" y="392"/>
                  </a:lnTo>
                  <a:lnTo>
                    <a:pt x="168" y="381"/>
                  </a:lnTo>
                  <a:lnTo>
                    <a:pt x="160" y="368"/>
                  </a:lnTo>
                  <a:close/>
                </a:path>
              </a:pathLst>
            </a:custGeom>
            <a:solidFill>
              <a:srgbClr val="FF7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9" name="Freeform 20"/>
            <p:cNvSpPr>
              <a:spLocks/>
            </p:cNvSpPr>
            <p:nvPr/>
          </p:nvSpPr>
          <p:spPr bwMode="auto">
            <a:xfrm>
              <a:off x="3467" y="1526"/>
              <a:ext cx="126" cy="144"/>
            </a:xfrm>
            <a:custGeom>
              <a:avLst/>
              <a:gdLst>
                <a:gd name="T0" fmla="*/ 50 w 126"/>
                <a:gd name="T1" fmla="*/ 144 h 144"/>
                <a:gd name="T2" fmla="*/ 22 w 126"/>
                <a:gd name="T3" fmla="*/ 130 h 144"/>
                <a:gd name="T4" fmla="*/ 6 w 126"/>
                <a:gd name="T5" fmla="*/ 114 h 144"/>
                <a:gd name="T6" fmla="*/ 0 w 126"/>
                <a:gd name="T7" fmla="*/ 97 h 144"/>
                <a:gd name="T8" fmla="*/ 1 w 126"/>
                <a:gd name="T9" fmla="*/ 80 h 144"/>
                <a:gd name="T10" fmla="*/ 7 w 126"/>
                <a:gd name="T11" fmla="*/ 61 h 144"/>
                <a:gd name="T12" fmla="*/ 15 w 126"/>
                <a:gd name="T13" fmla="*/ 42 h 144"/>
                <a:gd name="T14" fmla="*/ 21 w 126"/>
                <a:gd name="T15" fmla="*/ 21 h 144"/>
                <a:gd name="T16" fmla="*/ 24 w 126"/>
                <a:gd name="T17" fmla="*/ 0 h 144"/>
                <a:gd name="T18" fmla="*/ 32 w 126"/>
                <a:gd name="T19" fmla="*/ 7 h 144"/>
                <a:gd name="T20" fmla="*/ 40 w 126"/>
                <a:gd name="T21" fmla="*/ 17 h 144"/>
                <a:gd name="T22" fmla="*/ 47 w 126"/>
                <a:gd name="T23" fmla="*/ 27 h 144"/>
                <a:gd name="T24" fmla="*/ 53 w 126"/>
                <a:gd name="T25" fmla="*/ 40 h 144"/>
                <a:gd name="T26" fmla="*/ 57 w 126"/>
                <a:gd name="T27" fmla="*/ 54 h 144"/>
                <a:gd name="T28" fmla="*/ 60 w 126"/>
                <a:gd name="T29" fmla="*/ 68 h 144"/>
                <a:gd name="T30" fmla="*/ 62 w 126"/>
                <a:gd name="T31" fmla="*/ 83 h 144"/>
                <a:gd name="T32" fmla="*/ 61 w 126"/>
                <a:gd name="T33" fmla="*/ 98 h 144"/>
                <a:gd name="T34" fmla="*/ 67 w 126"/>
                <a:gd name="T35" fmla="*/ 90 h 144"/>
                <a:gd name="T36" fmla="*/ 75 w 126"/>
                <a:gd name="T37" fmla="*/ 82 h 144"/>
                <a:gd name="T38" fmla="*/ 86 w 126"/>
                <a:gd name="T39" fmla="*/ 73 h 144"/>
                <a:gd name="T40" fmla="*/ 97 w 126"/>
                <a:gd name="T41" fmla="*/ 63 h 144"/>
                <a:gd name="T42" fmla="*/ 107 w 126"/>
                <a:gd name="T43" fmla="*/ 54 h 144"/>
                <a:gd name="T44" fmla="*/ 117 w 126"/>
                <a:gd name="T45" fmla="*/ 43 h 144"/>
                <a:gd name="T46" fmla="*/ 123 w 126"/>
                <a:gd name="T47" fmla="*/ 32 h 144"/>
                <a:gd name="T48" fmla="*/ 125 w 126"/>
                <a:gd name="T49" fmla="*/ 19 h 144"/>
                <a:gd name="T50" fmla="*/ 126 w 126"/>
                <a:gd name="T51" fmla="*/ 36 h 144"/>
                <a:gd name="T52" fmla="*/ 124 w 126"/>
                <a:gd name="T53" fmla="*/ 52 h 144"/>
                <a:gd name="T54" fmla="*/ 120 w 126"/>
                <a:gd name="T55" fmla="*/ 68 h 144"/>
                <a:gd name="T56" fmla="*/ 114 w 126"/>
                <a:gd name="T57" fmla="*/ 83 h 144"/>
                <a:gd name="T58" fmla="*/ 102 w 126"/>
                <a:gd name="T59" fmla="*/ 99 h 144"/>
                <a:gd name="T60" fmla="*/ 89 w 126"/>
                <a:gd name="T61" fmla="*/ 114 h 144"/>
                <a:gd name="T62" fmla="*/ 71 w 126"/>
                <a:gd name="T63" fmla="*/ 130 h 144"/>
                <a:gd name="T64" fmla="*/ 50 w 126"/>
                <a:gd name="T65" fmla="*/ 144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44"/>
                <a:gd name="T101" fmla="*/ 126 w 126"/>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44">
                  <a:moveTo>
                    <a:pt x="50" y="144"/>
                  </a:moveTo>
                  <a:lnTo>
                    <a:pt x="22" y="130"/>
                  </a:lnTo>
                  <a:lnTo>
                    <a:pt x="6" y="114"/>
                  </a:lnTo>
                  <a:lnTo>
                    <a:pt x="0" y="97"/>
                  </a:lnTo>
                  <a:lnTo>
                    <a:pt x="1" y="80"/>
                  </a:lnTo>
                  <a:lnTo>
                    <a:pt x="7" y="61"/>
                  </a:lnTo>
                  <a:lnTo>
                    <a:pt x="15" y="42"/>
                  </a:lnTo>
                  <a:lnTo>
                    <a:pt x="21" y="21"/>
                  </a:lnTo>
                  <a:lnTo>
                    <a:pt x="24" y="0"/>
                  </a:lnTo>
                  <a:lnTo>
                    <a:pt x="32" y="7"/>
                  </a:lnTo>
                  <a:lnTo>
                    <a:pt x="40" y="17"/>
                  </a:lnTo>
                  <a:lnTo>
                    <a:pt x="47" y="27"/>
                  </a:lnTo>
                  <a:lnTo>
                    <a:pt x="53" y="40"/>
                  </a:lnTo>
                  <a:lnTo>
                    <a:pt x="57" y="54"/>
                  </a:lnTo>
                  <a:lnTo>
                    <a:pt x="60" y="68"/>
                  </a:lnTo>
                  <a:lnTo>
                    <a:pt x="62" y="83"/>
                  </a:lnTo>
                  <a:lnTo>
                    <a:pt x="61" y="98"/>
                  </a:lnTo>
                  <a:lnTo>
                    <a:pt x="67" y="90"/>
                  </a:lnTo>
                  <a:lnTo>
                    <a:pt x="75" y="82"/>
                  </a:lnTo>
                  <a:lnTo>
                    <a:pt x="86" y="73"/>
                  </a:lnTo>
                  <a:lnTo>
                    <a:pt x="97" y="63"/>
                  </a:lnTo>
                  <a:lnTo>
                    <a:pt x="107" y="54"/>
                  </a:lnTo>
                  <a:lnTo>
                    <a:pt x="117" y="43"/>
                  </a:lnTo>
                  <a:lnTo>
                    <a:pt x="123" y="32"/>
                  </a:lnTo>
                  <a:lnTo>
                    <a:pt x="125" y="19"/>
                  </a:lnTo>
                  <a:lnTo>
                    <a:pt x="126" y="36"/>
                  </a:lnTo>
                  <a:lnTo>
                    <a:pt x="124" y="52"/>
                  </a:lnTo>
                  <a:lnTo>
                    <a:pt x="120" y="68"/>
                  </a:lnTo>
                  <a:lnTo>
                    <a:pt x="114" y="83"/>
                  </a:lnTo>
                  <a:lnTo>
                    <a:pt x="102" y="99"/>
                  </a:lnTo>
                  <a:lnTo>
                    <a:pt x="89" y="114"/>
                  </a:lnTo>
                  <a:lnTo>
                    <a:pt x="71" y="130"/>
                  </a:lnTo>
                  <a:lnTo>
                    <a:pt x="50" y="144"/>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60" name="Freeform 21"/>
            <p:cNvSpPr>
              <a:spLocks/>
            </p:cNvSpPr>
            <p:nvPr/>
          </p:nvSpPr>
          <p:spPr bwMode="auto">
            <a:xfrm>
              <a:off x="3296" y="1482"/>
              <a:ext cx="95" cy="127"/>
            </a:xfrm>
            <a:custGeom>
              <a:avLst/>
              <a:gdLst>
                <a:gd name="T0" fmla="*/ 95 w 95"/>
                <a:gd name="T1" fmla="*/ 121 h 127"/>
                <a:gd name="T2" fmla="*/ 82 w 95"/>
                <a:gd name="T3" fmla="*/ 123 h 127"/>
                <a:gd name="T4" fmla="*/ 69 w 95"/>
                <a:gd name="T5" fmla="*/ 126 h 127"/>
                <a:gd name="T6" fmla="*/ 56 w 95"/>
                <a:gd name="T7" fmla="*/ 127 h 127"/>
                <a:gd name="T8" fmla="*/ 43 w 95"/>
                <a:gd name="T9" fmla="*/ 126 h 127"/>
                <a:gd name="T10" fmla="*/ 30 w 95"/>
                <a:gd name="T11" fmla="*/ 123 h 127"/>
                <a:gd name="T12" fmla="*/ 19 w 95"/>
                <a:gd name="T13" fmla="*/ 116 h 127"/>
                <a:gd name="T14" fmla="*/ 9 w 95"/>
                <a:gd name="T15" fmla="*/ 105 h 127"/>
                <a:gd name="T16" fmla="*/ 3 w 95"/>
                <a:gd name="T17" fmla="*/ 88 h 127"/>
                <a:gd name="T18" fmla="*/ 0 w 95"/>
                <a:gd name="T19" fmla="*/ 69 h 127"/>
                <a:gd name="T20" fmla="*/ 0 w 95"/>
                <a:gd name="T21" fmla="*/ 55 h 127"/>
                <a:gd name="T22" fmla="*/ 2 w 95"/>
                <a:gd name="T23" fmla="*/ 43 h 127"/>
                <a:gd name="T24" fmla="*/ 5 w 95"/>
                <a:gd name="T25" fmla="*/ 33 h 127"/>
                <a:gd name="T26" fmla="*/ 8 w 95"/>
                <a:gd name="T27" fmla="*/ 24 h 127"/>
                <a:gd name="T28" fmla="*/ 9 w 95"/>
                <a:gd name="T29" fmla="*/ 16 h 127"/>
                <a:gd name="T30" fmla="*/ 8 w 95"/>
                <a:gd name="T31" fmla="*/ 8 h 127"/>
                <a:gd name="T32" fmla="*/ 3 w 95"/>
                <a:gd name="T33" fmla="*/ 0 h 127"/>
                <a:gd name="T34" fmla="*/ 11 w 95"/>
                <a:gd name="T35" fmla="*/ 5 h 127"/>
                <a:gd name="T36" fmla="*/ 17 w 95"/>
                <a:gd name="T37" fmla="*/ 11 h 127"/>
                <a:gd name="T38" fmla="*/ 24 w 95"/>
                <a:gd name="T39" fmla="*/ 18 h 127"/>
                <a:gd name="T40" fmla="*/ 29 w 95"/>
                <a:gd name="T41" fmla="*/ 27 h 127"/>
                <a:gd name="T42" fmla="*/ 33 w 95"/>
                <a:gd name="T43" fmla="*/ 36 h 127"/>
                <a:gd name="T44" fmla="*/ 35 w 95"/>
                <a:gd name="T45" fmla="*/ 47 h 127"/>
                <a:gd name="T46" fmla="*/ 37 w 95"/>
                <a:gd name="T47" fmla="*/ 58 h 127"/>
                <a:gd name="T48" fmla="*/ 37 w 95"/>
                <a:gd name="T49" fmla="*/ 70 h 127"/>
                <a:gd name="T50" fmla="*/ 38 w 95"/>
                <a:gd name="T51" fmla="*/ 81 h 127"/>
                <a:gd name="T52" fmla="*/ 43 w 95"/>
                <a:gd name="T53" fmla="*/ 89 h 127"/>
                <a:gd name="T54" fmla="*/ 50 w 95"/>
                <a:gd name="T55" fmla="*/ 94 h 127"/>
                <a:gd name="T56" fmla="*/ 59 w 95"/>
                <a:gd name="T57" fmla="*/ 98 h 127"/>
                <a:gd name="T58" fmla="*/ 68 w 95"/>
                <a:gd name="T59" fmla="*/ 102 h 127"/>
                <a:gd name="T60" fmla="*/ 78 w 95"/>
                <a:gd name="T61" fmla="*/ 107 h 127"/>
                <a:gd name="T62" fmla="*/ 87 w 95"/>
                <a:gd name="T63" fmla="*/ 113 h 127"/>
                <a:gd name="T64" fmla="*/ 95 w 95"/>
                <a:gd name="T65" fmla="*/ 121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5"/>
                <a:gd name="T100" fmla="*/ 0 h 127"/>
                <a:gd name="T101" fmla="*/ 95 w 95"/>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5" h="127">
                  <a:moveTo>
                    <a:pt x="95" y="121"/>
                  </a:moveTo>
                  <a:lnTo>
                    <a:pt x="82" y="123"/>
                  </a:lnTo>
                  <a:lnTo>
                    <a:pt x="69" y="126"/>
                  </a:lnTo>
                  <a:lnTo>
                    <a:pt x="56" y="127"/>
                  </a:lnTo>
                  <a:lnTo>
                    <a:pt x="43" y="126"/>
                  </a:lnTo>
                  <a:lnTo>
                    <a:pt x="30" y="123"/>
                  </a:lnTo>
                  <a:lnTo>
                    <a:pt x="19" y="116"/>
                  </a:lnTo>
                  <a:lnTo>
                    <a:pt x="9" y="105"/>
                  </a:lnTo>
                  <a:lnTo>
                    <a:pt x="3" y="88"/>
                  </a:lnTo>
                  <a:lnTo>
                    <a:pt x="0" y="69"/>
                  </a:lnTo>
                  <a:lnTo>
                    <a:pt x="0" y="55"/>
                  </a:lnTo>
                  <a:lnTo>
                    <a:pt x="2" y="43"/>
                  </a:lnTo>
                  <a:lnTo>
                    <a:pt x="5" y="33"/>
                  </a:lnTo>
                  <a:lnTo>
                    <a:pt x="8" y="24"/>
                  </a:lnTo>
                  <a:lnTo>
                    <a:pt x="9" y="16"/>
                  </a:lnTo>
                  <a:lnTo>
                    <a:pt x="8" y="8"/>
                  </a:lnTo>
                  <a:lnTo>
                    <a:pt x="3" y="0"/>
                  </a:lnTo>
                  <a:lnTo>
                    <a:pt x="11" y="5"/>
                  </a:lnTo>
                  <a:lnTo>
                    <a:pt x="17" y="11"/>
                  </a:lnTo>
                  <a:lnTo>
                    <a:pt x="24" y="18"/>
                  </a:lnTo>
                  <a:lnTo>
                    <a:pt x="29" y="27"/>
                  </a:lnTo>
                  <a:lnTo>
                    <a:pt x="33" y="36"/>
                  </a:lnTo>
                  <a:lnTo>
                    <a:pt x="35" y="47"/>
                  </a:lnTo>
                  <a:lnTo>
                    <a:pt x="37" y="58"/>
                  </a:lnTo>
                  <a:lnTo>
                    <a:pt x="37" y="70"/>
                  </a:lnTo>
                  <a:lnTo>
                    <a:pt x="38" y="81"/>
                  </a:lnTo>
                  <a:lnTo>
                    <a:pt x="43" y="89"/>
                  </a:lnTo>
                  <a:lnTo>
                    <a:pt x="50" y="94"/>
                  </a:lnTo>
                  <a:lnTo>
                    <a:pt x="59" y="98"/>
                  </a:lnTo>
                  <a:lnTo>
                    <a:pt x="68" y="102"/>
                  </a:lnTo>
                  <a:lnTo>
                    <a:pt x="78" y="107"/>
                  </a:lnTo>
                  <a:lnTo>
                    <a:pt x="87" y="113"/>
                  </a:lnTo>
                  <a:lnTo>
                    <a:pt x="95"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61" name="Freeform 22"/>
            <p:cNvSpPr>
              <a:spLocks/>
            </p:cNvSpPr>
            <p:nvPr/>
          </p:nvSpPr>
          <p:spPr bwMode="auto">
            <a:xfrm>
              <a:off x="3663" y="1511"/>
              <a:ext cx="106" cy="129"/>
            </a:xfrm>
            <a:custGeom>
              <a:avLst/>
              <a:gdLst>
                <a:gd name="T0" fmla="*/ 0 w 106"/>
                <a:gd name="T1" fmla="*/ 121 h 129"/>
                <a:gd name="T2" fmla="*/ 10 w 106"/>
                <a:gd name="T3" fmla="*/ 126 h 129"/>
                <a:gd name="T4" fmla="*/ 22 w 106"/>
                <a:gd name="T5" fmla="*/ 129 h 129"/>
                <a:gd name="T6" fmla="*/ 36 w 106"/>
                <a:gd name="T7" fmla="*/ 129 h 129"/>
                <a:gd name="T8" fmla="*/ 50 w 106"/>
                <a:gd name="T9" fmla="*/ 126 h 129"/>
                <a:gd name="T10" fmla="*/ 64 w 106"/>
                <a:gd name="T11" fmla="*/ 121 h 129"/>
                <a:gd name="T12" fmla="*/ 76 w 106"/>
                <a:gd name="T13" fmla="*/ 112 h 129"/>
                <a:gd name="T14" fmla="*/ 85 w 106"/>
                <a:gd name="T15" fmla="*/ 99 h 129"/>
                <a:gd name="T16" fmla="*/ 90 w 106"/>
                <a:gd name="T17" fmla="*/ 81 h 129"/>
                <a:gd name="T18" fmla="*/ 93 w 106"/>
                <a:gd name="T19" fmla="*/ 47 h 129"/>
                <a:gd name="T20" fmla="*/ 94 w 106"/>
                <a:gd name="T21" fmla="*/ 24 h 129"/>
                <a:gd name="T22" fmla="*/ 97 w 106"/>
                <a:gd name="T23" fmla="*/ 10 h 129"/>
                <a:gd name="T24" fmla="*/ 106 w 106"/>
                <a:gd name="T25" fmla="*/ 0 h 129"/>
                <a:gd name="T26" fmla="*/ 93 w 106"/>
                <a:gd name="T27" fmla="*/ 3 h 129"/>
                <a:gd name="T28" fmla="*/ 82 w 106"/>
                <a:gd name="T29" fmla="*/ 9 h 129"/>
                <a:gd name="T30" fmla="*/ 73 w 106"/>
                <a:gd name="T31" fmla="*/ 16 h 129"/>
                <a:gd name="T32" fmla="*/ 64 w 106"/>
                <a:gd name="T33" fmla="*/ 26 h 129"/>
                <a:gd name="T34" fmla="*/ 57 w 106"/>
                <a:gd name="T35" fmla="*/ 36 h 129"/>
                <a:gd name="T36" fmla="*/ 50 w 106"/>
                <a:gd name="T37" fmla="*/ 50 h 129"/>
                <a:gd name="T38" fmla="*/ 45 w 106"/>
                <a:gd name="T39" fmla="*/ 63 h 129"/>
                <a:gd name="T40" fmla="*/ 40 w 106"/>
                <a:gd name="T41" fmla="*/ 77 h 129"/>
                <a:gd name="T42" fmla="*/ 36 w 106"/>
                <a:gd name="T43" fmla="*/ 90 h 129"/>
                <a:gd name="T44" fmla="*/ 33 w 106"/>
                <a:gd name="T45" fmla="*/ 100 h 129"/>
                <a:gd name="T46" fmla="*/ 30 w 106"/>
                <a:gd name="T47" fmla="*/ 107 h 129"/>
                <a:gd name="T48" fmla="*/ 26 w 106"/>
                <a:gd name="T49" fmla="*/ 112 h 129"/>
                <a:gd name="T50" fmla="*/ 22 w 106"/>
                <a:gd name="T51" fmla="*/ 116 h 129"/>
                <a:gd name="T52" fmla="*/ 17 w 106"/>
                <a:gd name="T53" fmla="*/ 119 h 129"/>
                <a:gd name="T54" fmla="*/ 10 w 106"/>
                <a:gd name="T55" fmla="*/ 120 h 129"/>
                <a:gd name="T56" fmla="*/ 0 w 106"/>
                <a:gd name="T57" fmla="*/ 121 h 1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06"/>
                <a:gd name="T88" fmla="*/ 0 h 129"/>
                <a:gd name="T89" fmla="*/ 106 w 106"/>
                <a:gd name="T90" fmla="*/ 129 h 12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06" h="129">
                  <a:moveTo>
                    <a:pt x="0" y="121"/>
                  </a:moveTo>
                  <a:lnTo>
                    <a:pt x="10" y="126"/>
                  </a:lnTo>
                  <a:lnTo>
                    <a:pt x="22" y="129"/>
                  </a:lnTo>
                  <a:lnTo>
                    <a:pt x="36" y="129"/>
                  </a:lnTo>
                  <a:lnTo>
                    <a:pt x="50" y="126"/>
                  </a:lnTo>
                  <a:lnTo>
                    <a:pt x="64" y="121"/>
                  </a:lnTo>
                  <a:lnTo>
                    <a:pt x="76" y="112"/>
                  </a:lnTo>
                  <a:lnTo>
                    <a:pt x="85" y="99"/>
                  </a:lnTo>
                  <a:lnTo>
                    <a:pt x="90" y="81"/>
                  </a:lnTo>
                  <a:lnTo>
                    <a:pt x="93" y="47"/>
                  </a:lnTo>
                  <a:lnTo>
                    <a:pt x="94" y="24"/>
                  </a:lnTo>
                  <a:lnTo>
                    <a:pt x="97" y="10"/>
                  </a:lnTo>
                  <a:lnTo>
                    <a:pt x="106" y="0"/>
                  </a:lnTo>
                  <a:lnTo>
                    <a:pt x="93" y="3"/>
                  </a:lnTo>
                  <a:lnTo>
                    <a:pt x="82" y="9"/>
                  </a:lnTo>
                  <a:lnTo>
                    <a:pt x="73" y="16"/>
                  </a:lnTo>
                  <a:lnTo>
                    <a:pt x="64" y="26"/>
                  </a:lnTo>
                  <a:lnTo>
                    <a:pt x="57" y="36"/>
                  </a:lnTo>
                  <a:lnTo>
                    <a:pt x="50" y="50"/>
                  </a:lnTo>
                  <a:lnTo>
                    <a:pt x="45" y="63"/>
                  </a:lnTo>
                  <a:lnTo>
                    <a:pt x="40" y="77"/>
                  </a:lnTo>
                  <a:lnTo>
                    <a:pt x="36" y="90"/>
                  </a:lnTo>
                  <a:lnTo>
                    <a:pt x="33" y="100"/>
                  </a:lnTo>
                  <a:lnTo>
                    <a:pt x="30" y="107"/>
                  </a:lnTo>
                  <a:lnTo>
                    <a:pt x="26" y="112"/>
                  </a:lnTo>
                  <a:lnTo>
                    <a:pt x="22" y="116"/>
                  </a:lnTo>
                  <a:lnTo>
                    <a:pt x="17" y="119"/>
                  </a:lnTo>
                  <a:lnTo>
                    <a:pt x="10" y="120"/>
                  </a:lnTo>
                  <a:lnTo>
                    <a:pt x="0"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62" name="Freeform 23"/>
            <p:cNvSpPr>
              <a:spLocks/>
            </p:cNvSpPr>
            <p:nvPr/>
          </p:nvSpPr>
          <p:spPr bwMode="auto">
            <a:xfrm>
              <a:off x="3828" y="1504"/>
              <a:ext cx="94" cy="110"/>
            </a:xfrm>
            <a:custGeom>
              <a:avLst/>
              <a:gdLst>
                <a:gd name="T0" fmla="*/ 0 w 94"/>
                <a:gd name="T1" fmla="*/ 110 h 110"/>
                <a:gd name="T2" fmla="*/ 9 w 94"/>
                <a:gd name="T3" fmla="*/ 110 h 110"/>
                <a:gd name="T4" fmla="*/ 19 w 94"/>
                <a:gd name="T5" fmla="*/ 109 h 110"/>
                <a:gd name="T6" fmla="*/ 29 w 94"/>
                <a:gd name="T7" fmla="*/ 107 h 110"/>
                <a:gd name="T8" fmla="*/ 40 w 94"/>
                <a:gd name="T9" fmla="*/ 103 h 110"/>
                <a:gd name="T10" fmla="*/ 50 w 94"/>
                <a:gd name="T11" fmla="*/ 97 h 110"/>
                <a:gd name="T12" fmla="*/ 58 w 94"/>
                <a:gd name="T13" fmla="*/ 90 h 110"/>
                <a:gd name="T14" fmla="*/ 63 w 94"/>
                <a:gd name="T15" fmla="*/ 80 h 110"/>
                <a:gd name="T16" fmla="*/ 66 w 94"/>
                <a:gd name="T17" fmla="*/ 68 h 110"/>
                <a:gd name="T18" fmla="*/ 69 w 94"/>
                <a:gd name="T19" fmla="*/ 43 h 110"/>
                <a:gd name="T20" fmla="*/ 76 w 94"/>
                <a:gd name="T21" fmla="*/ 22 h 110"/>
                <a:gd name="T22" fmla="*/ 84 w 94"/>
                <a:gd name="T23" fmla="*/ 7 h 110"/>
                <a:gd name="T24" fmla="*/ 94 w 94"/>
                <a:gd name="T25" fmla="*/ 0 h 110"/>
                <a:gd name="T26" fmla="*/ 84 w 94"/>
                <a:gd name="T27" fmla="*/ 1 h 110"/>
                <a:gd name="T28" fmla="*/ 71 w 94"/>
                <a:gd name="T29" fmla="*/ 4 h 110"/>
                <a:gd name="T30" fmla="*/ 58 w 94"/>
                <a:gd name="T31" fmla="*/ 9 h 110"/>
                <a:gd name="T32" fmla="*/ 44 w 94"/>
                <a:gd name="T33" fmla="*/ 16 h 110"/>
                <a:gd name="T34" fmla="*/ 30 w 94"/>
                <a:gd name="T35" fmla="*/ 25 h 110"/>
                <a:gd name="T36" fmla="*/ 19 w 94"/>
                <a:gd name="T37" fmla="*/ 36 h 110"/>
                <a:gd name="T38" fmla="*/ 11 w 94"/>
                <a:gd name="T39" fmla="*/ 47 h 110"/>
                <a:gd name="T40" fmla="*/ 6 w 94"/>
                <a:gd name="T41" fmla="*/ 60 h 110"/>
                <a:gd name="T42" fmla="*/ 4 w 94"/>
                <a:gd name="T43" fmla="*/ 79 h 110"/>
                <a:gd name="T44" fmla="*/ 4 w 94"/>
                <a:gd name="T45" fmla="*/ 92 h 110"/>
                <a:gd name="T46" fmla="*/ 3 w 94"/>
                <a:gd name="T47" fmla="*/ 101 h 110"/>
                <a:gd name="T48" fmla="*/ 0 w 94"/>
                <a:gd name="T49" fmla="*/ 110 h 1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4"/>
                <a:gd name="T76" fmla="*/ 0 h 110"/>
                <a:gd name="T77" fmla="*/ 94 w 94"/>
                <a:gd name="T78" fmla="*/ 110 h 1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4" h="110">
                  <a:moveTo>
                    <a:pt x="0" y="110"/>
                  </a:moveTo>
                  <a:lnTo>
                    <a:pt x="9" y="110"/>
                  </a:lnTo>
                  <a:lnTo>
                    <a:pt x="19" y="109"/>
                  </a:lnTo>
                  <a:lnTo>
                    <a:pt x="29" y="107"/>
                  </a:lnTo>
                  <a:lnTo>
                    <a:pt x="40" y="103"/>
                  </a:lnTo>
                  <a:lnTo>
                    <a:pt x="50" y="97"/>
                  </a:lnTo>
                  <a:lnTo>
                    <a:pt x="58" y="90"/>
                  </a:lnTo>
                  <a:lnTo>
                    <a:pt x="63" y="80"/>
                  </a:lnTo>
                  <a:lnTo>
                    <a:pt x="66" y="68"/>
                  </a:lnTo>
                  <a:lnTo>
                    <a:pt x="69" y="43"/>
                  </a:lnTo>
                  <a:lnTo>
                    <a:pt x="76" y="22"/>
                  </a:lnTo>
                  <a:lnTo>
                    <a:pt x="84" y="7"/>
                  </a:lnTo>
                  <a:lnTo>
                    <a:pt x="94" y="0"/>
                  </a:lnTo>
                  <a:lnTo>
                    <a:pt x="84" y="1"/>
                  </a:lnTo>
                  <a:lnTo>
                    <a:pt x="71" y="4"/>
                  </a:lnTo>
                  <a:lnTo>
                    <a:pt x="58" y="9"/>
                  </a:lnTo>
                  <a:lnTo>
                    <a:pt x="44" y="16"/>
                  </a:lnTo>
                  <a:lnTo>
                    <a:pt x="30" y="25"/>
                  </a:lnTo>
                  <a:lnTo>
                    <a:pt x="19" y="36"/>
                  </a:lnTo>
                  <a:lnTo>
                    <a:pt x="11" y="47"/>
                  </a:lnTo>
                  <a:lnTo>
                    <a:pt x="6" y="60"/>
                  </a:lnTo>
                  <a:lnTo>
                    <a:pt x="4" y="79"/>
                  </a:lnTo>
                  <a:lnTo>
                    <a:pt x="4" y="92"/>
                  </a:lnTo>
                  <a:lnTo>
                    <a:pt x="3" y="101"/>
                  </a:lnTo>
                  <a:lnTo>
                    <a:pt x="0" y="110"/>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63" name="Freeform 24"/>
            <p:cNvSpPr>
              <a:spLocks/>
            </p:cNvSpPr>
            <p:nvPr/>
          </p:nvSpPr>
          <p:spPr bwMode="auto">
            <a:xfrm>
              <a:off x="3164" y="1465"/>
              <a:ext cx="55" cy="99"/>
            </a:xfrm>
            <a:custGeom>
              <a:avLst/>
              <a:gdLst>
                <a:gd name="T0" fmla="*/ 55 w 55"/>
                <a:gd name="T1" fmla="*/ 99 h 99"/>
                <a:gd name="T2" fmla="*/ 47 w 55"/>
                <a:gd name="T3" fmla="*/ 96 h 99"/>
                <a:gd name="T4" fmla="*/ 39 w 55"/>
                <a:gd name="T5" fmla="*/ 93 h 99"/>
                <a:gd name="T6" fmla="*/ 31 w 55"/>
                <a:gd name="T7" fmla="*/ 88 h 99"/>
                <a:gd name="T8" fmla="*/ 23 w 55"/>
                <a:gd name="T9" fmla="*/ 82 h 99"/>
                <a:gd name="T10" fmla="*/ 16 w 55"/>
                <a:gd name="T11" fmla="*/ 71 h 99"/>
                <a:gd name="T12" fmla="*/ 9 w 55"/>
                <a:gd name="T13" fmla="*/ 55 h 99"/>
                <a:gd name="T14" fmla="*/ 4 w 55"/>
                <a:gd name="T15" fmla="*/ 32 h 99"/>
                <a:gd name="T16" fmla="*/ 0 w 55"/>
                <a:gd name="T17" fmla="*/ 0 h 99"/>
                <a:gd name="T18" fmla="*/ 11 w 55"/>
                <a:gd name="T19" fmla="*/ 7 h 99"/>
                <a:gd name="T20" fmla="*/ 21 w 55"/>
                <a:gd name="T21" fmla="*/ 14 h 99"/>
                <a:gd name="T22" fmla="*/ 30 w 55"/>
                <a:gd name="T23" fmla="*/ 21 h 99"/>
                <a:gd name="T24" fmla="*/ 37 w 55"/>
                <a:gd name="T25" fmla="*/ 29 h 99"/>
                <a:gd name="T26" fmla="*/ 43 w 55"/>
                <a:gd name="T27" fmla="*/ 40 h 99"/>
                <a:gd name="T28" fmla="*/ 48 w 55"/>
                <a:gd name="T29" fmla="*/ 55 h 99"/>
                <a:gd name="T30" fmla="*/ 52 w 55"/>
                <a:gd name="T31" fmla="*/ 73 h 99"/>
                <a:gd name="T32" fmla="*/ 55 w 55"/>
                <a:gd name="T33" fmla="*/ 99 h 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99"/>
                <a:gd name="T53" fmla="*/ 55 w 55"/>
                <a:gd name="T54" fmla="*/ 99 h 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99">
                  <a:moveTo>
                    <a:pt x="55" y="99"/>
                  </a:moveTo>
                  <a:lnTo>
                    <a:pt x="47" y="96"/>
                  </a:lnTo>
                  <a:lnTo>
                    <a:pt x="39" y="93"/>
                  </a:lnTo>
                  <a:lnTo>
                    <a:pt x="31" y="88"/>
                  </a:lnTo>
                  <a:lnTo>
                    <a:pt x="23" y="82"/>
                  </a:lnTo>
                  <a:lnTo>
                    <a:pt x="16" y="71"/>
                  </a:lnTo>
                  <a:lnTo>
                    <a:pt x="9" y="55"/>
                  </a:lnTo>
                  <a:lnTo>
                    <a:pt x="4" y="32"/>
                  </a:lnTo>
                  <a:lnTo>
                    <a:pt x="0" y="0"/>
                  </a:lnTo>
                  <a:lnTo>
                    <a:pt x="11" y="7"/>
                  </a:lnTo>
                  <a:lnTo>
                    <a:pt x="21" y="14"/>
                  </a:lnTo>
                  <a:lnTo>
                    <a:pt x="30" y="21"/>
                  </a:lnTo>
                  <a:lnTo>
                    <a:pt x="37" y="29"/>
                  </a:lnTo>
                  <a:lnTo>
                    <a:pt x="43" y="40"/>
                  </a:lnTo>
                  <a:lnTo>
                    <a:pt x="48" y="55"/>
                  </a:lnTo>
                  <a:lnTo>
                    <a:pt x="52" y="73"/>
                  </a:lnTo>
                  <a:lnTo>
                    <a:pt x="55" y="99"/>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grpSp>
      <p:grpSp>
        <p:nvGrpSpPr>
          <p:cNvPr id="6" name="Group 25"/>
          <p:cNvGrpSpPr>
            <a:grpSpLocks/>
          </p:cNvGrpSpPr>
          <p:nvPr/>
        </p:nvGrpSpPr>
        <p:grpSpPr bwMode="auto">
          <a:xfrm rot="21221975">
            <a:off x="3057526" y="2903936"/>
            <a:ext cx="1247775" cy="557213"/>
            <a:chOff x="3064" y="1215"/>
            <a:chExt cx="1048" cy="468"/>
          </a:xfrm>
        </p:grpSpPr>
        <p:sp>
          <p:nvSpPr>
            <p:cNvPr id="1052" name="Freeform 26"/>
            <p:cNvSpPr>
              <a:spLocks/>
            </p:cNvSpPr>
            <p:nvPr/>
          </p:nvSpPr>
          <p:spPr bwMode="auto">
            <a:xfrm>
              <a:off x="3064" y="1215"/>
              <a:ext cx="1048" cy="468"/>
            </a:xfrm>
            <a:custGeom>
              <a:avLst/>
              <a:gdLst>
                <a:gd name="T0" fmla="*/ 93 w 1048"/>
                <a:gd name="T1" fmla="*/ 352 h 468"/>
                <a:gd name="T2" fmla="*/ 60 w 1048"/>
                <a:gd name="T3" fmla="*/ 270 h 468"/>
                <a:gd name="T4" fmla="*/ 39 w 1048"/>
                <a:gd name="T5" fmla="*/ 218 h 468"/>
                <a:gd name="T6" fmla="*/ 0 w 1048"/>
                <a:gd name="T7" fmla="*/ 158 h 468"/>
                <a:gd name="T8" fmla="*/ 42 w 1048"/>
                <a:gd name="T9" fmla="*/ 75 h 468"/>
                <a:gd name="T10" fmla="*/ 61 w 1048"/>
                <a:gd name="T11" fmla="*/ 153 h 468"/>
                <a:gd name="T12" fmla="*/ 125 w 1048"/>
                <a:gd name="T13" fmla="*/ 134 h 468"/>
                <a:gd name="T14" fmla="*/ 192 w 1048"/>
                <a:gd name="T15" fmla="*/ 78 h 468"/>
                <a:gd name="T16" fmla="*/ 182 w 1048"/>
                <a:gd name="T17" fmla="*/ 121 h 468"/>
                <a:gd name="T18" fmla="*/ 202 w 1048"/>
                <a:gd name="T19" fmla="*/ 170 h 468"/>
                <a:gd name="T20" fmla="*/ 283 w 1048"/>
                <a:gd name="T21" fmla="*/ 209 h 468"/>
                <a:gd name="T22" fmla="*/ 318 w 1048"/>
                <a:gd name="T23" fmla="*/ 211 h 468"/>
                <a:gd name="T24" fmla="*/ 348 w 1048"/>
                <a:gd name="T25" fmla="*/ 180 h 468"/>
                <a:gd name="T26" fmla="*/ 327 w 1048"/>
                <a:gd name="T27" fmla="*/ 128 h 468"/>
                <a:gd name="T28" fmla="*/ 408 w 1048"/>
                <a:gd name="T29" fmla="*/ 32 h 468"/>
                <a:gd name="T30" fmla="*/ 452 w 1048"/>
                <a:gd name="T31" fmla="*/ 16 h 468"/>
                <a:gd name="T32" fmla="*/ 419 w 1048"/>
                <a:gd name="T33" fmla="*/ 53 h 468"/>
                <a:gd name="T34" fmla="*/ 432 w 1048"/>
                <a:gd name="T35" fmla="*/ 101 h 468"/>
                <a:gd name="T36" fmla="*/ 466 w 1048"/>
                <a:gd name="T37" fmla="*/ 166 h 468"/>
                <a:gd name="T38" fmla="*/ 438 w 1048"/>
                <a:gd name="T39" fmla="*/ 236 h 468"/>
                <a:gd name="T40" fmla="*/ 484 w 1048"/>
                <a:gd name="T41" fmla="*/ 280 h 468"/>
                <a:gd name="T42" fmla="*/ 489 w 1048"/>
                <a:gd name="T43" fmla="*/ 250 h 468"/>
                <a:gd name="T44" fmla="*/ 541 w 1048"/>
                <a:gd name="T45" fmla="*/ 210 h 468"/>
                <a:gd name="T46" fmla="*/ 551 w 1048"/>
                <a:gd name="T47" fmla="*/ 141 h 468"/>
                <a:gd name="T48" fmla="*/ 602 w 1048"/>
                <a:gd name="T49" fmla="*/ 174 h 468"/>
                <a:gd name="T50" fmla="*/ 635 w 1048"/>
                <a:gd name="T51" fmla="*/ 228 h 468"/>
                <a:gd name="T52" fmla="*/ 703 w 1048"/>
                <a:gd name="T53" fmla="*/ 156 h 468"/>
                <a:gd name="T54" fmla="*/ 737 w 1048"/>
                <a:gd name="T55" fmla="*/ 131 h 468"/>
                <a:gd name="T56" fmla="*/ 746 w 1048"/>
                <a:gd name="T57" fmla="*/ 263 h 468"/>
                <a:gd name="T58" fmla="*/ 794 w 1048"/>
                <a:gd name="T59" fmla="*/ 202 h 468"/>
                <a:gd name="T60" fmla="*/ 836 w 1048"/>
                <a:gd name="T61" fmla="*/ 157 h 468"/>
                <a:gd name="T62" fmla="*/ 822 w 1048"/>
                <a:gd name="T63" fmla="*/ 80 h 468"/>
                <a:gd name="T64" fmla="*/ 874 w 1048"/>
                <a:gd name="T65" fmla="*/ 112 h 468"/>
                <a:gd name="T66" fmla="*/ 859 w 1048"/>
                <a:gd name="T67" fmla="*/ 220 h 468"/>
                <a:gd name="T68" fmla="*/ 922 w 1048"/>
                <a:gd name="T69" fmla="*/ 133 h 468"/>
                <a:gd name="T70" fmla="*/ 932 w 1048"/>
                <a:gd name="T71" fmla="*/ 108 h 468"/>
                <a:gd name="T72" fmla="*/ 948 w 1048"/>
                <a:gd name="T73" fmla="*/ 140 h 468"/>
                <a:gd name="T74" fmla="*/ 1019 w 1048"/>
                <a:gd name="T75" fmla="*/ 54 h 468"/>
                <a:gd name="T76" fmla="*/ 1047 w 1048"/>
                <a:gd name="T77" fmla="*/ 26 h 468"/>
                <a:gd name="T78" fmla="*/ 1024 w 1048"/>
                <a:gd name="T79" fmla="*/ 96 h 468"/>
                <a:gd name="T80" fmla="*/ 1003 w 1048"/>
                <a:gd name="T81" fmla="*/ 236 h 468"/>
                <a:gd name="T82" fmla="*/ 911 w 1048"/>
                <a:gd name="T83" fmla="*/ 329 h 468"/>
                <a:gd name="T84" fmla="*/ 836 w 1048"/>
                <a:gd name="T85" fmla="*/ 423 h 468"/>
                <a:gd name="T86" fmla="*/ 720 w 1048"/>
                <a:gd name="T87" fmla="*/ 434 h 468"/>
                <a:gd name="T88" fmla="*/ 650 w 1048"/>
                <a:gd name="T89" fmla="*/ 457 h 468"/>
                <a:gd name="T90" fmla="*/ 588 w 1048"/>
                <a:gd name="T91" fmla="*/ 443 h 468"/>
                <a:gd name="T92" fmla="*/ 551 w 1048"/>
                <a:gd name="T93" fmla="*/ 424 h 468"/>
                <a:gd name="T94" fmla="*/ 485 w 1048"/>
                <a:gd name="T95" fmla="*/ 462 h 468"/>
                <a:gd name="T96" fmla="*/ 401 w 1048"/>
                <a:gd name="T97" fmla="*/ 460 h 468"/>
                <a:gd name="T98" fmla="*/ 326 w 1048"/>
                <a:gd name="T99" fmla="*/ 405 h 468"/>
                <a:gd name="T100" fmla="*/ 269 w 1048"/>
                <a:gd name="T101" fmla="*/ 416 h 468"/>
                <a:gd name="T102" fmla="*/ 208 w 1048"/>
                <a:gd name="T103" fmla="*/ 412 h 468"/>
                <a:gd name="T104" fmla="*/ 160 w 1048"/>
                <a:gd name="T105" fmla="*/ 368 h 4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48"/>
                <a:gd name="T160" fmla="*/ 0 h 468"/>
                <a:gd name="T161" fmla="*/ 1048 w 1048"/>
                <a:gd name="T162" fmla="*/ 468 h 4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48" h="468">
                  <a:moveTo>
                    <a:pt x="160" y="368"/>
                  </a:moveTo>
                  <a:lnTo>
                    <a:pt x="144" y="368"/>
                  </a:lnTo>
                  <a:lnTo>
                    <a:pt x="126" y="366"/>
                  </a:lnTo>
                  <a:lnTo>
                    <a:pt x="109" y="361"/>
                  </a:lnTo>
                  <a:lnTo>
                    <a:pt x="93" y="352"/>
                  </a:lnTo>
                  <a:lnTo>
                    <a:pt x="79" y="341"/>
                  </a:lnTo>
                  <a:lnTo>
                    <a:pt x="67" y="326"/>
                  </a:lnTo>
                  <a:lnTo>
                    <a:pt x="61" y="309"/>
                  </a:lnTo>
                  <a:lnTo>
                    <a:pt x="59" y="289"/>
                  </a:lnTo>
                  <a:lnTo>
                    <a:pt x="60" y="270"/>
                  </a:lnTo>
                  <a:lnTo>
                    <a:pt x="59" y="255"/>
                  </a:lnTo>
                  <a:lnTo>
                    <a:pt x="56" y="244"/>
                  </a:lnTo>
                  <a:lnTo>
                    <a:pt x="52" y="233"/>
                  </a:lnTo>
                  <a:lnTo>
                    <a:pt x="47" y="225"/>
                  </a:lnTo>
                  <a:lnTo>
                    <a:pt x="39" y="218"/>
                  </a:lnTo>
                  <a:lnTo>
                    <a:pt x="29" y="210"/>
                  </a:lnTo>
                  <a:lnTo>
                    <a:pt x="19" y="201"/>
                  </a:lnTo>
                  <a:lnTo>
                    <a:pt x="9" y="189"/>
                  </a:lnTo>
                  <a:lnTo>
                    <a:pt x="3" y="175"/>
                  </a:lnTo>
                  <a:lnTo>
                    <a:pt x="0" y="158"/>
                  </a:lnTo>
                  <a:lnTo>
                    <a:pt x="1" y="139"/>
                  </a:lnTo>
                  <a:lnTo>
                    <a:pt x="5" y="121"/>
                  </a:lnTo>
                  <a:lnTo>
                    <a:pt x="13" y="104"/>
                  </a:lnTo>
                  <a:lnTo>
                    <a:pt x="25" y="88"/>
                  </a:lnTo>
                  <a:lnTo>
                    <a:pt x="42" y="75"/>
                  </a:lnTo>
                  <a:lnTo>
                    <a:pt x="39" y="90"/>
                  </a:lnTo>
                  <a:lnTo>
                    <a:pt x="39" y="107"/>
                  </a:lnTo>
                  <a:lnTo>
                    <a:pt x="43" y="123"/>
                  </a:lnTo>
                  <a:lnTo>
                    <a:pt x="50" y="139"/>
                  </a:lnTo>
                  <a:lnTo>
                    <a:pt x="61" y="153"/>
                  </a:lnTo>
                  <a:lnTo>
                    <a:pt x="76" y="163"/>
                  </a:lnTo>
                  <a:lnTo>
                    <a:pt x="96" y="170"/>
                  </a:lnTo>
                  <a:lnTo>
                    <a:pt x="120" y="171"/>
                  </a:lnTo>
                  <a:lnTo>
                    <a:pt x="121" y="152"/>
                  </a:lnTo>
                  <a:lnTo>
                    <a:pt x="125" y="134"/>
                  </a:lnTo>
                  <a:lnTo>
                    <a:pt x="133" y="118"/>
                  </a:lnTo>
                  <a:lnTo>
                    <a:pt x="143" y="104"/>
                  </a:lnTo>
                  <a:lnTo>
                    <a:pt x="156" y="93"/>
                  </a:lnTo>
                  <a:lnTo>
                    <a:pt x="172" y="84"/>
                  </a:lnTo>
                  <a:lnTo>
                    <a:pt x="192" y="78"/>
                  </a:lnTo>
                  <a:lnTo>
                    <a:pt x="216" y="75"/>
                  </a:lnTo>
                  <a:lnTo>
                    <a:pt x="201" y="86"/>
                  </a:lnTo>
                  <a:lnTo>
                    <a:pt x="190" y="98"/>
                  </a:lnTo>
                  <a:lnTo>
                    <a:pt x="185" y="110"/>
                  </a:lnTo>
                  <a:lnTo>
                    <a:pt x="182" y="121"/>
                  </a:lnTo>
                  <a:lnTo>
                    <a:pt x="183" y="132"/>
                  </a:lnTo>
                  <a:lnTo>
                    <a:pt x="185" y="143"/>
                  </a:lnTo>
                  <a:lnTo>
                    <a:pt x="189" y="154"/>
                  </a:lnTo>
                  <a:lnTo>
                    <a:pt x="194" y="162"/>
                  </a:lnTo>
                  <a:lnTo>
                    <a:pt x="202" y="170"/>
                  </a:lnTo>
                  <a:lnTo>
                    <a:pt x="215" y="176"/>
                  </a:lnTo>
                  <a:lnTo>
                    <a:pt x="233" y="183"/>
                  </a:lnTo>
                  <a:lnTo>
                    <a:pt x="251" y="190"/>
                  </a:lnTo>
                  <a:lnTo>
                    <a:pt x="268" y="198"/>
                  </a:lnTo>
                  <a:lnTo>
                    <a:pt x="283" y="209"/>
                  </a:lnTo>
                  <a:lnTo>
                    <a:pt x="295" y="223"/>
                  </a:lnTo>
                  <a:lnTo>
                    <a:pt x="300" y="240"/>
                  </a:lnTo>
                  <a:lnTo>
                    <a:pt x="306" y="227"/>
                  </a:lnTo>
                  <a:lnTo>
                    <a:pt x="312" y="218"/>
                  </a:lnTo>
                  <a:lnTo>
                    <a:pt x="318" y="211"/>
                  </a:lnTo>
                  <a:lnTo>
                    <a:pt x="325" y="205"/>
                  </a:lnTo>
                  <a:lnTo>
                    <a:pt x="330" y="200"/>
                  </a:lnTo>
                  <a:lnTo>
                    <a:pt x="336" y="195"/>
                  </a:lnTo>
                  <a:lnTo>
                    <a:pt x="342" y="188"/>
                  </a:lnTo>
                  <a:lnTo>
                    <a:pt x="348" y="180"/>
                  </a:lnTo>
                  <a:lnTo>
                    <a:pt x="351" y="171"/>
                  </a:lnTo>
                  <a:lnTo>
                    <a:pt x="347" y="162"/>
                  </a:lnTo>
                  <a:lnTo>
                    <a:pt x="339" y="153"/>
                  </a:lnTo>
                  <a:lnTo>
                    <a:pt x="332" y="141"/>
                  </a:lnTo>
                  <a:lnTo>
                    <a:pt x="327" y="128"/>
                  </a:lnTo>
                  <a:lnTo>
                    <a:pt x="329" y="113"/>
                  </a:lnTo>
                  <a:lnTo>
                    <a:pt x="339" y="94"/>
                  </a:lnTo>
                  <a:lnTo>
                    <a:pt x="361" y="70"/>
                  </a:lnTo>
                  <a:lnTo>
                    <a:pt x="387" y="47"/>
                  </a:lnTo>
                  <a:lnTo>
                    <a:pt x="408" y="32"/>
                  </a:lnTo>
                  <a:lnTo>
                    <a:pt x="425" y="22"/>
                  </a:lnTo>
                  <a:lnTo>
                    <a:pt x="437" y="17"/>
                  </a:lnTo>
                  <a:lnTo>
                    <a:pt x="445" y="15"/>
                  </a:lnTo>
                  <a:lnTo>
                    <a:pt x="450" y="15"/>
                  </a:lnTo>
                  <a:lnTo>
                    <a:pt x="452" y="16"/>
                  </a:lnTo>
                  <a:lnTo>
                    <a:pt x="453" y="17"/>
                  </a:lnTo>
                  <a:lnTo>
                    <a:pt x="442" y="24"/>
                  </a:lnTo>
                  <a:lnTo>
                    <a:pt x="433" y="33"/>
                  </a:lnTo>
                  <a:lnTo>
                    <a:pt x="425" y="42"/>
                  </a:lnTo>
                  <a:lnTo>
                    <a:pt x="419" y="53"/>
                  </a:lnTo>
                  <a:lnTo>
                    <a:pt x="414" y="63"/>
                  </a:lnTo>
                  <a:lnTo>
                    <a:pt x="413" y="74"/>
                  </a:lnTo>
                  <a:lnTo>
                    <a:pt x="417" y="83"/>
                  </a:lnTo>
                  <a:lnTo>
                    <a:pt x="423" y="92"/>
                  </a:lnTo>
                  <a:lnTo>
                    <a:pt x="432" y="101"/>
                  </a:lnTo>
                  <a:lnTo>
                    <a:pt x="442" y="111"/>
                  </a:lnTo>
                  <a:lnTo>
                    <a:pt x="451" y="123"/>
                  </a:lnTo>
                  <a:lnTo>
                    <a:pt x="459" y="136"/>
                  </a:lnTo>
                  <a:lnTo>
                    <a:pt x="465" y="151"/>
                  </a:lnTo>
                  <a:lnTo>
                    <a:pt x="466" y="166"/>
                  </a:lnTo>
                  <a:lnTo>
                    <a:pt x="463" y="181"/>
                  </a:lnTo>
                  <a:lnTo>
                    <a:pt x="453" y="197"/>
                  </a:lnTo>
                  <a:lnTo>
                    <a:pt x="443" y="212"/>
                  </a:lnTo>
                  <a:lnTo>
                    <a:pt x="438" y="225"/>
                  </a:lnTo>
                  <a:lnTo>
                    <a:pt x="438" y="236"/>
                  </a:lnTo>
                  <a:lnTo>
                    <a:pt x="441" y="247"/>
                  </a:lnTo>
                  <a:lnTo>
                    <a:pt x="448" y="256"/>
                  </a:lnTo>
                  <a:lnTo>
                    <a:pt x="458" y="264"/>
                  </a:lnTo>
                  <a:lnTo>
                    <a:pt x="470" y="272"/>
                  </a:lnTo>
                  <a:lnTo>
                    <a:pt x="484" y="280"/>
                  </a:lnTo>
                  <a:lnTo>
                    <a:pt x="480" y="271"/>
                  </a:lnTo>
                  <a:lnTo>
                    <a:pt x="479" y="265"/>
                  </a:lnTo>
                  <a:lnTo>
                    <a:pt x="480" y="259"/>
                  </a:lnTo>
                  <a:lnTo>
                    <a:pt x="484" y="255"/>
                  </a:lnTo>
                  <a:lnTo>
                    <a:pt x="489" y="250"/>
                  </a:lnTo>
                  <a:lnTo>
                    <a:pt x="497" y="246"/>
                  </a:lnTo>
                  <a:lnTo>
                    <a:pt x="507" y="239"/>
                  </a:lnTo>
                  <a:lnTo>
                    <a:pt x="520" y="232"/>
                  </a:lnTo>
                  <a:lnTo>
                    <a:pt x="532" y="222"/>
                  </a:lnTo>
                  <a:lnTo>
                    <a:pt x="541" y="210"/>
                  </a:lnTo>
                  <a:lnTo>
                    <a:pt x="548" y="196"/>
                  </a:lnTo>
                  <a:lnTo>
                    <a:pt x="552" y="182"/>
                  </a:lnTo>
                  <a:lnTo>
                    <a:pt x="554" y="168"/>
                  </a:lnTo>
                  <a:lnTo>
                    <a:pt x="554" y="154"/>
                  </a:lnTo>
                  <a:lnTo>
                    <a:pt x="551" y="141"/>
                  </a:lnTo>
                  <a:lnTo>
                    <a:pt x="546" y="131"/>
                  </a:lnTo>
                  <a:lnTo>
                    <a:pt x="562" y="138"/>
                  </a:lnTo>
                  <a:lnTo>
                    <a:pt x="577" y="148"/>
                  </a:lnTo>
                  <a:lnTo>
                    <a:pt x="590" y="160"/>
                  </a:lnTo>
                  <a:lnTo>
                    <a:pt x="602" y="174"/>
                  </a:lnTo>
                  <a:lnTo>
                    <a:pt x="612" y="189"/>
                  </a:lnTo>
                  <a:lnTo>
                    <a:pt x="618" y="205"/>
                  </a:lnTo>
                  <a:lnTo>
                    <a:pt x="620" y="221"/>
                  </a:lnTo>
                  <a:lnTo>
                    <a:pt x="619" y="236"/>
                  </a:lnTo>
                  <a:lnTo>
                    <a:pt x="635" y="228"/>
                  </a:lnTo>
                  <a:lnTo>
                    <a:pt x="654" y="219"/>
                  </a:lnTo>
                  <a:lnTo>
                    <a:pt x="672" y="209"/>
                  </a:lnTo>
                  <a:lnTo>
                    <a:pt x="688" y="195"/>
                  </a:lnTo>
                  <a:lnTo>
                    <a:pt x="699" y="178"/>
                  </a:lnTo>
                  <a:lnTo>
                    <a:pt x="703" y="156"/>
                  </a:lnTo>
                  <a:lnTo>
                    <a:pt x="699" y="127"/>
                  </a:lnTo>
                  <a:lnTo>
                    <a:pt x="684" y="92"/>
                  </a:lnTo>
                  <a:lnTo>
                    <a:pt x="702" y="101"/>
                  </a:lnTo>
                  <a:lnTo>
                    <a:pt x="721" y="114"/>
                  </a:lnTo>
                  <a:lnTo>
                    <a:pt x="737" y="131"/>
                  </a:lnTo>
                  <a:lnTo>
                    <a:pt x="750" y="153"/>
                  </a:lnTo>
                  <a:lnTo>
                    <a:pt x="759" y="177"/>
                  </a:lnTo>
                  <a:lnTo>
                    <a:pt x="762" y="203"/>
                  </a:lnTo>
                  <a:lnTo>
                    <a:pt x="758" y="232"/>
                  </a:lnTo>
                  <a:lnTo>
                    <a:pt x="746" y="263"/>
                  </a:lnTo>
                  <a:lnTo>
                    <a:pt x="758" y="248"/>
                  </a:lnTo>
                  <a:lnTo>
                    <a:pt x="769" y="233"/>
                  </a:lnTo>
                  <a:lnTo>
                    <a:pt x="778" y="222"/>
                  </a:lnTo>
                  <a:lnTo>
                    <a:pt x="786" y="211"/>
                  </a:lnTo>
                  <a:lnTo>
                    <a:pt x="794" y="202"/>
                  </a:lnTo>
                  <a:lnTo>
                    <a:pt x="803" y="194"/>
                  </a:lnTo>
                  <a:lnTo>
                    <a:pt x="812" y="187"/>
                  </a:lnTo>
                  <a:lnTo>
                    <a:pt x="821" y="180"/>
                  </a:lnTo>
                  <a:lnTo>
                    <a:pt x="830" y="171"/>
                  </a:lnTo>
                  <a:lnTo>
                    <a:pt x="836" y="157"/>
                  </a:lnTo>
                  <a:lnTo>
                    <a:pt x="840" y="139"/>
                  </a:lnTo>
                  <a:lnTo>
                    <a:pt x="840" y="122"/>
                  </a:lnTo>
                  <a:lnTo>
                    <a:pt x="838" y="105"/>
                  </a:lnTo>
                  <a:lnTo>
                    <a:pt x="832" y="90"/>
                  </a:lnTo>
                  <a:lnTo>
                    <a:pt x="822" y="80"/>
                  </a:lnTo>
                  <a:lnTo>
                    <a:pt x="808" y="75"/>
                  </a:lnTo>
                  <a:lnTo>
                    <a:pt x="827" y="76"/>
                  </a:lnTo>
                  <a:lnTo>
                    <a:pt x="845" y="83"/>
                  </a:lnTo>
                  <a:lnTo>
                    <a:pt x="862" y="95"/>
                  </a:lnTo>
                  <a:lnTo>
                    <a:pt x="874" y="112"/>
                  </a:lnTo>
                  <a:lnTo>
                    <a:pt x="881" y="134"/>
                  </a:lnTo>
                  <a:lnTo>
                    <a:pt x="879" y="161"/>
                  </a:lnTo>
                  <a:lnTo>
                    <a:pt x="867" y="190"/>
                  </a:lnTo>
                  <a:lnTo>
                    <a:pt x="843" y="223"/>
                  </a:lnTo>
                  <a:lnTo>
                    <a:pt x="859" y="220"/>
                  </a:lnTo>
                  <a:lnTo>
                    <a:pt x="876" y="210"/>
                  </a:lnTo>
                  <a:lnTo>
                    <a:pt x="893" y="195"/>
                  </a:lnTo>
                  <a:lnTo>
                    <a:pt x="908" y="177"/>
                  </a:lnTo>
                  <a:lnTo>
                    <a:pt x="918" y="156"/>
                  </a:lnTo>
                  <a:lnTo>
                    <a:pt x="922" y="133"/>
                  </a:lnTo>
                  <a:lnTo>
                    <a:pt x="918" y="110"/>
                  </a:lnTo>
                  <a:lnTo>
                    <a:pt x="904" y="88"/>
                  </a:lnTo>
                  <a:lnTo>
                    <a:pt x="915" y="93"/>
                  </a:lnTo>
                  <a:lnTo>
                    <a:pt x="924" y="99"/>
                  </a:lnTo>
                  <a:lnTo>
                    <a:pt x="932" y="108"/>
                  </a:lnTo>
                  <a:lnTo>
                    <a:pt x="938" y="117"/>
                  </a:lnTo>
                  <a:lnTo>
                    <a:pt x="942" y="126"/>
                  </a:lnTo>
                  <a:lnTo>
                    <a:pt x="945" y="133"/>
                  </a:lnTo>
                  <a:lnTo>
                    <a:pt x="947" y="138"/>
                  </a:lnTo>
                  <a:lnTo>
                    <a:pt x="948" y="140"/>
                  </a:lnTo>
                  <a:lnTo>
                    <a:pt x="956" y="119"/>
                  </a:lnTo>
                  <a:lnTo>
                    <a:pt x="969" y="100"/>
                  </a:lnTo>
                  <a:lnTo>
                    <a:pt x="986" y="84"/>
                  </a:lnTo>
                  <a:lnTo>
                    <a:pt x="1004" y="69"/>
                  </a:lnTo>
                  <a:lnTo>
                    <a:pt x="1019" y="54"/>
                  </a:lnTo>
                  <a:lnTo>
                    <a:pt x="1031" y="37"/>
                  </a:lnTo>
                  <a:lnTo>
                    <a:pt x="1038" y="20"/>
                  </a:lnTo>
                  <a:lnTo>
                    <a:pt x="1036" y="0"/>
                  </a:lnTo>
                  <a:lnTo>
                    <a:pt x="1043" y="14"/>
                  </a:lnTo>
                  <a:lnTo>
                    <a:pt x="1047" y="26"/>
                  </a:lnTo>
                  <a:lnTo>
                    <a:pt x="1048" y="37"/>
                  </a:lnTo>
                  <a:lnTo>
                    <a:pt x="1047" y="50"/>
                  </a:lnTo>
                  <a:lnTo>
                    <a:pt x="1043" y="63"/>
                  </a:lnTo>
                  <a:lnTo>
                    <a:pt x="1035" y="78"/>
                  </a:lnTo>
                  <a:lnTo>
                    <a:pt x="1024" y="96"/>
                  </a:lnTo>
                  <a:lnTo>
                    <a:pt x="1010" y="118"/>
                  </a:lnTo>
                  <a:lnTo>
                    <a:pt x="1003" y="140"/>
                  </a:lnTo>
                  <a:lnTo>
                    <a:pt x="1001" y="170"/>
                  </a:lnTo>
                  <a:lnTo>
                    <a:pt x="1003" y="203"/>
                  </a:lnTo>
                  <a:lnTo>
                    <a:pt x="1003" y="236"/>
                  </a:lnTo>
                  <a:lnTo>
                    <a:pt x="997" y="267"/>
                  </a:lnTo>
                  <a:lnTo>
                    <a:pt x="982" y="291"/>
                  </a:lnTo>
                  <a:lnTo>
                    <a:pt x="956" y="306"/>
                  </a:lnTo>
                  <a:lnTo>
                    <a:pt x="913" y="307"/>
                  </a:lnTo>
                  <a:lnTo>
                    <a:pt x="911" y="329"/>
                  </a:lnTo>
                  <a:lnTo>
                    <a:pt x="906" y="354"/>
                  </a:lnTo>
                  <a:lnTo>
                    <a:pt x="897" y="378"/>
                  </a:lnTo>
                  <a:lnTo>
                    <a:pt x="883" y="398"/>
                  </a:lnTo>
                  <a:lnTo>
                    <a:pt x="863" y="414"/>
                  </a:lnTo>
                  <a:lnTo>
                    <a:pt x="836" y="423"/>
                  </a:lnTo>
                  <a:lnTo>
                    <a:pt x="801" y="422"/>
                  </a:lnTo>
                  <a:lnTo>
                    <a:pt x="755" y="411"/>
                  </a:lnTo>
                  <a:lnTo>
                    <a:pt x="745" y="419"/>
                  </a:lnTo>
                  <a:lnTo>
                    <a:pt x="733" y="427"/>
                  </a:lnTo>
                  <a:lnTo>
                    <a:pt x="720" y="434"/>
                  </a:lnTo>
                  <a:lnTo>
                    <a:pt x="707" y="441"/>
                  </a:lnTo>
                  <a:lnTo>
                    <a:pt x="692" y="447"/>
                  </a:lnTo>
                  <a:lnTo>
                    <a:pt x="678" y="451"/>
                  </a:lnTo>
                  <a:lnTo>
                    <a:pt x="664" y="455"/>
                  </a:lnTo>
                  <a:lnTo>
                    <a:pt x="650" y="457"/>
                  </a:lnTo>
                  <a:lnTo>
                    <a:pt x="636" y="458"/>
                  </a:lnTo>
                  <a:lnTo>
                    <a:pt x="623" y="457"/>
                  </a:lnTo>
                  <a:lnTo>
                    <a:pt x="610" y="454"/>
                  </a:lnTo>
                  <a:lnTo>
                    <a:pt x="598" y="449"/>
                  </a:lnTo>
                  <a:lnTo>
                    <a:pt x="588" y="443"/>
                  </a:lnTo>
                  <a:lnTo>
                    <a:pt x="579" y="432"/>
                  </a:lnTo>
                  <a:lnTo>
                    <a:pt x="572" y="421"/>
                  </a:lnTo>
                  <a:lnTo>
                    <a:pt x="567" y="407"/>
                  </a:lnTo>
                  <a:lnTo>
                    <a:pt x="560" y="415"/>
                  </a:lnTo>
                  <a:lnTo>
                    <a:pt x="551" y="424"/>
                  </a:lnTo>
                  <a:lnTo>
                    <a:pt x="540" y="433"/>
                  </a:lnTo>
                  <a:lnTo>
                    <a:pt x="528" y="442"/>
                  </a:lnTo>
                  <a:lnTo>
                    <a:pt x="515" y="449"/>
                  </a:lnTo>
                  <a:lnTo>
                    <a:pt x="500" y="456"/>
                  </a:lnTo>
                  <a:lnTo>
                    <a:pt x="485" y="462"/>
                  </a:lnTo>
                  <a:lnTo>
                    <a:pt x="469" y="466"/>
                  </a:lnTo>
                  <a:lnTo>
                    <a:pt x="453" y="468"/>
                  </a:lnTo>
                  <a:lnTo>
                    <a:pt x="436" y="468"/>
                  </a:lnTo>
                  <a:lnTo>
                    <a:pt x="419" y="465"/>
                  </a:lnTo>
                  <a:lnTo>
                    <a:pt x="401" y="460"/>
                  </a:lnTo>
                  <a:lnTo>
                    <a:pt x="384" y="451"/>
                  </a:lnTo>
                  <a:lnTo>
                    <a:pt x="367" y="439"/>
                  </a:lnTo>
                  <a:lnTo>
                    <a:pt x="351" y="423"/>
                  </a:lnTo>
                  <a:lnTo>
                    <a:pt x="335" y="403"/>
                  </a:lnTo>
                  <a:lnTo>
                    <a:pt x="326" y="405"/>
                  </a:lnTo>
                  <a:lnTo>
                    <a:pt x="315" y="407"/>
                  </a:lnTo>
                  <a:lnTo>
                    <a:pt x="304" y="409"/>
                  </a:lnTo>
                  <a:lnTo>
                    <a:pt x="293" y="412"/>
                  </a:lnTo>
                  <a:lnTo>
                    <a:pt x="281" y="414"/>
                  </a:lnTo>
                  <a:lnTo>
                    <a:pt x="269" y="416"/>
                  </a:lnTo>
                  <a:lnTo>
                    <a:pt x="257" y="417"/>
                  </a:lnTo>
                  <a:lnTo>
                    <a:pt x="245" y="417"/>
                  </a:lnTo>
                  <a:lnTo>
                    <a:pt x="232" y="417"/>
                  </a:lnTo>
                  <a:lnTo>
                    <a:pt x="219" y="415"/>
                  </a:lnTo>
                  <a:lnTo>
                    <a:pt x="208" y="412"/>
                  </a:lnTo>
                  <a:lnTo>
                    <a:pt x="197" y="407"/>
                  </a:lnTo>
                  <a:lnTo>
                    <a:pt x="186" y="401"/>
                  </a:lnTo>
                  <a:lnTo>
                    <a:pt x="177" y="392"/>
                  </a:lnTo>
                  <a:lnTo>
                    <a:pt x="168" y="381"/>
                  </a:lnTo>
                  <a:lnTo>
                    <a:pt x="160" y="368"/>
                  </a:lnTo>
                  <a:close/>
                </a:path>
              </a:pathLst>
            </a:custGeom>
            <a:solidFill>
              <a:srgbClr val="FF7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3" name="Freeform 27"/>
            <p:cNvSpPr>
              <a:spLocks/>
            </p:cNvSpPr>
            <p:nvPr/>
          </p:nvSpPr>
          <p:spPr bwMode="auto">
            <a:xfrm>
              <a:off x="3467" y="1526"/>
              <a:ext cx="126" cy="144"/>
            </a:xfrm>
            <a:custGeom>
              <a:avLst/>
              <a:gdLst>
                <a:gd name="T0" fmla="*/ 50 w 126"/>
                <a:gd name="T1" fmla="*/ 144 h 144"/>
                <a:gd name="T2" fmla="*/ 22 w 126"/>
                <a:gd name="T3" fmla="*/ 130 h 144"/>
                <a:gd name="T4" fmla="*/ 6 w 126"/>
                <a:gd name="T5" fmla="*/ 114 h 144"/>
                <a:gd name="T6" fmla="*/ 0 w 126"/>
                <a:gd name="T7" fmla="*/ 97 h 144"/>
                <a:gd name="T8" fmla="*/ 1 w 126"/>
                <a:gd name="T9" fmla="*/ 80 h 144"/>
                <a:gd name="T10" fmla="*/ 7 w 126"/>
                <a:gd name="T11" fmla="*/ 61 h 144"/>
                <a:gd name="T12" fmla="*/ 15 w 126"/>
                <a:gd name="T13" fmla="*/ 42 h 144"/>
                <a:gd name="T14" fmla="*/ 21 w 126"/>
                <a:gd name="T15" fmla="*/ 21 h 144"/>
                <a:gd name="T16" fmla="*/ 24 w 126"/>
                <a:gd name="T17" fmla="*/ 0 h 144"/>
                <a:gd name="T18" fmla="*/ 32 w 126"/>
                <a:gd name="T19" fmla="*/ 7 h 144"/>
                <a:gd name="T20" fmla="*/ 40 w 126"/>
                <a:gd name="T21" fmla="*/ 17 h 144"/>
                <a:gd name="T22" fmla="*/ 47 w 126"/>
                <a:gd name="T23" fmla="*/ 27 h 144"/>
                <a:gd name="T24" fmla="*/ 53 w 126"/>
                <a:gd name="T25" fmla="*/ 40 h 144"/>
                <a:gd name="T26" fmla="*/ 57 w 126"/>
                <a:gd name="T27" fmla="*/ 54 h 144"/>
                <a:gd name="T28" fmla="*/ 60 w 126"/>
                <a:gd name="T29" fmla="*/ 68 h 144"/>
                <a:gd name="T30" fmla="*/ 62 w 126"/>
                <a:gd name="T31" fmla="*/ 83 h 144"/>
                <a:gd name="T32" fmla="*/ 61 w 126"/>
                <a:gd name="T33" fmla="*/ 98 h 144"/>
                <a:gd name="T34" fmla="*/ 67 w 126"/>
                <a:gd name="T35" fmla="*/ 90 h 144"/>
                <a:gd name="T36" fmla="*/ 75 w 126"/>
                <a:gd name="T37" fmla="*/ 82 h 144"/>
                <a:gd name="T38" fmla="*/ 86 w 126"/>
                <a:gd name="T39" fmla="*/ 73 h 144"/>
                <a:gd name="T40" fmla="*/ 97 w 126"/>
                <a:gd name="T41" fmla="*/ 63 h 144"/>
                <a:gd name="T42" fmla="*/ 107 w 126"/>
                <a:gd name="T43" fmla="*/ 54 h 144"/>
                <a:gd name="T44" fmla="*/ 117 w 126"/>
                <a:gd name="T45" fmla="*/ 43 h 144"/>
                <a:gd name="T46" fmla="*/ 123 w 126"/>
                <a:gd name="T47" fmla="*/ 32 h 144"/>
                <a:gd name="T48" fmla="*/ 125 w 126"/>
                <a:gd name="T49" fmla="*/ 19 h 144"/>
                <a:gd name="T50" fmla="*/ 126 w 126"/>
                <a:gd name="T51" fmla="*/ 36 h 144"/>
                <a:gd name="T52" fmla="*/ 124 w 126"/>
                <a:gd name="T53" fmla="*/ 52 h 144"/>
                <a:gd name="T54" fmla="*/ 120 w 126"/>
                <a:gd name="T55" fmla="*/ 68 h 144"/>
                <a:gd name="T56" fmla="*/ 114 w 126"/>
                <a:gd name="T57" fmla="*/ 83 h 144"/>
                <a:gd name="T58" fmla="*/ 102 w 126"/>
                <a:gd name="T59" fmla="*/ 99 h 144"/>
                <a:gd name="T60" fmla="*/ 89 w 126"/>
                <a:gd name="T61" fmla="*/ 114 h 144"/>
                <a:gd name="T62" fmla="*/ 71 w 126"/>
                <a:gd name="T63" fmla="*/ 130 h 144"/>
                <a:gd name="T64" fmla="*/ 50 w 126"/>
                <a:gd name="T65" fmla="*/ 144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44"/>
                <a:gd name="T101" fmla="*/ 126 w 126"/>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44">
                  <a:moveTo>
                    <a:pt x="50" y="144"/>
                  </a:moveTo>
                  <a:lnTo>
                    <a:pt x="22" y="130"/>
                  </a:lnTo>
                  <a:lnTo>
                    <a:pt x="6" y="114"/>
                  </a:lnTo>
                  <a:lnTo>
                    <a:pt x="0" y="97"/>
                  </a:lnTo>
                  <a:lnTo>
                    <a:pt x="1" y="80"/>
                  </a:lnTo>
                  <a:lnTo>
                    <a:pt x="7" y="61"/>
                  </a:lnTo>
                  <a:lnTo>
                    <a:pt x="15" y="42"/>
                  </a:lnTo>
                  <a:lnTo>
                    <a:pt x="21" y="21"/>
                  </a:lnTo>
                  <a:lnTo>
                    <a:pt x="24" y="0"/>
                  </a:lnTo>
                  <a:lnTo>
                    <a:pt x="32" y="7"/>
                  </a:lnTo>
                  <a:lnTo>
                    <a:pt x="40" y="17"/>
                  </a:lnTo>
                  <a:lnTo>
                    <a:pt x="47" y="27"/>
                  </a:lnTo>
                  <a:lnTo>
                    <a:pt x="53" y="40"/>
                  </a:lnTo>
                  <a:lnTo>
                    <a:pt x="57" y="54"/>
                  </a:lnTo>
                  <a:lnTo>
                    <a:pt x="60" y="68"/>
                  </a:lnTo>
                  <a:lnTo>
                    <a:pt x="62" y="83"/>
                  </a:lnTo>
                  <a:lnTo>
                    <a:pt x="61" y="98"/>
                  </a:lnTo>
                  <a:lnTo>
                    <a:pt x="67" y="90"/>
                  </a:lnTo>
                  <a:lnTo>
                    <a:pt x="75" y="82"/>
                  </a:lnTo>
                  <a:lnTo>
                    <a:pt x="86" y="73"/>
                  </a:lnTo>
                  <a:lnTo>
                    <a:pt x="97" y="63"/>
                  </a:lnTo>
                  <a:lnTo>
                    <a:pt x="107" y="54"/>
                  </a:lnTo>
                  <a:lnTo>
                    <a:pt x="117" y="43"/>
                  </a:lnTo>
                  <a:lnTo>
                    <a:pt x="123" y="32"/>
                  </a:lnTo>
                  <a:lnTo>
                    <a:pt x="125" y="19"/>
                  </a:lnTo>
                  <a:lnTo>
                    <a:pt x="126" y="36"/>
                  </a:lnTo>
                  <a:lnTo>
                    <a:pt x="124" y="52"/>
                  </a:lnTo>
                  <a:lnTo>
                    <a:pt x="120" y="68"/>
                  </a:lnTo>
                  <a:lnTo>
                    <a:pt x="114" y="83"/>
                  </a:lnTo>
                  <a:lnTo>
                    <a:pt x="102" y="99"/>
                  </a:lnTo>
                  <a:lnTo>
                    <a:pt x="89" y="114"/>
                  </a:lnTo>
                  <a:lnTo>
                    <a:pt x="71" y="130"/>
                  </a:lnTo>
                  <a:lnTo>
                    <a:pt x="50" y="144"/>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4" name="Freeform 28"/>
            <p:cNvSpPr>
              <a:spLocks/>
            </p:cNvSpPr>
            <p:nvPr/>
          </p:nvSpPr>
          <p:spPr bwMode="auto">
            <a:xfrm>
              <a:off x="3296" y="1482"/>
              <a:ext cx="95" cy="127"/>
            </a:xfrm>
            <a:custGeom>
              <a:avLst/>
              <a:gdLst>
                <a:gd name="T0" fmla="*/ 95 w 95"/>
                <a:gd name="T1" fmla="*/ 121 h 127"/>
                <a:gd name="T2" fmla="*/ 82 w 95"/>
                <a:gd name="T3" fmla="*/ 123 h 127"/>
                <a:gd name="T4" fmla="*/ 69 w 95"/>
                <a:gd name="T5" fmla="*/ 126 h 127"/>
                <a:gd name="T6" fmla="*/ 56 w 95"/>
                <a:gd name="T7" fmla="*/ 127 h 127"/>
                <a:gd name="T8" fmla="*/ 43 w 95"/>
                <a:gd name="T9" fmla="*/ 126 h 127"/>
                <a:gd name="T10" fmla="*/ 30 w 95"/>
                <a:gd name="T11" fmla="*/ 123 h 127"/>
                <a:gd name="T12" fmla="*/ 19 w 95"/>
                <a:gd name="T13" fmla="*/ 116 h 127"/>
                <a:gd name="T14" fmla="*/ 9 w 95"/>
                <a:gd name="T15" fmla="*/ 105 h 127"/>
                <a:gd name="T16" fmla="*/ 3 w 95"/>
                <a:gd name="T17" fmla="*/ 88 h 127"/>
                <a:gd name="T18" fmla="*/ 0 w 95"/>
                <a:gd name="T19" fmla="*/ 69 h 127"/>
                <a:gd name="T20" fmla="*/ 0 w 95"/>
                <a:gd name="T21" fmla="*/ 55 h 127"/>
                <a:gd name="T22" fmla="*/ 2 w 95"/>
                <a:gd name="T23" fmla="*/ 43 h 127"/>
                <a:gd name="T24" fmla="*/ 5 w 95"/>
                <a:gd name="T25" fmla="*/ 33 h 127"/>
                <a:gd name="T26" fmla="*/ 8 w 95"/>
                <a:gd name="T27" fmla="*/ 24 h 127"/>
                <a:gd name="T28" fmla="*/ 9 w 95"/>
                <a:gd name="T29" fmla="*/ 16 h 127"/>
                <a:gd name="T30" fmla="*/ 8 w 95"/>
                <a:gd name="T31" fmla="*/ 8 h 127"/>
                <a:gd name="T32" fmla="*/ 3 w 95"/>
                <a:gd name="T33" fmla="*/ 0 h 127"/>
                <a:gd name="T34" fmla="*/ 11 w 95"/>
                <a:gd name="T35" fmla="*/ 5 h 127"/>
                <a:gd name="T36" fmla="*/ 17 w 95"/>
                <a:gd name="T37" fmla="*/ 11 h 127"/>
                <a:gd name="T38" fmla="*/ 24 w 95"/>
                <a:gd name="T39" fmla="*/ 18 h 127"/>
                <a:gd name="T40" fmla="*/ 29 w 95"/>
                <a:gd name="T41" fmla="*/ 27 h 127"/>
                <a:gd name="T42" fmla="*/ 33 w 95"/>
                <a:gd name="T43" fmla="*/ 36 h 127"/>
                <a:gd name="T44" fmla="*/ 35 w 95"/>
                <a:gd name="T45" fmla="*/ 47 h 127"/>
                <a:gd name="T46" fmla="*/ 37 w 95"/>
                <a:gd name="T47" fmla="*/ 58 h 127"/>
                <a:gd name="T48" fmla="*/ 37 w 95"/>
                <a:gd name="T49" fmla="*/ 70 h 127"/>
                <a:gd name="T50" fmla="*/ 38 w 95"/>
                <a:gd name="T51" fmla="*/ 81 h 127"/>
                <a:gd name="T52" fmla="*/ 43 w 95"/>
                <a:gd name="T53" fmla="*/ 89 h 127"/>
                <a:gd name="T54" fmla="*/ 50 w 95"/>
                <a:gd name="T55" fmla="*/ 94 h 127"/>
                <a:gd name="T56" fmla="*/ 59 w 95"/>
                <a:gd name="T57" fmla="*/ 98 h 127"/>
                <a:gd name="T58" fmla="*/ 68 w 95"/>
                <a:gd name="T59" fmla="*/ 102 h 127"/>
                <a:gd name="T60" fmla="*/ 78 w 95"/>
                <a:gd name="T61" fmla="*/ 107 h 127"/>
                <a:gd name="T62" fmla="*/ 87 w 95"/>
                <a:gd name="T63" fmla="*/ 113 h 127"/>
                <a:gd name="T64" fmla="*/ 95 w 95"/>
                <a:gd name="T65" fmla="*/ 121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5"/>
                <a:gd name="T100" fmla="*/ 0 h 127"/>
                <a:gd name="T101" fmla="*/ 95 w 95"/>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5" h="127">
                  <a:moveTo>
                    <a:pt x="95" y="121"/>
                  </a:moveTo>
                  <a:lnTo>
                    <a:pt x="82" y="123"/>
                  </a:lnTo>
                  <a:lnTo>
                    <a:pt x="69" y="126"/>
                  </a:lnTo>
                  <a:lnTo>
                    <a:pt x="56" y="127"/>
                  </a:lnTo>
                  <a:lnTo>
                    <a:pt x="43" y="126"/>
                  </a:lnTo>
                  <a:lnTo>
                    <a:pt x="30" y="123"/>
                  </a:lnTo>
                  <a:lnTo>
                    <a:pt x="19" y="116"/>
                  </a:lnTo>
                  <a:lnTo>
                    <a:pt x="9" y="105"/>
                  </a:lnTo>
                  <a:lnTo>
                    <a:pt x="3" y="88"/>
                  </a:lnTo>
                  <a:lnTo>
                    <a:pt x="0" y="69"/>
                  </a:lnTo>
                  <a:lnTo>
                    <a:pt x="0" y="55"/>
                  </a:lnTo>
                  <a:lnTo>
                    <a:pt x="2" y="43"/>
                  </a:lnTo>
                  <a:lnTo>
                    <a:pt x="5" y="33"/>
                  </a:lnTo>
                  <a:lnTo>
                    <a:pt x="8" y="24"/>
                  </a:lnTo>
                  <a:lnTo>
                    <a:pt x="9" y="16"/>
                  </a:lnTo>
                  <a:lnTo>
                    <a:pt x="8" y="8"/>
                  </a:lnTo>
                  <a:lnTo>
                    <a:pt x="3" y="0"/>
                  </a:lnTo>
                  <a:lnTo>
                    <a:pt x="11" y="5"/>
                  </a:lnTo>
                  <a:lnTo>
                    <a:pt x="17" y="11"/>
                  </a:lnTo>
                  <a:lnTo>
                    <a:pt x="24" y="18"/>
                  </a:lnTo>
                  <a:lnTo>
                    <a:pt x="29" y="27"/>
                  </a:lnTo>
                  <a:lnTo>
                    <a:pt x="33" y="36"/>
                  </a:lnTo>
                  <a:lnTo>
                    <a:pt x="35" y="47"/>
                  </a:lnTo>
                  <a:lnTo>
                    <a:pt x="37" y="58"/>
                  </a:lnTo>
                  <a:lnTo>
                    <a:pt x="37" y="70"/>
                  </a:lnTo>
                  <a:lnTo>
                    <a:pt x="38" y="81"/>
                  </a:lnTo>
                  <a:lnTo>
                    <a:pt x="43" y="89"/>
                  </a:lnTo>
                  <a:lnTo>
                    <a:pt x="50" y="94"/>
                  </a:lnTo>
                  <a:lnTo>
                    <a:pt x="59" y="98"/>
                  </a:lnTo>
                  <a:lnTo>
                    <a:pt x="68" y="102"/>
                  </a:lnTo>
                  <a:lnTo>
                    <a:pt x="78" y="107"/>
                  </a:lnTo>
                  <a:lnTo>
                    <a:pt x="87" y="113"/>
                  </a:lnTo>
                  <a:lnTo>
                    <a:pt x="95"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5" name="Freeform 29"/>
            <p:cNvSpPr>
              <a:spLocks/>
            </p:cNvSpPr>
            <p:nvPr/>
          </p:nvSpPr>
          <p:spPr bwMode="auto">
            <a:xfrm>
              <a:off x="3663" y="1511"/>
              <a:ext cx="106" cy="129"/>
            </a:xfrm>
            <a:custGeom>
              <a:avLst/>
              <a:gdLst>
                <a:gd name="T0" fmla="*/ 0 w 106"/>
                <a:gd name="T1" fmla="*/ 121 h 129"/>
                <a:gd name="T2" fmla="*/ 10 w 106"/>
                <a:gd name="T3" fmla="*/ 126 h 129"/>
                <a:gd name="T4" fmla="*/ 22 w 106"/>
                <a:gd name="T5" fmla="*/ 129 h 129"/>
                <a:gd name="T6" fmla="*/ 36 w 106"/>
                <a:gd name="T7" fmla="*/ 129 h 129"/>
                <a:gd name="T8" fmla="*/ 50 w 106"/>
                <a:gd name="T9" fmla="*/ 126 h 129"/>
                <a:gd name="T10" fmla="*/ 64 w 106"/>
                <a:gd name="T11" fmla="*/ 121 h 129"/>
                <a:gd name="T12" fmla="*/ 76 w 106"/>
                <a:gd name="T13" fmla="*/ 112 h 129"/>
                <a:gd name="T14" fmla="*/ 85 w 106"/>
                <a:gd name="T15" fmla="*/ 99 h 129"/>
                <a:gd name="T16" fmla="*/ 90 w 106"/>
                <a:gd name="T17" fmla="*/ 81 h 129"/>
                <a:gd name="T18" fmla="*/ 93 w 106"/>
                <a:gd name="T19" fmla="*/ 47 h 129"/>
                <a:gd name="T20" fmla="*/ 94 w 106"/>
                <a:gd name="T21" fmla="*/ 24 h 129"/>
                <a:gd name="T22" fmla="*/ 97 w 106"/>
                <a:gd name="T23" fmla="*/ 10 h 129"/>
                <a:gd name="T24" fmla="*/ 106 w 106"/>
                <a:gd name="T25" fmla="*/ 0 h 129"/>
                <a:gd name="T26" fmla="*/ 93 w 106"/>
                <a:gd name="T27" fmla="*/ 3 h 129"/>
                <a:gd name="T28" fmla="*/ 82 w 106"/>
                <a:gd name="T29" fmla="*/ 9 h 129"/>
                <a:gd name="T30" fmla="*/ 73 w 106"/>
                <a:gd name="T31" fmla="*/ 16 h 129"/>
                <a:gd name="T32" fmla="*/ 64 w 106"/>
                <a:gd name="T33" fmla="*/ 26 h 129"/>
                <a:gd name="T34" fmla="*/ 57 w 106"/>
                <a:gd name="T35" fmla="*/ 36 h 129"/>
                <a:gd name="T36" fmla="*/ 50 w 106"/>
                <a:gd name="T37" fmla="*/ 50 h 129"/>
                <a:gd name="T38" fmla="*/ 45 w 106"/>
                <a:gd name="T39" fmla="*/ 63 h 129"/>
                <a:gd name="T40" fmla="*/ 40 w 106"/>
                <a:gd name="T41" fmla="*/ 77 h 129"/>
                <a:gd name="T42" fmla="*/ 36 w 106"/>
                <a:gd name="T43" fmla="*/ 90 h 129"/>
                <a:gd name="T44" fmla="*/ 33 w 106"/>
                <a:gd name="T45" fmla="*/ 100 h 129"/>
                <a:gd name="T46" fmla="*/ 30 w 106"/>
                <a:gd name="T47" fmla="*/ 107 h 129"/>
                <a:gd name="T48" fmla="*/ 26 w 106"/>
                <a:gd name="T49" fmla="*/ 112 h 129"/>
                <a:gd name="T50" fmla="*/ 22 w 106"/>
                <a:gd name="T51" fmla="*/ 116 h 129"/>
                <a:gd name="T52" fmla="*/ 17 w 106"/>
                <a:gd name="T53" fmla="*/ 119 h 129"/>
                <a:gd name="T54" fmla="*/ 10 w 106"/>
                <a:gd name="T55" fmla="*/ 120 h 129"/>
                <a:gd name="T56" fmla="*/ 0 w 106"/>
                <a:gd name="T57" fmla="*/ 121 h 1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06"/>
                <a:gd name="T88" fmla="*/ 0 h 129"/>
                <a:gd name="T89" fmla="*/ 106 w 106"/>
                <a:gd name="T90" fmla="*/ 129 h 12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06" h="129">
                  <a:moveTo>
                    <a:pt x="0" y="121"/>
                  </a:moveTo>
                  <a:lnTo>
                    <a:pt x="10" y="126"/>
                  </a:lnTo>
                  <a:lnTo>
                    <a:pt x="22" y="129"/>
                  </a:lnTo>
                  <a:lnTo>
                    <a:pt x="36" y="129"/>
                  </a:lnTo>
                  <a:lnTo>
                    <a:pt x="50" y="126"/>
                  </a:lnTo>
                  <a:lnTo>
                    <a:pt x="64" y="121"/>
                  </a:lnTo>
                  <a:lnTo>
                    <a:pt x="76" y="112"/>
                  </a:lnTo>
                  <a:lnTo>
                    <a:pt x="85" y="99"/>
                  </a:lnTo>
                  <a:lnTo>
                    <a:pt x="90" y="81"/>
                  </a:lnTo>
                  <a:lnTo>
                    <a:pt x="93" y="47"/>
                  </a:lnTo>
                  <a:lnTo>
                    <a:pt x="94" y="24"/>
                  </a:lnTo>
                  <a:lnTo>
                    <a:pt x="97" y="10"/>
                  </a:lnTo>
                  <a:lnTo>
                    <a:pt x="106" y="0"/>
                  </a:lnTo>
                  <a:lnTo>
                    <a:pt x="93" y="3"/>
                  </a:lnTo>
                  <a:lnTo>
                    <a:pt x="82" y="9"/>
                  </a:lnTo>
                  <a:lnTo>
                    <a:pt x="73" y="16"/>
                  </a:lnTo>
                  <a:lnTo>
                    <a:pt x="64" y="26"/>
                  </a:lnTo>
                  <a:lnTo>
                    <a:pt x="57" y="36"/>
                  </a:lnTo>
                  <a:lnTo>
                    <a:pt x="50" y="50"/>
                  </a:lnTo>
                  <a:lnTo>
                    <a:pt x="45" y="63"/>
                  </a:lnTo>
                  <a:lnTo>
                    <a:pt x="40" y="77"/>
                  </a:lnTo>
                  <a:lnTo>
                    <a:pt x="36" y="90"/>
                  </a:lnTo>
                  <a:lnTo>
                    <a:pt x="33" y="100"/>
                  </a:lnTo>
                  <a:lnTo>
                    <a:pt x="30" y="107"/>
                  </a:lnTo>
                  <a:lnTo>
                    <a:pt x="26" y="112"/>
                  </a:lnTo>
                  <a:lnTo>
                    <a:pt x="22" y="116"/>
                  </a:lnTo>
                  <a:lnTo>
                    <a:pt x="17" y="119"/>
                  </a:lnTo>
                  <a:lnTo>
                    <a:pt x="10" y="120"/>
                  </a:lnTo>
                  <a:lnTo>
                    <a:pt x="0"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6" name="Freeform 30"/>
            <p:cNvSpPr>
              <a:spLocks/>
            </p:cNvSpPr>
            <p:nvPr/>
          </p:nvSpPr>
          <p:spPr bwMode="auto">
            <a:xfrm>
              <a:off x="3828" y="1504"/>
              <a:ext cx="94" cy="110"/>
            </a:xfrm>
            <a:custGeom>
              <a:avLst/>
              <a:gdLst>
                <a:gd name="T0" fmla="*/ 0 w 94"/>
                <a:gd name="T1" fmla="*/ 110 h 110"/>
                <a:gd name="T2" fmla="*/ 9 w 94"/>
                <a:gd name="T3" fmla="*/ 110 h 110"/>
                <a:gd name="T4" fmla="*/ 19 w 94"/>
                <a:gd name="T5" fmla="*/ 109 h 110"/>
                <a:gd name="T6" fmla="*/ 29 w 94"/>
                <a:gd name="T7" fmla="*/ 107 h 110"/>
                <a:gd name="T8" fmla="*/ 40 w 94"/>
                <a:gd name="T9" fmla="*/ 103 h 110"/>
                <a:gd name="T10" fmla="*/ 50 w 94"/>
                <a:gd name="T11" fmla="*/ 97 h 110"/>
                <a:gd name="T12" fmla="*/ 58 w 94"/>
                <a:gd name="T13" fmla="*/ 90 h 110"/>
                <a:gd name="T14" fmla="*/ 63 w 94"/>
                <a:gd name="T15" fmla="*/ 80 h 110"/>
                <a:gd name="T16" fmla="*/ 66 w 94"/>
                <a:gd name="T17" fmla="*/ 68 h 110"/>
                <a:gd name="T18" fmla="*/ 69 w 94"/>
                <a:gd name="T19" fmla="*/ 43 h 110"/>
                <a:gd name="T20" fmla="*/ 76 w 94"/>
                <a:gd name="T21" fmla="*/ 22 h 110"/>
                <a:gd name="T22" fmla="*/ 84 w 94"/>
                <a:gd name="T23" fmla="*/ 7 h 110"/>
                <a:gd name="T24" fmla="*/ 94 w 94"/>
                <a:gd name="T25" fmla="*/ 0 h 110"/>
                <a:gd name="T26" fmla="*/ 84 w 94"/>
                <a:gd name="T27" fmla="*/ 1 h 110"/>
                <a:gd name="T28" fmla="*/ 71 w 94"/>
                <a:gd name="T29" fmla="*/ 4 h 110"/>
                <a:gd name="T30" fmla="*/ 58 w 94"/>
                <a:gd name="T31" fmla="*/ 9 h 110"/>
                <a:gd name="T32" fmla="*/ 44 w 94"/>
                <a:gd name="T33" fmla="*/ 16 h 110"/>
                <a:gd name="T34" fmla="*/ 30 w 94"/>
                <a:gd name="T35" fmla="*/ 25 h 110"/>
                <a:gd name="T36" fmla="*/ 19 w 94"/>
                <a:gd name="T37" fmla="*/ 36 h 110"/>
                <a:gd name="T38" fmla="*/ 11 w 94"/>
                <a:gd name="T39" fmla="*/ 47 h 110"/>
                <a:gd name="T40" fmla="*/ 6 w 94"/>
                <a:gd name="T41" fmla="*/ 60 h 110"/>
                <a:gd name="T42" fmla="*/ 4 w 94"/>
                <a:gd name="T43" fmla="*/ 79 h 110"/>
                <a:gd name="T44" fmla="*/ 4 w 94"/>
                <a:gd name="T45" fmla="*/ 92 h 110"/>
                <a:gd name="T46" fmla="*/ 3 w 94"/>
                <a:gd name="T47" fmla="*/ 101 h 110"/>
                <a:gd name="T48" fmla="*/ 0 w 94"/>
                <a:gd name="T49" fmla="*/ 110 h 1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4"/>
                <a:gd name="T76" fmla="*/ 0 h 110"/>
                <a:gd name="T77" fmla="*/ 94 w 94"/>
                <a:gd name="T78" fmla="*/ 110 h 1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4" h="110">
                  <a:moveTo>
                    <a:pt x="0" y="110"/>
                  </a:moveTo>
                  <a:lnTo>
                    <a:pt x="9" y="110"/>
                  </a:lnTo>
                  <a:lnTo>
                    <a:pt x="19" y="109"/>
                  </a:lnTo>
                  <a:lnTo>
                    <a:pt x="29" y="107"/>
                  </a:lnTo>
                  <a:lnTo>
                    <a:pt x="40" y="103"/>
                  </a:lnTo>
                  <a:lnTo>
                    <a:pt x="50" y="97"/>
                  </a:lnTo>
                  <a:lnTo>
                    <a:pt x="58" y="90"/>
                  </a:lnTo>
                  <a:lnTo>
                    <a:pt x="63" y="80"/>
                  </a:lnTo>
                  <a:lnTo>
                    <a:pt x="66" y="68"/>
                  </a:lnTo>
                  <a:lnTo>
                    <a:pt x="69" y="43"/>
                  </a:lnTo>
                  <a:lnTo>
                    <a:pt x="76" y="22"/>
                  </a:lnTo>
                  <a:lnTo>
                    <a:pt x="84" y="7"/>
                  </a:lnTo>
                  <a:lnTo>
                    <a:pt x="94" y="0"/>
                  </a:lnTo>
                  <a:lnTo>
                    <a:pt x="84" y="1"/>
                  </a:lnTo>
                  <a:lnTo>
                    <a:pt x="71" y="4"/>
                  </a:lnTo>
                  <a:lnTo>
                    <a:pt x="58" y="9"/>
                  </a:lnTo>
                  <a:lnTo>
                    <a:pt x="44" y="16"/>
                  </a:lnTo>
                  <a:lnTo>
                    <a:pt x="30" y="25"/>
                  </a:lnTo>
                  <a:lnTo>
                    <a:pt x="19" y="36"/>
                  </a:lnTo>
                  <a:lnTo>
                    <a:pt x="11" y="47"/>
                  </a:lnTo>
                  <a:lnTo>
                    <a:pt x="6" y="60"/>
                  </a:lnTo>
                  <a:lnTo>
                    <a:pt x="4" y="79"/>
                  </a:lnTo>
                  <a:lnTo>
                    <a:pt x="4" y="92"/>
                  </a:lnTo>
                  <a:lnTo>
                    <a:pt x="3" y="101"/>
                  </a:lnTo>
                  <a:lnTo>
                    <a:pt x="0" y="110"/>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7" name="Freeform 31"/>
            <p:cNvSpPr>
              <a:spLocks/>
            </p:cNvSpPr>
            <p:nvPr/>
          </p:nvSpPr>
          <p:spPr bwMode="auto">
            <a:xfrm>
              <a:off x="3164" y="1465"/>
              <a:ext cx="55" cy="99"/>
            </a:xfrm>
            <a:custGeom>
              <a:avLst/>
              <a:gdLst>
                <a:gd name="T0" fmla="*/ 55 w 55"/>
                <a:gd name="T1" fmla="*/ 99 h 99"/>
                <a:gd name="T2" fmla="*/ 47 w 55"/>
                <a:gd name="T3" fmla="*/ 96 h 99"/>
                <a:gd name="T4" fmla="*/ 39 w 55"/>
                <a:gd name="T5" fmla="*/ 93 h 99"/>
                <a:gd name="T6" fmla="*/ 31 w 55"/>
                <a:gd name="T7" fmla="*/ 88 h 99"/>
                <a:gd name="T8" fmla="*/ 23 w 55"/>
                <a:gd name="T9" fmla="*/ 82 h 99"/>
                <a:gd name="T10" fmla="*/ 16 w 55"/>
                <a:gd name="T11" fmla="*/ 71 h 99"/>
                <a:gd name="T12" fmla="*/ 9 w 55"/>
                <a:gd name="T13" fmla="*/ 55 h 99"/>
                <a:gd name="T14" fmla="*/ 4 w 55"/>
                <a:gd name="T15" fmla="*/ 32 h 99"/>
                <a:gd name="T16" fmla="*/ 0 w 55"/>
                <a:gd name="T17" fmla="*/ 0 h 99"/>
                <a:gd name="T18" fmla="*/ 11 w 55"/>
                <a:gd name="T19" fmla="*/ 7 h 99"/>
                <a:gd name="T20" fmla="*/ 21 w 55"/>
                <a:gd name="T21" fmla="*/ 14 h 99"/>
                <a:gd name="T22" fmla="*/ 30 w 55"/>
                <a:gd name="T23" fmla="*/ 21 h 99"/>
                <a:gd name="T24" fmla="*/ 37 w 55"/>
                <a:gd name="T25" fmla="*/ 29 h 99"/>
                <a:gd name="T26" fmla="*/ 43 w 55"/>
                <a:gd name="T27" fmla="*/ 40 h 99"/>
                <a:gd name="T28" fmla="*/ 48 w 55"/>
                <a:gd name="T29" fmla="*/ 55 h 99"/>
                <a:gd name="T30" fmla="*/ 52 w 55"/>
                <a:gd name="T31" fmla="*/ 73 h 99"/>
                <a:gd name="T32" fmla="*/ 55 w 55"/>
                <a:gd name="T33" fmla="*/ 99 h 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99"/>
                <a:gd name="T53" fmla="*/ 55 w 55"/>
                <a:gd name="T54" fmla="*/ 99 h 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99">
                  <a:moveTo>
                    <a:pt x="55" y="99"/>
                  </a:moveTo>
                  <a:lnTo>
                    <a:pt x="47" y="96"/>
                  </a:lnTo>
                  <a:lnTo>
                    <a:pt x="39" y="93"/>
                  </a:lnTo>
                  <a:lnTo>
                    <a:pt x="31" y="88"/>
                  </a:lnTo>
                  <a:lnTo>
                    <a:pt x="23" y="82"/>
                  </a:lnTo>
                  <a:lnTo>
                    <a:pt x="16" y="71"/>
                  </a:lnTo>
                  <a:lnTo>
                    <a:pt x="9" y="55"/>
                  </a:lnTo>
                  <a:lnTo>
                    <a:pt x="4" y="32"/>
                  </a:lnTo>
                  <a:lnTo>
                    <a:pt x="0" y="0"/>
                  </a:lnTo>
                  <a:lnTo>
                    <a:pt x="11" y="7"/>
                  </a:lnTo>
                  <a:lnTo>
                    <a:pt x="21" y="14"/>
                  </a:lnTo>
                  <a:lnTo>
                    <a:pt x="30" y="21"/>
                  </a:lnTo>
                  <a:lnTo>
                    <a:pt x="37" y="29"/>
                  </a:lnTo>
                  <a:lnTo>
                    <a:pt x="43" y="40"/>
                  </a:lnTo>
                  <a:lnTo>
                    <a:pt x="48" y="55"/>
                  </a:lnTo>
                  <a:lnTo>
                    <a:pt x="52" y="73"/>
                  </a:lnTo>
                  <a:lnTo>
                    <a:pt x="55" y="99"/>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grpSp>
      <p:grpSp>
        <p:nvGrpSpPr>
          <p:cNvPr id="7" name="Group 32"/>
          <p:cNvGrpSpPr>
            <a:grpSpLocks/>
          </p:cNvGrpSpPr>
          <p:nvPr/>
        </p:nvGrpSpPr>
        <p:grpSpPr bwMode="auto">
          <a:xfrm rot="21221975">
            <a:off x="3400426" y="2884886"/>
            <a:ext cx="1247775" cy="557213"/>
            <a:chOff x="3064" y="1215"/>
            <a:chExt cx="1048" cy="468"/>
          </a:xfrm>
        </p:grpSpPr>
        <p:sp>
          <p:nvSpPr>
            <p:cNvPr id="1046" name="Freeform 33"/>
            <p:cNvSpPr>
              <a:spLocks/>
            </p:cNvSpPr>
            <p:nvPr/>
          </p:nvSpPr>
          <p:spPr bwMode="auto">
            <a:xfrm>
              <a:off x="3064" y="1215"/>
              <a:ext cx="1048" cy="468"/>
            </a:xfrm>
            <a:custGeom>
              <a:avLst/>
              <a:gdLst>
                <a:gd name="T0" fmla="*/ 93 w 1048"/>
                <a:gd name="T1" fmla="*/ 352 h 468"/>
                <a:gd name="T2" fmla="*/ 60 w 1048"/>
                <a:gd name="T3" fmla="*/ 270 h 468"/>
                <a:gd name="T4" fmla="*/ 39 w 1048"/>
                <a:gd name="T5" fmla="*/ 218 h 468"/>
                <a:gd name="T6" fmla="*/ 0 w 1048"/>
                <a:gd name="T7" fmla="*/ 158 h 468"/>
                <a:gd name="T8" fmla="*/ 42 w 1048"/>
                <a:gd name="T9" fmla="*/ 75 h 468"/>
                <a:gd name="T10" fmla="*/ 61 w 1048"/>
                <a:gd name="T11" fmla="*/ 153 h 468"/>
                <a:gd name="T12" fmla="*/ 125 w 1048"/>
                <a:gd name="T13" fmla="*/ 134 h 468"/>
                <a:gd name="T14" fmla="*/ 192 w 1048"/>
                <a:gd name="T15" fmla="*/ 78 h 468"/>
                <a:gd name="T16" fmla="*/ 182 w 1048"/>
                <a:gd name="T17" fmla="*/ 121 h 468"/>
                <a:gd name="T18" fmla="*/ 202 w 1048"/>
                <a:gd name="T19" fmla="*/ 170 h 468"/>
                <a:gd name="T20" fmla="*/ 283 w 1048"/>
                <a:gd name="T21" fmla="*/ 209 h 468"/>
                <a:gd name="T22" fmla="*/ 318 w 1048"/>
                <a:gd name="T23" fmla="*/ 211 h 468"/>
                <a:gd name="T24" fmla="*/ 348 w 1048"/>
                <a:gd name="T25" fmla="*/ 180 h 468"/>
                <a:gd name="T26" fmla="*/ 327 w 1048"/>
                <a:gd name="T27" fmla="*/ 128 h 468"/>
                <a:gd name="T28" fmla="*/ 408 w 1048"/>
                <a:gd name="T29" fmla="*/ 32 h 468"/>
                <a:gd name="T30" fmla="*/ 452 w 1048"/>
                <a:gd name="T31" fmla="*/ 16 h 468"/>
                <a:gd name="T32" fmla="*/ 419 w 1048"/>
                <a:gd name="T33" fmla="*/ 53 h 468"/>
                <a:gd name="T34" fmla="*/ 432 w 1048"/>
                <a:gd name="T35" fmla="*/ 101 h 468"/>
                <a:gd name="T36" fmla="*/ 466 w 1048"/>
                <a:gd name="T37" fmla="*/ 166 h 468"/>
                <a:gd name="T38" fmla="*/ 438 w 1048"/>
                <a:gd name="T39" fmla="*/ 236 h 468"/>
                <a:gd name="T40" fmla="*/ 484 w 1048"/>
                <a:gd name="T41" fmla="*/ 280 h 468"/>
                <a:gd name="T42" fmla="*/ 489 w 1048"/>
                <a:gd name="T43" fmla="*/ 250 h 468"/>
                <a:gd name="T44" fmla="*/ 541 w 1048"/>
                <a:gd name="T45" fmla="*/ 210 h 468"/>
                <a:gd name="T46" fmla="*/ 551 w 1048"/>
                <a:gd name="T47" fmla="*/ 141 h 468"/>
                <a:gd name="T48" fmla="*/ 602 w 1048"/>
                <a:gd name="T49" fmla="*/ 174 h 468"/>
                <a:gd name="T50" fmla="*/ 635 w 1048"/>
                <a:gd name="T51" fmla="*/ 228 h 468"/>
                <a:gd name="T52" fmla="*/ 703 w 1048"/>
                <a:gd name="T53" fmla="*/ 156 h 468"/>
                <a:gd name="T54" fmla="*/ 737 w 1048"/>
                <a:gd name="T55" fmla="*/ 131 h 468"/>
                <a:gd name="T56" fmla="*/ 746 w 1048"/>
                <a:gd name="T57" fmla="*/ 263 h 468"/>
                <a:gd name="T58" fmla="*/ 794 w 1048"/>
                <a:gd name="T59" fmla="*/ 202 h 468"/>
                <a:gd name="T60" fmla="*/ 836 w 1048"/>
                <a:gd name="T61" fmla="*/ 157 h 468"/>
                <a:gd name="T62" fmla="*/ 822 w 1048"/>
                <a:gd name="T63" fmla="*/ 80 h 468"/>
                <a:gd name="T64" fmla="*/ 874 w 1048"/>
                <a:gd name="T65" fmla="*/ 112 h 468"/>
                <a:gd name="T66" fmla="*/ 859 w 1048"/>
                <a:gd name="T67" fmla="*/ 220 h 468"/>
                <a:gd name="T68" fmla="*/ 922 w 1048"/>
                <a:gd name="T69" fmla="*/ 133 h 468"/>
                <a:gd name="T70" fmla="*/ 932 w 1048"/>
                <a:gd name="T71" fmla="*/ 108 h 468"/>
                <a:gd name="T72" fmla="*/ 948 w 1048"/>
                <a:gd name="T73" fmla="*/ 140 h 468"/>
                <a:gd name="T74" fmla="*/ 1019 w 1048"/>
                <a:gd name="T75" fmla="*/ 54 h 468"/>
                <a:gd name="T76" fmla="*/ 1047 w 1048"/>
                <a:gd name="T77" fmla="*/ 26 h 468"/>
                <a:gd name="T78" fmla="*/ 1024 w 1048"/>
                <a:gd name="T79" fmla="*/ 96 h 468"/>
                <a:gd name="T80" fmla="*/ 1003 w 1048"/>
                <a:gd name="T81" fmla="*/ 236 h 468"/>
                <a:gd name="T82" fmla="*/ 911 w 1048"/>
                <a:gd name="T83" fmla="*/ 329 h 468"/>
                <a:gd name="T84" fmla="*/ 836 w 1048"/>
                <a:gd name="T85" fmla="*/ 423 h 468"/>
                <a:gd name="T86" fmla="*/ 720 w 1048"/>
                <a:gd name="T87" fmla="*/ 434 h 468"/>
                <a:gd name="T88" fmla="*/ 650 w 1048"/>
                <a:gd name="T89" fmla="*/ 457 h 468"/>
                <a:gd name="T90" fmla="*/ 588 w 1048"/>
                <a:gd name="T91" fmla="*/ 443 h 468"/>
                <a:gd name="T92" fmla="*/ 551 w 1048"/>
                <a:gd name="T93" fmla="*/ 424 h 468"/>
                <a:gd name="T94" fmla="*/ 485 w 1048"/>
                <a:gd name="T95" fmla="*/ 462 h 468"/>
                <a:gd name="T96" fmla="*/ 401 w 1048"/>
                <a:gd name="T97" fmla="*/ 460 h 468"/>
                <a:gd name="T98" fmla="*/ 326 w 1048"/>
                <a:gd name="T99" fmla="*/ 405 h 468"/>
                <a:gd name="T100" fmla="*/ 269 w 1048"/>
                <a:gd name="T101" fmla="*/ 416 h 468"/>
                <a:gd name="T102" fmla="*/ 208 w 1048"/>
                <a:gd name="T103" fmla="*/ 412 h 468"/>
                <a:gd name="T104" fmla="*/ 160 w 1048"/>
                <a:gd name="T105" fmla="*/ 368 h 46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048"/>
                <a:gd name="T160" fmla="*/ 0 h 468"/>
                <a:gd name="T161" fmla="*/ 1048 w 1048"/>
                <a:gd name="T162" fmla="*/ 468 h 46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048" h="468">
                  <a:moveTo>
                    <a:pt x="160" y="368"/>
                  </a:moveTo>
                  <a:lnTo>
                    <a:pt x="144" y="368"/>
                  </a:lnTo>
                  <a:lnTo>
                    <a:pt x="126" y="366"/>
                  </a:lnTo>
                  <a:lnTo>
                    <a:pt x="109" y="361"/>
                  </a:lnTo>
                  <a:lnTo>
                    <a:pt x="93" y="352"/>
                  </a:lnTo>
                  <a:lnTo>
                    <a:pt x="79" y="341"/>
                  </a:lnTo>
                  <a:lnTo>
                    <a:pt x="67" y="326"/>
                  </a:lnTo>
                  <a:lnTo>
                    <a:pt x="61" y="309"/>
                  </a:lnTo>
                  <a:lnTo>
                    <a:pt x="59" y="289"/>
                  </a:lnTo>
                  <a:lnTo>
                    <a:pt x="60" y="270"/>
                  </a:lnTo>
                  <a:lnTo>
                    <a:pt x="59" y="255"/>
                  </a:lnTo>
                  <a:lnTo>
                    <a:pt x="56" y="244"/>
                  </a:lnTo>
                  <a:lnTo>
                    <a:pt x="52" y="233"/>
                  </a:lnTo>
                  <a:lnTo>
                    <a:pt x="47" y="225"/>
                  </a:lnTo>
                  <a:lnTo>
                    <a:pt x="39" y="218"/>
                  </a:lnTo>
                  <a:lnTo>
                    <a:pt x="29" y="210"/>
                  </a:lnTo>
                  <a:lnTo>
                    <a:pt x="19" y="201"/>
                  </a:lnTo>
                  <a:lnTo>
                    <a:pt x="9" y="189"/>
                  </a:lnTo>
                  <a:lnTo>
                    <a:pt x="3" y="175"/>
                  </a:lnTo>
                  <a:lnTo>
                    <a:pt x="0" y="158"/>
                  </a:lnTo>
                  <a:lnTo>
                    <a:pt x="1" y="139"/>
                  </a:lnTo>
                  <a:lnTo>
                    <a:pt x="5" y="121"/>
                  </a:lnTo>
                  <a:lnTo>
                    <a:pt x="13" y="104"/>
                  </a:lnTo>
                  <a:lnTo>
                    <a:pt x="25" y="88"/>
                  </a:lnTo>
                  <a:lnTo>
                    <a:pt x="42" y="75"/>
                  </a:lnTo>
                  <a:lnTo>
                    <a:pt x="39" y="90"/>
                  </a:lnTo>
                  <a:lnTo>
                    <a:pt x="39" y="107"/>
                  </a:lnTo>
                  <a:lnTo>
                    <a:pt x="43" y="123"/>
                  </a:lnTo>
                  <a:lnTo>
                    <a:pt x="50" y="139"/>
                  </a:lnTo>
                  <a:lnTo>
                    <a:pt x="61" y="153"/>
                  </a:lnTo>
                  <a:lnTo>
                    <a:pt x="76" y="163"/>
                  </a:lnTo>
                  <a:lnTo>
                    <a:pt x="96" y="170"/>
                  </a:lnTo>
                  <a:lnTo>
                    <a:pt x="120" y="171"/>
                  </a:lnTo>
                  <a:lnTo>
                    <a:pt x="121" y="152"/>
                  </a:lnTo>
                  <a:lnTo>
                    <a:pt x="125" y="134"/>
                  </a:lnTo>
                  <a:lnTo>
                    <a:pt x="133" y="118"/>
                  </a:lnTo>
                  <a:lnTo>
                    <a:pt x="143" y="104"/>
                  </a:lnTo>
                  <a:lnTo>
                    <a:pt x="156" y="93"/>
                  </a:lnTo>
                  <a:lnTo>
                    <a:pt x="172" y="84"/>
                  </a:lnTo>
                  <a:lnTo>
                    <a:pt x="192" y="78"/>
                  </a:lnTo>
                  <a:lnTo>
                    <a:pt x="216" y="75"/>
                  </a:lnTo>
                  <a:lnTo>
                    <a:pt x="201" y="86"/>
                  </a:lnTo>
                  <a:lnTo>
                    <a:pt x="190" y="98"/>
                  </a:lnTo>
                  <a:lnTo>
                    <a:pt x="185" y="110"/>
                  </a:lnTo>
                  <a:lnTo>
                    <a:pt x="182" y="121"/>
                  </a:lnTo>
                  <a:lnTo>
                    <a:pt x="183" y="132"/>
                  </a:lnTo>
                  <a:lnTo>
                    <a:pt x="185" y="143"/>
                  </a:lnTo>
                  <a:lnTo>
                    <a:pt x="189" y="154"/>
                  </a:lnTo>
                  <a:lnTo>
                    <a:pt x="194" y="162"/>
                  </a:lnTo>
                  <a:lnTo>
                    <a:pt x="202" y="170"/>
                  </a:lnTo>
                  <a:lnTo>
                    <a:pt x="215" y="176"/>
                  </a:lnTo>
                  <a:lnTo>
                    <a:pt x="233" y="183"/>
                  </a:lnTo>
                  <a:lnTo>
                    <a:pt x="251" y="190"/>
                  </a:lnTo>
                  <a:lnTo>
                    <a:pt x="268" y="198"/>
                  </a:lnTo>
                  <a:lnTo>
                    <a:pt x="283" y="209"/>
                  </a:lnTo>
                  <a:lnTo>
                    <a:pt x="295" y="223"/>
                  </a:lnTo>
                  <a:lnTo>
                    <a:pt x="300" y="240"/>
                  </a:lnTo>
                  <a:lnTo>
                    <a:pt x="306" y="227"/>
                  </a:lnTo>
                  <a:lnTo>
                    <a:pt x="312" y="218"/>
                  </a:lnTo>
                  <a:lnTo>
                    <a:pt x="318" y="211"/>
                  </a:lnTo>
                  <a:lnTo>
                    <a:pt x="325" y="205"/>
                  </a:lnTo>
                  <a:lnTo>
                    <a:pt x="330" y="200"/>
                  </a:lnTo>
                  <a:lnTo>
                    <a:pt x="336" y="195"/>
                  </a:lnTo>
                  <a:lnTo>
                    <a:pt x="342" y="188"/>
                  </a:lnTo>
                  <a:lnTo>
                    <a:pt x="348" y="180"/>
                  </a:lnTo>
                  <a:lnTo>
                    <a:pt x="351" y="171"/>
                  </a:lnTo>
                  <a:lnTo>
                    <a:pt x="347" y="162"/>
                  </a:lnTo>
                  <a:lnTo>
                    <a:pt x="339" y="153"/>
                  </a:lnTo>
                  <a:lnTo>
                    <a:pt x="332" y="141"/>
                  </a:lnTo>
                  <a:lnTo>
                    <a:pt x="327" y="128"/>
                  </a:lnTo>
                  <a:lnTo>
                    <a:pt x="329" y="113"/>
                  </a:lnTo>
                  <a:lnTo>
                    <a:pt x="339" y="94"/>
                  </a:lnTo>
                  <a:lnTo>
                    <a:pt x="361" y="70"/>
                  </a:lnTo>
                  <a:lnTo>
                    <a:pt x="387" y="47"/>
                  </a:lnTo>
                  <a:lnTo>
                    <a:pt x="408" y="32"/>
                  </a:lnTo>
                  <a:lnTo>
                    <a:pt x="425" y="22"/>
                  </a:lnTo>
                  <a:lnTo>
                    <a:pt x="437" y="17"/>
                  </a:lnTo>
                  <a:lnTo>
                    <a:pt x="445" y="15"/>
                  </a:lnTo>
                  <a:lnTo>
                    <a:pt x="450" y="15"/>
                  </a:lnTo>
                  <a:lnTo>
                    <a:pt x="452" y="16"/>
                  </a:lnTo>
                  <a:lnTo>
                    <a:pt x="453" y="17"/>
                  </a:lnTo>
                  <a:lnTo>
                    <a:pt x="442" y="24"/>
                  </a:lnTo>
                  <a:lnTo>
                    <a:pt x="433" y="33"/>
                  </a:lnTo>
                  <a:lnTo>
                    <a:pt x="425" y="42"/>
                  </a:lnTo>
                  <a:lnTo>
                    <a:pt x="419" y="53"/>
                  </a:lnTo>
                  <a:lnTo>
                    <a:pt x="414" y="63"/>
                  </a:lnTo>
                  <a:lnTo>
                    <a:pt x="413" y="74"/>
                  </a:lnTo>
                  <a:lnTo>
                    <a:pt x="417" y="83"/>
                  </a:lnTo>
                  <a:lnTo>
                    <a:pt x="423" y="92"/>
                  </a:lnTo>
                  <a:lnTo>
                    <a:pt x="432" y="101"/>
                  </a:lnTo>
                  <a:lnTo>
                    <a:pt x="442" y="111"/>
                  </a:lnTo>
                  <a:lnTo>
                    <a:pt x="451" y="123"/>
                  </a:lnTo>
                  <a:lnTo>
                    <a:pt x="459" y="136"/>
                  </a:lnTo>
                  <a:lnTo>
                    <a:pt x="465" y="151"/>
                  </a:lnTo>
                  <a:lnTo>
                    <a:pt x="466" y="166"/>
                  </a:lnTo>
                  <a:lnTo>
                    <a:pt x="463" y="181"/>
                  </a:lnTo>
                  <a:lnTo>
                    <a:pt x="453" y="197"/>
                  </a:lnTo>
                  <a:lnTo>
                    <a:pt x="443" y="212"/>
                  </a:lnTo>
                  <a:lnTo>
                    <a:pt x="438" y="225"/>
                  </a:lnTo>
                  <a:lnTo>
                    <a:pt x="438" y="236"/>
                  </a:lnTo>
                  <a:lnTo>
                    <a:pt x="441" y="247"/>
                  </a:lnTo>
                  <a:lnTo>
                    <a:pt x="448" y="256"/>
                  </a:lnTo>
                  <a:lnTo>
                    <a:pt x="458" y="264"/>
                  </a:lnTo>
                  <a:lnTo>
                    <a:pt x="470" y="272"/>
                  </a:lnTo>
                  <a:lnTo>
                    <a:pt x="484" y="280"/>
                  </a:lnTo>
                  <a:lnTo>
                    <a:pt x="480" y="271"/>
                  </a:lnTo>
                  <a:lnTo>
                    <a:pt x="479" y="265"/>
                  </a:lnTo>
                  <a:lnTo>
                    <a:pt x="480" y="259"/>
                  </a:lnTo>
                  <a:lnTo>
                    <a:pt x="484" y="255"/>
                  </a:lnTo>
                  <a:lnTo>
                    <a:pt x="489" y="250"/>
                  </a:lnTo>
                  <a:lnTo>
                    <a:pt x="497" y="246"/>
                  </a:lnTo>
                  <a:lnTo>
                    <a:pt x="507" y="239"/>
                  </a:lnTo>
                  <a:lnTo>
                    <a:pt x="520" y="232"/>
                  </a:lnTo>
                  <a:lnTo>
                    <a:pt x="532" y="222"/>
                  </a:lnTo>
                  <a:lnTo>
                    <a:pt x="541" y="210"/>
                  </a:lnTo>
                  <a:lnTo>
                    <a:pt x="548" y="196"/>
                  </a:lnTo>
                  <a:lnTo>
                    <a:pt x="552" y="182"/>
                  </a:lnTo>
                  <a:lnTo>
                    <a:pt x="554" y="168"/>
                  </a:lnTo>
                  <a:lnTo>
                    <a:pt x="554" y="154"/>
                  </a:lnTo>
                  <a:lnTo>
                    <a:pt x="551" y="141"/>
                  </a:lnTo>
                  <a:lnTo>
                    <a:pt x="546" y="131"/>
                  </a:lnTo>
                  <a:lnTo>
                    <a:pt x="562" y="138"/>
                  </a:lnTo>
                  <a:lnTo>
                    <a:pt x="577" y="148"/>
                  </a:lnTo>
                  <a:lnTo>
                    <a:pt x="590" y="160"/>
                  </a:lnTo>
                  <a:lnTo>
                    <a:pt x="602" y="174"/>
                  </a:lnTo>
                  <a:lnTo>
                    <a:pt x="612" y="189"/>
                  </a:lnTo>
                  <a:lnTo>
                    <a:pt x="618" y="205"/>
                  </a:lnTo>
                  <a:lnTo>
                    <a:pt x="620" y="221"/>
                  </a:lnTo>
                  <a:lnTo>
                    <a:pt x="619" y="236"/>
                  </a:lnTo>
                  <a:lnTo>
                    <a:pt x="635" y="228"/>
                  </a:lnTo>
                  <a:lnTo>
                    <a:pt x="654" y="219"/>
                  </a:lnTo>
                  <a:lnTo>
                    <a:pt x="672" y="209"/>
                  </a:lnTo>
                  <a:lnTo>
                    <a:pt x="688" y="195"/>
                  </a:lnTo>
                  <a:lnTo>
                    <a:pt x="699" y="178"/>
                  </a:lnTo>
                  <a:lnTo>
                    <a:pt x="703" y="156"/>
                  </a:lnTo>
                  <a:lnTo>
                    <a:pt x="699" y="127"/>
                  </a:lnTo>
                  <a:lnTo>
                    <a:pt x="684" y="92"/>
                  </a:lnTo>
                  <a:lnTo>
                    <a:pt x="702" y="101"/>
                  </a:lnTo>
                  <a:lnTo>
                    <a:pt x="721" y="114"/>
                  </a:lnTo>
                  <a:lnTo>
                    <a:pt x="737" y="131"/>
                  </a:lnTo>
                  <a:lnTo>
                    <a:pt x="750" y="153"/>
                  </a:lnTo>
                  <a:lnTo>
                    <a:pt x="759" y="177"/>
                  </a:lnTo>
                  <a:lnTo>
                    <a:pt x="762" y="203"/>
                  </a:lnTo>
                  <a:lnTo>
                    <a:pt x="758" y="232"/>
                  </a:lnTo>
                  <a:lnTo>
                    <a:pt x="746" y="263"/>
                  </a:lnTo>
                  <a:lnTo>
                    <a:pt x="758" y="248"/>
                  </a:lnTo>
                  <a:lnTo>
                    <a:pt x="769" y="233"/>
                  </a:lnTo>
                  <a:lnTo>
                    <a:pt x="778" y="222"/>
                  </a:lnTo>
                  <a:lnTo>
                    <a:pt x="786" y="211"/>
                  </a:lnTo>
                  <a:lnTo>
                    <a:pt x="794" y="202"/>
                  </a:lnTo>
                  <a:lnTo>
                    <a:pt x="803" y="194"/>
                  </a:lnTo>
                  <a:lnTo>
                    <a:pt x="812" y="187"/>
                  </a:lnTo>
                  <a:lnTo>
                    <a:pt x="821" y="180"/>
                  </a:lnTo>
                  <a:lnTo>
                    <a:pt x="830" y="171"/>
                  </a:lnTo>
                  <a:lnTo>
                    <a:pt x="836" y="157"/>
                  </a:lnTo>
                  <a:lnTo>
                    <a:pt x="840" y="139"/>
                  </a:lnTo>
                  <a:lnTo>
                    <a:pt x="840" y="122"/>
                  </a:lnTo>
                  <a:lnTo>
                    <a:pt x="838" y="105"/>
                  </a:lnTo>
                  <a:lnTo>
                    <a:pt x="832" y="90"/>
                  </a:lnTo>
                  <a:lnTo>
                    <a:pt x="822" y="80"/>
                  </a:lnTo>
                  <a:lnTo>
                    <a:pt x="808" y="75"/>
                  </a:lnTo>
                  <a:lnTo>
                    <a:pt x="827" y="76"/>
                  </a:lnTo>
                  <a:lnTo>
                    <a:pt x="845" y="83"/>
                  </a:lnTo>
                  <a:lnTo>
                    <a:pt x="862" y="95"/>
                  </a:lnTo>
                  <a:lnTo>
                    <a:pt x="874" y="112"/>
                  </a:lnTo>
                  <a:lnTo>
                    <a:pt x="881" y="134"/>
                  </a:lnTo>
                  <a:lnTo>
                    <a:pt x="879" y="161"/>
                  </a:lnTo>
                  <a:lnTo>
                    <a:pt x="867" y="190"/>
                  </a:lnTo>
                  <a:lnTo>
                    <a:pt x="843" y="223"/>
                  </a:lnTo>
                  <a:lnTo>
                    <a:pt x="859" y="220"/>
                  </a:lnTo>
                  <a:lnTo>
                    <a:pt x="876" y="210"/>
                  </a:lnTo>
                  <a:lnTo>
                    <a:pt x="893" y="195"/>
                  </a:lnTo>
                  <a:lnTo>
                    <a:pt x="908" y="177"/>
                  </a:lnTo>
                  <a:lnTo>
                    <a:pt x="918" y="156"/>
                  </a:lnTo>
                  <a:lnTo>
                    <a:pt x="922" y="133"/>
                  </a:lnTo>
                  <a:lnTo>
                    <a:pt x="918" y="110"/>
                  </a:lnTo>
                  <a:lnTo>
                    <a:pt x="904" y="88"/>
                  </a:lnTo>
                  <a:lnTo>
                    <a:pt x="915" y="93"/>
                  </a:lnTo>
                  <a:lnTo>
                    <a:pt x="924" y="99"/>
                  </a:lnTo>
                  <a:lnTo>
                    <a:pt x="932" y="108"/>
                  </a:lnTo>
                  <a:lnTo>
                    <a:pt x="938" y="117"/>
                  </a:lnTo>
                  <a:lnTo>
                    <a:pt x="942" y="126"/>
                  </a:lnTo>
                  <a:lnTo>
                    <a:pt x="945" y="133"/>
                  </a:lnTo>
                  <a:lnTo>
                    <a:pt x="947" y="138"/>
                  </a:lnTo>
                  <a:lnTo>
                    <a:pt x="948" y="140"/>
                  </a:lnTo>
                  <a:lnTo>
                    <a:pt x="956" y="119"/>
                  </a:lnTo>
                  <a:lnTo>
                    <a:pt x="969" y="100"/>
                  </a:lnTo>
                  <a:lnTo>
                    <a:pt x="986" y="84"/>
                  </a:lnTo>
                  <a:lnTo>
                    <a:pt x="1004" y="69"/>
                  </a:lnTo>
                  <a:lnTo>
                    <a:pt x="1019" y="54"/>
                  </a:lnTo>
                  <a:lnTo>
                    <a:pt x="1031" y="37"/>
                  </a:lnTo>
                  <a:lnTo>
                    <a:pt x="1038" y="20"/>
                  </a:lnTo>
                  <a:lnTo>
                    <a:pt x="1036" y="0"/>
                  </a:lnTo>
                  <a:lnTo>
                    <a:pt x="1043" y="14"/>
                  </a:lnTo>
                  <a:lnTo>
                    <a:pt x="1047" y="26"/>
                  </a:lnTo>
                  <a:lnTo>
                    <a:pt x="1048" y="37"/>
                  </a:lnTo>
                  <a:lnTo>
                    <a:pt x="1047" y="50"/>
                  </a:lnTo>
                  <a:lnTo>
                    <a:pt x="1043" y="63"/>
                  </a:lnTo>
                  <a:lnTo>
                    <a:pt x="1035" y="78"/>
                  </a:lnTo>
                  <a:lnTo>
                    <a:pt x="1024" y="96"/>
                  </a:lnTo>
                  <a:lnTo>
                    <a:pt x="1010" y="118"/>
                  </a:lnTo>
                  <a:lnTo>
                    <a:pt x="1003" y="140"/>
                  </a:lnTo>
                  <a:lnTo>
                    <a:pt x="1001" y="170"/>
                  </a:lnTo>
                  <a:lnTo>
                    <a:pt x="1003" y="203"/>
                  </a:lnTo>
                  <a:lnTo>
                    <a:pt x="1003" y="236"/>
                  </a:lnTo>
                  <a:lnTo>
                    <a:pt x="997" y="267"/>
                  </a:lnTo>
                  <a:lnTo>
                    <a:pt x="982" y="291"/>
                  </a:lnTo>
                  <a:lnTo>
                    <a:pt x="956" y="306"/>
                  </a:lnTo>
                  <a:lnTo>
                    <a:pt x="913" y="307"/>
                  </a:lnTo>
                  <a:lnTo>
                    <a:pt x="911" y="329"/>
                  </a:lnTo>
                  <a:lnTo>
                    <a:pt x="906" y="354"/>
                  </a:lnTo>
                  <a:lnTo>
                    <a:pt x="897" y="378"/>
                  </a:lnTo>
                  <a:lnTo>
                    <a:pt x="883" y="398"/>
                  </a:lnTo>
                  <a:lnTo>
                    <a:pt x="863" y="414"/>
                  </a:lnTo>
                  <a:lnTo>
                    <a:pt x="836" y="423"/>
                  </a:lnTo>
                  <a:lnTo>
                    <a:pt x="801" y="422"/>
                  </a:lnTo>
                  <a:lnTo>
                    <a:pt x="755" y="411"/>
                  </a:lnTo>
                  <a:lnTo>
                    <a:pt x="745" y="419"/>
                  </a:lnTo>
                  <a:lnTo>
                    <a:pt x="733" y="427"/>
                  </a:lnTo>
                  <a:lnTo>
                    <a:pt x="720" y="434"/>
                  </a:lnTo>
                  <a:lnTo>
                    <a:pt x="707" y="441"/>
                  </a:lnTo>
                  <a:lnTo>
                    <a:pt x="692" y="447"/>
                  </a:lnTo>
                  <a:lnTo>
                    <a:pt x="678" y="451"/>
                  </a:lnTo>
                  <a:lnTo>
                    <a:pt x="664" y="455"/>
                  </a:lnTo>
                  <a:lnTo>
                    <a:pt x="650" y="457"/>
                  </a:lnTo>
                  <a:lnTo>
                    <a:pt x="636" y="458"/>
                  </a:lnTo>
                  <a:lnTo>
                    <a:pt x="623" y="457"/>
                  </a:lnTo>
                  <a:lnTo>
                    <a:pt x="610" y="454"/>
                  </a:lnTo>
                  <a:lnTo>
                    <a:pt x="598" y="449"/>
                  </a:lnTo>
                  <a:lnTo>
                    <a:pt x="588" y="443"/>
                  </a:lnTo>
                  <a:lnTo>
                    <a:pt x="579" y="432"/>
                  </a:lnTo>
                  <a:lnTo>
                    <a:pt x="572" y="421"/>
                  </a:lnTo>
                  <a:lnTo>
                    <a:pt x="567" y="407"/>
                  </a:lnTo>
                  <a:lnTo>
                    <a:pt x="560" y="415"/>
                  </a:lnTo>
                  <a:lnTo>
                    <a:pt x="551" y="424"/>
                  </a:lnTo>
                  <a:lnTo>
                    <a:pt x="540" y="433"/>
                  </a:lnTo>
                  <a:lnTo>
                    <a:pt x="528" y="442"/>
                  </a:lnTo>
                  <a:lnTo>
                    <a:pt x="515" y="449"/>
                  </a:lnTo>
                  <a:lnTo>
                    <a:pt x="500" y="456"/>
                  </a:lnTo>
                  <a:lnTo>
                    <a:pt x="485" y="462"/>
                  </a:lnTo>
                  <a:lnTo>
                    <a:pt x="469" y="466"/>
                  </a:lnTo>
                  <a:lnTo>
                    <a:pt x="453" y="468"/>
                  </a:lnTo>
                  <a:lnTo>
                    <a:pt x="436" y="468"/>
                  </a:lnTo>
                  <a:lnTo>
                    <a:pt x="419" y="465"/>
                  </a:lnTo>
                  <a:lnTo>
                    <a:pt x="401" y="460"/>
                  </a:lnTo>
                  <a:lnTo>
                    <a:pt x="384" y="451"/>
                  </a:lnTo>
                  <a:lnTo>
                    <a:pt x="367" y="439"/>
                  </a:lnTo>
                  <a:lnTo>
                    <a:pt x="351" y="423"/>
                  </a:lnTo>
                  <a:lnTo>
                    <a:pt x="335" y="403"/>
                  </a:lnTo>
                  <a:lnTo>
                    <a:pt x="326" y="405"/>
                  </a:lnTo>
                  <a:lnTo>
                    <a:pt x="315" y="407"/>
                  </a:lnTo>
                  <a:lnTo>
                    <a:pt x="304" y="409"/>
                  </a:lnTo>
                  <a:lnTo>
                    <a:pt x="293" y="412"/>
                  </a:lnTo>
                  <a:lnTo>
                    <a:pt x="281" y="414"/>
                  </a:lnTo>
                  <a:lnTo>
                    <a:pt x="269" y="416"/>
                  </a:lnTo>
                  <a:lnTo>
                    <a:pt x="257" y="417"/>
                  </a:lnTo>
                  <a:lnTo>
                    <a:pt x="245" y="417"/>
                  </a:lnTo>
                  <a:lnTo>
                    <a:pt x="232" y="417"/>
                  </a:lnTo>
                  <a:lnTo>
                    <a:pt x="219" y="415"/>
                  </a:lnTo>
                  <a:lnTo>
                    <a:pt x="208" y="412"/>
                  </a:lnTo>
                  <a:lnTo>
                    <a:pt x="197" y="407"/>
                  </a:lnTo>
                  <a:lnTo>
                    <a:pt x="186" y="401"/>
                  </a:lnTo>
                  <a:lnTo>
                    <a:pt x="177" y="392"/>
                  </a:lnTo>
                  <a:lnTo>
                    <a:pt x="168" y="381"/>
                  </a:lnTo>
                  <a:lnTo>
                    <a:pt x="160" y="368"/>
                  </a:lnTo>
                  <a:close/>
                </a:path>
              </a:pathLst>
            </a:custGeom>
            <a:solidFill>
              <a:srgbClr val="FF7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47" name="Freeform 34"/>
            <p:cNvSpPr>
              <a:spLocks/>
            </p:cNvSpPr>
            <p:nvPr/>
          </p:nvSpPr>
          <p:spPr bwMode="auto">
            <a:xfrm>
              <a:off x="3467" y="1526"/>
              <a:ext cx="126" cy="144"/>
            </a:xfrm>
            <a:custGeom>
              <a:avLst/>
              <a:gdLst>
                <a:gd name="T0" fmla="*/ 50 w 126"/>
                <a:gd name="T1" fmla="*/ 144 h 144"/>
                <a:gd name="T2" fmla="*/ 22 w 126"/>
                <a:gd name="T3" fmla="*/ 130 h 144"/>
                <a:gd name="T4" fmla="*/ 6 w 126"/>
                <a:gd name="T5" fmla="*/ 114 h 144"/>
                <a:gd name="T6" fmla="*/ 0 w 126"/>
                <a:gd name="T7" fmla="*/ 97 h 144"/>
                <a:gd name="T8" fmla="*/ 1 w 126"/>
                <a:gd name="T9" fmla="*/ 80 h 144"/>
                <a:gd name="T10" fmla="*/ 7 w 126"/>
                <a:gd name="T11" fmla="*/ 61 h 144"/>
                <a:gd name="T12" fmla="*/ 15 w 126"/>
                <a:gd name="T13" fmla="*/ 42 h 144"/>
                <a:gd name="T14" fmla="*/ 21 w 126"/>
                <a:gd name="T15" fmla="*/ 21 h 144"/>
                <a:gd name="T16" fmla="*/ 24 w 126"/>
                <a:gd name="T17" fmla="*/ 0 h 144"/>
                <a:gd name="T18" fmla="*/ 32 w 126"/>
                <a:gd name="T19" fmla="*/ 7 h 144"/>
                <a:gd name="T20" fmla="*/ 40 w 126"/>
                <a:gd name="T21" fmla="*/ 17 h 144"/>
                <a:gd name="T22" fmla="*/ 47 w 126"/>
                <a:gd name="T23" fmla="*/ 27 h 144"/>
                <a:gd name="T24" fmla="*/ 53 w 126"/>
                <a:gd name="T25" fmla="*/ 40 h 144"/>
                <a:gd name="T26" fmla="*/ 57 w 126"/>
                <a:gd name="T27" fmla="*/ 54 h 144"/>
                <a:gd name="T28" fmla="*/ 60 w 126"/>
                <a:gd name="T29" fmla="*/ 68 h 144"/>
                <a:gd name="T30" fmla="*/ 62 w 126"/>
                <a:gd name="T31" fmla="*/ 83 h 144"/>
                <a:gd name="T32" fmla="*/ 61 w 126"/>
                <a:gd name="T33" fmla="*/ 98 h 144"/>
                <a:gd name="T34" fmla="*/ 67 w 126"/>
                <a:gd name="T35" fmla="*/ 90 h 144"/>
                <a:gd name="T36" fmla="*/ 75 w 126"/>
                <a:gd name="T37" fmla="*/ 82 h 144"/>
                <a:gd name="T38" fmla="*/ 86 w 126"/>
                <a:gd name="T39" fmla="*/ 73 h 144"/>
                <a:gd name="T40" fmla="*/ 97 w 126"/>
                <a:gd name="T41" fmla="*/ 63 h 144"/>
                <a:gd name="T42" fmla="*/ 107 w 126"/>
                <a:gd name="T43" fmla="*/ 54 h 144"/>
                <a:gd name="T44" fmla="*/ 117 w 126"/>
                <a:gd name="T45" fmla="*/ 43 h 144"/>
                <a:gd name="T46" fmla="*/ 123 w 126"/>
                <a:gd name="T47" fmla="*/ 32 h 144"/>
                <a:gd name="T48" fmla="*/ 125 w 126"/>
                <a:gd name="T49" fmla="*/ 19 h 144"/>
                <a:gd name="T50" fmla="*/ 126 w 126"/>
                <a:gd name="T51" fmla="*/ 36 h 144"/>
                <a:gd name="T52" fmla="*/ 124 w 126"/>
                <a:gd name="T53" fmla="*/ 52 h 144"/>
                <a:gd name="T54" fmla="*/ 120 w 126"/>
                <a:gd name="T55" fmla="*/ 68 h 144"/>
                <a:gd name="T56" fmla="*/ 114 w 126"/>
                <a:gd name="T57" fmla="*/ 83 h 144"/>
                <a:gd name="T58" fmla="*/ 102 w 126"/>
                <a:gd name="T59" fmla="*/ 99 h 144"/>
                <a:gd name="T60" fmla="*/ 89 w 126"/>
                <a:gd name="T61" fmla="*/ 114 h 144"/>
                <a:gd name="T62" fmla="*/ 71 w 126"/>
                <a:gd name="T63" fmla="*/ 130 h 144"/>
                <a:gd name="T64" fmla="*/ 50 w 126"/>
                <a:gd name="T65" fmla="*/ 144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6"/>
                <a:gd name="T100" fmla="*/ 0 h 144"/>
                <a:gd name="T101" fmla="*/ 126 w 126"/>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6" h="144">
                  <a:moveTo>
                    <a:pt x="50" y="144"/>
                  </a:moveTo>
                  <a:lnTo>
                    <a:pt x="22" y="130"/>
                  </a:lnTo>
                  <a:lnTo>
                    <a:pt x="6" y="114"/>
                  </a:lnTo>
                  <a:lnTo>
                    <a:pt x="0" y="97"/>
                  </a:lnTo>
                  <a:lnTo>
                    <a:pt x="1" y="80"/>
                  </a:lnTo>
                  <a:lnTo>
                    <a:pt x="7" y="61"/>
                  </a:lnTo>
                  <a:lnTo>
                    <a:pt x="15" y="42"/>
                  </a:lnTo>
                  <a:lnTo>
                    <a:pt x="21" y="21"/>
                  </a:lnTo>
                  <a:lnTo>
                    <a:pt x="24" y="0"/>
                  </a:lnTo>
                  <a:lnTo>
                    <a:pt x="32" y="7"/>
                  </a:lnTo>
                  <a:lnTo>
                    <a:pt x="40" y="17"/>
                  </a:lnTo>
                  <a:lnTo>
                    <a:pt x="47" y="27"/>
                  </a:lnTo>
                  <a:lnTo>
                    <a:pt x="53" y="40"/>
                  </a:lnTo>
                  <a:lnTo>
                    <a:pt x="57" y="54"/>
                  </a:lnTo>
                  <a:lnTo>
                    <a:pt x="60" y="68"/>
                  </a:lnTo>
                  <a:lnTo>
                    <a:pt x="62" y="83"/>
                  </a:lnTo>
                  <a:lnTo>
                    <a:pt x="61" y="98"/>
                  </a:lnTo>
                  <a:lnTo>
                    <a:pt x="67" y="90"/>
                  </a:lnTo>
                  <a:lnTo>
                    <a:pt x="75" y="82"/>
                  </a:lnTo>
                  <a:lnTo>
                    <a:pt x="86" y="73"/>
                  </a:lnTo>
                  <a:lnTo>
                    <a:pt x="97" y="63"/>
                  </a:lnTo>
                  <a:lnTo>
                    <a:pt x="107" y="54"/>
                  </a:lnTo>
                  <a:lnTo>
                    <a:pt x="117" y="43"/>
                  </a:lnTo>
                  <a:lnTo>
                    <a:pt x="123" y="32"/>
                  </a:lnTo>
                  <a:lnTo>
                    <a:pt x="125" y="19"/>
                  </a:lnTo>
                  <a:lnTo>
                    <a:pt x="126" y="36"/>
                  </a:lnTo>
                  <a:lnTo>
                    <a:pt x="124" y="52"/>
                  </a:lnTo>
                  <a:lnTo>
                    <a:pt x="120" y="68"/>
                  </a:lnTo>
                  <a:lnTo>
                    <a:pt x="114" y="83"/>
                  </a:lnTo>
                  <a:lnTo>
                    <a:pt x="102" y="99"/>
                  </a:lnTo>
                  <a:lnTo>
                    <a:pt x="89" y="114"/>
                  </a:lnTo>
                  <a:lnTo>
                    <a:pt x="71" y="130"/>
                  </a:lnTo>
                  <a:lnTo>
                    <a:pt x="50" y="144"/>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48" name="Freeform 35"/>
            <p:cNvSpPr>
              <a:spLocks/>
            </p:cNvSpPr>
            <p:nvPr/>
          </p:nvSpPr>
          <p:spPr bwMode="auto">
            <a:xfrm>
              <a:off x="3296" y="1482"/>
              <a:ext cx="95" cy="127"/>
            </a:xfrm>
            <a:custGeom>
              <a:avLst/>
              <a:gdLst>
                <a:gd name="T0" fmla="*/ 95 w 95"/>
                <a:gd name="T1" fmla="*/ 121 h 127"/>
                <a:gd name="T2" fmla="*/ 82 w 95"/>
                <a:gd name="T3" fmla="*/ 123 h 127"/>
                <a:gd name="T4" fmla="*/ 69 w 95"/>
                <a:gd name="T5" fmla="*/ 126 h 127"/>
                <a:gd name="T6" fmla="*/ 56 w 95"/>
                <a:gd name="T7" fmla="*/ 127 h 127"/>
                <a:gd name="T8" fmla="*/ 43 w 95"/>
                <a:gd name="T9" fmla="*/ 126 h 127"/>
                <a:gd name="T10" fmla="*/ 30 w 95"/>
                <a:gd name="T11" fmla="*/ 123 h 127"/>
                <a:gd name="T12" fmla="*/ 19 w 95"/>
                <a:gd name="T13" fmla="*/ 116 h 127"/>
                <a:gd name="T14" fmla="*/ 9 w 95"/>
                <a:gd name="T15" fmla="*/ 105 h 127"/>
                <a:gd name="T16" fmla="*/ 3 w 95"/>
                <a:gd name="T17" fmla="*/ 88 h 127"/>
                <a:gd name="T18" fmla="*/ 0 w 95"/>
                <a:gd name="T19" fmla="*/ 69 h 127"/>
                <a:gd name="T20" fmla="*/ 0 w 95"/>
                <a:gd name="T21" fmla="*/ 55 h 127"/>
                <a:gd name="T22" fmla="*/ 2 w 95"/>
                <a:gd name="T23" fmla="*/ 43 h 127"/>
                <a:gd name="T24" fmla="*/ 5 w 95"/>
                <a:gd name="T25" fmla="*/ 33 h 127"/>
                <a:gd name="T26" fmla="*/ 8 w 95"/>
                <a:gd name="T27" fmla="*/ 24 h 127"/>
                <a:gd name="T28" fmla="*/ 9 w 95"/>
                <a:gd name="T29" fmla="*/ 16 h 127"/>
                <a:gd name="T30" fmla="*/ 8 w 95"/>
                <a:gd name="T31" fmla="*/ 8 h 127"/>
                <a:gd name="T32" fmla="*/ 3 w 95"/>
                <a:gd name="T33" fmla="*/ 0 h 127"/>
                <a:gd name="T34" fmla="*/ 11 w 95"/>
                <a:gd name="T35" fmla="*/ 5 h 127"/>
                <a:gd name="T36" fmla="*/ 17 w 95"/>
                <a:gd name="T37" fmla="*/ 11 h 127"/>
                <a:gd name="T38" fmla="*/ 24 w 95"/>
                <a:gd name="T39" fmla="*/ 18 h 127"/>
                <a:gd name="T40" fmla="*/ 29 w 95"/>
                <a:gd name="T41" fmla="*/ 27 h 127"/>
                <a:gd name="T42" fmla="*/ 33 w 95"/>
                <a:gd name="T43" fmla="*/ 36 h 127"/>
                <a:gd name="T44" fmla="*/ 35 w 95"/>
                <a:gd name="T45" fmla="*/ 47 h 127"/>
                <a:gd name="T46" fmla="*/ 37 w 95"/>
                <a:gd name="T47" fmla="*/ 58 h 127"/>
                <a:gd name="T48" fmla="*/ 37 w 95"/>
                <a:gd name="T49" fmla="*/ 70 h 127"/>
                <a:gd name="T50" fmla="*/ 38 w 95"/>
                <a:gd name="T51" fmla="*/ 81 h 127"/>
                <a:gd name="T52" fmla="*/ 43 w 95"/>
                <a:gd name="T53" fmla="*/ 89 h 127"/>
                <a:gd name="T54" fmla="*/ 50 w 95"/>
                <a:gd name="T55" fmla="*/ 94 h 127"/>
                <a:gd name="T56" fmla="*/ 59 w 95"/>
                <a:gd name="T57" fmla="*/ 98 h 127"/>
                <a:gd name="T58" fmla="*/ 68 w 95"/>
                <a:gd name="T59" fmla="*/ 102 h 127"/>
                <a:gd name="T60" fmla="*/ 78 w 95"/>
                <a:gd name="T61" fmla="*/ 107 h 127"/>
                <a:gd name="T62" fmla="*/ 87 w 95"/>
                <a:gd name="T63" fmla="*/ 113 h 127"/>
                <a:gd name="T64" fmla="*/ 95 w 95"/>
                <a:gd name="T65" fmla="*/ 121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5"/>
                <a:gd name="T100" fmla="*/ 0 h 127"/>
                <a:gd name="T101" fmla="*/ 95 w 95"/>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5" h="127">
                  <a:moveTo>
                    <a:pt x="95" y="121"/>
                  </a:moveTo>
                  <a:lnTo>
                    <a:pt x="82" y="123"/>
                  </a:lnTo>
                  <a:lnTo>
                    <a:pt x="69" y="126"/>
                  </a:lnTo>
                  <a:lnTo>
                    <a:pt x="56" y="127"/>
                  </a:lnTo>
                  <a:lnTo>
                    <a:pt x="43" y="126"/>
                  </a:lnTo>
                  <a:lnTo>
                    <a:pt x="30" y="123"/>
                  </a:lnTo>
                  <a:lnTo>
                    <a:pt x="19" y="116"/>
                  </a:lnTo>
                  <a:lnTo>
                    <a:pt x="9" y="105"/>
                  </a:lnTo>
                  <a:lnTo>
                    <a:pt x="3" y="88"/>
                  </a:lnTo>
                  <a:lnTo>
                    <a:pt x="0" y="69"/>
                  </a:lnTo>
                  <a:lnTo>
                    <a:pt x="0" y="55"/>
                  </a:lnTo>
                  <a:lnTo>
                    <a:pt x="2" y="43"/>
                  </a:lnTo>
                  <a:lnTo>
                    <a:pt x="5" y="33"/>
                  </a:lnTo>
                  <a:lnTo>
                    <a:pt x="8" y="24"/>
                  </a:lnTo>
                  <a:lnTo>
                    <a:pt x="9" y="16"/>
                  </a:lnTo>
                  <a:lnTo>
                    <a:pt x="8" y="8"/>
                  </a:lnTo>
                  <a:lnTo>
                    <a:pt x="3" y="0"/>
                  </a:lnTo>
                  <a:lnTo>
                    <a:pt x="11" y="5"/>
                  </a:lnTo>
                  <a:lnTo>
                    <a:pt x="17" y="11"/>
                  </a:lnTo>
                  <a:lnTo>
                    <a:pt x="24" y="18"/>
                  </a:lnTo>
                  <a:lnTo>
                    <a:pt x="29" y="27"/>
                  </a:lnTo>
                  <a:lnTo>
                    <a:pt x="33" y="36"/>
                  </a:lnTo>
                  <a:lnTo>
                    <a:pt x="35" y="47"/>
                  </a:lnTo>
                  <a:lnTo>
                    <a:pt x="37" y="58"/>
                  </a:lnTo>
                  <a:lnTo>
                    <a:pt x="37" y="70"/>
                  </a:lnTo>
                  <a:lnTo>
                    <a:pt x="38" y="81"/>
                  </a:lnTo>
                  <a:lnTo>
                    <a:pt x="43" y="89"/>
                  </a:lnTo>
                  <a:lnTo>
                    <a:pt x="50" y="94"/>
                  </a:lnTo>
                  <a:lnTo>
                    <a:pt x="59" y="98"/>
                  </a:lnTo>
                  <a:lnTo>
                    <a:pt x="68" y="102"/>
                  </a:lnTo>
                  <a:lnTo>
                    <a:pt x="78" y="107"/>
                  </a:lnTo>
                  <a:lnTo>
                    <a:pt x="87" y="113"/>
                  </a:lnTo>
                  <a:lnTo>
                    <a:pt x="95"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49" name="Freeform 36"/>
            <p:cNvSpPr>
              <a:spLocks/>
            </p:cNvSpPr>
            <p:nvPr/>
          </p:nvSpPr>
          <p:spPr bwMode="auto">
            <a:xfrm>
              <a:off x="3663" y="1511"/>
              <a:ext cx="106" cy="129"/>
            </a:xfrm>
            <a:custGeom>
              <a:avLst/>
              <a:gdLst>
                <a:gd name="T0" fmla="*/ 0 w 106"/>
                <a:gd name="T1" fmla="*/ 121 h 129"/>
                <a:gd name="T2" fmla="*/ 10 w 106"/>
                <a:gd name="T3" fmla="*/ 126 h 129"/>
                <a:gd name="T4" fmla="*/ 22 w 106"/>
                <a:gd name="T5" fmla="*/ 129 h 129"/>
                <a:gd name="T6" fmla="*/ 36 w 106"/>
                <a:gd name="T7" fmla="*/ 129 h 129"/>
                <a:gd name="T8" fmla="*/ 50 w 106"/>
                <a:gd name="T9" fmla="*/ 126 h 129"/>
                <a:gd name="T10" fmla="*/ 64 w 106"/>
                <a:gd name="T11" fmla="*/ 121 h 129"/>
                <a:gd name="T12" fmla="*/ 76 w 106"/>
                <a:gd name="T13" fmla="*/ 112 h 129"/>
                <a:gd name="T14" fmla="*/ 85 w 106"/>
                <a:gd name="T15" fmla="*/ 99 h 129"/>
                <a:gd name="T16" fmla="*/ 90 w 106"/>
                <a:gd name="T17" fmla="*/ 81 h 129"/>
                <a:gd name="T18" fmla="*/ 93 w 106"/>
                <a:gd name="T19" fmla="*/ 47 h 129"/>
                <a:gd name="T20" fmla="*/ 94 w 106"/>
                <a:gd name="T21" fmla="*/ 24 h 129"/>
                <a:gd name="T22" fmla="*/ 97 w 106"/>
                <a:gd name="T23" fmla="*/ 10 h 129"/>
                <a:gd name="T24" fmla="*/ 106 w 106"/>
                <a:gd name="T25" fmla="*/ 0 h 129"/>
                <a:gd name="T26" fmla="*/ 93 w 106"/>
                <a:gd name="T27" fmla="*/ 3 h 129"/>
                <a:gd name="T28" fmla="*/ 82 w 106"/>
                <a:gd name="T29" fmla="*/ 9 h 129"/>
                <a:gd name="T30" fmla="*/ 73 w 106"/>
                <a:gd name="T31" fmla="*/ 16 h 129"/>
                <a:gd name="T32" fmla="*/ 64 w 106"/>
                <a:gd name="T33" fmla="*/ 26 h 129"/>
                <a:gd name="T34" fmla="*/ 57 w 106"/>
                <a:gd name="T35" fmla="*/ 36 h 129"/>
                <a:gd name="T36" fmla="*/ 50 w 106"/>
                <a:gd name="T37" fmla="*/ 50 h 129"/>
                <a:gd name="T38" fmla="*/ 45 w 106"/>
                <a:gd name="T39" fmla="*/ 63 h 129"/>
                <a:gd name="T40" fmla="*/ 40 w 106"/>
                <a:gd name="T41" fmla="*/ 77 h 129"/>
                <a:gd name="T42" fmla="*/ 36 w 106"/>
                <a:gd name="T43" fmla="*/ 90 h 129"/>
                <a:gd name="T44" fmla="*/ 33 w 106"/>
                <a:gd name="T45" fmla="*/ 100 h 129"/>
                <a:gd name="T46" fmla="*/ 30 w 106"/>
                <a:gd name="T47" fmla="*/ 107 h 129"/>
                <a:gd name="T48" fmla="*/ 26 w 106"/>
                <a:gd name="T49" fmla="*/ 112 h 129"/>
                <a:gd name="T50" fmla="*/ 22 w 106"/>
                <a:gd name="T51" fmla="*/ 116 h 129"/>
                <a:gd name="T52" fmla="*/ 17 w 106"/>
                <a:gd name="T53" fmla="*/ 119 h 129"/>
                <a:gd name="T54" fmla="*/ 10 w 106"/>
                <a:gd name="T55" fmla="*/ 120 h 129"/>
                <a:gd name="T56" fmla="*/ 0 w 106"/>
                <a:gd name="T57" fmla="*/ 121 h 1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06"/>
                <a:gd name="T88" fmla="*/ 0 h 129"/>
                <a:gd name="T89" fmla="*/ 106 w 106"/>
                <a:gd name="T90" fmla="*/ 129 h 129"/>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06" h="129">
                  <a:moveTo>
                    <a:pt x="0" y="121"/>
                  </a:moveTo>
                  <a:lnTo>
                    <a:pt x="10" y="126"/>
                  </a:lnTo>
                  <a:lnTo>
                    <a:pt x="22" y="129"/>
                  </a:lnTo>
                  <a:lnTo>
                    <a:pt x="36" y="129"/>
                  </a:lnTo>
                  <a:lnTo>
                    <a:pt x="50" y="126"/>
                  </a:lnTo>
                  <a:lnTo>
                    <a:pt x="64" y="121"/>
                  </a:lnTo>
                  <a:lnTo>
                    <a:pt x="76" y="112"/>
                  </a:lnTo>
                  <a:lnTo>
                    <a:pt x="85" y="99"/>
                  </a:lnTo>
                  <a:lnTo>
                    <a:pt x="90" y="81"/>
                  </a:lnTo>
                  <a:lnTo>
                    <a:pt x="93" y="47"/>
                  </a:lnTo>
                  <a:lnTo>
                    <a:pt x="94" y="24"/>
                  </a:lnTo>
                  <a:lnTo>
                    <a:pt x="97" y="10"/>
                  </a:lnTo>
                  <a:lnTo>
                    <a:pt x="106" y="0"/>
                  </a:lnTo>
                  <a:lnTo>
                    <a:pt x="93" y="3"/>
                  </a:lnTo>
                  <a:lnTo>
                    <a:pt x="82" y="9"/>
                  </a:lnTo>
                  <a:lnTo>
                    <a:pt x="73" y="16"/>
                  </a:lnTo>
                  <a:lnTo>
                    <a:pt x="64" y="26"/>
                  </a:lnTo>
                  <a:lnTo>
                    <a:pt x="57" y="36"/>
                  </a:lnTo>
                  <a:lnTo>
                    <a:pt x="50" y="50"/>
                  </a:lnTo>
                  <a:lnTo>
                    <a:pt x="45" y="63"/>
                  </a:lnTo>
                  <a:lnTo>
                    <a:pt x="40" y="77"/>
                  </a:lnTo>
                  <a:lnTo>
                    <a:pt x="36" y="90"/>
                  </a:lnTo>
                  <a:lnTo>
                    <a:pt x="33" y="100"/>
                  </a:lnTo>
                  <a:lnTo>
                    <a:pt x="30" y="107"/>
                  </a:lnTo>
                  <a:lnTo>
                    <a:pt x="26" y="112"/>
                  </a:lnTo>
                  <a:lnTo>
                    <a:pt x="22" y="116"/>
                  </a:lnTo>
                  <a:lnTo>
                    <a:pt x="17" y="119"/>
                  </a:lnTo>
                  <a:lnTo>
                    <a:pt x="10" y="120"/>
                  </a:lnTo>
                  <a:lnTo>
                    <a:pt x="0" y="12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0" name="Freeform 37"/>
            <p:cNvSpPr>
              <a:spLocks/>
            </p:cNvSpPr>
            <p:nvPr/>
          </p:nvSpPr>
          <p:spPr bwMode="auto">
            <a:xfrm>
              <a:off x="3828" y="1504"/>
              <a:ext cx="94" cy="110"/>
            </a:xfrm>
            <a:custGeom>
              <a:avLst/>
              <a:gdLst>
                <a:gd name="T0" fmla="*/ 0 w 94"/>
                <a:gd name="T1" fmla="*/ 110 h 110"/>
                <a:gd name="T2" fmla="*/ 9 w 94"/>
                <a:gd name="T3" fmla="*/ 110 h 110"/>
                <a:gd name="T4" fmla="*/ 19 w 94"/>
                <a:gd name="T5" fmla="*/ 109 h 110"/>
                <a:gd name="T6" fmla="*/ 29 w 94"/>
                <a:gd name="T7" fmla="*/ 107 h 110"/>
                <a:gd name="T8" fmla="*/ 40 w 94"/>
                <a:gd name="T9" fmla="*/ 103 h 110"/>
                <a:gd name="T10" fmla="*/ 50 w 94"/>
                <a:gd name="T11" fmla="*/ 97 h 110"/>
                <a:gd name="T12" fmla="*/ 58 w 94"/>
                <a:gd name="T13" fmla="*/ 90 h 110"/>
                <a:gd name="T14" fmla="*/ 63 w 94"/>
                <a:gd name="T15" fmla="*/ 80 h 110"/>
                <a:gd name="T16" fmla="*/ 66 w 94"/>
                <a:gd name="T17" fmla="*/ 68 h 110"/>
                <a:gd name="T18" fmla="*/ 69 w 94"/>
                <a:gd name="T19" fmla="*/ 43 h 110"/>
                <a:gd name="T20" fmla="*/ 76 w 94"/>
                <a:gd name="T21" fmla="*/ 22 h 110"/>
                <a:gd name="T22" fmla="*/ 84 w 94"/>
                <a:gd name="T23" fmla="*/ 7 h 110"/>
                <a:gd name="T24" fmla="*/ 94 w 94"/>
                <a:gd name="T25" fmla="*/ 0 h 110"/>
                <a:gd name="T26" fmla="*/ 84 w 94"/>
                <a:gd name="T27" fmla="*/ 1 h 110"/>
                <a:gd name="T28" fmla="*/ 71 w 94"/>
                <a:gd name="T29" fmla="*/ 4 h 110"/>
                <a:gd name="T30" fmla="*/ 58 w 94"/>
                <a:gd name="T31" fmla="*/ 9 h 110"/>
                <a:gd name="T32" fmla="*/ 44 w 94"/>
                <a:gd name="T33" fmla="*/ 16 h 110"/>
                <a:gd name="T34" fmla="*/ 30 w 94"/>
                <a:gd name="T35" fmla="*/ 25 h 110"/>
                <a:gd name="T36" fmla="*/ 19 w 94"/>
                <a:gd name="T37" fmla="*/ 36 h 110"/>
                <a:gd name="T38" fmla="*/ 11 w 94"/>
                <a:gd name="T39" fmla="*/ 47 h 110"/>
                <a:gd name="T40" fmla="*/ 6 w 94"/>
                <a:gd name="T41" fmla="*/ 60 h 110"/>
                <a:gd name="T42" fmla="*/ 4 w 94"/>
                <a:gd name="T43" fmla="*/ 79 h 110"/>
                <a:gd name="T44" fmla="*/ 4 w 94"/>
                <a:gd name="T45" fmla="*/ 92 h 110"/>
                <a:gd name="T46" fmla="*/ 3 w 94"/>
                <a:gd name="T47" fmla="*/ 101 h 110"/>
                <a:gd name="T48" fmla="*/ 0 w 94"/>
                <a:gd name="T49" fmla="*/ 110 h 11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4"/>
                <a:gd name="T76" fmla="*/ 0 h 110"/>
                <a:gd name="T77" fmla="*/ 94 w 94"/>
                <a:gd name="T78" fmla="*/ 110 h 11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4" h="110">
                  <a:moveTo>
                    <a:pt x="0" y="110"/>
                  </a:moveTo>
                  <a:lnTo>
                    <a:pt x="9" y="110"/>
                  </a:lnTo>
                  <a:lnTo>
                    <a:pt x="19" y="109"/>
                  </a:lnTo>
                  <a:lnTo>
                    <a:pt x="29" y="107"/>
                  </a:lnTo>
                  <a:lnTo>
                    <a:pt x="40" y="103"/>
                  </a:lnTo>
                  <a:lnTo>
                    <a:pt x="50" y="97"/>
                  </a:lnTo>
                  <a:lnTo>
                    <a:pt x="58" y="90"/>
                  </a:lnTo>
                  <a:lnTo>
                    <a:pt x="63" y="80"/>
                  </a:lnTo>
                  <a:lnTo>
                    <a:pt x="66" y="68"/>
                  </a:lnTo>
                  <a:lnTo>
                    <a:pt x="69" y="43"/>
                  </a:lnTo>
                  <a:lnTo>
                    <a:pt x="76" y="22"/>
                  </a:lnTo>
                  <a:lnTo>
                    <a:pt x="84" y="7"/>
                  </a:lnTo>
                  <a:lnTo>
                    <a:pt x="94" y="0"/>
                  </a:lnTo>
                  <a:lnTo>
                    <a:pt x="84" y="1"/>
                  </a:lnTo>
                  <a:lnTo>
                    <a:pt x="71" y="4"/>
                  </a:lnTo>
                  <a:lnTo>
                    <a:pt x="58" y="9"/>
                  </a:lnTo>
                  <a:lnTo>
                    <a:pt x="44" y="16"/>
                  </a:lnTo>
                  <a:lnTo>
                    <a:pt x="30" y="25"/>
                  </a:lnTo>
                  <a:lnTo>
                    <a:pt x="19" y="36"/>
                  </a:lnTo>
                  <a:lnTo>
                    <a:pt x="11" y="47"/>
                  </a:lnTo>
                  <a:lnTo>
                    <a:pt x="6" y="60"/>
                  </a:lnTo>
                  <a:lnTo>
                    <a:pt x="4" y="79"/>
                  </a:lnTo>
                  <a:lnTo>
                    <a:pt x="4" y="92"/>
                  </a:lnTo>
                  <a:lnTo>
                    <a:pt x="3" y="101"/>
                  </a:lnTo>
                  <a:lnTo>
                    <a:pt x="0" y="110"/>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sp>
          <p:nvSpPr>
            <p:cNvPr id="1051" name="Freeform 38"/>
            <p:cNvSpPr>
              <a:spLocks/>
            </p:cNvSpPr>
            <p:nvPr/>
          </p:nvSpPr>
          <p:spPr bwMode="auto">
            <a:xfrm>
              <a:off x="3164" y="1465"/>
              <a:ext cx="55" cy="99"/>
            </a:xfrm>
            <a:custGeom>
              <a:avLst/>
              <a:gdLst>
                <a:gd name="T0" fmla="*/ 55 w 55"/>
                <a:gd name="T1" fmla="*/ 99 h 99"/>
                <a:gd name="T2" fmla="*/ 47 w 55"/>
                <a:gd name="T3" fmla="*/ 96 h 99"/>
                <a:gd name="T4" fmla="*/ 39 w 55"/>
                <a:gd name="T5" fmla="*/ 93 h 99"/>
                <a:gd name="T6" fmla="*/ 31 w 55"/>
                <a:gd name="T7" fmla="*/ 88 h 99"/>
                <a:gd name="T8" fmla="*/ 23 w 55"/>
                <a:gd name="T9" fmla="*/ 82 h 99"/>
                <a:gd name="T10" fmla="*/ 16 w 55"/>
                <a:gd name="T11" fmla="*/ 71 h 99"/>
                <a:gd name="T12" fmla="*/ 9 w 55"/>
                <a:gd name="T13" fmla="*/ 55 h 99"/>
                <a:gd name="T14" fmla="*/ 4 w 55"/>
                <a:gd name="T15" fmla="*/ 32 h 99"/>
                <a:gd name="T16" fmla="*/ 0 w 55"/>
                <a:gd name="T17" fmla="*/ 0 h 99"/>
                <a:gd name="T18" fmla="*/ 11 w 55"/>
                <a:gd name="T19" fmla="*/ 7 h 99"/>
                <a:gd name="T20" fmla="*/ 21 w 55"/>
                <a:gd name="T21" fmla="*/ 14 h 99"/>
                <a:gd name="T22" fmla="*/ 30 w 55"/>
                <a:gd name="T23" fmla="*/ 21 h 99"/>
                <a:gd name="T24" fmla="*/ 37 w 55"/>
                <a:gd name="T25" fmla="*/ 29 h 99"/>
                <a:gd name="T26" fmla="*/ 43 w 55"/>
                <a:gd name="T27" fmla="*/ 40 h 99"/>
                <a:gd name="T28" fmla="*/ 48 w 55"/>
                <a:gd name="T29" fmla="*/ 55 h 99"/>
                <a:gd name="T30" fmla="*/ 52 w 55"/>
                <a:gd name="T31" fmla="*/ 73 h 99"/>
                <a:gd name="T32" fmla="*/ 55 w 55"/>
                <a:gd name="T33" fmla="*/ 99 h 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99"/>
                <a:gd name="T53" fmla="*/ 55 w 55"/>
                <a:gd name="T54" fmla="*/ 99 h 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99">
                  <a:moveTo>
                    <a:pt x="55" y="99"/>
                  </a:moveTo>
                  <a:lnTo>
                    <a:pt x="47" y="96"/>
                  </a:lnTo>
                  <a:lnTo>
                    <a:pt x="39" y="93"/>
                  </a:lnTo>
                  <a:lnTo>
                    <a:pt x="31" y="88"/>
                  </a:lnTo>
                  <a:lnTo>
                    <a:pt x="23" y="82"/>
                  </a:lnTo>
                  <a:lnTo>
                    <a:pt x="16" y="71"/>
                  </a:lnTo>
                  <a:lnTo>
                    <a:pt x="9" y="55"/>
                  </a:lnTo>
                  <a:lnTo>
                    <a:pt x="4" y="32"/>
                  </a:lnTo>
                  <a:lnTo>
                    <a:pt x="0" y="0"/>
                  </a:lnTo>
                  <a:lnTo>
                    <a:pt x="11" y="7"/>
                  </a:lnTo>
                  <a:lnTo>
                    <a:pt x="21" y="14"/>
                  </a:lnTo>
                  <a:lnTo>
                    <a:pt x="30" y="21"/>
                  </a:lnTo>
                  <a:lnTo>
                    <a:pt x="37" y="29"/>
                  </a:lnTo>
                  <a:lnTo>
                    <a:pt x="43" y="40"/>
                  </a:lnTo>
                  <a:lnTo>
                    <a:pt x="48" y="55"/>
                  </a:lnTo>
                  <a:lnTo>
                    <a:pt x="52" y="73"/>
                  </a:lnTo>
                  <a:lnTo>
                    <a:pt x="55" y="99"/>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pPr>
              <a:endParaRPr lang="en-GB" sz="1500">
                <a:solidFill>
                  <a:srgbClr val="000000"/>
                </a:solidFill>
              </a:endParaRPr>
            </a:p>
          </p:txBody>
        </p:sp>
      </p:grpSp>
    </p:spTree>
    <p:extLst>
      <p:ext uri="{BB962C8B-B14F-4D97-AF65-F5344CB8AC3E}">
        <p14:creationId xmlns:p14="http://schemas.microsoft.com/office/powerpoint/2010/main" val="55008909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ppt_x</p:attrName>
                                        </p:attrNameLst>
                                      </p:cBhvr>
                                      <p:tavLst>
                                        <p:tav tm="0">
                                          <p:val>
                                            <p:strVal val="#ppt_x"/>
                                          </p:val>
                                        </p:tav>
                                        <p:tav tm="100000">
                                          <p:val>
                                            <p:strVal val="#ppt_x"/>
                                          </p:val>
                                        </p:tav>
                                      </p:tavLst>
                                    </p:anim>
                                    <p:anim calcmode="lin" valueType="num">
                                      <p:cBhvr>
                                        <p:cTn id="14" dur="500" fill="hold"/>
                                        <p:tgtEl>
                                          <p:spTgt spid="2"/>
                                        </p:tgtEl>
                                        <p:attrNameLst>
                                          <p:attrName>ppt_y</p:attrName>
                                        </p:attrNameLst>
                                      </p:cBhvr>
                                      <p:tavLst>
                                        <p:tav tm="0">
                                          <p:val>
                                            <p:strVal val="#ppt_y-#ppt_h/2"/>
                                          </p:val>
                                        </p:tav>
                                        <p:tav tm="100000">
                                          <p:val>
                                            <p:strVal val="#ppt_y"/>
                                          </p:val>
                                        </p:tav>
                                      </p:tavLst>
                                    </p:anim>
                                    <p:anim calcmode="lin" valueType="num">
                                      <p:cBhvr>
                                        <p:cTn id="15" dur="500" fill="hold"/>
                                        <p:tgtEl>
                                          <p:spTgt spid="2"/>
                                        </p:tgtEl>
                                        <p:attrNameLst>
                                          <p:attrName>ppt_w</p:attrName>
                                        </p:attrNameLst>
                                      </p:cBhvr>
                                      <p:tavLst>
                                        <p:tav tm="0">
                                          <p:val>
                                            <p:strVal val="#ppt_w"/>
                                          </p:val>
                                        </p:tav>
                                        <p:tav tm="100000">
                                          <p:val>
                                            <p:strVal val="#ppt_w"/>
                                          </p:val>
                                        </p:tav>
                                      </p:tavLst>
                                    </p:anim>
                                    <p:anim calcmode="lin" valueType="num">
                                      <p:cBhvr>
                                        <p:cTn id="16"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73072"/>
                                        </p:tgtEl>
                                        <p:attrNameLst>
                                          <p:attrName>style.visibility</p:attrName>
                                        </p:attrNameLst>
                                      </p:cBhvr>
                                      <p:to>
                                        <p:strVal val="visible"/>
                                      </p:to>
                                    </p:set>
                                    <p:animEffect transition="in" filter="blinds(horizontal)">
                                      <p:cBhvr>
                                        <p:cTn id="21" dur="500"/>
                                        <p:tgtEl>
                                          <p:spTgt spid="173072"/>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 presetClass="entr" presetSubtype="1"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5"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linds(vertical)">
                                      <p:cBhvr>
                                        <p:cTn id="32" dur="500"/>
                                        <p:tgtEl>
                                          <p:spTgt spid="5"/>
                                        </p:tgtEl>
                                      </p:cBhvr>
                                    </p:animEffect>
                                  </p:childTnLst>
                                </p:cTn>
                              </p:par>
                            </p:childTnLst>
                          </p:cTn>
                        </p:par>
                        <p:par>
                          <p:cTn id="33" fill="hold" nodeType="afterGroup">
                            <p:stCondLst>
                              <p:cond delay="500"/>
                            </p:stCondLst>
                            <p:childTnLst>
                              <p:par>
                                <p:cTn id="34" presetID="3" presetClass="entr" presetSubtype="5" fill="hold" nodeType="after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blinds(vertical)">
                                      <p:cBhvr>
                                        <p:cTn id="36" dur="500"/>
                                        <p:tgtEl>
                                          <p:spTgt spid="6"/>
                                        </p:tgtEl>
                                      </p:cBhvr>
                                    </p:animEffect>
                                  </p:childTnLst>
                                </p:cTn>
                              </p:par>
                              <p:par>
                                <p:cTn id="37" presetID="3" presetClass="entr" presetSubtype="5" fill="hold"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blinds(vertical)">
                                      <p:cBhvr>
                                        <p:cTn id="39" dur="500"/>
                                        <p:tgtEl>
                                          <p:spTgt spid="7"/>
                                        </p:tgtEl>
                                      </p:cBhvr>
                                    </p:animEffect>
                                  </p:childTnLst>
                                </p:cTn>
                              </p:par>
                              <p:par>
                                <p:cTn id="40" presetID="1" presetClass="entr" presetSubtype="0" fill="hold" grpId="0" nodeType="withEffect">
                                  <p:stCondLst>
                                    <p:cond delay="0"/>
                                  </p:stCondLst>
                                  <p:childTnLst>
                                    <p:set>
                                      <p:cBhvr>
                                        <p:cTn id="41" dur="1" fill="hold">
                                          <p:stCondLst>
                                            <p:cond delay="499"/>
                                          </p:stCondLst>
                                        </p:cTn>
                                        <p:tgtEl>
                                          <p:spTgt spid="1730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072" grpId="0" autoUpdateAnimBg="0"/>
      <p:bldP spid="173073"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747963" y="228601"/>
            <a:ext cx="7594600" cy="823913"/>
          </a:xfrm>
        </p:spPr>
        <p:txBody>
          <a:bodyPr/>
          <a:lstStyle/>
          <a:p>
            <a:r>
              <a:rPr lang="en-GB" sz="4000" b="1" dirty="0"/>
              <a:t>Can we </a:t>
            </a:r>
            <a:r>
              <a:rPr lang="en-GB" sz="4000" b="1" u="sng" dirty="0"/>
              <a:t>REALLY</a:t>
            </a:r>
            <a:r>
              <a:rPr lang="en-GB" sz="4000" b="1" dirty="0"/>
              <a:t> eliminate Risk?</a:t>
            </a:r>
          </a:p>
        </p:txBody>
      </p:sp>
      <p:sp>
        <p:nvSpPr>
          <p:cNvPr id="91139" name="Rectangle 3"/>
          <p:cNvSpPr>
            <a:spLocks noGrp="1" noChangeArrowheads="1"/>
          </p:cNvSpPr>
          <p:nvPr>
            <p:ph type="body" idx="1"/>
          </p:nvPr>
        </p:nvSpPr>
        <p:spPr>
          <a:xfrm>
            <a:off x="304800" y="1027342"/>
            <a:ext cx="11520488" cy="4578801"/>
          </a:xfrm>
        </p:spPr>
        <p:txBody>
          <a:bodyPr>
            <a:normAutofit fontScale="85000" lnSpcReduction="20000"/>
          </a:bodyPr>
          <a:lstStyle/>
          <a:p>
            <a:pPr>
              <a:lnSpc>
                <a:spcPct val="150000"/>
              </a:lnSpc>
              <a:spcBef>
                <a:spcPct val="0"/>
              </a:spcBef>
              <a:buFont typeface="Wingdings" panose="05000000000000000000" pitchFamily="2" charset="2"/>
              <a:buChar char="§"/>
            </a:pPr>
            <a:r>
              <a:rPr lang="en-GB" sz="2800" dirty="0"/>
              <a:t>A risk is generally thought of as a crisis/event  that has not yet happened.</a:t>
            </a:r>
          </a:p>
          <a:p>
            <a:pPr marL="0" indent="0">
              <a:lnSpc>
                <a:spcPct val="150000"/>
              </a:lnSpc>
              <a:spcBef>
                <a:spcPct val="0"/>
              </a:spcBef>
              <a:buNone/>
            </a:pPr>
            <a:endParaRPr lang="en-GB" sz="2800" dirty="0"/>
          </a:p>
          <a:p>
            <a:pPr>
              <a:lnSpc>
                <a:spcPct val="150000"/>
              </a:lnSpc>
              <a:spcBef>
                <a:spcPct val="0"/>
              </a:spcBef>
              <a:buFont typeface="Wingdings" panose="05000000000000000000" pitchFamily="2" charset="2"/>
              <a:buChar char="§"/>
            </a:pPr>
            <a:r>
              <a:rPr lang="en-GB" sz="2800" dirty="0"/>
              <a:t>We </a:t>
            </a:r>
            <a:r>
              <a:rPr lang="en-GB" sz="2800" b="1" u="sng" dirty="0">
                <a:solidFill>
                  <a:srgbClr val="C00000"/>
                </a:solidFill>
              </a:rPr>
              <a:t>CANNOT</a:t>
            </a:r>
            <a:r>
              <a:rPr lang="en-GB" sz="2800" dirty="0"/>
              <a:t> eliminate </a:t>
            </a:r>
            <a:r>
              <a:rPr lang="en-GB" sz="2800" b="1" u="sng" dirty="0"/>
              <a:t>ALL</a:t>
            </a:r>
            <a:r>
              <a:rPr lang="en-GB" sz="2800" dirty="0"/>
              <a:t> the risks in a project, but we can ensure the project’s exposure to risk operates at an acceptable level.</a:t>
            </a:r>
          </a:p>
          <a:p>
            <a:pPr marL="0" indent="0">
              <a:lnSpc>
                <a:spcPct val="150000"/>
              </a:lnSpc>
              <a:spcBef>
                <a:spcPct val="0"/>
              </a:spcBef>
              <a:buNone/>
            </a:pPr>
            <a:endParaRPr lang="en-GB" sz="2800" dirty="0"/>
          </a:p>
          <a:p>
            <a:pPr>
              <a:lnSpc>
                <a:spcPct val="150000"/>
              </a:lnSpc>
              <a:spcBef>
                <a:spcPct val="0"/>
              </a:spcBef>
              <a:buFont typeface="Wingdings" panose="05000000000000000000" pitchFamily="2" charset="2"/>
              <a:buChar char="§"/>
            </a:pPr>
            <a:r>
              <a:rPr lang="en-GB" sz="2800" dirty="0"/>
              <a:t>Some risks are beyond your control</a:t>
            </a:r>
          </a:p>
          <a:p>
            <a:pPr marL="0" indent="0">
              <a:lnSpc>
                <a:spcPct val="150000"/>
              </a:lnSpc>
              <a:spcBef>
                <a:spcPct val="0"/>
              </a:spcBef>
              <a:buNone/>
            </a:pPr>
            <a:endParaRPr lang="en-GB" sz="2800" dirty="0"/>
          </a:p>
          <a:p>
            <a:pPr>
              <a:lnSpc>
                <a:spcPct val="150000"/>
              </a:lnSpc>
              <a:spcBef>
                <a:spcPct val="0"/>
              </a:spcBef>
              <a:buFont typeface="Wingdings" panose="05000000000000000000" pitchFamily="2" charset="2"/>
              <a:buChar char="§"/>
            </a:pPr>
            <a:r>
              <a:rPr lang="en-GB" sz="2800" dirty="0"/>
              <a:t>Planning to implement a series of actions should be conducted prior to an unwanted event occurring</a:t>
            </a:r>
          </a:p>
        </p:txBody>
      </p:sp>
    </p:spTree>
    <p:extLst>
      <p:ext uri="{BB962C8B-B14F-4D97-AF65-F5344CB8AC3E}">
        <p14:creationId xmlns:p14="http://schemas.microsoft.com/office/powerpoint/2010/main" val="29901082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animEffect transition="in" filter="checkerboard(across)">
                                      <p:cBhvr>
                                        <p:cTn id="7" dur="500"/>
                                        <p:tgtEl>
                                          <p:spTgt spid="911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91139">
                                            <p:txEl>
                                              <p:pRg st="2" end="2"/>
                                            </p:txEl>
                                          </p:spTgt>
                                        </p:tgtEl>
                                        <p:attrNameLst>
                                          <p:attrName>style.visibility</p:attrName>
                                        </p:attrNameLst>
                                      </p:cBhvr>
                                      <p:to>
                                        <p:strVal val="visible"/>
                                      </p:to>
                                    </p:set>
                                    <p:animEffect transition="in" filter="checkerboard(across)">
                                      <p:cBhvr>
                                        <p:cTn id="12" dur="500"/>
                                        <p:tgtEl>
                                          <p:spTgt spid="9113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91139">
                                            <p:txEl>
                                              <p:pRg st="4" end="4"/>
                                            </p:txEl>
                                          </p:spTgt>
                                        </p:tgtEl>
                                        <p:attrNameLst>
                                          <p:attrName>style.visibility</p:attrName>
                                        </p:attrNameLst>
                                      </p:cBhvr>
                                      <p:to>
                                        <p:strVal val="visible"/>
                                      </p:to>
                                    </p:set>
                                    <p:animEffect transition="in" filter="checkerboard(across)">
                                      <p:cBhvr>
                                        <p:cTn id="17" dur="500"/>
                                        <p:tgtEl>
                                          <p:spTgt spid="9113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91139">
                                            <p:txEl>
                                              <p:pRg st="6" end="6"/>
                                            </p:txEl>
                                          </p:spTgt>
                                        </p:tgtEl>
                                        <p:attrNameLst>
                                          <p:attrName>style.visibility</p:attrName>
                                        </p:attrNameLst>
                                      </p:cBhvr>
                                      <p:to>
                                        <p:strVal val="visible"/>
                                      </p:to>
                                    </p:set>
                                    <p:animEffect transition="in" filter="checkerboard(across)">
                                      <p:cBhvr>
                                        <p:cTn id="22" dur="500"/>
                                        <p:tgtEl>
                                          <p:spTgt spid="911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000" y="3032031"/>
            <a:ext cx="8091055" cy="1143000"/>
          </a:xfrm>
        </p:spPr>
        <p:txBody>
          <a:bodyPr>
            <a:normAutofit fontScale="90000"/>
          </a:bodyPr>
          <a:lstStyle/>
          <a:p>
            <a:r>
              <a:rPr lang="en-GB" sz="8800" b="1" dirty="0"/>
              <a:t>So, how do I manage project risk?</a:t>
            </a:r>
          </a:p>
        </p:txBody>
      </p:sp>
    </p:spTree>
    <p:extLst>
      <p:ext uri="{BB962C8B-B14F-4D97-AF65-F5344CB8AC3E}">
        <p14:creationId xmlns:p14="http://schemas.microsoft.com/office/powerpoint/2010/main" val="842383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85751" y="109540"/>
            <a:ext cx="11701461" cy="766762"/>
          </a:xfrm>
        </p:spPr>
        <p:txBody>
          <a:bodyPr>
            <a:normAutofit fontScale="90000"/>
          </a:bodyPr>
          <a:lstStyle/>
          <a:p>
            <a:r>
              <a:rPr lang="en-GB" sz="6000" b="1" dirty="0"/>
              <a:t>Develop Risk Management Plan  </a:t>
            </a:r>
          </a:p>
        </p:txBody>
      </p:sp>
      <p:sp>
        <p:nvSpPr>
          <p:cNvPr id="90115" name="Rectangle 3"/>
          <p:cNvSpPr>
            <a:spLocks noGrp="1" noChangeArrowheads="1"/>
          </p:cNvSpPr>
          <p:nvPr>
            <p:ph type="body" idx="1"/>
          </p:nvPr>
        </p:nvSpPr>
        <p:spPr>
          <a:xfrm>
            <a:off x="285751" y="1268414"/>
            <a:ext cx="11796712" cy="4640261"/>
          </a:xfrm>
        </p:spPr>
        <p:txBody>
          <a:bodyPr>
            <a:normAutofit/>
          </a:bodyPr>
          <a:lstStyle/>
          <a:p>
            <a:pPr algn="just">
              <a:buFont typeface="Wingdings" panose="05000000000000000000" pitchFamily="2" charset="2"/>
              <a:buChar char="§"/>
            </a:pPr>
            <a:r>
              <a:rPr lang="en-GB" dirty="0"/>
              <a:t>The process concerned with risk planning;</a:t>
            </a:r>
          </a:p>
          <a:p>
            <a:pPr algn="just">
              <a:buFont typeface="Wingdings" panose="05000000000000000000" pitchFamily="2" charset="2"/>
              <a:buChar char="§"/>
            </a:pPr>
            <a:r>
              <a:rPr lang="en-GB" dirty="0"/>
              <a:t> Identification, Analysis, Responses, Monitoring &amp; Control</a:t>
            </a:r>
          </a:p>
          <a:p>
            <a:pPr algn="just">
              <a:buFont typeface="Wingdings" panose="05000000000000000000" pitchFamily="2" charset="2"/>
              <a:buChar char="§"/>
            </a:pPr>
            <a:endParaRPr lang="en-GB" sz="1800" dirty="0"/>
          </a:p>
          <a:p>
            <a:pPr>
              <a:buFont typeface="Wingdings" panose="05000000000000000000" pitchFamily="2" charset="2"/>
              <a:buChar char="§"/>
            </a:pPr>
            <a:r>
              <a:rPr lang="en-GB" sz="3600" dirty="0"/>
              <a:t>The objectives of RM are:</a:t>
            </a:r>
          </a:p>
          <a:p>
            <a:pPr marL="693737" lvl="1" indent="-514350">
              <a:buSzPct val="100000"/>
              <a:buFont typeface="+mj-lt"/>
              <a:buAutoNum type="arabicPeriod"/>
            </a:pPr>
            <a:r>
              <a:rPr lang="en-GB" sz="3200" dirty="0"/>
              <a:t>To increase the probability &amp; impact of </a:t>
            </a:r>
            <a:r>
              <a:rPr lang="en-GB" sz="3200" b="1" u="sng" dirty="0">
                <a:solidFill>
                  <a:srgbClr val="0000CC"/>
                </a:solidFill>
                <a:effectLst>
                  <a:outerShdw blurRad="38100" dist="38100" dir="2700000" algn="tl">
                    <a:srgbClr val="000000">
                      <a:alpha val="43137"/>
                    </a:srgbClr>
                  </a:outerShdw>
                </a:effectLst>
              </a:rPr>
              <a:t>positive</a:t>
            </a:r>
            <a:r>
              <a:rPr lang="en-GB" sz="3200" dirty="0"/>
              <a:t> events &amp; </a:t>
            </a:r>
          </a:p>
          <a:p>
            <a:pPr marL="693737" lvl="1" indent="-514350">
              <a:buSzPct val="100000"/>
              <a:buFont typeface="+mj-lt"/>
              <a:buAutoNum type="arabicPeriod"/>
            </a:pPr>
            <a:r>
              <a:rPr lang="en-GB" sz="3200" dirty="0"/>
              <a:t>Decrease the probability &amp; impact of events </a:t>
            </a:r>
            <a:r>
              <a:rPr lang="en-GB" sz="3200" b="1" u="sng" dirty="0">
                <a:solidFill>
                  <a:srgbClr val="0000CC"/>
                </a:solidFill>
                <a:effectLst>
                  <a:outerShdw blurRad="38100" dist="38100" dir="2700000" algn="tl">
                    <a:srgbClr val="000000">
                      <a:alpha val="43137"/>
                    </a:srgbClr>
                  </a:outerShdw>
                </a:effectLst>
              </a:rPr>
              <a:t>adverse </a:t>
            </a:r>
            <a:r>
              <a:rPr lang="en-GB" sz="3200" dirty="0"/>
              <a:t>to business objectives.</a:t>
            </a:r>
          </a:p>
        </p:txBody>
      </p:sp>
    </p:spTree>
    <p:extLst>
      <p:ext uri="{BB962C8B-B14F-4D97-AF65-F5344CB8AC3E}">
        <p14:creationId xmlns:p14="http://schemas.microsoft.com/office/powerpoint/2010/main" val="139883746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0114"/>
                                        </p:tgtEl>
                                        <p:attrNameLst>
                                          <p:attrName>style.visibility</p:attrName>
                                        </p:attrNameLst>
                                      </p:cBhvr>
                                      <p:to>
                                        <p:strVal val="visible"/>
                                      </p:to>
                                    </p:set>
                                    <p:anim calcmode="lin" valueType="num">
                                      <p:cBhvr additive="base">
                                        <p:cTn id="7" dur="500" fill="hold"/>
                                        <p:tgtEl>
                                          <p:spTgt spid="90114"/>
                                        </p:tgtEl>
                                        <p:attrNameLst>
                                          <p:attrName>ppt_x</p:attrName>
                                        </p:attrNameLst>
                                      </p:cBhvr>
                                      <p:tavLst>
                                        <p:tav tm="0">
                                          <p:val>
                                            <p:strVal val="#ppt_x"/>
                                          </p:val>
                                        </p:tav>
                                        <p:tav tm="100000">
                                          <p:val>
                                            <p:strVal val="#ppt_x"/>
                                          </p:val>
                                        </p:tav>
                                      </p:tavLst>
                                    </p:anim>
                                    <p:anim calcmode="lin" valueType="num">
                                      <p:cBhvr additive="base">
                                        <p:cTn id="8" dur="500" fill="hold"/>
                                        <p:tgtEl>
                                          <p:spTgt spid="901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90115">
                                            <p:txEl>
                                              <p:pRg st="0" end="0"/>
                                            </p:txEl>
                                          </p:spTgt>
                                        </p:tgtEl>
                                        <p:attrNameLst>
                                          <p:attrName>style.visibility</p:attrName>
                                        </p:attrNameLst>
                                      </p:cBhvr>
                                      <p:to>
                                        <p:strVal val="visible"/>
                                      </p:to>
                                    </p:set>
                                    <p:anim calcmode="lin" valueType="num">
                                      <p:cBhvr>
                                        <p:cTn id="13" dur="500" fill="hold"/>
                                        <p:tgtEl>
                                          <p:spTgt spid="90115">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90115">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9011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90115">
                                            <p:txEl>
                                              <p:pRg st="1" end="1"/>
                                            </p:txEl>
                                          </p:spTgt>
                                        </p:tgtEl>
                                        <p:attrNameLst>
                                          <p:attrName>style.visibility</p:attrName>
                                        </p:attrNameLst>
                                      </p:cBhvr>
                                      <p:to>
                                        <p:strVal val="visible"/>
                                      </p:to>
                                    </p:set>
                                    <p:anim calcmode="lin" valueType="num">
                                      <p:cBhvr>
                                        <p:cTn id="20" dur="500" fill="hold"/>
                                        <p:tgtEl>
                                          <p:spTgt spid="90115">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90115">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9011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90115">
                                            <p:txEl>
                                              <p:pRg st="3" end="3"/>
                                            </p:txEl>
                                          </p:spTgt>
                                        </p:tgtEl>
                                        <p:attrNameLst>
                                          <p:attrName>style.visibility</p:attrName>
                                        </p:attrNameLst>
                                      </p:cBhvr>
                                      <p:to>
                                        <p:strVal val="visible"/>
                                      </p:to>
                                    </p:set>
                                    <p:anim calcmode="lin" valueType="num">
                                      <p:cBhvr>
                                        <p:cTn id="27" dur="500" fill="hold"/>
                                        <p:tgtEl>
                                          <p:spTgt spid="9011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90115">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90115">
                                            <p:txEl>
                                              <p:pRg st="3" end="3"/>
                                            </p:txEl>
                                          </p:spTgt>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90115">
                                            <p:txEl>
                                              <p:pRg st="4" end="4"/>
                                            </p:txEl>
                                          </p:spTgt>
                                        </p:tgtEl>
                                        <p:attrNameLst>
                                          <p:attrName>style.visibility</p:attrName>
                                        </p:attrNameLst>
                                      </p:cBhvr>
                                      <p:to>
                                        <p:strVal val="visible"/>
                                      </p:to>
                                    </p:set>
                                    <p:anim calcmode="lin" valueType="num">
                                      <p:cBhvr>
                                        <p:cTn id="32" dur="500" fill="hold"/>
                                        <p:tgtEl>
                                          <p:spTgt spid="90115">
                                            <p:txEl>
                                              <p:pRg st="4" end="4"/>
                                            </p:txEl>
                                          </p:spTgt>
                                        </p:tgtEl>
                                        <p:attrNameLst>
                                          <p:attrName>ppt_w</p:attrName>
                                        </p:attrNameLst>
                                      </p:cBhvr>
                                      <p:tavLst>
                                        <p:tav tm="0">
                                          <p:val>
                                            <p:fltVal val="0"/>
                                          </p:val>
                                        </p:tav>
                                        <p:tav tm="100000">
                                          <p:val>
                                            <p:strVal val="#ppt_w"/>
                                          </p:val>
                                        </p:tav>
                                      </p:tavLst>
                                    </p:anim>
                                    <p:anim calcmode="lin" valueType="num">
                                      <p:cBhvr>
                                        <p:cTn id="33" dur="500" fill="hold"/>
                                        <p:tgtEl>
                                          <p:spTgt spid="90115">
                                            <p:txEl>
                                              <p:pRg st="4" end="4"/>
                                            </p:txEl>
                                          </p:spTgt>
                                        </p:tgtEl>
                                        <p:attrNameLst>
                                          <p:attrName>ppt_h</p:attrName>
                                        </p:attrNameLst>
                                      </p:cBhvr>
                                      <p:tavLst>
                                        <p:tav tm="0">
                                          <p:val>
                                            <p:fltVal val="0"/>
                                          </p:val>
                                        </p:tav>
                                        <p:tav tm="100000">
                                          <p:val>
                                            <p:strVal val="#ppt_h"/>
                                          </p:val>
                                        </p:tav>
                                      </p:tavLst>
                                    </p:anim>
                                    <p:animEffect transition="in" filter="fade">
                                      <p:cBhvr>
                                        <p:cTn id="34" dur="500"/>
                                        <p:tgtEl>
                                          <p:spTgt spid="90115">
                                            <p:txEl>
                                              <p:pRg st="4" end="4"/>
                                            </p:txEl>
                                          </p:spTgt>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90115">
                                            <p:txEl>
                                              <p:pRg st="5" end="5"/>
                                            </p:txEl>
                                          </p:spTgt>
                                        </p:tgtEl>
                                        <p:attrNameLst>
                                          <p:attrName>style.visibility</p:attrName>
                                        </p:attrNameLst>
                                      </p:cBhvr>
                                      <p:to>
                                        <p:strVal val="visible"/>
                                      </p:to>
                                    </p:set>
                                    <p:anim calcmode="lin" valueType="num">
                                      <p:cBhvr>
                                        <p:cTn id="37" dur="500" fill="hold"/>
                                        <p:tgtEl>
                                          <p:spTgt spid="90115">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90115">
                                            <p:txEl>
                                              <p:pRg st="5" end="5"/>
                                            </p:txEl>
                                          </p:spTgt>
                                        </p:tgtEl>
                                        <p:attrNameLst>
                                          <p:attrName>ppt_h</p:attrName>
                                        </p:attrNameLst>
                                      </p:cBhvr>
                                      <p:tavLst>
                                        <p:tav tm="0">
                                          <p:val>
                                            <p:fltVal val="0"/>
                                          </p:val>
                                        </p:tav>
                                        <p:tav tm="100000">
                                          <p:val>
                                            <p:strVal val="#ppt_h"/>
                                          </p:val>
                                        </p:tav>
                                      </p:tavLst>
                                    </p:anim>
                                    <p:animEffect transition="in" filter="fade">
                                      <p:cBhvr>
                                        <p:cTn id="39" dur="500"/>
                                        <p:tgtEl>
                                          <p:spTgt spid="901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p:bldP spid="9011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928257" y="210953"/>
            <a:ext cx="7315200" cy="648072"/>
          </a:xfrm>
        </p:spPr>
        <p:txBody>
          <a:bodyPr>
            <a:noAutofit/>
          </a:bodyPr>
          <a:lstStyle/>
          <a:p>
            <a:r>
              <a:rPr lang="en-GB" sz="3600" b="1" dirty="0">
                <a:solidFill>
                  <a:schemeClr val="accent1">
                    <a:lumMod val="50000"/>
                  </a:schemeClr>
                </a:solidFill>
              </a:rPr>
              <a:t>Why do we need to manage risks?</a:t>
            </a:r>
          </a:p>
        </p:txBody>
      </p:sp>
      <p:sp>
        <p:nvSpPr>
          <p:cNvPr id="5" name="Content Placeholder 2"/>
          <p:cNvSpPr>
            <a:spLocks noGrp="1"/>
          </p:cNvSpPr>
          <p:nvPr>
            <p:ph idx="1"/>
          </p:nvPr>
        </p:nvSpPr>
        <p:spPr>
          <a:xfrm>
            <a:off x="555171" y="1158278"/>
            <a:ext cx="9955513" cy="4426093"/>
          </a:xfrm>
        </p:spPr>
        <p:txBody>
          <a:bodyPr>
            <a:normAutofit/>
          </a:bodyPr>
          <a:lstStyle/>
          <a:p>
            <a:pPr>
              <a:lnSpc>
                <a:spcPct val="90000"/>
              </a:lnSpc>
              <a:buSzPct val="78000"/>
            </a:pPr>
            <a:r>
              <a:rPr lang="en-GB" dirty="0"/>
              <a:t>To support decision making, give maximum advantage, and minimise uncertainty</a:t>
            </a:r>
          </a:p>
          <a:p>
            <a:pPr>
              <a:lnSpc>
                <a:spcPct val="90000"/>
              </a:lnSpc>
              <a:buSzPct val="78000"/>
            </a:pPr>
            <a:r>
              <a:rPr lang="en-GB" dirty="0"/>
              <a:t>Adjust strategy, diagnose current position and predict possible outcomes</a:t>
            </a:r>
          </a:p>
          <a:p>
            <a:pPr>
              <a:lnSpc>
                <a:spcPct val="90000"/>
              </a:lnSpc>
              <a:buSzPct val="78000"/>
            </a:pPr>
            <a:r>
              <a:rPr lang="en-GB" dirty="0"/>
              <a:t>To avoid failure to keep within cost estimates</a:t>
            </a:r>
          </a:p>
          <a:p>
            <a:pPr>
              <a:lnSpc>
                <a:spcPct val="90000"/>
              </a:lnSpc>
              <a:buSzPct val="78000"/>
            </a:pPr>
            <a:r>
              <a:rPr lang="en-GB" dirty="0"/>
              <a:t>To avoid failure to achieve required completion date</a:t>
            </a:r>
          </a:p>
          <a:p>
            <a:pPr>
              <a:lnSpc>
                <a:spcPct val="90000"/>
              </a:lnSpc>
              <a:buSzPct val="78000"/>
            </a:pPr>
            <a:r>
              <a:rPr lang="en-GB" dirty="0"/>
              <a:t>To prevent Injury to workers due to inadequate systems of working</a:t>
            </a:r>
          </a:p>
          <a:p>
            <a:endParaRPr lang="en-GB" dirty="0"/>
          </a:p>
        </p:txBody>
      </p:sp>
    </p:spTree>
    <p:extLst>
      <p:ext uri="{BB962C8B-B14F-4D97-AF65-F5344CB8AC3E}">
        <p14:creationId xmlns:p14="http://schemas.microsoft.com/office/powerpoint/2010/main" val="295176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Risk Management Processes</a:t>
            </a:r>
          </a:p>
        </p:txBody>
      </p:sp>
      <p:grpSp>
        <p:nvGrpSpPr>
          <p:cNvPr id="18" name="Group 17"/>
          <p:cNvGrpSpPr/>
          <p:nvPr/>
        </p:nvGrpSpPr>
        <p:grpSpPr>
          <a:xfrm>
            <a:off x="7859909" y="1402235"/>
            <a:ext cx="2654089" cy="1458190"/>
            <a:chOff x="6335908" y="1402235"/>
            <a:chExt cx="2654089" cy="1458190"/>
          </a:xfrm>
        </p:grpSpPr>
        <p:sp>
          <p:nvSpPr>
            <p:cNvPr id="27" name="Rounded Rectangle 26"/>
            <p:cNvSpPr/>
            <p:nvPr/>
          </p:nvSpPr>
          <p:spPr bwMode="auto">
            <a:xfrm>
              <a:off x="6335908" y="1460406"/>
              <a:ext cx="2654089" cy="1241935"/>
            </a:xfrm>
            <a:prstGeom prst="roundRect">
              <a:avLst/>
            </a:prstGeom>
            <a:solidFill>
              <a:srgbClr val="7030A0"/>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28" name="TextBox 27"/>
            <p:cNvSpPr txBox="1"/>
            <p:nvPr/>
          </p:nvSpPr>
          <p:spPr>
            <a:xfrm>
              <a:off x="6472988" y="1402235"/>
              <a:ext cx="1746988" cy="954107"/>
            </a:xfrm>
            <a:prstGeom prst="rect">
              <a:avLst/>
            </a:prstGeom>
            <a:noFill/>
            <a:scene3d>
              <a:camera prst="perspectiveHeroicExtremeLeftFacing"/>
              <a:lightRig rig="threePt" dir="t"/>
            </a:scene3d>
          </p:spPr>
          <p:txBody>
            <a:bodyPr wrap="square" rtlCol="0">
              <a:spAutoFit/>
            </a:bodyPr>
            <a:lstStyle/>
            <a:p>
              <a:pPr eaLnBrk="0" hangingPunct="0"/>
              <a:r>
                <a:rPr lang="en-GB" sz="2800" b="1" dirty="0">
                  <a:solidFill>
                    <a:srgbClr val="FFFFFF"/>
                  </a:solidFill>
                </a:rPr>
                <a:t>Control Risks</a:t>
              </a:r>
            </a:p>
          </p:txBody>
        </p:sp>
        <p:sp>
          <p:nvSpPr>
            <p:cNvPr id="29" name="TextBox 28"/>
            <p:cNvSpPr txBox="1"/>
            <p:nvPr/>
          </p:nvSpPr>
          <p:spPr>
            <a:xfrm>
              <a:off x="8292190" y="1536985"/>
              <a:ext cx="474473" cy="1323440"/>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chemeClr val="bg1"/>
                  </a:solidFill>
                  <a:latin typeface="Arial Black" panose="020B0A04020102020204" pitchFamily="34" charset="0"/>
                </a:rPr>
                <a:t>6</a:t>
              </a:r>
            </a:p>
          </p:txBody>
        </p:sp>
      </p:grpSp>
      <p:grpSp>
        <p:nvGrpSpPr>
          <p:cNvPr id="14" name="Group 13"/>
          <p:cNvGrpSpPr/>
          <p:nvPr/>
        </p:nvGrpSpPr>
        <p:grpSpPr>
          <a:xfrm>
            <a:off x="6541254" y="2259142"/>
            <a:ext cx="2654089" cy="1449041"/>
            <a:chOff x="5017253" y="2259141"/>
            <a:chExt cx="2654089" cy="1449041"/>
          </a:xfrm>
        </p:grpSpPr>
        <p:sp>
          <p:nvSpPr>
            <p:cNvPr id="23" name="Rounded Rectangle 22"/>
            <p:cNvSpPr/>
            <p:nvPr/>
          </p:nvSpPr>
          <p:spPr bwMode="auto">
            <a:xfrm>
              <a:off x="5017253" y="2259141"/>
              <a:ext cx="2654089" cy="1241935"/>
            </a:xfrm>
            <a:prstGeom prst="roundRect">
              <a:avLst/>
            </a:prstGeom>
            <a:solidFill>
              <a:srgbClr val="C00000"/>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24" name="TextBox 23"/>
            <p:cNvSpPr txBox="1"/>
            <p:nvPr/>
          </p:nvSpPr>
          <p:spPr>
            <a:xfrm>
              <a:off x="5269312" y="2315604"/>
              <a:ext cx="1407048" cy="584775"/>
            </a:xfrm>
            <a:prstGeom prst="rect">
              <a:avLst/>
            </a:prstGeom>
            <a:noFill/>
            <a:scene3d>
              <a:camera prst="perspectiveHeroicExtremeLeftFacing"/>
              <a:lightRig rig="threePt" dir="t"/>
            </a:scene3d>
          </p:spPr>
          <p:txBody>
            <a:bodyPr wrap="square" rtlCol="0">
              <a:spAutoFit/>
            </a:bodyPr>
            <a:lstStyle/>
            <a:p>
              <a:pPr eaLnBrk="0" hangingPunct="0"/>
              <a:r>
                <a:rPr lang="en-GB" sz="1600" b="1" dirty="0">
                  <a:solidFill>
                    <a:srgbClr val="FFFFFF"/>
                  </a:solidFill>
                </a:rPr>
                <a:t>Plan Risk Responses</a:t>
              </a:r>
            </a:p>
          </p:txBody>
        </p:sp>
        <p:sp>
          <p:nvSpPr>
            <p:cNvPr id="25" name="TextBox 24"/>
            <p:cNvSpPr txBox="1"/>
            <p:nvPr/>
          </p:nvSpPr>
          <p:spPr>
            <a:xfrm>
              <a:off x="6929055" y="2384742"/>
              <a:ext cx="474473" cy="1323440"/>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chemeClr val="bg1"/>
                  </a:solidFill>
                  <a:latin typeface="Arial Black" panose="020B0A04020102020204" pitchFamily="34" charset="0"/>
                </a:rPr>
                <a:t>5</a:t>
              </a:r>
            </a:p>
          </p:txBody>
        </p:sp>
      </p:grpSp>
      <p:grpSp>
        <p:nvGrpSpPr>
          <p:cNvPr id="13" name="Group 12"/>
          <p:cNvGrpSpPr/>
          <p:nvPr/>
        </p:nvGrpSpPr>
        <p:grpSpPr>
          <a:xfrm>
            <a:off x="5342899" y="2999928"/>
            <a:ext cx="2654089" cy="1399318"/>
            <a:chOff x="3818898" y="2999928"/>
            <a:chExt cx="2654089" cy="1399318"/>
          </a:xfrm>
        </p:grpSpPr>
        <p:sp>
          <p:nvSpPr>
            <p:cNvPr id="19" name="Rounded Rectangle 18"/>
            <p:cNvSpPr/>
            <p:nvPr/>
          </p:nvSpPr>
          <p:spPr bwMode="auto">
            <a:xfrm>
              <a:off x="3818898" y="2999928"/>
              <a:ext cx="2654089" cy="1241933"/>
            </a:xfrm>
            <a:prstGeom prst="roundRect">
              <a:avLst/>
            </a:prstGeom>
            <a:solidFill>
              <a:schemeClr val="accent5">
                <a:lumMod val="10000"/>
              </a:schemeClr>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20" name="TextBox 19"/>
            <p:cNvSpPr txBox="1"/>
            <p:nvPr/>
          </p:nvSpPr>
          <p:spPr>
            <a:xfrm>
              <a:off x="4037407" y="3114142"/>
              <a:ext cx="2068685" cy="830997"/>
            </a:xfrm>
            <a:prstGeom prst="rect">
              <a:avLst/>
            </a:prstGeom>
            <a:noFill/>
            <a:scene3d>
              <a:camera prst="perspectiveHeroicExtremeLeftFacing"/>
              <a:lightRig rig="threePt" dir="t"/>
            </a:scene3d>
          </p:spPr>
          <p:txBody>
            <a:bodyPr wrap="square" rtlCol="0">
              <a:spAutoFit/>
            </a:bodyPr>
            <a:lstStyle/>
            <a:p>
              <a:pPr eaLnBrk="0" hangingPunct="0"/>
              <a:r>
                <a:rPr lang="en-GB" sz="1600" b="1" dirty="0">
                  <a:solidFill>
                    <a:srgbClr val="FFFFFF"/>
                  </a:solidFill>
                </a:rPr>
                <a:t>Perform Quantitative Risk Analysis</a:t>
              </a:r>
            </a:p>
          </p:txBody>
        </p:sp>
        <p:sp>
          <p:nvSpPr>
            <p:cNvPr id="21" name="TextBox 20"/>
            <p:cNvSpPr txBox="1"/>
            <p:nvPr/>
          </p:nvSpPr>
          <p:spPr>
            <a:xfrm>
              <a:off x="5724482" y="3075806"/>
              <a:ext cx="474473" cy="1323440"/>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rgbClr val="FFFFFF"/>
                  </a:solidFill>
                  <a:latin typeface="Arial Black" panose="020B0A04020102020204" pitchFamily="34" charset="0"/>
                </a:rPr>
                <a:t>4</a:t>
              </a:r>
            </a:p>
          </p:txBody>
        </p:sp>
      </p:grpSp>
      <p:grpSp>
        <p:nvGrpSpPr>
          <p:cNvPr id="9" name="Group 8"/>
          <p:cNvGrpSpPr/>
          <p:nvPr/>
        </p:nvGrpSpPr>
        <p:grpSpPr>
          <a:xfrm>
            <a:off x="4066021" y="3759772"/>
            <a:ext cx="2654089" cy="1384457"/>
            <a:chOff x="2542020" y="3759771"/>
            <a:chExt cx="2654089" cy="1384457"/>
          </a:xfrm>
        </p:grpSpPr>
        <p:sp>
          <p:nvSpPr>
            <p:cNvPr id="15" name="Rounded Rectangle 14"/>
            <p:cNvSpPr/>
            <p:nvPr/>
          </p:nvSpPr>
          <p:spPr bwMode="auto">
            <a:xfrm>
              <a:off x="2542020" y="3759771"/>
              <a:ext cx="2654089" cy="1241935"/>
            </a:xfrm>
            <a:prstGeom prst="roundRect">
              <a:avLst/>
            </a:prstGeom>
            <a:solidFill>
              <a:srgbClr val="FFC000"/>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16" name="TextBox 15"/>
            <p:cNvSpPr txBox="1"/>
            <p:nvPr/>
          </p:nvSpPr>
          <p:spPr>
            <a:xfrm>
              <a:off x="2736856" y="3893233"/>
              <a:ext cx="2227563" cy="584775"/>
            </a:xfrm>
            <a:prstGeom prst="rect">
              <a:avLst/>
            </a:prstGeom>
            <a:noFill/>
            <a:scene3d>
              <a:camera prst="perspectiveHeroicExtremeLeftFacing"/>
              <a:lightRig rig="threePt" dir="t"/>
            </a:scene3d>
          </p:spPr>
          <p:txBody>
            <a:bodyPr wrap="square" rtlCol="0">
              <a:spAutoFit/>
            </a:bodyPr>
            <a:lstStyle/>
            <a:p>
              <a:pPr eaLnBrk="0" hangingPunct="0"/>
              <a:r>
                <a:rPr lang="en-GB" sz="1600" b="1" dirty="0">
                  <a:solidFill>
                    <a:srgbClr val="000000"/>
                  </a:solidFill>
                </a:rPr>
                <a:t>Perform Qualitative Risk Analysis</a:t>
              </a:r>
            </a:p>
          </p:txBody>
        </p:sp>
        <p:sp>
          <p:nvSpPr>
            <p:cNvPr id="17" name="TextBox 16"/>
            <p:cNvSpPr txBox="1"/>
            <p:nvPr/>
          </p:nvSpPr>
          <p:spPr>
            <a:xfrm>
              <a:off x="4515318" y="3820788"/>
              <a:ext cx="474473" cy="1323440"/>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rgbClr val="C00000"/>
                  </a:solidFill>
                  <a:latin typeface="Arial Black" panose="020B0A04020102020204" pitchFamily="34" charset="0"/>
                </a:rPr>
                <a:t>3</a:t>
              </a:r>
            </a:p>
          </p:txBody>
        </p:sp>
      </p:grpSp>
      <p:grpSp>
        <p:nvGrpSpPr>
          <p:cNvPr id="8" name="Group 7"/>
          <p:cNvGrpSpPr/>
          <p:nvPr/>
        </p:nvGrpSpPr>
        <p:grpSpPr>
          <a:xfrm>
            <a:off x="2813874" y="4527331"/>
            <a:ext cx="2654089" cy="1327515"/>
            <a:chOff x="1289873" y="4527330"/>
            <a:chExt cx="2654089" cy="1327515"/>
          </a:xfrm>
        </p:grpSpPr>
        <p:sp>
          <p:nvSpPr>
            <p:cNvPr id="10" name="Rounded Rectangle 9"/>
            <p:cNvSpPr/>
            <p:nvPr/>
          </p:nvSpPr>
          <p:spPr bwMode="auto">
            <a:xfrm>
              <a:off x="1289873" y="4527330"/>
              <a:ext cx="2654089" cy="1241935"/>
            </a:xfrm>
            <a:prstGeom prst="roundRect">
              <a:avLst/>
            </a:prstGeom>
            <a:solidFill>
              <a:schemeClr val="accent2">
                <a:lumMod val="50000"/>
              </a:schemeClr>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11" name="TextBox 10"/>
            <p:cNvSpPr txBox="1"/>
            <p:nvPr/>
          </p:nvSpPr>
          <p:spPr>
            <a:xfrm>
              <a:off x="1510720" y="4689665"/>
              <a:ext cx="1720572" cy="338554"/>
            </a:xfrm>
            <a:prstGeom prst="rect">
              <a:avLst/>
            </a:prstGeom>
            <a:noFill/>
            <a:scene3d>
              <a:camera prst="perspectiveHeroicExtremeLeftFacing"/>
              <a:lightRig rig="threePt" dir="t"/>
            </a:scene3d>
          </p:spPr>
          <p:txBody>
            <a:bodyPr wrap="square" rtlCol="0">
              <a:spAutoFit/>
            </a:bodyPr>
            <a:lstStyle/>
            <a:p>
              <a:pPr eaLnBrk="0" hangingPunct="0"/>
              <a:r>
                <a:rPr lang="en-GB" sz="1600" b="1" dirty="0">
                  <a:solidFill>
                    <a:srgbClr val="FFFFFF"/>
                  </a:solidFill>
                </a:rPr>
                <a:t>Identify Risk</a:t>
              </a:r>
            </a:p>
          </p:txBody>
        </p:sp>
        <p:sp>
          <p:nvSpPr>
            <p:cNvPr id="12" name="TextBox 11"/>
            <p:cNvSpPr txBox="1"/>
            <p:nvPr/>
          </p:nvSpPr>
          <p:spPr>
            <a:xfrm>
              <a:off x="3173544" y="4531405"/>
              <a:ext cx="474473" cy="1323440"/>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rgbClr val="C00000"/>
                  </a:solidFill>
                  <a:latin typeface="Arial Black" panose="020B0A04020102020204" pitchFamily="34" charset="0"/>
                </a:rPr>
                <a:t>2</a:t>
              </a:r>
            </a:p>
          </p:txBody>
        </p:sp>
      </p:grpSp>
      <p:grpSp>
        <p:nvGrpSpPr>
          <p:cNvPr id="4" name="Group 3"/>
          <p:cNvGrpSpPr/>
          <p:nvPr/>
        </p:nvGrpSpPr>
        <p:grpSpPr>
          <a:xfrm>
            <a:off x="1381328" y="5257905"/>
            <a:ext cx="2921891" cy="1367337"/>
            <a:chOff x="125129" y="5257904"/>
            <a:chExt cx="2654089" cy="1367337"/>
          </a:xfrm>
        </p:grpSpPr>
        <p:sp>
          <p:nvSpPr>
            <p:cNvPr id="5" name="Rounded Rectangle 4"/>
            <p:cNvSpPr/>
            <p:nvPr/>
          </p:nvSpPr>
          <p:spPr bwMode="auto">
            <a:xfrm>
              <a:off x="125129" y="5257904"/>
              <a:ext cx="2654089" cy="1241935"/>
            </a:xfrm>
            <a:prstGeom prst="roundRect">
              <a:avLst/>
            </a:prstGeom>
            <a:solidFill>
              <a:srgbClr val="FFCCFF"/>
            </a:solidFill>
            <a:ln w="12700" cap="flat" cmpd="sng" algn="ctr">
              <a:noFill/>
              <a:prstDash val="solid"/>
              <a:round/>
              <a:headEnd type="none" w="med" len="med"/>
              <a:tailEnd type="none" w="med" len="med"/>
            </a:ln>
            <a:effectLst>
              <a:reflection blurRad="6350" stA="50000" endA="300" endPos="55500" dist="50800" dir="5400000" sy="-100000" algn="bl" rotWithShape="0"/>
            </a:effectLst>
            <a:scene3d>
              <a:camera prst="perspectiveHeroicExtremeLeftFacing"/>
              <a:lightRig rig="threePt" dir="t"/>
            </a:scene3d>
            <a:sp3d>
              <a:bevelT/>
            </a:sp3d>
          </p:spPr>
          <p:txBody>
            <a:bodyPr vert="horz" wrap="none" lIns="91440" tIns="45720" rIns="91440" bIns="45720" numCol="1" rtlCol="0" anchor="t" anchorCtr="0" compatLnSpc="1">
              <a:prstTxWarp prst="textNoShape">
                <a:avLst/>
              </a:prstTxWarp>
            </a:bodyPr>
            <a:lstStyle/>
            <a:p>
              <a:pPr eaLnBrk="0" hangingPunct="0"/>
              <a:endParaRPr lang="en-GB">
                <a:solidFill>
                  <a:srgbClr val="000000"/>
                </a:solidFill>
              </a:endParaRPr>
            </a:p>
          </p:txBody>
        </p:sp>
        <p:sp>
          <p:nvSpPr>
            <p:cNvPr id="6" name="TextBox 5"/>
            <p:cNvSpPr txBox="1"/>
            <p:nvPr/>
          </p:nvSpPr>
          <p:spPr>
            <a:xfrm>
              <a:off x="329064" y="5398984"/>
              <a:ext cx="1961750" cy="1200329"/>
            </a:xfrm>
            <a:prstGeom prst="rect">
              <a:avLst/>
            </a:prstGeom>
            <a:noFill/>
            <a:scene3d>
              <a:camera prst="perspectiveHeroicExtremeLeftFacing"/>
              <a:lightRig rig="threePt" dir="t"/>
            </a:scene3d>
          </p:spPr>
          <p:txBody>
            <a:bodyPr wrap="square" rtlCol="0">
              <a:spAutoFit/>
            </a:bodyPr>
            <a:lstStyle/>
            <a:p>
              <a:pPr eaLnBrk="0" hangingPunct="0"/>
              <a:r>
                <a:rPr lang="en-GB" sz="2400" b="1" dirty="0">
                  <a:solidFill>
                    <a:srgbClr val="000000"/>
                  </a:solidFill>
                </a:rPr>
                <a:t>Plan Risk Management</a:t>
              </a:r>
            </a:p>
          </p:txBody>
        </p:sp>
        <p:sp>
          <p:nvSpPr>
            <p:cNvPr id="7" name="TextBox 6"/>
            <p:cNvSpPr txBox="1"/>
            <p:nvPr/>
          </p:nvSpPr>
          <p:spPr>
            <a:xfrm flipH="1">
              <a:off x="2532434" y="5301803"/>
              <a:ext cx="69754" cy="1323438"/>
            </a:xfrm>
            <a:prstGeom prst="rect">
              <a:avLst/>
            </a:prstGeom>
            <a:noFill/>
            <a:scene3d>
              <a:camera prst="perspectiveHeroicExtremeLeftFacing"/>
              <a:lightRig rig="threePt" dir="t"/>
            </a:scene3d>
          </p:spPr>
          <p:txBody>
            <a:bodyPr wrap="square" rtlCol="0" anchor="ctr" anchorCtr="1">
              <a:spAutoFit/>
            </a:bodyPr>
            <a:lstStyle/>
            <a:p>
              <a:pPr eaLnBrk="0" hangingPunct="0"/>
              <a:r>
                <a:rPr lang="en-GB" sz="8000" b="1" dirty="0">
                  <a:solidFill>
                    <a:srgbClr val="000000"/>
                  </a:solidFill>
                  <a:latin typeface="Arial Black" panose="020B0A04020102020204" pitchFamily="34" charset="0"/>
                </a:rPr>
                <a:t>1</a:t>
              </a:r>
            </a:p>
          </p:txBody>
        </p:sp>
      </p:grpSp>
    </p:spTree>
    <p:extLst>
      <p:ext uri="{BB962C8B-B14F-4D97-AF65-F5344CB8AC3E}">
        <p14:creationId xmlns:p14="http://schemas.microsoft.com/office/powerpoint/2010/main" val="371106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dissolv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dissolv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dissolv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dissolve">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3037" y="76200"/>
            <a:ext cx="7123765" cy="1143000"/>
          </a:xfrm>
        </p:spPr>
        <p:txBody>
          <a:bodyPr>
            <a:normAutofit fontScale="90000"/>
          </a:bodyPr>
          <a:lstStyle/>
          <a:p>
            <a:r>
              <a:rPr lang="en-GB" b="1" dirty="0"/>
              <a:t>Main Elements of Project Risk Management Process</a:t>
            </a:r>
            <a:endParaRPr lang="en-GB" dirty="0"/>
          </a:p>
        </p:txBody>
      </p:sp>
      <p:grpSp>
        <p:nvGrpSpPr>
          <p:cNvPr id="3" name="Group 2"/>
          <p:cNvGrpSpPr/>
          <p:nvPr/>
        </p:nvGrpSpPr>
        <p:grpSpPr>
          <a:xfrm>
            <a:off x="933572" y="1232693"/>
            <a:ext cx="9023230" cy="4392613"/>
            <a:chOff x="1539895" y="1844675"/>
            <a:chExt cx="6192838" cy="4392613"/>
          </a:xfrm>
        </p:grpSpPr>
        <p:sp>
          <p:nvSpPr>
            <p:cNvPr id="4" name="Rectangle 5"/>
            <p:cNvSpPr>
              <a:spLocks noChangeArrowheads="1"/>
            </p:cNvSpPr>
            <p:nvPr/>
          </p:nvSpPr>
          <p:spPr bwMode="auto">
            <a:xfrm>
              <a:off x="3916383" y="1916113"/>
              <a:ext cx="1439862"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kern="0" dirty="0">
                  <a:solidFill>
                    <a:sysClr val="windowText" lastClr="000000"/>
                  </a:solidFill>
                </a:rPr>
                <a:t>Identify &amp; classify the risk</a:t>
              </a:r>
            </a:p>
          </p:txBody>
        </p:sp>
        <p:sp>
          <p:nvSpPr>
            <p:cNvPr id="5" name="Rectangle 6"/>
            <p:cNvSpPr>
              <a:spLocks noChangeArrowheads="1"/>
            </p:cNvSpPr>
            <p:nvPr/>
          </p:nvSpPr>
          <p:spPr bwMode="auto">
            <a:xfrm>
              <a:off x="6292870" y="3644900"/>
              <a:ext cx="1439863"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kern="0" dirty="0">
                  <a:solidFill>
                    <a:sysClr val="windowText" lastClr="000000"/>
                  </a:solidFill>
                </a:rPr>
                <a:t>Analyse the risk</a:t>
              </a:r>
            </a:p>
          </p:txBody>
        </p:sp>
        <p:sp>
          <p:nvSpPr>
            <p:cNvPr id="6" name="Rectangle 10"/>
            <p:cNvSpPr>
              <a:spLocks noChangeArrowheads="1"/>
            </p:cNvSpPr>
            <p:nvPr/>
          </p:nvSpPr>
          <p:spPr bwMode="auto">
            <a:xfrm>
              <a:off x="3916383" y="5373688"/>
              <a:ext cx="1439862"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kern="0">
                  <a:solidFill>
                    <a:sysClr val="windowText" lastClr="000000"/>
                  </a:solidFill>
                </a:rPr>
                <a:t>Respond to the risk</a:t>
              </a:r>
            </a:p>
          </p:txBody>
        </p:sp>
        <p:sp>
          <p:nvSpPr>
            <p:cNvPr id="7" name="Rectangle 11"/>
            <p:cNvSpPr>
              <a:spLocks noChangeArrowheads="1"/>
            </p:cNvSpPr>
            <p:nvPr/>
          </p:nvSpPr>
          <p:spPr bwMode="auto">
            <a:xfrm>
              <a:off x="1539895" y="3644900"/>
              <a:ext cx="1831955"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kern="0" dirty="0">
                  <a:solidFill>
                    <a:sysClr val="windowText" lastClr="000000"/>
                  </a:solidFill>
                </a:rPr>
                <a:t>Monitor and Control the risk</a:t>
              </a:r>
            </a:p>
          </p:txBody>
        </p:sp>
        <p:grpSp>
          <p:nvGrpSpPr>
            <p:cNvPr id="8" name="Group 17"/>
            <p:cNvGrpSpPr>
              <a:grpSpLocks/>
            </p:cNvGrpSpPr>
            <p:nvPr/>
          </p:nvGrpSpPr>
          <p:grpSpPr bwMode="auto">
            <a:xfrm>
              <a:off x="1539895" y="1844675"/>
              <a:ext cx="6048375" cy="4392613"/>
              <a:chOff x="1610" y="1162"/>
              <a:chExt cx="3810" cy="2767"/>
            </a:xfrm>
          </p:grpSpPr>
          <p:sp>
            <p:nvSpPr>
              <p:cNvPr id="9" name="AutoShape 12"/>
              <p:cNvSpPr>
                <a:spLocks noChangeArrowheads="1"/>
              </p:cNvSpPr>
              <p:nvPr/>
            </p:nvSpPr>
            <p:spPr bwMode="auto">
              <a:xfrm>
                <a:off x="1837" y="1162"/>
                <a:ext cx="1270" cy="1134"/>
              </a:xfrm>
              <a:custGeom>
                <a:avLst/>
                <a:gdLst>
                  <a:gd name="G0" fmla="+- 15129 0 0"/>
                  <a:gd name="G1" fmla="+- 4403 0 0"/>
                  <a:gd name="G2" fmla="+- 12158 0 4403"/>
                  <a:gd name="G3" fmla="+- G2 0 4403"/>
                  <a:gd name="G4" fmla="*/ G3 32768 32059"/>
                  <a:gd name="G5" fmla="*/ G4 1 2"/>
                  <a:gd name="G6" fmla="+- 21600 0 15129"/>
                  <a:gd name="G7" fmla="*/ G6 4403 6079"/>
                  <a:gd name="G8" fmla="+- G7 15129 0"/>
                  <a:gd name="T0" fmla="*/ 15129 w 21600"/>
                  <a:gd name="T1" fmla="*/ 0 h 21600"/>
                  <a:gd name="T2" fmla="*/ 15129 w 21600"/>
                  <a:gd name="T3" fmla="*/ 12158 h 21600"/>
                  <a:gd name="T4" fmla="*/ 1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9" y="0"/>
                    </a:lnTo>
                    <a:lnTo>
                      <a:pt x="15129" y="4403"/>
                    </a:lnTo>
                    <a:lnTo>
                      <a:pt x="12427" y="4403"/>
                    </a:lnTo>
                    <a:cubicBezTo>
                      <a:pt x="5564" y="4403"/>
                      <a:pt x="0" y="7875"/>
                      <a:pt x="0" y="12158"/>
                    </a:cubicBezTo>
                    <a:lnTo>
                      <a:pt x="0" y="21600"/>
                    </a:lnTo>
                    <a:lnTo>
                      <a:pt x="3426" y="21600"/>
                    </a:lnTo>
                    <a:lnTo>
                      <a:pt x="3426" y="12158"/>
                    </a:lnTo>
                    <a:cubicBezTo>
                      <a:pt x="3426" y="9726"/>
                      <a:pt x="7456" y="7755"/>
                      <a:pt x="12427" y="7755"/>
                    </a:cubicBezTo>
                    <a:lnTo>
                      <a:pt x="15129" y="7755"/>
                    </a:lnTo>
                    <a:lnTo>
                      <a:pt x="15129"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kern="0">
                  <a:solidFill>
                    <a:sysClr val="windowText" lastClr="000000"/>
                  </a:solidFill>
                </a:endParaRPr>
              </a:p>
            </p:txBody>
          </p:sp>
          <p:sp>
            <p:nvSpPr>
              <p:cNvPr id="10" name="AutoShape 13"/>
              <p:cNvSpPr>
                <a:spLocks noChangeArrowheads="1"/>
              </p:cNvSpPr>
              <p:nvPr/>
            </p:nvSpPr>
            <p:spPr bwMode="auto">
              <a:xfrm rot="10800000">
                <a:off x="4014" y="2841"/>
                <a:ext cx="1225" cy="1088"/>
              </a:xfrm>
              <a:custGeom>
                <a:avLst/>
                <a:gdLst>
                  <a:gd name="G0" fmla="+- 15216 0 0"/>
                  <a:gd name="G1" fmla="+- 4188 0 0"/>
                  <a:gd name="G2" fmla="+- 12158 0 4188"/>
                  <a:gd name="G3" fmla="+- G2 0 4188"/>
                  <a:gd name="G4" fmla="*/ G3 32768 32059"/>
                  <a:gd name="G5" fmla="*/ G4 1 2"/>
                  <a:gd name="G6" fmla="+- 21600 0 15216"/>
                  <a:gd name="G7" fmla="*/ G6 4188 6079"/>
                  <a:gd name="G8" fmla="+- G7 15216 0"/>
                  <a:gd name="T0" fmla="*/ 15216 w 21600"/>
                  <a:gd name="T1" fmla="*/ 0 h 21600"/>
                  <a:gd name="T2" fmla="*/ 15216 w 21600"/>
                  <a:gd name="T3" fmla="*/ 12158 h 21600"/>
                  <a:gd name="T4" fmla="*/ 193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216" y="0"/>
                    </a:lnTo>
                    <a:lnTo>
                      <a:pt x="15216" y="4188"/>
                    </a:lnTo>
                    <a:lnTo>
                      <a:pt x="12427" y="4188"/>
                    </a:lnTo>
                    <a:cubicBezTo>
                      <a:pt x="5564" y="4188"/>
                      <a:pt x="0" y="7756"/>
                      <a:pt x="0" y="12158"/>
                    </a:cubicBezTo>
                    <a:lnTo>
                      <a:pt x="0" y="21600"/>
                    </a:lnTo>
                    <a:lnTo>
                      <a:pt x="3866" y="21600"/>
                    </a:lnTo>
                    <a:lnTo>
                      <a:pt x="3866" y="12158"/>
                    </a:lnTo>
                    <a:cubicBezTo>
                      <a:pt x="3866" y="9845"/>
                      <a:pt x="7699" y="7970"/>
                      <a:pt x="12427" y="7970"/>
                    </a:cubicBezTo>
                    <a:lnTo>
                      <a:pt x="15216" y="7970"/>
                    </a:lnTo>
                    <a:lnTo>
                      <a:pt x="15216"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kern="0">
                  <a:solidFill>
                    <a:sysClr val="windowText" lastClr="000000"/>
                  </a:solidFill>
                </a:endParaRPr>
              </a:p>
            </p:txBody>
          </p:sp>
          <p:sp>
            <p:nvSpPr>
              <p:cNvPr id="11" name="AutoShape 14"/>
              <p:cNvSpPr>
                <a:spLocks noChangeArrowheads="1"/>
              </p:cNvSpPr>
              <p:nvPr/>
            </p:nvSpPr>
            <p:spPr bwMode="auto">
              <a:xfrm rot="5400000">
                <a:off x="4240" y="1117"/>
                <a:ext cx="953" cy="1406"/>
              </a:xfrm>
              <a:custGeom>
                <a:avLst/>
                <a:gdLst>
                  <a:gd name="G0" fmla="+- 14777 0 0"/>
                  <a:gd name="G1" fmla="+- 4455 0 0"/>
                  <a:gd name="G2" fmla="+- 12158 0 4455"/>
                  <a:gd name="G3" fmla="+- G2 0 4455"/>
                  <a:gd name="G4" fmla="*/ G3 32768 32059"/>
                  <a:gd name="G5" fmla="*/ G4 1 2"/>
                  <a:gd name="G6" fmla="+- 21600 0 14777"/>
                  <a:gd name="G7" fmla="*/ G6 4455 6079"/>
                  <a:gd name="G8" fmla="+- G7 14777 0"/>
                  <a:gd name="T0" fmla="*/ 14777 w 21600"/>
                  <a:gd name="T1" fmla="*/ 0 h 21600"/>
                  <a:gd name="T2" fmla="*/ 14777 w 21600"/>
                  <a:gd name="T3" fmla="*/ 12158 h 21600"/>
                  <a:gd name="T4" fmla="*/ 1660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777" y="0"/>
                    </a:lnTo>
                    <a:lnTo>
                      <a:pt x="14777" y="4455"/>
                    </a:lnTo>
                    <a:lnTo>
                      <a:pt x="12427" y="4455"/>
                    </a:lnTo>
                    <a:cubicBezTo>
                      <a:pt x="5564" y="4455"/>
                      <a:pt x="0" y="7904"/>
                      <a:pt x="0" y="12158"/>
                    </a:cubicBezTo>
                    <a:lnTo>
                      <a:pt x="0" y="21600"/>
                    </a:lnTo>
                    <a:lnTo>
                      <a:pt x="3320" y="21600"/>
                    </a:lnTo>
                    <a:lnTo>
                      <a:pt x="3320" y="12158"/>
                    </a:lnTo>
                    <a:cubicBezTo>
                      <a:pt x="3320" y="9698"/>
                      <a:pt x="7397" y="7703"/>
                      <a:pt x="12427" y="7703"/>
                    </a:cubicBezTo>
                    <a:lnTo>
                      <a:pt x="14777" y="7703"/>
                    </a:lnTo>
                    <a:lnTo>
                      <a:pt x="14777"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kern="0">
                  <a:solidFill>
                    <a:sysClr val="windowText" lastClr="000000"/>
                  </a:solidFill>
                </a:endParaRPr>
              </a:p>
            </p:txBody>
          </p:sp>
          <p:sp>
            <p:nvSpPr>
              <p:cNvPr id="12" name="AutoShape 15"/>
              <p:cNvSpPr>
                <a:spLocks noChangeArrowheads="1"/>
              </p:cNvSpPr>
              <p:nvPr/>
            </p:nvSpPr>
            <p:spPr bwMode="auto">
              <a:xfrm rot="16200000">
                <a:off x="1882" y="2568"/>
                <a:ext cx="953" cy="1497"/>
              </a:xfrm>
              <a:custGeom>
                <a:avLst/>
                <a:gdLst>
                  <a:gd name="G0" fmla="+- 14981 0 0"/>
                  <a:gd name="G1" fmla="+- 4501 0 0"/>
                  <a:gd name="G2" fmla="+- 12158 0 4501"/>
                  <a:gd name="G3" fmla="+- G2 0 4501"/>
                  <a:gd name="G4" fmla="*/ G3 32768 32059"/>
                  <a:gd name="G5" fmla="*/ G4 1 2"/>
                  <a:gd name="G6" fmla="+- 21600 0 14981"/>
                  <a:gd name="G7" fmla="*/ G6 4501 6079"/>
                  <a:gd name="G8" fmla="+- G7 14981 0"/>
                  <a:gd name="T0" fmla="*/ 14981 w 21600"/>
                  <a:gd name="T1" fmla="*/ 0 h 21600"/>
                  <a:gd name="T2" fmla="*/ 14981 w 21600"/>
                  <a:gd name="T3" fmla="*/ 12158 h 21600"/>
                  <a:gd name="T4" fmla="*/ 16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981" y="0"/>
                    </a:lnTo>
                    <a:lnTo>
                      <a:pt x="14981" y="4501"/>
                    </a:lnTo>
                    <a:lnTo>
                      <a:pt x="12427" y="4501"/>
                    </a:lnTo>
                    <a:cubicBezTo>
                      <a:pt x="5564" y="4501"/>
                      <a:pt x="0" y="7929"/>
                      <a:pt x="0" y="12158"/>
                    </a:cubicBezTo>
                    <a:lnTo>
                      <a:pt x="0" y="21600"/>
                    </a:lnTo>
                    <a:lnTo>
                      <a:pt x="3226" y="21600"/>
                    </a:lnTo>
                    <a:lnTo>
                      <a:pt x="3226" y="12158"/>
                    </a:lnTo>
                    <a:cubicBezTo>
                      <a:pt x="3226" y="9672"/>
                      <a:pt x="7345" y="7657"/>
                      <a:pt x="12427" y="7657"/>
                    </a:cubicBezTo>
                    <a:lnTo>
                      <a:pt x="14981" y="7657"/>
                    </a:lnTo>
                    <a:lnTo>
                      <a:pt x="14981"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kern="0">
                  <a:solidFill>
                    <a:sysClr val="windowText" lastClr="000000"/>
                  </a:solidFill>
                </a:endParaRPr>
              </a:p>
            </p:txBody>
          </p:sp>
        </p:grpSp>
      </p:grpSp>
    </p:spTree>
    <p:extLst>
      <p:ext uri="{BB962C8B-B14F-4D97-AF65-F5344CB8AC3E}">
        <p14:creationId xmlns:p14="http://schemas.microsoft.com/office/powerpoint/2010/main" val="226133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3041240" y="409268"/>
            <a:ext cx="6229350" cy="628650"/>
          </a:xfrm>
        </p:spPr>
        <p:txBody>
          <a:bodyPr>
            <a:normAutofit fontScale="90000"/>
          </a:bodyPr>
          <a:lstStyle/>
          <a:p>
            <a:pPr algn="ctr"/>
            <a:r>
              <a:rPr lang="en-US" altLang="en-US" b="1" dirty="0"/>
              <a:t>Risk Identification</a:t>
            </a:r>
          </a:p>
        </p:txBody>
      </p:sp>
      <p:sp>
        <p:nvSpPr>
          <p:cNvPr id="36868" name="Rectangle 3"/>
          <p:cNvSpPr>
            <a:spLocks noGrp="1" noChangeArrowheads="1"/>
          </p:cNvSpPr>
          <p:nvPr>
            <p:ph type="body" idx="1"/>
          </p:nvPr>
        </p:nvSpPr>
        <p:spPr>
          <a:xfrm>
            <a:off x="2237366" y="1196068"/>
            <a:ext cx="7837098" cy="4780014"/>
          </a:xfrm>
        </p:spPr>
        <p:txBody>
          <a:bodyPr>
            <a:normAutofit fontScale="92500"/>
          </a:bodyPr>
          <a:lstStyle/>
          <a:p>
            <a:pPr>
              <a:spcBef>
                <a:spcPts val="225"/>
              </a:spcBef>
            </a:pPr>
            <a:r>
              <a:rPr lang="en-US" altLang="en-US" b="1" dirty="0"/>
              <a:t>Risk identification</a:t>
            </a:r>
            <a:r>
              <a:rPr lang="en-US" altLang="en-US" dirty="0"/>
              <a:t> is the process of understanding what potential events might affect the project adversely or </a:t>
            </a:r>
            <a:r>
              <a:rPr lang="en-GB" dirty="0"/>
              <a:t>favourably</a:t>
            </a:r>
            <a:r>
              <a:rPr lang="en-US" dirty="0"/>
              <a:t>. </a:t>
            </a:r>
            <a:endParaRPr lang="en-US" altLang="en-US" dirty="0"/>
          </a:p>
          <a:p>
            <a:pPr lvl="1">
              <a:spcBef>
                <a:spcPts val="225"/>
              </a:spcBef>
            </a:pPr>
            <a:r>
              <a:rPr lang="en-US" altLang="en-US" dirty="0"/>
              <a:t>This is an ongoing process throughout the project lifecycle as things change</a:t>
            </a:r>
          </a:p>
          <a:p>
            <a:pPr lvl="1">
              <a:spcBef>
                <a:spcPts val="225"/>
              </a:spcBef>
            </a:pPr>
            <a:r>
              <a:rPr lang="en-US" altLang="en-US" dirty="0"/>
              <a:t>You can not manage risks that you don’t identify</a:t>
            </a:r>
          </a:p>
          <a:p>
            <a:pPr>
              <a:buSzPct val="76000"/>
            </a:pPr>
            <a:r>
              <a:rPr lang="en-GB" dirty="0"/>
              <a:t>Project risk should be identified; comprehensively as  possible, in a practical and cost-effective way.</a:t>
            </a:r>
          </a:p>
          <a:p>
            <a:pPr marL="0" indent="0">
              <a:buSzPct val="76000"/>
              <a:buNone/>
            </a:pPr>
            <a:endParaRPr lang="en-GB" dirty="0"/>
          </a:p>
          <a:p>
            <a:endParaRPr lang="en-GB" dirty="0"/>
          </a:p>
          <a:p>
            <a:pPr lvl="1">
              <a:spcBef>
                <a:spcPts val="225"/>
              </a:spcBef>
            </a:pPr>
            <a:endParaRPr lang="en-US" altLang="en-US" dirty="0"/>
          </a:p>
        </p:txBody>
      </p:sp>
      <p:sp>
        <p:nvSpPr>
          <p:cNvPr id="6" name="Slide Number Placeholder 5"/>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F020E0DE-3B8A-4014-8707-EA2422616084}" type="slidenum">
              <a:rPr lang="en-US" altLang="en-US" sz="1050">
                <a:solidFill>
                  <a:srgbClr val="FFFFFF"/>
                </a:solidFill>
              </a:rPr>
              <a:pPr eaLnBrk="1" hangingPunct="1"/>
              <a:t>18</a:t>
            </a:fld>
            <a:endParaRPr lang="en-US" altLang="en-US" sz="1050" dirty="0">
              <a:solidFill>
                <a:srgbClr val="FFFFFF"/>
              </a:solidFill>
            </a:endParaRPr>
          </a:p>
        </p:txBody>
      </p:sp>
    </p:spTree>
    <p:extLst>
      <p:ext uri="{BB962C8B-B14F-4D97-AF65-F5344CB8AC3E}">
        <p14:creationId xmlns:p14="http://schemas.microsoft.com/office/powerpoint/2010/main" val="1094269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8">
                                            <p:txEl>
                                              <p:pRg st="0" end="0"/>
                                            </p:txEl>
                                          </p:spTgt>
                                        </p:tgtEl>
                                        <p:attrNameLst>
                                          <p:attrName>style.visibility</p:attrName>
                                        </p:attrNameLst>
                                      </p:cBhvr>
                                      <p:to>
                                        <p:strVal val="visible"/>
                                      </p:to>
                                    </p:set>
                                    <p:anim calcmode="lin" valueType="num">
                                      <p:cBhvr additive="base">
                                        <p:cTn id="7" dur="500" fill="hold"/>
                                        <p:tgtEl>
                                          <p:spTgt spid="3686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6868">
                                            <p:txEl>
                                              <p:pRg st="1" end="1"/>
                                            </p:txEl>
                                          </p:spTgt>
                                        </p:tgtEl>
                                        <p:attrNameLst>
                                          <p:attrName>style.visibility</p:attrName>
                                        </p:attrNameLst>
                                      </p:cBhvr>
                                      <p:to>
                                        <p:strVal val="visible"/>
                                      </p:to>
                                    </p:set>
                                    <p:anim calcmode="lin" valueType="num">
                                      <p:cBhvr additive="base">
                                        <p:cTn id="11" dur="500" fill="hold"/>
                                        <p:tgtEl>
                                          <p:spTgt spid="3686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686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6868">
                                            <p:txEl>
                                              <p:pRg st="2" end="2"/>
                                            </p:txEl>
                                          </p:spTgt>
                                        </p:tgtEl>
                                        <p:attrNameLst>
                                          <p:attrName>style.visibility</p:attrName>
                                        </p:attrNameLst>
                                      </p:cBhvr>
                                      <p:to>
                                        <p:strVal val="visible"/>
                                      </p:to>
                                    </p:set>
                                    <p:anim calcmode="lin" valueType="num">
                                      <p:cBhvr additive="base">
                                        <p:cTn id="15" dur="500" fill="hold"/>
                                        <p:tgtEl>
                                          <p:spTgt spid="3686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686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6868">
                                            <p:txEl>
                                              <p:pRg st="3" end="3"/>
                                            </p:txEl>
                                          </p:spTgt>
                                        </p:tgtEl>
                                        <p:attrNameLst>
                                          <p:attrName>style.visibility</p:attrName>
                                        </p:attrNameLst>
                                      </p:cBhvr>
                                      <p:to>
                                        <p:strVal val="visible"/>
                                      </p:to>
                                    </p:set>
                                    <p:anim calcmode="lin" valueType="num">
                                      <p:cBhvr additive="base">
                                        <p:cTn id="21" dur="500" fill="hold"/>
                                        <p:tgtEl>
                                          <p:spTgt spid="36868">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686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a:xfrm>
            <a:off x="2737540" y="121192"/>
            <a:ext cx="7772400" cy="1143000"/>
          </a:xfrm>
        </p:spPr>
        <p:txBody>
          <a:bodyPr/>
          <a:lstStyle/>
          <a:p>
            <a:r>
              <a:rPr lang="en-GB" b="1" dirty="0"/>
              <a:t>Identification Methods</a:t>
            </a:r>
          </a:p>
        </p:txBody>
      </p:sp>
      <p:sp>
        <p:nvSpPr>
          <p:cNvPr id="38915" name="Rectangle 1027"/>
          <p:cNvSpPr>
            <a:spLocks noGrp="1" noChangeArrowheads="1"/>
          </p:cNvSpPr>
          <p:nvPr>
            <p:ph type="body" idx="1"/>
          </p:nvPr>
        </p:nvSpPr>
        <p:spPr>
          <a:xfrm>
            <a:off x="1918316" y="1264193"/>
            <a:ext cx="5507793" cy="4251701"/>
          </a:xfrm>
        </p:spPr>
        <p:txBody>
          <a:bodyPr/>
          <a:lstStyle/>
          <a:p>
            <a:pPr>
              <a:spcBef>
                <a:spcPct val="60000"/>
              </a:spcBef>
            </a:pPr>
            <a:r>
              <a:rPr lang="en-GB" sz="3000" dirty="0"/>
              <a:t>Professional experience </a:t>
            </a:r>
          </a:p>
          <a:p>
            <a:pPr>
              <a:spcBef>
                <a:spcPct val="60000"/>
              </a:spcBef>
            </a:pPr>
            <a:r>
              <a:rPr lang="en-GB" sz="3000" i="1" dirty="0"/>
              <a:t>‘What if’</a:t>
            </a:r>
            <a:r>
              <a:rPr lang="en-GB" sz="3000" dirty="0"/>
              <a:t> tests and simulation</a:t>
            </a:r>
          </a:p>
          <a:p>
            <a:pPr>
              <a:spcBef>
                <a:spcPct val="60000"/>
              </a:spcBef>
            </a:pPr>
            <a:r>
              <a:rPr lang="en-GB" sz="3000" dirty="0"/>
              <a:t>Brainstorming</a:t>
            </a:r>
          </a:p>
          <a:p>
            <a:pPr>
              <a:spcBef>
                <a:spcPct val="60000"/>
              </a:spcBef>
            </a:pPr>
            <a:r>
              <a:rPr lang="en-GB" sz="3000" dirty="0"/>
              <a:t>Expert advice</a:t>
            </a:r>
          </a:p>
          <a:p>
            <a:pPr>
              <a:spcBef>
                <a:spcPct val="60000"/>
              </a:spcBef>
            </a:pPr>
            <a:r>
              <a:rPr lang="en-GB" sz="3000" dirty="0"/>
              <a:t>Benchmarks and check lists</a:t>
            </a:r>
          </a:p>
          <a:p>
            <a:pPr marL="0" indent="0">
              <a:spcBef>
                <a:spcPct val="60000"/>
              </a:spcBef>
              <a:buNone/>
            </a:pPr>
            <a:r>
              <a:rPr lang="en-GB" sz="3000" b="1" dirty="0">
                <a:solidFill>
                  <a:srgbClr val="C00000"/>
                </a:solidFill>
              </a:rPr>
              <a:t> </a:t>
            </a:r>
          </a:p>
        </p:txBody>
      </p:sp>
      <p:pic>
        <p:nvPicPr>
          <p:cNvPr id="138242" name="Picture 2" descr="http://www.samatters.com/wp-content/uploads/2014/01/risk.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1154" y="1542826"/>
            <a:ext cx="2638787" cy="2645384"/>
          </a:xfrm>
          <a:prstGeom prst="rect">
            <a:avLst/>
          </a:prstGeom>
          <a:noFill/>
          <a:extLst>
            <a:ext uri="{909E8E84-426E-40DD-AFC4-6F175D3DCCD1}">
              <a14:hiddenFill xmlns:a14="http://schemas.microsoft.com/office/drawing/2010/main">
                <a:solidFill>
                  <a:srgbClr val="FFFFFF"/>
                </a:solidFill>
              </a14:hiddenFill>
            </a:ext>
          </a:extLst>
        </p:spPr>
      </p:pic>
      <p:pic>
        <p:nvPicPr>
          <p:cNvPr id="136200" name="Picture 8" descr="http://www.ownerteamconsult.com/wp-content/uploads/2018/01/PRM-Fig-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5265" y="4326194"/>
            <a:ext cx="3942735" cy="2531806"/>
          </a:xfrm>
          <a:prstGeom prst="rect">
            <a:avLst/>
          </a:prstGeom>
          <a:noFill/>
          <a:extLst>
            <a:ext uri="{909E8E84-426E-40DD-AFC4-6F175D3DCCD1}">
              <a14:hiddenFill xmlns:a14="http://schemas.microsoft.com/office/drawing/2010/main">
                <a:solidFill>
                  <a:srgbClr val="FFFFFF"/>
                </a:solidFill>
              </a14:hiddenFill>
            </a:ext>
          </a:extLst>
        </p:spPr>
      </p:pic>
      <p:pic>
        <p:nvPicPr>
          <p:cNvPr id="136202" name="Picture 10" descr="Image result for pestle  project ris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4746172"/>
            <a:ext cx="5029200" cy="2111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31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 calcmode="lin" valueType="num">
                                      <p:cBhvr additive="base">
                                        <p:cTn id="7" dur="5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8915">
                                            <p:txEl>
                                              <p:pRg st="1" end="1"/>
                                            </p:txEl>
                                          </p:spTgt>
                                        </p:tgtEl>
                                        <p:attrNameLst>
                                          <p:attrName>style.visibility</p:attrName>
                                        </p:attrNameLst>
                                      </p:cBhvr>
                                      <p:to>
                                        <p:strVal val="visible"/>
                                      </p:to>
                                    </p:set>
                                    <p:anim calcmode="lin" valueType="num">
                                      <p:cBhvr additive="base">
                                        <p:cTn id="13" dur="5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9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8915">
                                            <p:txEl>
                                              <p:pRg st="2" end="2"/>
                                            </p:txEl>
                                          </p:spTgt>
                                        </p:tgtEl>
                                        <p:attrNameLst>
                                          <p:attrName>style.visibility</p:attrName>
                                        </p:attrNameLst>
                                      </p:cBhvr>
                                      <p:to>
                                        <p:strVal val="visible"/>
                                      </p:to>
                                    </p:set>
                                    <p:anim calcmode="lin" valueType="num">
                                      <p:cBhvr additive="base">
                                        <p:cTn id="19" dur="5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89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8915">
                                            <p:txEl>
                                              <p:pRg st="3" end="3"/>
                                            </p:txEl>
                                          </p:spTgt>
                                        </p:tgtEl>
                                        <p:attrNameLst>
                                          <p:attrName>style.visibility</p:attrName>
                                        </p:attrNameLst>
                                      </p:cBhvr>
                                      <p:to>
                                        <p:strVal val="visible"/>
                                      </p:to>
                                    </p:set>
                                    <p:anim calcmode="lin" valueType="num">
                                      <p:cBhvr additive="base">
                                        <p:cTn id="25" dur="500" fill="hold"/>
                                        <p:tgtEl>
                                          <p:spTgt spid="389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89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8915">
                                            <p:txEl>
                                              <p:pRg st="4" end="4"/>
                                            </p:txEl>
                                          </p:spTgt>
                                        </p:tgtEl>
                                        <p:attrNameLst>
                                          <p:attrName>style.visibility</p:attrName>
                                        </p:attrNameLst>
                                      </p:cBhvr>
                                      <p:to>
                                        <p:strVal val="visible"/>
                                      </p:to>
                                    </p:set>
                                    <p:anim calcmode="lin" valueType="num">
                                      <p:cBhvr additive="base">
                                        <p:cTn id="31" dur="500" fill="hold"/>
                                        <p:tgtEl>
                                          <p:spTgt spid="389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89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8915">
                                            <p:txEl>
                                              <p:pRg st="5" end="5"/>
                                            </p:txEl>
                                          </p:spTgt>
                                        </p:tgtEl>
                                        <p:attrNameLst>
                                          <p:attrName>style.visibility</p:attrName>
                                        </p:attrNameLst>
                                      </p:cBhvr>
                                      <p:to>
                                        <p:strVal val="visible"/>
                                      </p:to>
                                    </p:set>
                                    <p:anim calcmode="lin" valueType="num">
                                      <p:cBhvr additive="base">
                                        <p:cTn id="37" dur="500" fill="hold"/>
                                        <p:tgtEl>
                                          <p:spTgt spid="389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89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36200"/>
                                        </p:tgtEl>
                                        <p:attrNameLst>
                                          <p:attrName>style.visibility</p:attrName>
                                        </p:attrNameLst>
                                      </p:cBhvr>
                                      <p:to>
                                        <p:strVal val="visible"/>
                                      </p:to>
                                    </p:set>
                                    <p:anim calcmode="lin" valueType="num">
                                      <p:cBhvr additive="base">
                                        <p:cTn id="43" dur="500" fill="hold"/>
                                        <p:tgtEl>
                                          <p:spTgt spid="136200"/>
                                        </p:tgtEl>
                                        <p:attrNameLst>
                                          <p:attrName>ppt_x</p:attrName>
                                        </p:attrNameLst>
                                      </p:cBhvr>
                                      <p:tavLst>
                                        <p:tav tm="0">
                                          <p:val>
                                            <p:strVal val="#ppt_x"/>
                                          </p:val>
                                        </p:tav>
                                        <p:tav tm="100000">
                                          <p:val>
                                            <p:strVal val="#ppt_x"/>
                                          </p:val>
                                        </p:tav>
                                      </p:tavLst>
                                    </p:anim>
                                    <p:anim calcmode="lin" valueType="num">
                                      <p:cBhvr additive="base">
                                        <p:cTn id="44" dur="500" fill="hold"/>
                                        <p:tgtEl>
                                          <p:spTgt spid="13620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36202"/>
                                        </p:tgtEl>
                                        <p:attrNameLst>
                                          <p:attrName>style.visibility</p:attrName>
                                        </p:attrNameLst>
                                      </p:cBhvr>
                                      <p:to>
                                        <p:strVal val="visible"/>
                                      </p:to>
                                    </p:set>
                                    <p:anim calcmode="lin" valueType="num">
                                      <p:cBhvr additive="base">
                                        <p:cTn id="49" dur="500" fill="hold"/>
                                        <p:tgtEl>
                                          <p:spTgt spid="136202"/>
                                        </p:tgtEl>
                                        <p:attrNameLst>
                                          <p:attrName>ppt_x</p:attrName>
                                        </p:attrNameLst>
                                      </p:cBhvr>
                                      <p:tavLst>
                                        <p:tav tm="0">
                                          <p:val>
                                            <p:strVal val="#ppt_x"/>
                                          </p:val>
                                        </p:tav>
                                        <p:tav tm="100000">
                                          <p:val>
                                            <p:strVal val="#ppt_x"/>
                                          </p:val>
                                        </p:tav>
                                      </p:tavLst>
                                    </p:anim>
                                    <p:anim calcmode="lin" valueType="num">
                                      <p:cBhvr additive="base">
                                        <p:cTn id="50" dur="500" fill="hold"/>
                                        <p:tgtEl>
                                          <p:spTgt spid="1362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3546259" y="352117"/>
            <a:ext cx="6397228" cy="628650"/>
          </a:xfrm>
        </p:spPr>
        <p:txBody>
          <a:bodyPr>
            <a:normAutofit fontScale="90000"/>
          </a:bodyPr>
          <a:lstStyle/>
          <a:p>
            <a:pPr algn="ctr"/>
            <a:r>
              <a:rPr lang="en-US" altLang="en-US" b="1" dirty="0"/>
              <a:t>Qualitative Risk Analysis</a:t>
            </a:r>
          </a:p>
        </p:txBody>
      </p:sp>
      <p:sp>
        <p:nvSpPr>
          <p:cNvPr id="49156" name="Rectangle 3"/>
          <p:cNvSpPr>
            <a:spLocks noGrp="1" noChangeArrowheads="1"/>
          </p:cNvSpPr>
          <p:nvPr>
            <p:ph type="body" idx="1"/>
          </p:nvPr>
        </p:nvSpPr>
        <p:spPr>
          <a:xfrm>
            <a:off x="282102" y="1043756"/>
            <a:ext cx="11556460" cy="4471219"/>
          </a:xfrm>
        </p:spPr>
        <p:txBody>
          <a:bodyPr>
            <a:normAutofit/>
          </a:bodyPr>
          <a:lstStyle/>
          <a:p>
            <a:pPr algn="just"/>
            <a:r>
              <a:rPr lang="en-US" altLang="en-US" dirty="0"/>
              <a:t>After identifying risks, the next step is to understand which risks are most important </a:t>
            </a:r>
          </a:p>
          <a:p>
            <a:pPr algn="just"/>
            <a:r>
              <a:rPr lang="en-US" altLang="en-US" dirty="0"/>
              <a:t>Assess the likelihood and impact of identified risks to determine their magnitude and priority</a:t>
            </a:r>
          </a:p>
          <a:p>
            <a:pPr algn="just"/>
            <a:r>
              <a:rPr lang="en-US" altLang="en-US" dirty="0"/>
              <a:t>Tools and techniques include: </a:t>
            </a:r>
          </a:p>
          <a:p>
            <a:pPr lvl="1" algn="just"/>
            <a:r>
              <a:rPr lang="en-US" altLang="en-US" sz="3200" dirty="0"/>
              <a:t>Expert Judgement</a:t>
            </a:r>
          </a:p>
          <a:p>
            <a:pPr lvl="1" algn="just"/>
            <a:r>
              <a:rPr lang="en-US" altLang="en-US" sz="3200" dirty="0"/>
              <a:t>Probability/impact matrixes (assess and prioritise)</a:t>
            </a:r>
          </a:p>
        </p:txBody>
      </p:sp>
      <p:sp>
        <p:nvSpPr>
          <p:cNvPr id="6" name="Slide Number Placeholder 5"/>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1D4ADDC2-FDD1-45A1-95EC-C08A4F1305B0}" type="slidenum">
              <a:rPr lang="en-US" altLang="en-US" sz="1050">
                <a:solidFill>
                  <a:srgbClr val="FFFFFF"/>
                </a:solidFill>
              </a:rPr>
              <a:pPr eaLnBrk="1" hangingPunct="1"/>
              <a:t>20</a:t>
            </a:fld>
            <a:endParaRPr lang="en-US" altLang="en-US" sz="1050">
              <a:solidFill>
                <a:srgbClr val="FFFFFF"/>
              </a:solidFill>
            </a:endParaRPr>
          </a:p>
        </p:txBody>
      </p:sp>
    </p:spTree>
    <p:extLst>
      <p:ext uri="{BB962C8B-B14F-4D97-AF65-F5344CB8AC3E}">
        <p14:creationId xmlns:p14="http://schemas.microsoft.com/office/powerpoint/2010/main" val="100048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anim calcmode="lin" valueType="num">
                                      <p:cBhvr additive="base">
                                        <p:cTn id="7" dur="500" fill="hold"/>
                                        <p:tgtEl>
                                          <p:spTgt spid="4915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9156">
                                            <p:txEl>
                                              <p:pRg st="1" end="1"/>
                                            </p:txEl>
                                          </p:spTgt>
                                        </p:tgtEl>
                                        <p:attrNameLst>
                                          <p:attrName>style.visibility</p:attrName>
                                        </p:attrNameLst>
                                      </p:cBhvr>
                                      <p:to>
                                        <p:strVal val="visible"/>
                                      </p:to>
                                    </p:set>
                                    <p:anim calcmode="lin" valueType="num">
                                      <p:cBhvr additive="base">
                                        <p:cTn id="13" dur="500" fill="hold"/>
                                        <p:tgtEl>
                                          <p:spTgt spid="4915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9156">
                                            <p:txEl>
                                              <p:pRg st="2" end="2"/>
                                            </p:txEl>
                                          </p:spTgt>
                                        </p:tgtEl>
                                        <p:attrNameLst>
                                          <p:attrName>style.visibility</p:attrName>
                                        </p:attrNameLst>
                                      </p:cBhvr>
                                      <p:to>
                                        <p:strVal val="visible"/>
                                      </p:to>
                                    </p:set>
                                    <p:anim calcmode="lin" valueType="num">
                                      <p:cBhvr additive="base">
                                        <p:cTn id="19" dur="500" fill="hold"/>
                                        <p:tgtEl>
                                          <p:spTgt spid="4915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9156">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9156">
                                            <p:txEl>
                                              <p:pRg st="3" end="3"/>
                                            </p:txEl>
                                          </p:spTgt>
                                        </p:tgtEl>
                                        <p:attrNameLst>
                                          <p:attrName>style.visibility</p:attrName>
                                        </p:attrNameLst>
                                      </p:cBhvr>
                                      <p:to>
                                        <p:strVal val="visible"/>
                                      </p:to>
                                    </p:set>
                                    <p:anim calcmode="lin" valueType="num">
                                      <p:cBhvr additive="base">
                                        <p:cTn id="23" dur="500" fill="hold"/>
                                        <p:tgtEl>
                                          <p:spTgt spid="4915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9156">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9156">
                                            <p:txEl>
                                              <p:pRg st="4" end="4"/>
                                            </p:txEl>
                                          </p:spTgt>
                                        </p:tgtEl>
                                        <p:attrNameLst>
                                          <p:attrName>style.visibility</p:attrName>
                                        </p:attrNameLst>
                                      </p:cBhvr>
                                      <p:to>
                                        <p:strVal val="visible"/>
                                      </p:to>
                                    </p:set>
                                    <p:anim calcmode="lin" valueType="num">
                                      <p:cBhvr additive="base">
                                        <p:cTn id="27" dur="500" fill="hold"/>
                                        <p:tgtEl>
                                          <p:spTgt spid="4915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915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p:cNvSpPr>
            <a:spLocks noGrp="1" noChangeArrowheads="1"/>
          </p:cNvSpPr>
          <p:nvPr>
            <p:ph type="title"/>
          </p:nvPr>
        </p:nvSpPr>
        <p:spPr>
          <a:xfrm>
            <a:off x="3287047" y="310946"/>
            <a:ext cx="6229350" cy="651272"/>
          </a:xfrm>
        </p:spPr>
        <p:txBody>
          <a:bodyPr>
            <a:normAutofit fontScale="90000"/>
          </a:bodyPr>
          <a:lstStyle/>
          <a:p>
            <a:pPr algn="ctr"/>
            <a:r>
              <a:rPr lang="en-US" altLang="en-US" b="1" dirty="0"/>
              <a:t>Probability/Impact Matrix</a:t>
            </a:r>
          </a:p>
        </p:txBody>
      </p:sp>
      <p:sp>
        <p:nvSpPr>
          <p:cNvPr id="50180" name="Rectangle 3"/>
          <p:cNvSpPr>
            <a:spLocks noGrp="1" noChangeArrowheads="1"/>
          </p:cNvSpPr>
          <p:nvPr>
            <p:ph type="body" idx="1"/>
          </p:nvPr>
        </p:nvSpPr>
        <p:spPr>
          <a:xfrm>
            <a:off x="555171" y="1359813"/>
            <a:ext cx="11364686" cy="5694130"/>
          </a:xfrm>
        </p:spPr>
        <p:txBody>
          <a:bodyPr>
            <a:normAutofit/>
          </a:bodyPr>
          <a:lstStyle/>
          <a:p>
            <a:r>
              <a:rPr lang="en-US" altLang="en-US" sz="3100" dirty="0"/>
              <a:t>A </a:t>
            </a:r>
            <a:r>
              <a:rPr lang="en-US" altLang="en-US" sz="3100" b="1" dirty="0"/>
              <a:t>probability/impact matrix </a:t>
            </a:r>
            <a:r>
              <a:rPr lang="en-US" altLang="en-US" sz="3100" dirty="0"/>
              <a:t>or</a:t>
            </a:r>
            <a:r>
              <a:rPr lang="en-US" altLang="en-US" sz="3100" b="1" dirty="0"/>
              <a:t> chart</a:t>
            </a:r>
            <a:r>
              <a:rPr lang="en-US" altLang="en-US" sz="3100" dirty="0"/>
              <a:t> lists the relative probability of a risk occurring on one side of a matrix or axis on a chart and the relative impact of the risk occurring on the other</a:t>
            </a:r>
          </a:p>
          <a:p>
            <a:r>
              <a:rPr lang="en-US" altLang="en-US" sz="3100" dirty="0"/>
              <a:t>List the risks and then label each one as high, medium, or low in terms of its probability of occurrence and its impact if it did occur</a:t>
            </a:r>
          </a:p>
          <a:p>
            <a:r>
              <a:rPr lang="en-US" altLang="en-US" sz="3100" dirty="0"/>
              <a:t>Deal first with those risks in the high probability/high impact cell</a:t>
            </a:r>
          </a:p>
        </p:txBody>
      </p:sp>
      <p:sp>
        <p:nvSpPr>
          <p:cNvPr id="6" name="Slide Number Placeholder 5"/>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F8324143-C506-49E2-AFDE-BB32E9B37349}" type="slidenum">
              <a:rPr lang="en-US" altLang="en-US" sz="1050">
                <a:solidFill>
                  <a:srgbClr val="FFFFFF"/>
                </a:solidFill>
              </a:rPr>
              <a:pPr eaLnBrk="1" hangingPunct="1"/>
              <a:t>21</a:t>
            </a:fld>
            <a:endParaRPr lang="en-US" altLang="en-US" sz="1050">
              <a:solidFill>
                <a:srgbClr val="FFFFFF"/>
              </a:solidFill>
            </a:endParaRPr>
          </a:p>
        </p:txBody>
      </p:sp>
    </p:spTree>
    <p:extLst>
      <p:ext uri="{BB962C8B-B14F-4D97-AF65-F5344CB8AC3E}">
        <p14:creationId xmlns:p14="http://schemas.microsoft.com/office/powerpoint/2010/main" val="18551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anim calcmode="lin" valueType="num">
                                      <p:cBhvr additive="base">
                                        <p:cTn id="7" dur="500" fill="hold"/>
                                        <p:tgtEl>
                                          <p:spTgt spid="5018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018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0180">
                                            <p:txEl>
                                              <p:pRg st="1" end="1"/>
                                            </p:txEl>
                                          </p:spTgt>
                                        </p:tgtEl>
                                        <p:attrNameLst>
                                          <p:attrName>style.visibility</p:attrName>
                                        </p:attrNameLst>
                                      </p:cBhvr>
                                      <p:to>
                                        <p:strVal val="visible"/>
                                      </p:to>
                                    </p:set>
                                    <p:anim calcmode="lin" valueType="num">
                                      <p:cBhvr additive="base">
                                        <p:cTn id="13" dur="500" fill="hold"/>
                                        <p:tgtEl>
                                          <p:spTgt spid="5018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018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0180">
                                            <p:txEl>
                                              <p:pRg st="2" end="2"/>
                                            </p:txEl>
                                          </p:spTgt>
                                        </p:tgtEl>
                                        <p:attrNameLst>
                                          <p:attrName>style.visibility</p:attrName>
                                        </p:attrNameLst>
                                      </p:cBhvr>
                                      <p:to>
                                        <p:strVal val="visible"/>
                                      </p:to>
                                    </p:set>
                                    <p:anim calcmode="lin" valueType="num">
                                      <p:cBhvr additive="base">
                                        <p:cTn id="19" dur="500" fill="hold"/>
                                        <p:tgtEl>
                                          <p:spTgt spid="5018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018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23FEB3-F47C-1A7C-58CC-28DC81877C50}"/>
            </a:ext>
          </a:extLst>
        </p:cNvPr>
        <p:cNvGrpSpPr/>
        <p:nvPr/>
      </p:nvGrpSpPr>
      <p:grpSpPr>
        <a:xfrm>
          <a:off x="0" y="0"/>
          <a:ext cx="0" cy="0"/>
          <a:chOff x="0" y="0"/>
          <a:chExt cx="0" cy="0"/>
        </a:xfrm>
      </p:grpSpPr>
      <p:sp>
        <p:nvSpPr>
          <p:cNvPr id="49155" name="Rectangle 2">
            <a:extLst>
              <a:ext uri="{FF2B5EF4-FFF2-40B4-BE49-F238E27FC236}">
                <a16:creationId xmlns:a16="http://schemas.microsoft.com/office/drawing/2014/main" id="{A0BCE8A6-CD16-4277-19E2-50A6C7832ACF}"/>
              </a:ext>
            </a:extLst>
          </p:cNvPr>
          <p:cNvSpPr>
            <a:spLocks noGrp="1" noChangeArrowheads="1"/>
          </p:cNvSpPr>
          <p:nvPr>
            <p:ph type="title"/>
          </p:nvPr>
        </p:nvSpPr>
        <p:spPr>
          <a:xfrm>
            <a:off x="677694" y="235385"/>
            <a:ext cx="10836612" cy="628650"/>
          </a:xfrm>
        </p:spPr>
        <p:txBody>
          <a:bodyPr>
            <a:normAutofit fontScale="90000"/>
          </a:bodyPr>
          <a:lstStyle/>
          <a:p>
            <a:pPr algn="ctr"/>
            <a:r>
              <a:rPr lang="en-US" altLang="en-US" b="1" dirty="0"/>
              <a:t>Examples: Probability/Impact Matrix</a:t>
            </a:r>
          </a:p>
        </p:txBody>
      </p:sp>
      <p:sp>
        <p:nvSpPr>
          <p:cNvPr id="49156" name="Rectangle 3">
            <a:extLst>
              <a:ext uri="{FF2B5EF4-FFF2-40B4-BE49-F238E27FC236}">
                <a16:creationId xmlns:a16="http://schemas.microsoft.com/office/drawing/2014/main" id="{30F3886E-DF61-C7EE-1862-79D16000AF62}"/>
              </a:ext>
            </a:extLst>
          </p:cNvPr>
          <p:cNvSpPr>
            <a:spLocks noGrp="1" noChangeArrowheads="1"/>
          </p:cNvSpPr>
          <p:nvPr>
            <p:ph type="body" idx="1"/>
          </p:nvPr>
        </p:nvSpPr>
        <p:spPr>
          <a:xfrm>
            <a:off x="282102" y="1043756"/>
            <a:ext cx="11556460" cy="4471219"/>
          </a:xfrm>
        </p:spPr>
        <p:txBody>
          <a:bodyPr>
            <a:normAutofit/>
          </a:bodyPr>
          <a:lstStyle/>
          <a:p>
            <a:pPr marL="0" indent="0" algn="just">
              <a:buNone/>
            </a:pPr>
            <a:endParaRPr lang="en-US" altLang="en-US" sz="2400" dirty="0"/>
          </a:p>
        </p:txBody>
      </p:sp>
      <p:sp>
        <p:nvSpPr>
          <p:cNvPr id="6" name="Slide Number Placeholder 5">
            <a:extLst>
              <a:ext uri="{FF2B5EF4-FFF2-40B4-BE49-F238E27FC236}">
                <a16:creationId xmlns:a16="http://schemas.microsoft.com/office/drawing/2014/main" id="{8619E560-70AD-BF74-1E85-247C5F867011}"/>
              </a:ext>
            </a:extLst>
          </p:cNvPr>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1D4ADDC2-FDD1-45A1-95EC-C08A4F1305B0}" type="slidenum">
              <a:rPr lang="en-US" altLang="en-US" sz="1050">
                <a:solidFill>
                  <a:srgbClr val="FFFFFF"/>
                </a:solidFill>
              </a:rPr>
              <a:pPr eaLnBrk="1" hangingPunct="1"/>
              <a:t>22</a:t>
            </a:fld>
            <a:endParaRPr lang="en-US" altLang="en-US" sz="1050">
              <a:solidFill>
                <a:srgbClr val="FFFFFF"/>
              </a:solidFill>
            </a:endParaRPr>
          </a:p>
        </p:txBody>
      </p:sp>
      <p:graphicFrame>
        <p:nvGraphicFramePr>
          <p:cNvPr id="2" name="Table 1">
            <a:extLst>
              <a:ext uri="{FF2B5EF4-FFF2-40B4-BE49-F238E27FC236}">
                <a16:creationId xmlns:a16="http://schemas.microsoft.com/office/drawing/2014/main" id="{54257E94-D2AE-E767-3752-9A186736CC72}"/>
              </a:ext>
            </a:extLst>
          </p:cNvPr>
          <p:cNvGraphicFramePr>
            <a:graphicFrameLocks noGrp="1"/>
          </p:cNvGraphicFramePr>
          <p:nvPr>
            <p:extLst>
              <p:ext uri="{D42A27DB-BD31-4B8C-83A1-F6EECF244321}">
                <p14:modId xmlns:p14="http://schemas.microsoft.com/office/powerpoint/2010/main" val="377979987"/>
              </p:ext>
            </p:extLst>
          </p:nvPr>
        </p:nvGraphicFramePr>
        <p:xfrm>
          <a:off x="353438" y="1043756"/>
          <a:ext cx="11160867" cy="4189728"/>
        </p:xfrm>
        <a:graphic>
          <a:graphicData uri="http://schemas.openxmlformats.org/drawingml/2006/table">
            <a:tbl>
              <a:tblPr firstRow="1" bandRow="1">
                <a:tableStyleId>{5C22544A-7EE6-4342-B048-85BDC9FD1C3A}</a:tableStyleId>
              </a:tblPr>
              <a:tblGrid>
                <a:gridCol w="3702903">
                  <a:extLst>
                    <a:ext uri="{9D8B030D-6E8A-4147-A177-3AD203B41FA5}">
                      <a16:colId xmlns:a16="http://schemas.microsoft.com/office/drawing/2014/main" val="2096492401"/>
                    </a:ext>
                  </a:extLst>
                </a:gridCol>
                <a:gridCol w="3728982">
                  <a:extLst>
                    <a:ext uri="{9D8B030D-6E8A-4147-A177-3AD203B41FA5}">
                      <a16:colId xmlns:a16="http://schemas.microsoft.com/office/drawing/2014/main" val="1628874582"/>
                    </a:ext>
                  </a:extLst>
                </a:gridCol>
                <a:gridCol w="3728982">
                  <a:extLst>
                    <a:ext uri="{9D8B030D-6E8A-4147-A177-3AD203B41FA5}">
                      <a16:colId xmlns:a16="http://schemas.microsoft.com/office/drawing/2014/main" val="4269335716"/>
                    </a:ext>
                  </a:extLst>
                </a:gridCol>
              </a:tblGrid>
              <a:tr h="1047432">
                <a:tc>
                  <a:txBody>
                    <a:bodyPr/>
                    <a:lstStyle/>
                    <a:p>
                      <a:r>
                        <a:rPr lang="en-GB" sz="2800" dirty="0"/>
                        <a:t>Risk Type</a:t>
                      </a:r>
                    </a:p>
                  </a:txBody>
                  <a:tcPr/>
                </a:tc>
                <a:tc>
                  <a:txBody>
                    <a:bodyPr/>
                    <a:lstStyle/>
                    <a:p>
                      <a:r>
                        <a:rPr lang="en-GB" sz="2800" dirty="0"/>
                        <a:t>Probability (1-10)</a:t>
                      </a:r>
                    </a:p>
                  </a:txBody>
                  <a:tcPr/>
                </a:tc>
                <a:tc>
                  <a:txBody>
                    <a:bodyPr/>
                    <a:lstStyle/>
                    <a:p>
                      <a:r>
                        <a:rPr lang="en-GB" sz="2800" dirty="0"/>
                        <a:t>Impact (1-10)</a:t>
                      </a:r>
                    </a:p>
                  </a:txBody>
                  <a:tcPr/>
                </a:tc>
                <a:extLst>
                  <a:ext uri="{0D108BD9-81ED-4DB2-BD59-A6C34878D82A}">
                    <a16:rowId xmlns:a16="http://schemas.microsoft.com/office/drawing/2014/main" val="2267493505"/>
                  </a:ext>
                </a:extLst>
              </a:tr>
              <a:tr h="1047432">
                <a:tc>
                  <a:txBody>
                    <a:bodyPr/>
                    <a:lstStyle/>
                    <a:p>
                      <a:r>
                        <a:rPr lang="en-GB" sz="2800" dirty="0"/>
                        <a:t>Risk 1</a:t>
                      </a:r>
                    </a:p>
                  </a:txBody>
                  <a:tcPr/>
                </a:tc>
                <a:tc>
                  <a:txBody>
                    <a:bodyPr/>
                    <a:lstStyle/>
                    <a:p>
                      <a:r>
                        <a:rPr lang="en-GB" sz="2800" dirty="0"/>
                        <a:t>High             8</a:t>
                      </a:r>
                    </a:p>
                  </a:txBody>
                  <a:tcPr/>
                </a:tc>
                <a:tc>
                  <a:txBody>
                    <a:bodyPr/>
                    <a:lstStyle/>
                    <a:p>
                      <a:r>
                        <a:rPr lang="en-GB" sz="2800" dirty="0"/>
                        <a:t>High             7</a:t>
                      </a:r>
                    </a:p>
                  </a:txBody>
                  <a:tcPr/>
                </a:tc>
                <a:extLst>
                  <a:ext uri="{0D108BD9-81ED-4DB2-BD59-A6C34878D82A}">
                    <a16:rowId xmlns:a16="http://schemas.microsoft.com/office/drawing/2014/main" val="3993672026"/>
                  </a:ext>
                </a:extLst>
              </a:tr>
              <a:tr h="1047432">
                <a:tc>
                  <a:txBody>
                    <a:bodyPr/>
                    <a:lstStyle/>
                    <a:p>
                      <a:r>
                        <a:rPr lang="en-GB" sz="2800" dirty="0"/>
                        <a:t>Risk 2</a:t>
                      </a:r>
                    </a:p>
                  </a:txBody>
                  <a:tcPr/>
                </a:tc>
                <a:tc>
                  <a:txBody>
                    <a:bodyPr/>
                    <a:lstStyle/>
                    <a:p>
                      <a:r>
                        <a:rPr lang="en-GB" sz="2800" dirty="0"/>
                        <a:t>Medium        4</a:t>
                      </a:r>
                    </a:p>
                  </a:txBody>
                  <a:tcPr/>
                </a:tc>
                <a:tc>
                  <a:txBody>
                    <a:bodyPr/>
                    <a:lstStyle/>
                    <a:p>
                      <a:r>
                        <a:rPr lang="en-GB" sz="2800" dirty="0"/>
                        <a:t>Medium       4</a:t>
                      </a:r>
                    </a:p>
                  </a:txBody>
                  <a:tcPr/>
                </a:tc>
                <a:extLst>
                  <a:ext uri="{0D108BD9-81ED-4DB2-BD59-A6C34878D82A}">
                    <a16:rowId xmlns:a16="http://schemas.microsoft.com/office/drawing/2014/main" val="2486834201"/>
                  </a:ext>
                </a:extLst>
              </a:tr>
              <a:tr h="1047432">
                <a:tc>
                  <a:txBody>
                    <a:bodyPr/>
                    <a:lstStyle/>
                    <a:p>
                      <a:r>
                        <a:rPr lang="en-GB" sz="2800" dirty="0"/>
                        <a:t>Risk 3</a:t>
                      </a:r>
                    </a:p>
                  </a:txBody>
                  <a:tcPr/>
                </a:tc>
                <a:tc>
                  <a:txBody>
                    <a:bodyPr/>
                    <a:lstStyle/>
                    <a:p>
                      <a:r>
                        <a:rPr lang="en-GB" sz="2800" dirty="0"/>
                        <a:t>Very Low       1</a:t>
                      </a:r>
                    </a:p>
                  </a:txBody>
                  <a:tcPr/>
                </a:tc>
                <a:tc>
                  <a:txBody>
                    <a:bodyPr/>
                    <a:lstStyle/>
                    <a:p>
                      <a:r>
                        <a:rPr lang="en-GB" sz="2800" dirty="0"/>
                        <a:t>Very High     6</a:t>
                      </a:r>
                    </a:p>
                  </a:txBody>
                  <a:tcPr/>
                </a:tc>
                <a:extLst>
                  <a:ext uri="{0D108BD9-81ED-4DB2-BD59-A6C34878D82A}">
                    <a16:rowId xmlns:a16="http://schemas.microsoft.com/office/drawing/2014/main" val="3075965376"/>
                  </a:ext>
                </a:extLst>
              </a:tr>
            </a:tbl>
          </a:graphicData>
        </a:graphic>
      </p:graphicFrame>
    </p:spTree>
    <p:extLst>
      <p:ext uri="{BB962C8B-B14F-4D97-AF65-F5344CB8AC3E}">
        <p14:creationId xmlns:p14="http://schemas.microsoft.com/office/powerpoint/2010/main" val="379834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49156">
                                            <p:txEl>
                                              <p:pRg st="0" end="0"/>
                                            </p:txEl>
                                          </p:spTgt>
                                        </p:tgtEl>
                                        <p:attrNameLst>
                                          <p:attrName>style.visibility</p:attrName>
                                        </p:attrNameLst>
                                      </p:cBhvr>
                                      <p:to>
                                        <p:strVal val="visible"/>
                                      </p:to>
                                    </p:set>
                                    <p:anim calcmode="lin" valueType="num">
                                      <p:cBhvr additive="base">
                                        <p:cTn id="7" dur="500" fill="hold"/>
                                        <p:tgtEl>
                                          <p:spTgt spid="4915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877652" y="228601"/>
            <a:ext cx="7325211" cy="1012371"/>
          </a:xfrm>
        </p:spPr>
        <p:txBody>
          <a:bodyPr>
            <a:normAutofit fontScale="90000"/>
          </a:bodyPr>
          <a:lstStyle/>
          <a:p>
            <a:r>
              <a:rPr lang="en-GB" sz="4000" b="1" dirty="0"/>
              <a:t>Risk Probability/ Impact Matrix</a:t>
            </a:r>
          </a:p>
        </p:txBody>
      </p:sp>
      <p:grpSp>
        <p:nvGrpSpPr>
          <p:cNvPr id="46083" name="Group 6"/>
          <p:cNvGrpSpPr>
            <a:grpSpLocks/>
          </p:cNvGrpSpPr>
          <p:nvPr/>
        </p:nvGrpSpPr>
        <p:grpSpPr bwMode="auto">
          <a:xfrm>
            <a:off x="2985492" y="1125537"/>
            <a:ext cx="5400675" cy="4032250"/>
            <a:chOff x="1973" y="1298"/>
            <a:chExt cx="3402" cy="2540"/>
          </a:xfrm>
        </p:grpSpPr>
        <p:sp>
          <p:nvSpPr>
            <p:cNvPr id="46102" name="Rectangle 3"/>
            <p:cNvSpPr>
              <a:spLocks noChangeArrowheads="1"/>
            </p:cNvSpPr>
            <p:nvPr/>
          </p:nvSpPr>
          <p:spPr bwMode="auto">
            <a:xfrm>
              <a:off x="1973" y="1298"/>
              <a:ext cx="3402" cy="2540"/>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46103" name="Line 4"/>
            <p:cNvSpPr>
              <a:spLocks noChangeShapeType="1"/>
            </p:cNvSpPr>
            <p:nvPr/>
          </p:nvSpPr>
          <p:spPr bwMode="auto">
            <a:xfrm>
              <a:off x="3651" y="1298"/>
              <a:ext cx="0" cy="254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4" name="Line 5"/>
            <p:cNvSpPr>
              <a:spLocks noChangeShapeType="1"/>
            </p:cNvSpPr>
            <p:nvPr/>
          </p:nvSpPr>
          <p:spPr bwMode="auto">
            <a:xfrm>
              <a:off x="1973" y="2523"/>
              <a:ext cx="340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46084" name="Group 21"/>
          <p:cNvGrpSpPr>
            <a:grpSpLocks/>
          </p:cNvGrpSpPr>
          <p:nvPr/>
        </p:nvGrpSpPr>
        <p:grpSpPr bwMode="auto">
          <a:xfrm>
            <a:off x="1913732" y="2999923"/>
            <a:ext cx="4678362" cy="2633662"/>
            <a:chOff x="1383" y="2341"/>
            <a:chExt cx="2767" cy="1659"/>
          </a:xfrm>
        </p:grpSpPr>
        <p:sp>
          <p:nvSpPr>
            <p:cNvPr id="46100" name="Text Box 7"/>
            <p:cNvSpPr txBox="1">
              <a:spLocks noChangeArrowheads="1"/>
            </p:cNvSpPr>
            <p:nvPr/>
          </p:nvSpPr>
          <p:spPr bwMode="auto">
            <a:xfrm>
              <a:off x="1383" y="2341"/>
              <a:ext cx="544"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b="1" i="1">
                  <a:solidFill>
                    <a:srgbClr val="FF0000"/>
                  </a:solidFill>
                </a:rPr>
                <a:t>impact</a:t>
              </a:r>
            </a:p>
          </p:txBody>
        </p:sp>
        <p:sp>
          <p:nvSpPr>
            <p:cNvPr id="46101" name="Text Box 8"/>
            <p:cNvSpPr txBox="1">
              <a:spLocks noChangeArrowheads="1"/>
            </p:cNvSpPr>
            <p:nvPr/>
          </p:nvSpPr>
          <p:spPr bwMode="auto">
            <a:xfrm>
              <a:off x="3288" y="3748"/>
              <a:ext cx="86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b="1" i="1">
                  <a:solidFill>
                    <a:srgbClr val="FF0000"/>
                  </a:solidFill>
                </a:rPr>
                <a:t>probability</a:t>
              </a:r>
            </a:p>
          </p:txBody>
        </p:sp>
      </p:grpSp>
      <p:grpSp>
        <p:nvGrpSpPr>
          <p:cNvPr id="46085" name="Group 22"/>
          <p:cNvGrpSpPr>
            <a:grpSpLocks/>
          </p:cNvGrpSpPr>
          <p:nvPr/>
        </p:nvGrpSpPr>
        <p:grpSpPr bwMode="auto">
          <a:xfrm>
            <a:off x="2212975" y="1943101"/>
            <a:ext cx="6719888" cy="4333876"/>
            <a:chOff x="1232" y="1224"/>
            <a:chExt cx="4233" cy="2730"/>
          </a:xfrm>
        </p:grpSpPr>
        <p:sp>
          <p:nvSpPr>
            <p:cNvPr id="46096" name="Text Box 9"/>
            <p:cNvSpPr txBox="1">
              <a:spLocks noChangeArrowheads="1"/>
            </p:cNvSpPr>
            <p:nvPr/>
          </p:nvSpPr>
          <p:spPr bwMode="auto">
            <a:xfrm>
              <a:off x="1232" y="1224"/>
              <a:ext cx="453"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dirty="0"/>
                <a:t>high</a:t>
              </a:r>
            </a:p>
          </p:txBody>
        </p:sp>
        <p:sp>
          <p:nvSpPr>
            <p:cNvPr id="46097" name="Text Box 10"/>
            <p:cNvSpPr txBox="1">
              <a:spLocks noChangeArrowheads="1"/>
            </p:cNvSpPr>
            <p:nvPr/>
          </p:nvSpPr>
          <p:spPr bwMode="auto">
            <a:xfrm>
              <a:off x="1701" y="3517"/>
              <a:ext cx="363"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t>low</a:t>
              </a:r>
            </a:p>
          </p:txBody>
        </p:sp>
        <p:sp>
          <p:nvSpPr>
            <p:cNvPr id="46098" name="Text Box 11"/>
            <p:cNvSpPr txBox="1">
              <a:spLocks noChangeArrowheads="1"/>
            </p:cNvSpPr>
            <p:nvPr/>
          </p:nvSpPr>
          <p:spPr bwMode="auto">
            <a:xfrm>
              <a:off x="1973" y="3702"/>
              <a:ext cx="544"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t>low</a:t>
              </a:r>
            </a:p>
          </p:txBody>
        </p:sp>
        <p:sp>
          <p:nvSpPr>
            <p:cNvPr id="46099" name="Text Box 12"/>
            <p:cNvSpPr txBox="1">
              <a:spLocks noChangeArrowheads="1"/>
            </p:cNvSpPr>
            <p:nvPr/>
          </p:nvSpPr>
          <p:spPr bwMode="auto">
            <a:xfrm>
              <a:off x="5012" y="3702"/>
              <a:ext cx="453"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a:t>high</a:t>
              </a:r>
            </a:p>
          </p:txBody>
        </p:sp>
      </p:grpSp>
      <p:sp>
        <p:nvSpPr>
          <p:cNvPr id="3" name="Rectangle 2"/>
          <p:cNvSpPr/>
          <p:nvPr/>
        </p:nvSpPr>
        <p:spPr bwMode="auto">
          <a:xfrm>
            <a:off x="8495024" y="1274014"/>
            <a:ext cx="1976330" cy="562534"/>
          </a:xfrm>
          <a:prstGeom prst="rect">
            <a:avLst/>
          </a:prstGeom>
          <a:noFill/>
          <a:ln w="571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eaLnBrk="0" fontAlgn="base" hangingPunct="0">
              <a:spcBef>
                <a:spcPct val="0"/>
              </a:spcBef>
              <a:spcAft>
                <a:spcPct val="0"/>
              </a:spcAft>
            </a:pPr>
            <a:r>
              <a:rPr lang="en-GB" sz="2800" b="1" dirty="0">
                <a:latin typeface="Times New Roman" pitchFamily="18" charset="0"/>
              </a:rPr>
              <a:t>2 v. 2 Grid</a:t>
            </a:r>
          </a:p>
        </p:txBody>
      </p:sp>
    </p:spTree>
    <p:extLst>
      <p:ext uri="{BB962C8B-B14F-4D97-AF65-F5344CB8AC3E}">
        <p14:creationId xmlns:p14="http://schemas.microsoft.com/office/powerpoint/2010/main" val="187846184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2541129" y="1514166"/>
          <a:ext cx="7782232" cy="4906296"/>
        </p:xfrm>
        <a:graphic>
          <a:graphicData uri="http://schemas.openxmlformats.org/drawingml/2006/table">
            <a:tbl>
              <a:tblPr firstRow="1" bandRow="1">
                <a:tableStyleId>{F5AB1C69-6EDB-4FF4-983F-18BD219EF322}</a:tableStyleId>
              </a:tblPr>
              <a:tblGrid>
                <a:gridCol w="513821">
                  <a:extLst>
                    <a:ext uri="{9D8B030D-6E8A-4147-A177-3AD203B41FA5}">
                      <a16:colId xmlns:a16="http://schemas.microsoft.com/office/drawing/2014/main" val="3971911495"/>
                    </a:ext>
                  </a:extLst>
                </a:gridCol>
                <a:gridCol w="2333127">
                  <a:extLst>
                    <a:ext uri="{9D8B030D-6E8A-4147-A177-3AD203B41FA5}">
                      <a16:colId xmlns:a16="http://schemas.microsoft.com/office/drawing/2014/main" val="3338451833"/>
                    </a:ext>
                  </a:extLst>
                </a:gridCol>
                <a:gridCol w="2566220">
                  <a:extLst>
                    <a:ext uri="{9D8B030D-6E8A-4147-A177-3AD203B41FA5}">
                      <a16:colId xmlns:a16="http://schemas.microsoft.com/office/drawing/2014/main" val="1840156776"/>
                    </a:ext>
                  </a:extLst>
                </a:gridCol>
                <a:gridCol w="2369064">
                  <a:extLst>
                    <a:ext uri="{9D8B030D-6E8A-4147-A177-3AD203B41FA5}">
                      <a16:colId xmlns:a16="http://schemas.microsoft.com/office/drawing/2014/main" val="3541074075"/>
                    </a:ext>
                  </a:extLst>
                </a:gridCol>
              </a:tblGrid>
              <a:tr h="1470705">
                <a:tc>
                  <a:txBody>
                    <a:bodyPr/>
                    <a:lstStyle/>
                    <a:p>
                      <a:pPr algn="ctr"/>
                      <a:r>
                        <a:rPr lang="en-GB" dirty="0">
                          <a:solidFill>
                            <a:schemeClr val="tx1"/>
                          </a:solidFill>
                        </a:rPr>
                        <a:t>H</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extLst>
                  <a:ext uri="{0D108BD9-81ED-4DB2-BD59-A6C34878D82A}">
                    <a16:rowId xmlns:a16="http://schemas.microsoft.com/office/drawing/2014/main" val="1435587177"/>
                  </a:ext>
                </a:extLst>
              </a:tr>
              <a:tr h="1470705">
                <a:tc>
                  <a:txBody>
                    <a:bodyPr/>
                    <a:lstStyle/>
                    <a:p>
                      <a:pPr algn="ctr"/>
                      <a:r>
                        <a:rPr lang="en-GB" b="1" dirty="0"/>
                        <a:t>M</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1610887642"/>
                  </a:ext>
                </a:extLst>
              </a:tr>
              <a:tr h="1470705">
                <a:tc>
                  <a:txBody>
                    <a:bodyPr/>
                    <a:lstStyle/>
                    <a:p>
                      <a:pPr algn="ctr"/>
                      <a:r>
                        <a:rPr lang="en-GB" b="1" dirty="0"/>
                        <a:t>L</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900302816"/>
                  </a:ext>
                </a:extLst>
              </a:tr>
              <a:tr h="494181">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t>L</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t>M</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t>H</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20712483"/>
                  </a:ext>
                </a:extLst>
              </a:tr>
            </a:tbl>
          </a:graphicData>
        </a:graphic>
      </p:graphicFrame>
      <p:sp>
        <p:nvSpPr>
          <p:cNvPr id="4" name="Text Box 7"/>
          <p:cNvSpPr txBox="1">
            <a:spLocks noChangeArrowheads="1"/>
          </p:cNvSpPr>
          <p:nvPr/>
        </p:nvSpPr>
        <p:spPr bwMode="auto">
          <a:xfrm>
            <a:off x="1621351" y="3716337"/>
            <a:ext cx="91977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b="1" i="1" dirty="0">
                <a:solidFill>
                  <a:srgbClr val="FF0000"/>
                </a:solidFill>
              </a:rPr>
              <a:t>Impact</a:t>
            </a:r>
          </a:p>
        </p:txBody>
      </p:sp>
      <p:sp>
        <p:nvSpPr>
          <p:cNvPr id="5" name="Text Box 8"/>
          <p:cNvSpPr txBox="1">
            <a:spLocks noChangeArrowheads="1"/>
          </p:cNvSpPr>
          <p:nvPr/>
        </p:nvSpPr>
        <p:spPr bwMode="auto">
          <a:xfrm>
            <a:off x="6012306" y="6420462"/>
            <a:ext cx="1457444"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Times New Roman" pitchFamily="18" charset="0"/>
              </a:defRPr>
            </a:lvl1pPr>
            <a:lvl2pPr marL="742950" indent="-285750">
              <a:defRPr sz="2000">
                <a:solidFill>
                  <a:schemeClr val="tx1"/>
                </a:solidFill>
                <a:latin typeface="Times New Roman" pitchFamily="18" charset="0"/>
              </a:defRPr>
            </a:lvl2pPr>
            <a:lvl3pPr marL="1143000" indent="-228600">
              <a:defRPr sz="2000">
                <a:solidFill>
                  <a:schemeClr val="tx1"/>
                </a:solidFill>
                <a:latin typeface="Times New Roman" pitchFamily="18" charset="0"/>
              </a:defRPr>
            </a:lvl3pPr>
            <a:lvl4pPr marL="1600200" indent="-228600">
              <a:defRPr sz="2000">
                <a:solidFill>
                  <a:schemeClr val="tx1"/>
                </a:solidFill>
                <a:latin typeface="Times New Roman" pitchFamily="18" charset="0"/>
              </a:defRPr>
            </a:lvl4pPr>
            <a:lvl5pPr marL="2057400" indent="-228600">
              <a:defRPr sz="2000">
                <a:solidFill>
                  <a:schemeClr val="tx1"/>
                </a:solidFill>
                <a:latin typeface="Times New Roman" pitchFamily="18" charset="0"/>
              </a:defRPr>
            </a:lvl5pPr>
            <a:lvl6pPr marL="2514600" indent="-228600" eaLnBrk="0" fontAlgn="base" hangingPunct="0">
              <a:spcBef>
                <a:spcPct val="0"/>
              </a:spcBef>
              <a:spcAft>
                <a:spcPct val="0"/>
              </a:spcAft>
              <a:defRPr sz="2000">
                <a:solidFill>
                  <a:schemeClr val="tx1"/>
                </a:solidFill>
                <a:latin typeface="Times New Roman" pitchFamily="18" charset="0"/>
              </a:defRPr>
            </a:lvl6pPr>
            <a:lvl7pPr marL="2971800" indent="-228600" eaLnBrk="0" fontAlgn="base" hangingPunct="0">
              <a:spcBef>
                <a:spcPct val="0"/>
              </a:spcBef>
              <a:spcAft>
                <a:spcPct val="0"/>
              </a:spcAft>
              <a:defRPr sz="2000">
                <a:solidFill>
                  <a:schemeClr val="tx1"/>
                </a:solidFill>
                <a:latin typeface="Times New Roman" pitchFamily="18" charset="0"/>
              </a:defRPr>
            </a:lvl7pPr>
            <a:lvl8pPr marL="3429000" indent="-228600" eaLnBrk="0" fontAlgn="base" hangingPunct="0">
              <a:spcBef>
                <a:spcPct val="0"/>
              </a:spcBef>
              <a:spcAft>
                <a:spcPct val="0"/>
              </a:spcAft>
              <a:defRPr sz="2000">
                <a:solidFill>
                  <a:schemeClr val="tx1"/>
                </a:solidFill>
                <a:latin typeface="Times New Roman" pitchFamily="18" charset="0"/>
              </a:defRPr>
            </a:lvl8pPr>
            <a:lvl9pPr marL="3886200" indent="-228600" eaLnBrk="0" fontAlgn="base" hangingPunct="0">
              <a:spcBef>
                <a:spcPct val="0"/>
              </a:spcBef>
              <a:spcAft>
                <a:spcPct val="0"/>
              </a:spcAft>
              <a:defRPr sz="2000">
                <a:solidFill>
                  <a:schemeClr val="tx1"/>
                </a:solidFill>
                <a:latin typeface="Times New Roman" pitchFamily="18" charset="0"/>
              </a:defRPr>
            </a:lvl9pPr>
          </a:lstStyle>
          <a:p>
            <a:pPr>
              <a:spcBef>
                <a:spcPct val="50000"/>
              </a:spcBef>
            </a:pPr>
            <a:r>
              <a:rPr lang="en-GB" b="1" i="1" dirty="0">
                <a:solidFill>
                  <a:srgbClr val="FF0000"/>
                </a:solidFill>
              </a:rPr>
              <a:t>Probability</a:t>
            </a:r>
          </a:p>
        </p:txBody>
      </p:sp>
      <p:sp>
        <p:nvSpPr>
          <p:cNvPr id="6" name="Rectangle 5"/>
          <p:cNvSpPr/>
          <p:nvPr/>
        </p:nvSpPr>
        <p:spPr bwMode="auto">
          <a:xfrm>
            <a:off x="1524000" y="1237718"/>
            <a:ext cx="1524000" cy="406556"/>
          </a:xfrm>
          <a:prstGeom prst="rect">
            <a:avLst/>
          </a:prstGeom>
          <a:noFill/>
          <a:ln w="57150" cap="flat" cmpd="sng" algn="ctr">
            <a:solidFill>
              <a:srgbClr val="C00000"/>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eaLnBrk="0" fontAlgn="base" hangingPunct="0">
              <a:spcBef>
                <a:spcPct val="0"/>
              </a:spcBef>
              <a:spcAft>
                <a:spcPct val="0"/>
              </a:spcAft>
            </a:pPr>
            <a:r>
              <a:rPr lang="en-GB" sz="2400" b="1" dirty="0">
                <a:solidFill>
                  <a:schemeClr val="accent6">
                    <a:lumMod val="50000"/>
                  </a:schemeClr>
                </a:solidFill>
                <a:latin typeface="Times New Roman" pitchFamily="18" charset="0"/>
              </a:rPr>
              <a:t>3 v. 3 Grid</a:t>
            </a:r>
          </a:p>
        </p:txBody>
      </p:sp>
      <p:sp>
        <p:nvSpPr>
          <p:cNvPr id="8" name="Rectangle 2"/>
          <p:cNvSpPr txBox="1">
            <a:spLocks noChangeArrowheads="1"/>
          </p:cNvSpPr>
          <p:nvPr/>
        </p:nvSpPr>
        <p:spPr bwMode="auto">
          <a:xfrm>
            <a:off x="2877652" y="228601"/>
            <a:ext cx="7325211" cy="1012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bodyPr>
          <a:lstStyle>
            <a:lvl1pPr algn="ctr" rtl="0" eaLnBrk="0" fontAlgn="base" hangingPunct="0">
              <a:spcBef>
                <a:spcPct val="0"/>
              </a:spcBef>
              <a:spcAft>
                <a:spcPct val="0"/>
              </a:spcAft>
              <a:defRPr sz="4400">
                <a:solidFill>
                  <a:srgbClr val="00279F"/>
                </a:solidFill>
                <a:latin typeface="+mj-lt"/>
                <a:ea typeface="+mj-ea"/>
                <a:cs typeface="+mj-cs"/>
              </a:defRPr>
            </a:lvl1pPr>
            <a:lvl2pPr algn="ctr" rtl="0" eaLnBrk="0" fontAlgn="base" hangingPunct="0">
              <a:spcBef>
                <a:spcPct val="0"/>
              </a:spcBef>
              <a:spcAft>
                <a:spcPct val="0"/>
              </a:spcAft>
              <a:defRPr sz="4400">
                <a:solidFill>
                  <a:srgbClr val="00279F"/>
                </a:solidFill>
                <a:latin typeface="Times New Roman" pitchFamily="18" charset="0"/>
              </a:defRPr>
            </a:lvl2pPr>
            <a:lvl3pPr algn="ctr" rtl="0" eaLnBrk="0" fontAlgn="base" hangingPunct="0">
              <a:spcBef>
                <a:spcPct val="0"/>
              </a:spcBef>
              <a:spcAft>
                <a:spcPct val="0"/>
              </a:spcAft>
              <a:defRPr sz="4400">
                <a:solidFill>
                  <a:srgbClr val="00279F"/>
                </a:solidFill>
                <a:latin typeface="Times New Roman" pitchFamily="18" charset="0"/>
              </a:defRPr>
            </a:lvl3pPr>
            <a:lvl4pPr algn="ctr" rtl="0" eaLnBrk="0" fontAlgn="base" hangingPunct="0">
              <a:spcBef>
                <a:spcPct val="0"/>
              </a:spcBef>
              <a:spcAft>
                <a:spcPct val="0"/>
              </a:spcAft>
              <a:defRPr sz="4400">
                <a:solidFill>
                  <a:srgbClr val="00279F"/>
                </a:solidFill>
                <a:latin typeface="Times New Roman" pitchFamily="18" charset="0"/>
              </a:defRPr>
            </a:lvl4pPr>
            <a:lvl5pPr algn="ctr" rtl="0" eaLnBrk="0" fontAlgn="base" hangingPunct="0">
              <a:spcBef>
                <a:spcPct val="0"/>
              </a:spcBef>
              <a:spcAft>
                <a:spcPct val="0"/>
              </a:spcAft>
              <a:defRPr sz="4400">
                <a:solidFill>
                  <a:srgbClr val="00279F"/>
                </a:solidFill>
                <a:latin typeface="Times New Roman" pitchFamily="18" charset="0"/>
              </a:defRPr>
            </a:lvl5pPr>
            <a:lvl6pPr marL="457200" algn="ctr" rtl="0" eaLnBrk="0" fontAlgn="base" hangingPunct="0">
              <a:spcBef>
                <a:spcPct val="0"/>
              </a:spcBef>
              <a:spcAft>
                <a:spcPct val="0"/>
              </a:spcAft>
              <a:defRPr sz="4400">
                <a:solidFill>
                  <a:srgbClr val="00279F"/>
                </a:solidFill>
                <a:latin typeface="Times New Roman" pitchFamily="18" charset="0"/>
              </a:defRPr>
            </a:lvl6pPr>
            <a:lvl7pPr marL="914400" algn="ctr" rtl="0" eaLnBrk="0" fontAlgn="base" hangingPunct="0">
              <a:spcBef>
                <a:spcPct val="0"/>
              </a:spcBef>
              <a:spcAft>
                <a:spcPct val="0"/>
              </a:spcAft>
              <a:defRPr sz="4400">
                <a:solidFill>
                  <a:srgbClr val="00279F"/>
                </a:solidFill>
                <a:latin typeface="Times New Roman" pitchFamily="18" charset="0"/>
              </a:defRPr>
            </a:lvl7pPr>
            <a:lvl8pPr marL="1371600" algn="ctr" rtl="0" eaLnBrk="0" fontAlgn="base" hangingPunct="0">
              <a:spcBef>
                <a:spcPct val="0"/>
              </a:spcBef>
              <a:spcAft>
                <a:spcPct val="0"/>
              </a:spcAft>
              <a:defRPr sz="4400">
                <a:solidFill>
                  <a:srgbClr val="00279F"/>
                </a:solidFill>
                <a:latin typeface="Times New Roman" pitchFamily="18" charset="0"/>
              </a:defRPr>
            </a:lvl8pPr>
            <a:lvl9pPr marL="1828800" algn="ctr" rtl="0" eaLnBrk="0" fontAlgn="base" hangingPunct="0">
              <a:spcBef>
                <a:spcPct val="0"/>
              </a:spcBef>
              <a:spcAft>
                <a:spcPct val="0"/>
              </a:spcAft>
              <a:defRPr sz="4400">
                <a:solidFill>
                  <a:srgbClr val="00279F"/>
                </a:solidFill>
                <a:latin typeface="Times New Roman" pitchFamily="18" charset="0"/>
              </a:defRPr>
            </a:lvl9pPr>
          </a:lstStyle>
          <a:p>
            <a:r>
              <a:rPr lang="en-GB" sz="4000" b="1" kern="0"/>
              <a:t>Risk Probability/ Impact Matrix</a:t>
            </a:r>
            <a:endParaRPr lang="en-GB" sz="4000" b="1" kern="0" dirty="0"/>
          </a:p>
        </p:txBody>
      </p:sp>
    </p:spTree>
    <p:extLst>
      <p:ext uri="{BB962C8B-B14F-4D97-AF65-F5344CB8AC3E}">
        <p14:creationId xmlns:p14="http://schemas.microsoft.com/office/powerpoint/2010/main" val="2884430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2"/>
          <p:cNvSpPr>
            <a:spLocks noGrp="1" noChangeArrowheads="1"/>
          </p:cNvSpPr>
          <p:nvPr>
            <p:ph type="title"/>
          </p:nvPr>
        </p:nvSpPr>
        <p:spPr>
          <a:xfrm>
            <a:off x="3027293" y="32665"/>
            <a:ext cx="7022365" cy="608410"/>
          </a:xfrm>
        </p:spPr>
        <p:txBody>
          <a:bodyPr>
            <a:normAutofit fontScale="90000"/>
          </a:bodyPr>
          <a:lstStyle/>
          <a:p>
            <a:pPr algn="ctr"/>
            <a:r>
              <a:rPr lang="en-US" altLang="en-US" b="1" dirty="0"/>
              <a:t>Quantitative Risk Analysis</a:t>
            </a:r>
          </a:p>
        </p:txBody>
      </p:sp>
      <p:sp>
        <p:nvSpPr>
          <p:cNvPr id="58372" name="Rectangle 3"/>
          <p:cNvSpPr>
            <a:spLocks noGrp="1" noChangeArrowheads="1"/>
          </p:cNvSpPr>
          <p:nvPr>
            <p:ph type="body" idx="1"/>
          </p:nvPr>
        </p:nvSpPr>
        <p:spPr>
          <a:xfrm>
            <a:off x="282150" y="683273"/>
            <a:ext cx="11909850" cy="5501220"/>
          </a:xfrm>
        </p:spPr>
        <p:txBody>
          <a:bodyPr/>
          <a:lstStyle/>
          <a:p>
            <a:pPr>
              <a:lnSpc>
                <a:spcPct val="90000"/>
              </a:lnSpc>
            </a:pPr>
            <a:r>
              <a:rPr lang="en-US" altLang="en-US" sz="2400" dirty="0"/>
              <a:t>Often follows qualitative risk analysis, but both can be done together</a:t>
            </a:r>
          </a:p>
          <a:p>
            <a:pPr>
              <a:lnSpc>
                <a:spcPct val="90000"/>
              </a:lnSpc>
            </a:pPr>
            <a:r>
              <a:rPr lang="en-US" altLang="en-US" sz="2400" dirty="0"/>
              <a:t>Large, complex projects involving leading edge technologies often require extensive quantitative risk analysis</a:t>
            </a:r>
          </a:p>
          <a:p>
            <a:pPr>
              <a:lnSpc>
                <a:spcPct val="90000"/>
              </a:lnSpc>
            </a:pPr>
            <a:r>
              <a:rPr lang="en-US" altLang="en-US" sz="2400" dirty="0"/>
              <a:t>Main techniques include:</a:t>
            </a:r>
          </a:p>
          <a:p>
            <a:pPr lvl="1">
              <a:lnSpc>
                <a:spcPct val="90000"/>
              </a:lnSpc>
            </a:pPr>
            <a:r>
              <a:rPr lang="en-US" altLang="en-US" sz="1950" dirty="0"/>
              <a:t>Decision tree analysis</a:t>
            </a:r>
          </a:p>
          <a:p>
            <a:pPr lvl="1">
              <a:lnSpc>
                <a:spcPct val="90000"/>
              </a:lnSpc>
            </a:pPr>
            <a:r>
              <a:rPr lang="en-US" altLang="en-US" sz="1950" dirty="0"/>
              <a:t>Simulation</a:t>
            </a:r>
          </a:p>
          <a:p>
            <a:pPr lvl="1">
              <a:lnSpc>
                <a:spcPct val="90000"/>
              </a:lnSpc>
            </a:pPr>
            <a:r>
              <a:rPr lang="en-US" altLang="en-US" sz="1950" dirty="0"/>
              <a:t>Sensitivity analysis</a:t>
            </a:r>
          </a:p>
        </p:txBody>
      </p:sp>
      <p:sp>
        <p:nvSpPr>
          <p:cNvPr id="6" name="Slide Number Placeholder 5"/>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E1DCD224-07E6-4A6A-9803-4B8C58385077}" type="slidenum">
              <a:rPr lang="en-US" altLang="en-US" sz="1050">
                <a:solidFill>
                  <a:srgbClr val="FFFFFF"/>
                </a:solidFill>
              </a:rPr>
              <a:pPr eaLnBrk="1" hangingPunct="1"/>
              <a:t>25</a:t>
            </a:fld>
            <a:endParaRPr lang="en-US" altLang="en-US" sz="1050">
              <a:solidFill>
                <a:srgbClr val="FFFFFF"/>
              </a:solidFill>
            </a:endParaRPr>
          </a:p>
        </p:txBody>
      </p:sp>
      <p:sp>
        <p:nvSpPr>
          <p:cNvPr id="5" name="Text Box 4"/>
          <p:cNvSpPr txBox="1">
            <a:spLocks noChangeArrowheads="1"/>
          </p:cNvSpPr>
          <p:nvPr/>
        </p:nvSpPr>
        <p:spPr bwMode="auto">
          <a:xfrm>
            <a:off x="1425763" y="5301704"/>
            <a:ext cx="8790039" cy="769441"/>
          </a:xfrm>
          <a:prstGeom prst="rect">
            <a:avLst/>
          </a:prstGeom>
          <a:solidFill>
            <a:schemeClr val="accent1"/>
          </a:solidFill>
          <a:ln>
            <a:noFill/>
          </a:ln>
          <a:effectLst>
            <a:outerShdw dist="107763" dir="2700000" algn="ctr" rotWithShape="0">
              <a:schemeClr val="bg2">
                <a:alpha val="50000"/>
              </a:schemeClr>
            </a:outerShdw>
          </a:effectLst>
          <a:extLs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Gill Sans MT" panose="020B0502020104020203" pitchFamily="34" charset="0"/>
                <a:cs typeface="Arial" panose="020B0604020202020204" pitchFamily="34" charset="0"/>
              </a:defRPr>
            </a:lvl1pPr>
            <a:lvl2pPr marL="742950" indent="-285750" eaLnBrk="0" hangingPunct="0">
              <a:defRPr>
                <a:solidFill>
                  <a:schemeClr val="tx1"/>
                </a:solidFill>
                <a:latin typeface="Gill Sans MT" panose="020B0502020104020203" pitchFamily="34" charset="0"/>
                <a:cs typeface="Arial" panose="020B0604020202020204" pitchFamily="34" charset="0"/>
              </a:defRPr>
            </a:lvl2pPr>
            <a:lvl3pPr marL="1143000" indent="-228600" eaLnBrk="0" hangingPunct="0">
              <a:defRPr>
                <a:solidFill>
                  <a:schemeClr val="tx1"/>
                </a:solidFill>
                <a:latin typeface="Gill Sans MT" panose="020B0502020104020203" pitchFamily="34" charset="0"/>
                <a:cs typeface="Arial" panose="020B0604020202020204" pitchFamily="34" charset="0"/>
              </a:defRPr>
            </a:lvl3pPr>
            <a:lvl4pPr marL="1600200" indent="-228600" eaLnBrk="0" hangingPunct="0">
              <a:defRPr>
                <a:solidFill>
                  <a:schemeClr val="tx1"/>
                </a:solidFill>
                <a:latin typeface="Gill Sans MT" panose="020B0502020104020203" pitchFamily="34" charset="0"/>
                <a:cs typeface="Arial" panose="020B0604020202020204" pitchFamily="34" charset="0"/>
              </a:defRPr>
            </a:lvl4pPr>
            <a:lvl5pPr marL="2057400" indent="-228600" eaLnBrk="0" hangingPunct="0">
              <a:defRPr>
                <a:solidFill>
                  <a:schemeClr val="tx1"/>
                </a:solidFill>
                <a:latin typeface="Gill Sans MT" panose="020B0502020104020203"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9pPr>
          </a:lstStyle>
          <a:p>
            <a:pPr marL="0" lvl="1" indent="0"/>
            <a:r>
              <a:rPr lang="en-US" altLang="en-US" sz="2200" b="1" dirty="0">
                <a:solidFill>
                  <a:prstClr val="black"/>
                </a:solidFill>
                <a:latin typeface="Arial" panose="020B0604020202020204" pitchFamily="34" charset="0"/>
              </a:rPr>
              <a:t>Quantitative risk analysis – </a:t>
            </a:r>
            <a:r>
              <a:rPr lang="en-US" altLang="en-US" sz="2200" dirty="0">
                <a:solidFill>
                  <a:prstClr val="black"/>
                </a:solidFill>
                <a:latin typeface="Arial" panose="020B0604020202020204" pitchFamily="34" charset="0"/>
              </a:rPr>
              <a:t>“the process of numerically </a:t>
            </a:r>
            <a:r>
              <a:rPr lang="en-US" altLang="en-US" sz="2200" dirty="0" err="1">
                <a:solidFill>
                  <a:prstClr val="black"/>
                </a:solidFill>
                <a:latin typeface="Arial" panose="020B0604020202020204" pitchFamily="34" charset="0"/>
              </a:rPr>
              <a:t>analysing</a:t>
            </a:r>
            <a:r>
              <a:rPr lang="en-US" altLang="en-US" sz="2200" dirty="0">
                <a:solidFill>
                  <a:prstClr val="black"/>
                </a:solidFill>
                <a:latin typeface="Arial" panose="020B0604020202020204" pitchFamily="34" charset="0"/>
              </a:rPr>
              <a:t> the effect of identified risks on overall project objectives.”</a:t>
            </a:r>
            <a:r>
              <a:rPr lang="en-US" altLang="en-US" sz="2200" b="1" dirty="0">
                <a:solidFill>
                  <a:prstClr val="black"/>
                </a:solidFill>
                <a:latin typeface="Arial" panose="020B0604020202020204" pitchFamily="34" charset="0"/>
              </a:rPr>
              <a:t> </a:t>
            </a:r>
            <a:r>
              <a:rPr lang="en-US" altLang="en-US" sz="1000" b="1" dirty="0">
                <a:solidFill>
                  <a:prstClr val="black"/>
                </a:solidFill>
                <a:latin typeface="Arial" panose="020B0604020202020204" pitchFamily="34" charset="0"/>
              </a:rPr>
              <a:t>PMBOK® Guide</a:t>
            </a:r>
          </a:p>
        </p:txBody>
      </p:sp>
      <p:pic>
        <p:nvPicPr>
          <p:cNvPr id="3" name="Picture 2">
            <a:extLst>
              <a:ext uri="{FF2B5EF4-FFF2-40B4-BE49-F238E27FC236}">
                <a16:creationId xmlns:a16="http://schemas.microsoft.com/office/drawing/2014/main" id="{B6D70471-BA2A-B6F9-DDAD-A1E72FBEC822}"/>
              </a:ext>
            </a:extLst>
          </p:cNvPr>
          <p:cNvPicPr>
            <a:picLocks noChangeAspect="1"/>
          </p:cNvPicPr>
          <p:nvPr/>
        </p:nvPicPr>
        <p:blipFill>
          <a:blip r:embed="rId2"/>
          <a:stretch>
            <a:fillRect/>
          </a:stretch>
        </p:blipFill>
        <p:spPr>
          <a:xfrm>
            <a:off x="6735060" y="1575880"/>
            <a:ext cx="5272391" cy="2301523"/>
          </a:xfrm>
          <a:prstGeom prst="rect">
            <a:avLst/>
          </a:prstGeom>
        </p:spPr>
      </p:pic>
      <p:sp>
        <p:nvSpPr>
          <p:cNvPr id="2" name="TextBox 1">
            <a:extLst>
              <a:ext uri="{FF2B5EF4-FFF2-40B4-BE49-F238E27FC236}">
                <a16:creationId xmlns:a16="http://schemas.microsoft.com/office/drawing/2014/main" id="{29EAB383-A0A8-E243-8EE8-480648E46B3E}"/>
              </a:ext>
            </a:extLst>
          </p:cNvPr>
          <p:cNvSpPr txBox="1"/>
          <p:nvPr/>
        </p:nvSpPr>
        <p:spPr>
          <a:xfrm rot="10800000" flipV="1">
            <a:off x="184549" y="3272552"/>
            <a:ext cx="8239604" cy="2585323"/>
          </a:xfrm>
          <a:prstGeom prst="rect">
            <a:avLst/>
          </a:prstGeom>
          <a:noFill/>
        </p:spPr>
        <p:txBody>
          <a:bodyPr wrap="square" rtlCol="0">
            <a:spAutoFit/>
          </a:bodyPr>
          <a:lstStyle/>
          <a:p>
            <a:r>
              <a:rPr lang="en-GB" dirty="0"/>
              <a:t>Assess how different sets of independent variables affect/impact independent variables</a:t>
            </a:r>
          </a:p>
          <a:p>
            <a:r>
              <a:rPr lang="en-GB" dirty="0"/>
              <a:t>Steps: </a:t>
            </a:r>
          </a:p>
          <a:p>
            <a:pPr marL="285750" indent="-285750">
              <a:buFont typeface="Wingdings" panose="05000000000000000000" pitchFamily="2" charset="2"/>
              <a:buChar char="§"/>
            </a:pPr>
            <a:r>
              <a:rPr lang="en-GB" dirty="0"/>
              <a:t>identify the dependent variables</a:t>
            </a:r>
          </a:p>
          <a:p>
            <a:pPr marL="285750" indent="-285750">
              <a:buFont typeface="Wingdings" panose="05000000000000000000" pitchFamily="2" charset="2"/>
              <a:buChar char="§"/>
            </a:pPr>
            <a:r>
              <a:rPr lang="en-GB" dirty="0"/>
              <a:t>List all the independent variables and put a weight</a:t>
            </a:r>
          </a:p>
          <a:p>
            <a:pPr marL="285750" indent="-285750">
              <a:buFont typeface="Wingdings" panose="05000000000000000000" pitchFamily="2" charset="2"/>
              <a:buChar char="§"/>
            </a:pPr>
            <a:r>
              <a:rPr lang="en-GB" dirty="0"/>
              <a:t>Construct a model to visualise the relationship</a:t>
            </a:r>
          </a:p>
          <a:p>
            <a:pPr marL="285750" indent="-285750">
              <a:buFont typeface="Wingdings" panose="05000000000000000000" pitchFamily="2" charset="2"/>
              <a:buChar char="§"/>
            </a:pPr>
            <a:r>
              <a:rPr lang="en-GB" dirty="0"/>
              <a:t>Run the model and analyse and interpret results</a:t>
            </a:r>
          </a:p>
          <a:p>
            <a:pPr marL="285750" indent="-28575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23954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8372">
                                            <p:txEl>
                                              <p:pRg st="0" end="0"/>
                                            </p:txEl>
                                          </p:spTgt>
                                        </p:tgtEl>
                                        <p:attrNameLst>
                                          <p:attrName>style.visibility</p:attrName>
                                        </p:attrNameLst>
                                      </p:cBhvr>
                                      <p:to>
                                        <p:strVal val="visible"/>
                                      </p:to>
                                    </p:set>
                                    <p:anim calcmode="lin" valueType="num">
                                      <p:cBhvr additive="base">
                                        <p:cTn id="13" dur="500" fill="hold"/>
                                        <p:tgtEl>
                                          <p:spTgt spid="5837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83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8372">
                                            <p:txEl>
                                              <p:pRg st="1" end="1"/>
                                            </p:txEl>
                                          </p:spTgt>
                                        </p:tgtEl>
                                        <p:attrNameLst>
                                          <p:attrName>style.visibility</p:attrName>
                                        </p:attrNameLst>
                                      </p:cBhvr>
                                      <p:to>
                                        <p:strVal val="visible"/>
                                      </p:to>
                                    </p:set>
                                    <p:anim calcmode="lin" valueType="num">
                                      <p:cBhvr additive="base">
                                        <p:cTn id="19" dur="500" fill="hold"/>
                                        <p:tgtEl>
                                          <p:spTgt spid="5837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837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8372">
                                            <p:txEl>
                                              <p:pRg st="2" end="2"/>
                                            </p:txEl>
                                          </p:spTgt>
                                        </p:tgtEl>
                                        <p:attrNameLst>
                                          <p:attrName>style.visibility</p:attrName>
                                        </p:attrNameLst>
                                      </p:cBhvr>
                                      <p:to>
                                        <p:strVal val="visible"/>
                                      </p:to>
                                    </p:set>
                                    <p:anim calcmode="lin" valueType="num">
                                      <p:cBhvr additive="base">
                                        <p:cTn id="25" dur="500" fill="hold"/>
                                        <p:tgtEl>
                                          <p:spTgt spid="5837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8372">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8372">
                                            <p:txEl>
                                              <p:pRg st="3" end="3"/>
                                            </p:txEl>
                                          </p:spTgt>
                                        </p:tgtEl>
                                        <p:attrNameLst>
                                          <p:attrName>style.visibility</p:attrName>
                                        </p:attrNameLst>
                                      </p:cBhvr>
                                      <p:to>
                                        <p:strVal val="visible"/>
                                      </p:to>
                                    </p:set>
                                    <p:anim calcmode="lin" valueType="num">
                                      <p:cBhvr additive="base">
                                        <p:cTn id="29" dur="500" fill="hold"/>
                                        <p:tgtEl>
                                          <p:spTgt spid="58372">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8372">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58372">
                                            <p:txEl>
                                              <p:pRg st="4" end="4"/>
                                            </p:txEl>
                                          </p:spTgt>
                                        </p:tgtEl>
                                        <p:attrNameLst>
                                          <p:attrName>style.visibility</p:attrName>
                                        </p:attrNameLst>
                                      </p:cBhvr>
                                      <p:to>
                                        <p:strVal val="visible"/>
                                      </p:to>
                                    </p:set>
                                    <p:anim calcmode="lin" valueType="num">
                                      <p:cBhvr additive="base">
                                        <p:cTn id="33" dur="500" fill="hold"/>
                                        <p:tgtEl>
                                          <p:spTgt spid="58372">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8372">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58372">
                                            <p:txEl>
                                              <p:pRg st="5" end="5"/>
                                            </p:txEl>
                                          </p:spTgt>
                                        </p:tgtEl>
                                        <p:attrNameLst>
                                          <p:attrName>style.visibility</p:attrName>
                                        </p:attrNameLst>
                                      </p:cBhvr>
                                      <p:to>
                                        <p:strVal val="visible"/>
                                      </p:to>
                                    </p:set>
                                    <p:anim calcmode="lin" valueType="num">
                                      <p:cBhvr additive="base">
                                        <p:cTn id="37" dur="500" fill="hold"/>
                                        <p:tgtEl>
                                          <p:spTgt spid="5837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837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anim calcmode="lin" valueType="num">
                                      <p:cBhvr additive="base">
                                        <p:cTn id="49" dur="500" fill="hold"/>
                                        <p:tgtEl>
                                          <p:spTgt spid="2"/>
                                        </p:tgtEl>
                                        <p:attrNameLst>
                                          <p:attrName>ppt_x</p:attrName>
                                        </p:attrNameLst>
                                      </p:cBhvr>
                                      <p:tavLst>
                                        <p:tav tm="0">
                                          <p:val>
                                            <p:strVal val="#ppt_x"/>
                                          </p:val>
                                        </p:tav>
                                        <p:tav tm="100000">
                                          <p:val>
                                            <p:strVal val="#ppt_x"/>
                                          </p:val>
                                        </p:tav>
                                      </p:tavLst>
                                    </p:anim>
                                    <p:anim calcmode="lin" valueType="num">
                                      <p:cBhvr additive="base">
                                        <p:cTn id="5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build="p"/>
      <p:bldP spid="5" grpId="0" animBg="1"/>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1356" y="0"/>
            <a:ext cx="7413521" cy="1217416"/>
          </a:xfrm>
        </p:spPr>
        <p:txBody>
          <a:bodyPr>
            <a:normAutofit fontScale="90000"/>
          </a:bodyPr>
          <a:lstStyle/>
          <a:p>
            <a:r>
              <a:rPr lang="en-GB" b="1" dirty="0"/>
              <a:t>Main Elements of Project Risk Management Process</a:t>
            </a:r>
            <a:endParaRPr lang="en-GB" dirty="0"/>
          </a:p>
        </p:txBody>
      </p:sp>
      <p:grpSp>
        <p:nvGrpSpPr>
          <p:cNvPr id="3" name="Group 2"/>
          <p:cNvGrpSpPr/>
          <p:nvPr/>
        </p:nvGrpSpPr>
        <p:grpSpPr>
          <a:xfrm>
            <a:off x="3861251" y="1435170"/>
            <a:ext cx="4644629" cy="3294460"/>
            <a:chOff x="1539895" y="1844675"/>
            <a:chExt cx="6192838" cy="4392613"/>
          </a:xfrm>
        </p:grpSpPr>
        <p:sp>
          <p:nvSpPr>
            <p:cNvPr id="4" name="Rectangle 5"/>
            <p:cNvSpPr>
              <a:spLocks noChangeArrowheads="1"/>
            </p:cNvSpPr>
            <p:nvPr/>
          </p:nvSpPr>
          <p:spPr bwMode="auto">
            <a:xfrm>
              <a:off x="3916383" y="1916113"/>
              <a:ext cx="1439862"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sz="1500" kern="0" dirty="0">
                  <a:solidFill>
                    <a:sysClr val="windowText" lastClr="000000"/>
                  </a:solidFill>
                </a:rPr>
                <a:t>Identify &amp; classify the risk</a:t>
              </a:r>
            </a:p>
          </p:txBody>
        </p:sp>
        <p:sp>
          <p:nvSpPr>
            <p:cNvPr id="5" name="Rectangle 6"/>
            <p:cNvSpPr>
              <a:spLocks noChangeArrowheads="1"/>
            </p:cNvSpPr>
            <p:nvPr/>
          </p:nvSpPr>
          <p:spPr bwMode="auto">
            <a:xfrm>
              <a:off x="6292870" y="3644900"/>
              <a:ext cx="1439863"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sz="1500" kern="0" dirty="0">
                  <a:solidFill>
                    <a:sysClr val="windowText" lastClr="000000"/>
                  </a:solidFill>
                </a:rPr>
                <a:t>Analyse the risk</a:t>
              </a:r>
            </a:p>
          </p:txBody>
        </p:sp>
        <p:sp>
          <p:nvSpPr>
            <p:cNvPr id="6" name="Rectangle 10"/>
            <p:cNvSpPr>
              <a:spLocks noChangeArrowheads="1"/>
            </p:cNvSpPr>
            <p:nvPr/>
          </p:nvSpPr>
          <p:spPr bwMode="auto">
            <a:xfrm>
              <a:off x="3916383" y="5373688"/>
              <a:ext cx="1439862"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sz="1500" b="1" kern="0" dirty="0">
                  <a:solidFill>
                    <a:schemeClr val="accent1">
                      <a:lumMod val="50000"/>
                    </a:schemeClr>
                  </a:solidFill>
                </a:rPr>
                <a:t>Respond to the risk</a:t>
              </a:r>
            </a:p>
          </p:txBody>
        </p:sp>
        <p:sp>
          <p:nvSpPr>
            <p:cNvPr id="7" name="Rectangle 11"/>
            <p:cNvSpPr>
              <a:spLocks noChangeArrowheads="1"/>
            </p:cNvSpPr>
            <p:nvPr/>
          </p:nvSpPr>
          <p:spPr bwMode="auto">
            <a:xfrm>
              <a:off x="1539895" y="3644900"/>
              <a:ext cx="1439863" cy="863600"/>
            </a:xfrm>
            <a:prstGeom prst="rect">
              <a:avLst/>
            </a:prstGeom>
            <a:solidFill>
              <a:srgbClr val="C58BF9"/>
            </a:solidFill>
            <a:ln w="9525">
              <a:solidFill>
                <a:srgbClr val="000000"/>
              </a:solidFill>
              <a:miter lim="800000"/>
              <a:headEnd/>
              <a:tailEnd/>
            </a:ln>
            <a:effectLst/>
          </p:spPr>
          <p:txBody>
            <a:bodyPr anchor="ctr"/>
            <a:lstStyle/>
            <a:p>
              <a:pPr algn="ctr">
                <a:defRPr/>
              </a:pPr>
              <a:r>
                <a:rPr lang="en-GB" sz="1500" kern="0">
                  <a:solidFill>
                    <a:sysClr val="windowText" lastClr="000000"/>
                  </a:solidFill>
                </a:rPr>
                <a:t>Monitor the risk</a:t>
              </a:r>
            </a:p>
          </p:txBody>
        </p:sp>
        <p:grpSp>
          <p:nvGrpSpPr>
            <p:cNvPr id="8" name="Group 17"/>
            <p:cNvGrpSpPr>
              <a:grpSpLocks/>
            </p:cNvGrpSpPr>
            <p:nvPr/>
          </p:nvGrpSpPr>
          <p:grpSpPr bwMode="auto">
            <a:xfrm>
              <a:off x="1539895" y="1844675"/>
              <a:ext cx="6048375" cy="4392613"/>
              <a:chOff x="1610" y="1162"/>
              <a:chExt cx="3810" cy="2767"/>
            </a:xfrm>
          </p:grpSpPr>
          <p:sp>
            <p:nvSpPr>
              <p:cNvPr id="9" name="AutoShape 12"/>
              <p:cNvSpPr>
                <a:spLocks noChangeArrowheads="1"/>
              </p:cNvSpPr>
              <p:nvPr/>
            </p:nvSpPr>
            <p:spPr bwMode="auto">
              <a:xfrm>
                <a:off x="1837" y="1162"/>
                <a:ext cx="1270" cy="1134"/>
              </a:xfrm>
              <a:custGeom>
                <a:avLst/>
                <a:gdLst>
                  <a:gd name="G0" fmla="+- 15129 0 0"/>
                  <a:gd name="G1" fmla="+- 4403 0 0"/>
                  <a:gd name="G2" fmla="+- 12158 0 4403"/>
                  <a:gd name="G3" fmla="+- G2 0 4403"/>
                  <a:gd name="G4" fmla="*/ G3 32768 32059"/>
                  <a:gd name="G5" fmla="*/ G4 1 2"/>
                  <a:gd name="G6" fmla="+- 21600 0 15129"/>
                  <a:gd name="G7" fmla="*/ G6 4403 6079"/>
                  <a:gd name="G8" fmla="+- G7 15129 0"/>
                  <a:gd name="T0" fmla="*/ 15129 w 21600"/>
                  <a:gd name="T1" fmla="*/ 0 h 21600"/>
                  <a:gd name="T2" fmla="*/ 15129 w 21600"/>
                  <a:gd name="T3" fmla="*/ 12158 h 21600"/>
                  <a:gd name="T4" fmla="*/ 1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9" y="0"/>
                    </a:lnTo>
                    <a:lnTo>
                      <a:pt x="15129" y="4403"/>
                    </a:lnTo>
                    <a:lnTo>
                      <a:pt x="12427" y="4403"/>
                    </a:lnTo>
                    <a:cubicBezTo>
                      <a:pt x="5564" y="4403"/>
                      <a:pt x="0" y="7875"/>
                      <a:pt x="0" y="12158"/>
                    </a:cubicBezTo>
                    <a:lnTo>
                      <a:pt x="0" y="21600"/>
                    </a:lnTo>
                    <a:lnTo>
                      <a:pt x="3426" y="21600"/>
                    </a:lnTo>
                    <a:lnTo>
                      <a:pt x="3426" y="12158"/>
                    </a:lnTo>
                    <a:cubicBezTo>
                      <a:pt x="3426" y="9726"/>
                      <a:pt x="7456" y="7755"/>
                      <a:pt x="12427" y="7755"/>
                    </a:cubicBezTo>
                    <a:lnTo>
                      <a:pt x="15129" y="7755"/>
                    </a:lnTo>
                    <a:lnTo>
                      <a:pt x="15129"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sz="1500" kern="0">
                  <a:solidFill>
                    <a:sysClr val="windowText" lastClr="000000"/>
                  </a:solidFill>
                </a:endParaRPr>
              </a:p>
            </p:txBody>
          </p:sp>
          <p:sp>
            <p:nvSpPr>
              <p:cNvPr id="10" name="AutoShape 13"/>
              <p:cNvSpPr>
                <a:spLocks noChangeArrowheads="1"/>
              </p:cNvSpPr>
              <p:nvPr/>
            </p:nvSpPr>
            <p:spPr bwMode="auto">
              <a:xfrm rot="10800000">
                <a:off x="4014" y="2841"/>
                <a:ext cx="1225" cy="1088"/>
              </a:xfrm>
              <a:custGeom>
                <a:avLst/>
                <a:gdLst>
                  <a:gd name="G0" fmla="+- 15216 0 0"/>
                  <a:gd name="G1" fmla="+- 4188 0 0"/>
                  <a:gd name="G2" fmla="+- 12158 0 4188"/>
                  <a:gd name="G3" fmla="+- G2 0 4188"/>
                  <a:gd name="G4" fmla="*/ G3 32768 32059"/>
                  <a:gd name="G5" fmla="*/ G4 1 2"/>
                  <a:gd name="G6" fmla="+- 21600 0 15216"/>
                  <a:gd name="G7" fmla="*/ G6 4188 6079"/>
                  <a:gd name="G8" fmla="+- G7 15216 0"/>
                  <a:gd name="T0" fmla="*/ 15216 w 21600"/>
                  <a:gd name="T1" fmla="*/ 0 h 21600"/>
                  <a:gd name="T2" fmla="*/ 15216 w 21600"/>
                  <a:gd name="T3" fmla="*/ 12158 h 21600"/>
                  <a:gd name="T4" fmla="*/ 193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216" y="0"/>
                    </a:lnTo>
                    <a:lnTo>
                      <a:pt x="15216" y="4188"/>
                    </a:lnTo>
                    <a:lnTo>
                      <a:pt x="12427" y="4188"/>
                    </a:lnTo>
                    <a:cubicBezTo>
                      <a:pt x="5564" y="4188"/>
                      <a:pt x="0" y="7756"/>
                      <a:pt x="0" y="12158"/>
                    </a:cubicBezTo>
                    <a:lnTo>
                      <a:pt x="0" y="21600"/>
                    </a:lnTo>
                    <a:lnTo>
                      <a:pt x="3866" y="21600"/>
                    </a:lnTo>
                    <a:lnTo>
                      <a:pt x="3866" y="12158"/>
                    </a:lnTo>
                    <a:cubicBezTo>
                      <a:pt x="3866" y="9845"/>
                      <a:pt x="7699" y="7970"/>
                      <a:pt x="12427" y="7970"/>
                    </a:cubicBezTo>
                    <a:lnTo>
                      <a:pt x="15216" y="7970"/>
                    </a:lnTo>
                    <a:lnTo>
                      <a:pt x="15216"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sz="1500" kern="0">
                  <a:solidFill>
                    <a:sysClr val="windowText" lastClr="000000"/>
                  </a:solidFill>
                </a:endParaRPr>
              </a:p>
            </p:txBody>
          </p:sp>
          <p:sp>
            <p:nvSpPr>
              <p:cNvPr id="11" name="AutoShape 14"/>
              <p:cNvSpPr>
                <a:spLocks noChangeArrowheads="1"/>
              </p:cNvSpPr>
              <p:nvPr/>
            </p:nvSpPr>
            <p:spPr bwMode="auto">
              <a:xfrm rot="5400000">
                <a:off x="4240" y="1117"/>
                <a:ext cx="953" cy="1406"/>
              </a:xfrm>
              <a:custGeom>
                <a:avLst/>
                <a:gdLst>
                  <a:gd name="G0" fmla="+- 14777 0 0"/>
                  <a:gd name="G1" fmla="+- 4455 0 0"/>
                  <a:gd name="G2" fmla="+- 12158 0 4455"/>
                  <a:gd name="G3" fmla="+- G2 0 4455"/>
                  <a:gd name="G4" fmla="*/ G3 32768 32059"/>
                  <a:gd name="G5" fmla="*/ G4 1 2"/>
                  <a:gd name="G6" fmla="+- 21600 0 14777"/>
                  <a:gd name="G7" fmla="*/ G6 4455 6079"/>
                  <a:gd name="G8" fmla="+- G7 14777 0"/>
                  <a:gd name="T0" fmla="*/ 14777 w 21600"/>
                  <a:gd name="T1" fmla="*/ 0 h 21600"/>
                  <a:gd name="T2" fmla="*/ 14777 w 21600"/>
                  <a:gd name="T3" fmla="*/ 12158 h 21600"/>
                  <a:gd name="T4" fmla="*/ 1660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777" y="0"/>
                    </a:lnTo>
                    <a:lnTo>
                      <a:pt x="14777" y="4455"/>
                    </a:lnTo>
                    <a:lnTo>
                      <a:pt x="12427" y="4455"/>
                    </a:lnTo>
                    <a:cubicBezTo>
                      <a:pt x="5564" y="4455"/>
                      <a:pt x="0" y="7904"/>
                      <a:pt x="0" y="12158"/>
                    </a:cubicBezTo>
                    <a:lnTo>
                      <a:pt x="0" y="21600"/>
                    </a:lnTo>
                    <a:lnTo>
                      <a:pt x="3320" y="21600"/>
                    </a:lnTo>
                    <a:lnTo>
                      <a:pt x="3320" y="12158"/>
                    </a:lnTo>
                    <a:cubicBezTo>
                      <a:pt x="3320" y="9698"/>
                      <a:pt x="7397" y="7703"/>
                      <a:pt x="12427" y="7703"/>
                    </a:cubicBezTo>
                    <a:lnTo>
                      <a:pt x="14777" y="7703"/>
                    </a:lnTo>
                    <a:lnTo>
                      <a:pt x="14777"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sz="1500" kern="0">
                  <a:solidFill>
                    <a:sysClr val="windowText" lastClr="000000"/>
                  </a:solidFill>
                </a:endParaRPr>
              </a:p>
            </p:txBody>
          </p:sp>
          <p:sp>
            <p:nvSpPr>
              <p:cNvPr id="12" name="AutoShape 15"/>
              <p:cNvSpPr>
                <a:spLocks noChangeArrowheads="1"/>
              </p:cNvSpPr>
              <p:nvPr/>
            </p:nvSpPr>
            <p:spPr bwMode="auto">
              <a:xfrm rot="16200000">
                <a:off x="1882" y="2568"/>
                <a:ext cx="953" cy="1497"/>
              </a:xfrm>
              <a:custGeom>
                <a:avLst/>
                <a:gdLst>
                  <a:gd name="G0" fmla="+- 14981 0 0"/>
                  <a:gd name="G1" fmla="+- 4501 0 0"/>
                  <a:gd name="G2" fmla="+- 12158 0 4501"/>
                  <a:gd name="G3" fmla="+- G2 0 4501"/>
                  <a:gd name="G4" fmla="*/ G3 32768 32059"/>
                  <a:gd name="G5" fmla="*/ G4 1 2"/>
                  <a:gd name="G6" fmla="+- 21600 0 14981"/>
                  <a:gd name="G7" fmla="*/ G6 4501 6079"/>
                  <a:gd name="G8" fmla="+- G7 14981 0"/>
                  <a:gd name="T0" fmla="*/ 14981 w 21600"/>
                  <a:gd name="T1" fmla="*/ 0 h 21600"/>
                  <a:gd name="T2" fmla="*/ 14981 w 21600"/>
                  <a:gd name="T3" fmla="*/ 12158 h 21600"/>
                  <a:gd name="T4" fmla="*/ 16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981" y="0"/>
                    </a:lnTo>
                    <a:lnTo>
                      <a:pt x="14981" y="4501"/>
                    </a:lnTo>
                    <a:lnTo>
                      <a:pt x="12427" y="4501"/>
                    </a:lnTo>
                    <a:cubicBezTo>
                      <a:pt x="5564" y="4501"/>
                      <a:pt x="0" y="7929"/>
                      <a:pt x="0" y="12158"/>
                    </a:cubicBezTo>
                    <a:lnTo>
                      <a:pt x="0" y="21600"/>
                    </a:lnTo>
                    <a:lnTo>
                      <a:pt x="3226" y="21600"/>
                    </a:lnTo>
                    <a:lnTo>
                      <a:pt x="3226" y="12158"/>
                    </a:lnTo>
                    <a:cubicBezTo>
                      <a:pt x="3226" y="9672"/>
                      <a:pt x="7345" y="7657"/>
                      <a:pt x="12427" y="7657"/>
                    </a:cubicBezTo>
                    <a:lnTo>
                      <a:pt x="14981" y="7657"/>
                    </a:lnTo>
                    <a:lnTo>
                      <a:pt x="14981" y="12158"/>
                    </a:lnTo>
                    <a:close/>
                  </a:path>
                </a:pathLst>
              </a:custGeom>
              <a:solidFill>
                <a:srgbClr val="99CC00"/>
              </a:solidFill>
              <a:ln w="12700">
                <a:solidFill>
                  <a:srgbClr val="000000"/>
                </a:solidFill>
                <a:prstDash val="dash"/>
                <a:miter lim="800000"/>
                <a:headEnd/>
                <a:tailEnd/>
              </a:ln>
              <a:effectLst/>
            </p:spPr>
            <p:txBody>
              <a:bodyPr wrap="none" anchor="ctr"/>
              <a:lstStyle/>
              <a:p>
                <a:pPr>
                  <a:defRPr/>
                </a:pPr>
                <a:endParaRPr lang="en-GB" sz="1500" kern="0">
                  <a:solidFill>
                    <a:sysClr val="windowText" lastClr="000000"/>
                  </a:solidFill>
                </a:endParaRPr>
              </a:p>
            </p:txBody>
          </p:sp>
        </p:grpSp>
      </p:grpSp>
      <p:pic>
        <p:nvPicPr>
          <p:cNvPr id="13" name="Picture 2" descr="Risk Management Op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1666" y="4947385"/>
            <a:ext cx="8911682" cy="1910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21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2558143" y="228600"/>
            <a:ext cx="7772400" cy="1143000"/>
          </a:xfrm>
          <a:prstGeom prst="rect">
            <a:avLst/>
          </a:prstGeom>
        </p:spPr>
        <p:txBody>
          <a:bodyPr/>
          <a:lstStyle>
            <a:lvl1pPr algn="ctr" rtl="0" eaLnBrk="0" fontAlgn="base" hangingPunct="0">
              <a:spcBef>
                <a:spcPct val="0"/>
              </a:spcBef>
              <a:spcAft>
                <a:spcPct val="0"/>
              </a:spcAft>
              <a:defRPr sz="4400">
                <a:solidFill>
                  <a:srgbClr val="00279F"/>
                </a:solidFill>
                <a:latin typeface="+mj-lt"/>
                <a:ea typeface="+mj-ea"/>
                <a:cs typeface="+mj-cs"/>
              </a:defRPr>
            </a:lvl1pPr>
            <a:lvl2pPr algn="ctr" rtl="0" eaLnBrk="0" fontAlgn="base" hangingPunct="0">
              <a:spcBef>
                <a:spcPct val="0"/>
              </a:spcBef>
              <a:spcAft>
                <a:spcPct val="0"/>
              </a:spcAft>
              <a:defRPr sz="4400">
                <a:solidFill>
                  <a:srgbClr val="00279F"/>
                </a:solidFill>
                <a:latin typeface="Times New Roman" pitchFamily="18" charset="0"/>
              </a:defRPr>
            </a:lvl2pPr>
            <a:lvl3pPr algn="ctr" rtl="0" eaLnBrk="0" fontAlgn="base" hangingPunct="0">
              <a:spcBef>
                <a:spcPct val="0"/>
              </a:spcBef>
              <a:spcAft>
                <a:spcPct val="0"/>
              </a:spcAft>
              <a:defRPr sz="4400">
                <a:solidFill>
                  <a:srgbClr val="00279F"/>
                </a:solidFill>
                <a:latin typeface="Times New Roman" pitchFamily="18" charset="0"/>
              </a:defRPr>
            </a:lvl3pPr>
            <a:lvl4pPr algn="ctr" rtl="0" eaLnBrk="0" fontAlgn="base" hangingPunct="0">
              <a:spcBef>
                <a:spcPct val="0"/>
              </a:spcBef>
              <a:spcAft>
                <a:spcPct val="0"/>
              </a:spcAft>
              <a:defRPr sz="4400">
                <a:solidFill>
                  <a:srgbClr val="00279F"/>
                </a:solidFill>
                <a:latin typeface="Times New Roman" pitchFamily="18" charset="0"/>
              </a:defRPr>
            </a:lvl4pPr>
            <a:lvl5pPr algn="ctr" rtl="0" eaLnBrk="0" fontAlgn="base" hangingPunct="0">
              <a:spcBef>
                <a:spcPct val="0"/>
              </a:spcBef>
              <a:spcAft>
                <a:spcPct val="0"/>
              </a:spcAft>
              <a:defRPr sz="4400">
                <a:solidFill>
                  <a:srgbClr val="00279F"/>
                </a:solidFill>
                <a:latin typeface="Times New Roman" pitchFamily="18" charset="0"/>
              </a:defRPr>
            </a:lvl5pPr>
            <a:lvl6pPr marL="457200" algn="ctr" rtl="0" eaLnBrk="0" fontAlgn="base" hangingPunct="0">
              <a:spcBef>
                <a:spcPct val="0"/>
              </a:spcBef>
              <a:spcAft>
                <a:spcPct val="0"/>
              </a:spcAft>
              <a:defRPr sz="4400">
                <a:solidFill>
                  <a:srgbClr val="00279F"/>
                </a:solidFill>
                <a:latin typeface="Times New Roman" pitchFamily="18" charset="0"/>
              </a:defRPr>
            </a:lvl6pPr>
            <a:lvl7pPr marL="914400" algn="ctr" rtl="0" eaLnBrk="0" fontAlgn="base" hangingPunct="0">
              <a:spcBef>
                <a:spcPct val="0"/>
              </a:spcBef>
              <a:spcAft>
                <a:spcPct val="0"/>
              </a:spcAft>
              <a:defRPr sz="4400">
                <a:solidFill>
                  <a:srgbClr val="00279F"/>
                </a:solidFill>
                <a:latin typeface="Times New Roman" pitchFamily="18" charset="0"/>
              </a:defRPr>
            </a:lvl7pPr>
            <a:lvl8pPr marL="1371600" algn="ctr" rtl="0" eaLnBrk="0" fontAlgn="base" hangingPunct="0">
              <a:spcBef>
                <a:spcPct val="0"/>
              </a:spcBef>
              <a:spcAft>
                <a:spcPct val="0"/>
              </a:spcAft>
              <a:defRPr sz="4400">
                <a:solidFill>
                  <a:srgbClr val="00279F"/>
                </a:solidFill>
                <a:latin typeface="Times New Roman" pitchFamily="18" charset="0"/>
              </a:defRPr>
            </a:lvl8pPr>
            <a:lvl9pPr marL="1828800" algn="ctr" rtl="0" eaLnBrk="0" fontAlgn="base" hangingPunct="0">
              <a:spcBef>
                <a:spcPct val="0"/>
              </a:spcBef>
              <a:spcAft>
                <a:spcPct val="0"/>
              </a:spcAft>
              <a:defRPr sz="4400">
                <a:solidFill>
                  <a:srgbClr val="00279F"/>
                </a:solidFill>
                <a:latin typeface="Times New Roman" pitchFamily="18" charset="0"/>
              </a:defRPr>
            </a:lvl9pPr>
          </a:lstStyle>
          <a:p>
            <a:r>
              <a:rPr lang="en-US" b="1" dirty="0"/>
              <a:t>Risk Response</a:t>
            </a:r>
          </a:p>
        </p:txBody>
      </p:sp>
      <p:sp>
        <p:nvSpPr>
          <p:cNvPr id="4" name="Horizontal Scroll 3"/>
          <p:cNvSpPr/>
          <p:nvPr/>
        </p:nvSpPr>
        <p:spPr bwMode="auto">
          <a:xfrm>
            <a:off x="1694823" y="1215852"/>
            <a:ext cx="8802355" cy="5642149"/>
          </a:xfrm>
          <a:prstGeom prst="horizontalScroll">
            <a:avLst/>
          </a:prstGeom>
          <a:solidFill>
            <a:schemeClr val="accent1"/>
          </a:solidFill>
          <a:ln w="28575" cap="flat" cmpd="sng" algn="ctr">
            <a:solidFill>
              <a:srgbClr val="C00000"/>
            </a:solidFill>
            <a:prstDash val="solid"/>
            <a:round/>
            <a:headEnd type="none" w="med" len="med"/>
            <a:tailEnd type="none" w="med" len="med"/>
          </a:ln>
          <a:effectLst/>
        </p:spPr>
        <p:txBody>
          <a:bodyPr vert="horz" wrap="square" lIns="91440" tIns="45720" rIns="91440" bIns="45720" numCol="1" rtlCol="0" anchor="ctr" anchorCtr="1" compatLnSpc="1">
            <a:prstTxWarp prst="textNoShape">
              <a:avLst/>
            </a:prstTxWarp>
          </a:bodyPr>
          <a:lstStyle/>
          <a:p>
            <a:pPr algn="ctr" eaLnBrk="0" fontAlgn="base" hangingPunct="0">
              <a:spcBef>
                <a:spcPct val="0"/>
              </a:spcBef>
              <a:spcAft>
                <a:spcPct val="0"/>
              </a:spcAft>
            </a:pPr>
            <a:r>
              <a:rPr lang="en-GB" sz="4800" dirty="0">
                <a:solidFill>
                  <a:schemeClr val="bg1"/>
                </a:solidFill>
              </a:rPr>
              <a:t>“The process of developing options &amp; actions to enhance opportunities &amp; reduce threats to project objectives.”</a:t>
            </a:r>
          </a:p>
          <a:p>
            <a:pPr algn="r" eaLnBrk="0" fontAlgn="base" hangingPunct="0">
              <a:spcBef>
                <a:spcPct val="0"/>
              </a:spcBef>
              <a:spcAft>
                <a:spcPct val="0"/>
              </a:spcAft>
            </a:pPr>
            <a:r>
              <a:rPr lang="en-GB" sz="1600" dirty="0">
                <a:solidFill>
                  <a:schemeClr val="bg1"/>
                </a:solidFill>
                <a:latin typeface="Times New Roman" pitchFamily="18" charset="0"/>
              </a:rPr>
              <a:t>- PMBOK</a:t>
            </a:r>
            <a:r>
              <a:rPr lang="en-GB" sz="1600" baseline="30000" dirty="0">
                <a:solidFill>
                  <a:schemeClr val="bg1"/>
                </a:solidFill>
                <a:latin typeface="Times New Roman" pitchFamily="18" charset="0"/>
              </a:rPr>
              <a:t>®</a:t>
            </a:r>
            <a:r>
              <a:rPr lang="en-GB" sz="1600" dirty="0">
                <a:solidFill>
                  <a:schemeClr val="bg1"/>
                </a:solidFill>
                <a:latin typeface="Times New Roman" pitchFamily="18" charset="0"/>
              </a:rPr>
              <a:t> Guide</a:t>
            </a:r>
          </a:p>
        </p:txBody>
      </p:sp>
      <p:cxnSp>
        <p:nvCxnSpPr>
          <p:cNvPr id="6" name="Straight Connector 5"/>
          <p:cNvCxnSpPr/>
          <p:nvPr/>
        </p:nvCxnSpPr>
        <p:spPr bwMode="auto">
          <a:xfrm flipV="1">
            <a:off x="7834366" y="3828422"/>
            <a:ext cx="1989573" cy="10048"/>
          </a:xfrm>
          <a:prstGeom prst="line">
            <a:avLst/>
          </a:prstGeom>
          <a:solidFill>
            <a:schemeClr val="accent1"/>
          </a:solidFill>
          <a:ln w="76200" cap="flat" cmpd="sng" algn="ctr">
            <a:solidFill>
              <a:srgbClr val="C00000"/>
            </a:solidFill>
            <a:prstDash val="solid"/>
            <a:round/>
            <a:headEnd type="none" w="med" len="med"/>
            <a:tailEnd type="none" w="med" len="med"/>
          </a:ln>
          <a:effectLst/>
        </p:spPr>
      </p:cxnSp>
      <p:cxnSp>
        <p:nvCxnSpPr>
          <p:cNvPr id="9" name="Straight Connector 8"/>
          <p:cNvCxnSpPr/>
          <p:nvPr/>
        </p:nvCxnSpPr>
        <p:spPr bwMode="auto">
          <a:xfrm>
            <a:off x="2558144" y="4573675"/>
            <a:ext cx="7436617" cy="28471"/>
          </a:xfrm>
          <a:prstGeom prst="line">
            <a:avLst/>
          </a:prstGeom>
          <a:solidFill>
            <a:schemeClr val="accent1"/>
          </a:solidFill>
          <a:ln w="76200" cap="flat" cmpd="sng" algn="ctr">
            <a:solidFill>
              <a:srgbClr val="C00000"/>
            </a:solidFill>
            <a:prstDash val="solid"/>
            <a:round/>
            <a:headEnd type="none" w="med" len="med"/>
            <a:tailEnd type="none" w="med" len="med"/>
          </a:ln>
          <a:effectLst/>
        </p:spPr>
      </p:cxnSp>
    </p:spTree>
    <p:extLst>
      <p:ext uri="{BB962C8B-B14F-4D97-AF65-F5344CB8AC3E}">
        <p14:creationId xmlns:p14="http://schemas.microsoft.com/office/powerpoint/2010/main" val="24798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dissolv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7829" y="1370887"/>
            <a:ext cx="11332027" cy="4093428"/>
          </a:xfrm>
          <a:prstGeom prst="rect">
            <a:avLst/>
          </a:prstGeom>
        </p:spPr>
        <p:txBody>
          <a:bodyPr wrap="square">
            <a:spAutoFit/>
          </a:bodyPr>
          <a:lstStyle/>
          <a:p>
            <a:r>
              <a:rPr lang="en-GB" sz="2600" dirty="0"/>
              <a:t>Strategies for dealing with risks in project management include:</a:t>
            </a:r>
          </a:p>
          <a:p>
            <a:pPr marL="457200" indent="-457200">
              <a:buFont typeface="+mj-lt"/>
              <a:buAutoNum type="arabicPeriod"/>
            </a:pPr>
            <a:r>
              <a:rPr lang="en-GB" sz="2600" b="1" i="1" u="sng" dirty="0">
                <a:solidFill>
                  <a:srgbClr val="6600CC"/>
                </a:solidFill>
                <a:effectLst>
                  <a:outerShdw blurRad="38100" dist="38100" dir="2700000" algn="tl">
                    <a:srgbClr val="000000">
                      <a:alpha val="43137"/>
                    </a:srgbClr>
                  </a:outerShdw>
                </a:effectLst>
              </a:rPr>
              <a:t>risk avoidance</a:t>
            </a:r>
            <a:r>
              <a:rPr lang="en-GB" sz="2600" b="1" u="sng" dirty="0">
                <a:solidFill>
                  <a:srgbClr val="6600CC"/>
                </a:solidFill>
                <a:effectLst>
                  <a:outerShdw blurRad="38100" dist="38100" dir="2700000" algn="tl">
                    <a:srgbClr val="000000">
                      <a:alpha val="43137"/>
                    </a:srgbClr>
                  </a:outerShdw>
                </a:effectLst>
              </a:rPr>
              <a:t> </a:t>
            </a:r>
            <a:r>
              <a:rPr lang="en-GB" sz="2600" dirty="0"/>
              <a:t>– for example, where costs outweigh benefits, you may decide to refuse a contract;</a:t>
            </a:r>
          </a:p>
          <a:p>
            <a:pPr marL="457200" indent="-457200">
              <a:buFont typeface="+mj-lt"/>
              <a:buAutoNum type="arabicPeriod"/>
            </a:pPr>
            <a:r>
              <a:rPr lang="en-GB" sz="2600" b="1" i="1" u="sng" dirty="0">
                <a:solidFill>
                  <a:srgbClr val="6600CC"/>
                </a:solidFill>
                <a:effectLst>
                  <a:outerShdw blurRad="38100" dist="38100" dir="2700000" algn="tl">
                    <a:srgbClr val="000000">
                      <a:alpha val="43137"/>
                    </a:srgbClr>
                  </a:outerShdw>
                </a:effectLst>
              </a:rPr>
              <a:t>risk reduction </a:t>
            </a:r>
            <a:r>
              <a:rPr lang="en-GB" sz="2600" dirty="0"/>
              <a:t>– for example, regular reviews can reduce the likelihood of an end-product being unacceptable;</a:t>
            </a:r>
          </a:p>
          <a:p>
            <a:pPr marL="457200" indent="-457200">
              <a:buFont typeface="+mj-lt"/>
              <a:buAutoNum type="arabicPeriod"/>
            </a:pPr>
            <a:r>
              <a:rPr lang="en-GB" sz="2600" b="1" i="1" u="sng" dirty="0">
                <a:solidFill>
                  <a:srgbClr val="6600CC"/>
                </a:solidFill>
                <a:effectLst>
                  <a:outerShdw blurRad="38100" dist="38100" dir="2700000" algn="tl">
                    <a:srgbClr val="000000">
                      <a:alpha val="43137"/>
                    </a:srgbClr>
                  </a:outerShdw>
                </a:effectLst>
              </a:rPr>
              <a:t>risk protection </a:t>
            </a:r>
            <a:r>
              <a:rPr lang="en-GB" sz="2600" dirty="0"/>
              <a:t>– for example, taking out insurance against particular eventualities;</a:t>
            </a:r>
          </a:p>
          <a:p>
            <a:pPr marL="457200" indent="-457200">
              <a:buFont typeface="+mj-lt"/>
              <a:buAutoNum type="arabicPeriod"/>
            </a:pPr>
            <a:r>
              <a:rPr lang="en-GB" sz="2600" b="1" i="1" u="sng" dirty="0">
                <a:solidFill>
                  <a:srgbClr val="6600CC"/>
                </a:solidFill>
                <a:effectLst>
                  <a:outerShdw blurRad="38100" dist="38100" dir="2700000" algn="tl">
                    <a:srgbClr val="000000">
                      <a:alpha val="43137"/>
                    </a:srgbClr>
                  </a:outerShdw>
                </a:effectLst>
              </a:rPr>
              <a:t>risk transfer </a:t>
            </a:r>
            <a:r>
              <a:rPr lang="en-GB" sz="2600" dirty="0"/>
              <a:t>– passing the responsibility for a difficult task within a project to another organisation with more experience in that field.</a:t>
            </a:r>
          </a:p>
          <a:p>
            <a:pPr marL="457200" indent="-457200">
              <a:buFont typeface="+mj-lt"/>
              <a:buAutoNum type="arabicPeriod"/>
            </a:pPr>
            <a:r>
              <a:rPr lang="en-GB" sz="2600" b="1" i="1" u="sng" dirty="0">
                <a:solidFill>
                  <a:srgbClr val="6600CC"/>
                </a:solidFill>
                <a:effectLst>
                  <a:outerShdw blurRad="38100" dist="38100" dir="2700000" algn="tl">
                    <a:srgbClr val="000000">
                      <a:alpha val="43137"/>
                    </a:srgbClr>
                  </a:outerShdw>
                </a:effectLst>
              </a:rPr>
              <a:t>risk acceptance </a:t>
            </a:r>
            <a:r>
              <a:rPr lang="en-GB" sz="2600" dirty="0"/>
              <a:t>– accepting that the risk will happen (no matter what)</a:t>
            </a:r>
          </a:p>
        </p:txBody>
      </p:sp>
      <p:sp>
        <p:nvSpPr>
          <p:cNvPr id="3" name="Rectangle 2"/>
          <p:cNvSpPr txBox="1">
            <a:spLocks noChangeArrowheads="1"/>
          </p:cNvSpPr>
          <p:nvPr/>
        </p:nvSpPr>
        <p:spPr>
          <a:xfrm>
            <a:off x="2558143" y="228600"/>
            <a:ext cx="7772400" cy="1143000"/>
          </a:xfrm>
          <a:prstGeom prst="rect">
            <a:avLst/>
          </a:prstGeom>
        </p:spPr>
        <p:txBody>
          <a:bodyPr/>
          <a:lstStyle>
            <a:lvl1pPr algn="ctr" rtl="0" eaLnBrk="0" fontAlgn="base" hangingPunct="0">
              <a:spcBef>
                <a:spcPct val="0"/>
              </a:spcBef>
              <a:spcAft>
                <a:spcPct val="0"/>
              </a:spcAft>
              <a:defRPr sz="4400">
                <a:solidFill>
                  <a:srgbClr val="00279F"/>
                </a:solidFill>
                <a:latin typeface="+mj-lt"/>
                <a:ea typeface="+mj-ea"/>
                <a:cs typeface="+mj-cs"/>
              </a:defRPr>
            </a:lvl1pPr>
            <a:lvl2pPr algn="ctr" rtl="0" eaLnBrk="0" fontAlgn="base" hangingPunct="0">
              <a:spcBef>
                <a:spcPct val="0"/>
              </a:spcBef>
              <a:spcAft>
                <a:spcPct val="0"/>
              </a:spcAft>
              <a:defRPr sz="4400">
                <a:solidFill>
                  <a:srgbClr val="00279F"/>
                </a:solidFill>
                <a:latin typeface="Times New Roman" pitchFamily="18" charset="0"/>
              </a:defRPr>
            </a:lvl2pPr>
            <a:lvl3pPr algn="ctr" rtl="0" eaLnBrk="0" fontAlgn="base" hangingPunct="0">
              <a:spcBef>
                <a:spcPct val="0"/>
              </a:spcBef>
              <a:spcAft>
                <a:spcPct val="0"/>
              </a:spcAft>
              <a:defRPr sz="4400">
                <a:solidFill>
                  <a:srgbClr val="00279F"/>
                </a:solidFill>
                <a:latin typeface="Times New Roman" pitchFamily="18" charset="0"/>
              </a:defRPr>
            </a:lvl3pPr>
            <a:lvl4pPr algn="ctr" rtl="0" eaLnBrk="0" fontAlgn="base" hangingPunct="0">
              <a:spcBef>
                <a:spcPct val="0"/>
              </a:spcBef>
              <a:spcAft>
                <a:spcPct val="0"/>
              </a:spcAft>
              <a:defRPr sz="4400">
                <a:solidFill>
                  <a:srgbClr val="00279F"/>
                </a:solidFill>
                <a:latin typeface="Times New Roman" pitchFamily="18" charset="0"/>
              </a:defRPr>
            </a:lvl4pPr>
            <a:lvl5pPr algn="ctr" rtl="0" eaLnBrk="0" fontAlgn="base" hangingPunct="0">
              <a:spcBef>
                <a:spcPct val="0"/>
              </a:spcBef>
              <a:spcAft>
                <a:spcPct val="0"/>
              </a:spcAft>
              <a:defRPr sz="4400">
                <a:solidFill>
                  <a:srgbClr val="00279F"/>
                </a:solidFill>
                <a:latin typeface="Times New Roman" pitchFamily="18" charset="0"/>
              </a:defRPr>
            </a:lvl5pPr>
            <a:lvl6pPr marL="457200" algn="ctr" rtl="0" eaLnBrk="0" fontAlgn="base" hangingPunct="0">
              <a:spcBef>
                <a:spcPct val="0"/>
              </a:spcBef>
              <a:spcAft>
                <a:spcPct val="0"/>
              </a:spcAft>
              <a:defRPr sz="4400">
                <a:solidFill>
                  <a:srgbClr val="00279F"/>
                </a:solidFill>
                <a:latin typeface="Times New Roman" pitchFamily="18" charset="0"/>
              </a:defRPr>
            </a:lvl6pPr>
            <a:lvl7pPr marL="914400" algn="ctr" rtl="0" eaLnBrk="0" fontAlgn="base" hangingPunct="0">
              <a:spcBef>
                <a:spcPct val="0"/>
              </a:spcBef>
              <a:spcAft>
                <a:spcPct val="0"/>
              </a:spcAft>
              <a:defRPr sz="4400">
                <a:solidFill>
                  <a:srgbClr val="00279F"/>
                </a:solidFill>
                <a:latin typeface="Times New Roman" pitchFamily="18" charset="0"/>
              </a:defRPr>
            </a:lvl7pPr>
            <a:lvl8pPr marL="1371600" algn="ctr" rtl="0" eaLnBrk="0" fontAlgn="base" hangingPunct="0">
              <a:spcBef>
                <a:spcPct val="0"/>
              </a:spcBef>
              <a:spcAft>
                <a:spcPct val="0"/>
              </a:spcAft>
              <a:defRPr sz="4400">
                <a:solidFill>
                  <a:srgbClr val="00279F"/>
                </a:solidFill>
                <a:latin typeface="Times New Roman" pitchFamily="18" charset="0"/>
              </a:defRPr>
            </a:lvl8pPr>
            <a:lvl9pPr marL="1828800" algn="ctr" rtl="0" eaLnBrk="0" fontAlgn="base" hangingPunct="0">
              <a:spcBef>
                <a:spcPct val="0"/>
              </a:spcBef>
              <a:spcAft>
                <a:spcPct val="0"/>
              </a:spcAft>
              <a:defRPr sz="4400">
                <a:solidFill>
                  <a:srgbClr val="00279F"/>
                </a:solidFill>
                <a:latin typeface="Times New Roman" pitchFamily="18" charset="0"/>
              </a:defRPr>
            </a:lvl9pPr>
          </a:lstStyle>
          <a:p>
            <a:r>
              <a:rPr lang="en-US" b="1" dirty="0"/>
              <a:t>Risk Response Strategies</a:t>
            </a:r>
          </a:p>
        </p:txBody>
      </p:sp>
    </p:spTree>
    <p:extLst>
      <p:ext uri="{BB962C8B-B14F-4D97-AF65-F5344CB8AC3E}">
        <p14:creationId xmlns:p14="http://schemas.microsoft.com/office/powerpoint/2010/main" val="37332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dissolv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dissolv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dissolve">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dissolv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dissolve">
                                      <p:cBhvr>
                                        <p:cTn id="2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2712073" y="166261"/>
            <a:ext cx="7654413" cy="641135"/>
          </a:xfrm>
        </p:spPr>
        <p:txBody>
          <a:bodyPr>
            <a:normAutofit fontScale="90000"/>
          </a:bodyPr>
          <a:lstStyle/>
          <a:p>
            <a:r>
              <a:rPr lang="en-US" sz="4000" b="1" dirty="0"/>
              <a:t>Risk Response Strategies</a:t>
            </a:r>
          </a:p>
        </p:txBody>
      </p:sp>
      <p:sp>
        <p:nvSpPr>
          <p:cNvPr id="50179" name="Rectangle 3"/>
          <p:cNvSpPr>
            <a:spLocks noChangeArrowheads="1"/>
          </p:cNvSpPr>
          <p:nvPr/>
        </p:nvSpPr>
        <p:spPr bwMode="auto">
          <a:xfrm>
            <a:off x="1524001" y="61543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Gill Sans MT" panose="020B0502020104020203" pitchFamily="34" charset="0"/>
                <a:cs typeface="Arial" panose="020B0604020202020204" pitchFamily="34" charset="0"/>
              </a:defRPr>
            </a:lvl1pPr>
            <a:lvl2pPr marL="742950" indent="-285750" eaLnBrk="0" hangingPunct="0">
              <a:defRPr>
                <a:solidFill>
                  <a:schemeClr val="tx1"/>
                </a:solidFill>
                <a:latin typeface="Gill Sans MT" panose="020B0502020104020203" pitchFamily="34" charset="0"/>
                <a:cs typeface="Arial" panose="020B0604020202020204" pitchFamily="34" charset="0"/>
              </a:defRPr>
            </a:lvl2pPr>
            <a:lvl3pPr marL="1143000" indent="-228600" eaLnBrk="0" hangingPunct="0">
              <a:defRPr>
                <a:solidFill>
                  <a:schemeClr val="tx1"/>
                </a:solidFill>
                <a:latin typeface="Gill Sans MT" panose="020B0502020104020203" pitchFamily="34" charset="0"/>
                <a:cs typeface="Arial" panose="020B0604020202020204" pitchFamily="34" charset="0"/>
              </a:defRPr>
            </a:lvl3pPr>
            <a:lvl4pPr marL="1600200" indent="-228600" eaLnBrk="0" hangingPunct="0">
              <a:defRPr>
                <a:solidFill>
                  <a:schemeClr val="tx1"/>
                </a:solidFill>
                <a:latin typeface="Gill Sans MT" panose="020B0502020104020203" pitchFamily="34" charset="0"/>
                <a:cs typeface="Arial" panose="020B0604020202020204" pitchFamily="34" charset="0"/>
              </a:defRPr>
            </a:lvl4pPr>
            <a:lvl5pPr marL="2057400" indent="-228600" eaLnBrk="0" hangingPunct="0">
              <a:defRPr>
                <a:solidFill>
                  <a:schemeClr val="tx1"/>
                </a:solidFill>
                <a:latin typeface="Gill Sans MT" panose="020B0502020104020203"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ill Sans MT" panose="020B0502020104020203" pitchFamily="34" charset="0"/>
                <a:cs typeface="Arial" panose="020B0604020202020204" pitchFamily="34" charset="0"/>
              </a:defRPr>
            </a:lvl9pPr>
          </a:lstStyle>
          <a:p>
            <a:pPr eaLnBrk="1" hangingPunct="1"/>
            <a:endParaRPr lang="en-US" altLang="en-US">
              <a:solidFill>
                <a:prstClr val="black"/>
              </a:solidFill>
              <a:latin typeface="Arial" panose="020B0604020202020204" pitchFamily="34" charset="0"/>
            </a:endParaRPr>
          </a:p>
        </p:txBody>
      </p:sp>
      <p:pic>
        <p:nvPicPr>
          <p:cNvPr id="50180" name="Picture 6" descr="ftp://ftp.cengage.com/../CPM3e_JPEGs/ch10/Exhibit%2010_12.jpg"/>
          <p:cNvPicPr>
            <a:picLocks noChangeAspect="1" noChangeArrowheads="1"/>
          </p:cNvPicPr>
          <p:nvPr/>
        </p:nvPicPr>
        <p:blipFill rotWithShape="1">
          <a:blip r:embed="rId2">
            <a:extLst>
              <a:ext uri="{28A0092B-C50C-407E-A947-70E740481C1C}">
                <a14:useLocalDpi xmlns:a14="http://schemas.microsoft.com/office/drawing/2010/main" val="0"/>
              </a:ext>
            </a:extLst>
          </a:blip>
          <a:srcRect t="8838" b="9381"/>
          <a:stretch/>
        </p:blipFill>
        <p:spPr bwMode="auto">
          <a:xfrm>
            <a:off x="651753" y="800099"/>
            <a:ext cx="9824935" cy="5629883"/>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6539280" y="6678968"/>
            <a:ext cx="4214329" cy="338554"/>
          </a:xfrm>
          <a:prstGeom prst="rect">
            <a:avLst/>
          </a:prstGeom>
        </p:spPr>
        <p:txBody>
          <a:bodyPr wrap="square">
            <a:spAutoFit/>
          </a:bodyPr>
          <a:lstStyle/>
          <a:p>
            <a:r>
              <a:rPr lang="en-GB" sz="800" dirty="0" err="1">
                <a:ea typeface="Times New Roman" panose="02020603050405020304" pitchFamily="18" charset="0"/>
              </a:rPr>
              <a:t>Kloppenborg</a:t>
            </a:r>
            <a:r>
              <a:rPr lang="en-GB" sz="800" dirty="0">
                <a:ea typeface="Times New Roman" panose="02020603050405020304" pitchFamily="18" charset="0"/>
              </a:rPr>
              <a:t>, T (2014) </a:t>
            </a:r>
            <a:r>
              <a:rPr lang="en-GB" sz="800" i="1" dirty="0">
                <a:ea typeface="Times New Roman" panose="02020603050405020304" pitchFamily="18" charset="0"/>
              </a:rPr>
              <a:t>Contemporary Project Management</a:t>
            </a:r>
            <a:r>
              <a:rPr lang="en-GB" sz="800" dirty="0">
                <a:ea typeface="Times New Roman" panose="02020603050405020304" pitchFamily="18" charset="0"/>
              </a:rPr>
              <a:t>. Stamford, USA: Cengage Learning</a:t>
            </a:r>
          </a:p>
        </p:txBody>
      </p:sp>
    </p:spTree>
    <p:extLst>
      <p:ext uri="{BB962C8B-B14F-4D97-AF65-F5344CB8AC3E}">
        <p14:creationId xmlns:p14="http://schemas.microsoft.com/office/powerpoint/2010/main" val="1279016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2"/>
          <p:cNvSpPr>
            <a:spLocks noGrp="1" noChangeArrowheads="1"/>
          </p:cNvSpPr>
          <p:nvPr>
            <p:ph type="title"/>
          </p:nvPr>
        </p:nvSpPr>
        <p:spPr>
          <a:xfrm>
            <a:off x="2956744" y="269710"/>
            <a:ext cx="7209811" cy="651272"/>
          </a:xfrm>
        </p:spPr>
        <p:txBody>
          <a:bodyPr>
            <a:normAutofit fontScale="90000"/>
          </a:bodyPr>
          <a:lstStyle/>
          <a:p>
            <a:pPr algn="ctr"/>
            <a:r>
              <a:rPr lang="en-US" altLang="en-US" b="1" dirty="0">
                <a:solidFill>
                  <a:schemeClr val="accent1">
                    <a:lumMod val="50000"/>
                  </a:schemeClr>
                </a:solidFill>
              </a:rPr>
              <a:t>Risk Monitoring and Control</a:t>
            </a:r>
            <a:endParaRPr lang="en-US" altLang="en-US" sz="4050" b="1" dirty="0">
              <a:solidFill>
                <a:schemeClr val="accent1">
                  <a:lumMod val="50000"/>
                </a:schemeClr>
              </a:solidFill>
            </a:endParaRPr>
          </a:p>
        </p:txBody>
      </p:sp>
      <p:sp>
        <p:nvSpPr>
          <p:cNvPr id="72708" name="Rectangle 3"/>
          <p:cNvSpPr>
            <a:spLocks noGrp="1" noChangeArrowheads="1"/>
          </p:cNvSpPr>
          <p:nvPr>
            <p:ph type="body" idx="1"/>
          </p:nvPr>
        </p:nvSpPr>
        <p:spPr>
          <a:xfrm>
            <a:off x="783771" y="1404913"/>
            <a:ext cx="10368643" cy="5340016"/>
          </a:xfrm>
        </p:spPr>
        <p:txBody>
          <a:bodyPr/>
          <a:lstStyle/>
          <a:p>
            <a:r>
              <a:rPr lang="en-US" altLang="en-US" dirty="0"/>
              <a:t>Involves executing the risk management process to respond to risk events (This is an ongoing activity)</a:t>
            </a:r>
          </a:p>
          <a:p>
            <a:r>
              <a:rPr lang="en-US" altLang="en-US" dirty="0"/>
              <a:t>Main outputs of risk monitoring and control are:</a:t>
            </a:r>
          </a:p>
          <a:p>
            <a:pPr lvl="1"/>
            <a:r>
              <a:rPr lang="en-US" altLang="en-US" dirty="0"/>
              <a:t>Requested changes</a:t>
            </a:r>
          </a:p>
          <a:p>
            <a:pPr lvl="1"/>
            <a:r>
              <a:rPr lang="en-US" altLang="en-US" dirty="0"/>
              <a:t>Recommended corrective and preventive actions</a:t>
            </a:r>
          </a:p>
          <a:p>
            <a:pPr lvl="1"/>
            <a:r>
              <a:rPr lang="en-US" altLang="en-US" dirty="0"/>
              <a:t>Updates to the risk register, project management plan</a:t>
            </a:r>
            <a:endParaRPr lang="en-US" altLang="en-US" sz="2250" dirty="0"/>
          </a:p>
        </p:txBody>
      </p:sp>
      <p:sp>
        <p:nvSpPr>
          <p:cNvPr id="6" name="Slide Number Placeholder 5"/>
          <p:cNvSpPr>
            <a:spLocks noGrp="1"/>
          </p:cNvSpPr>
          <p:nvPr>
            <p:ph type="sldNum" sz="quarter" idx="4294967295"/>
          </p:nvPr>
        </p:nvSpPr>
        <p:spPr>
          <a:xfrm>
            <a:off x="2776538" y="5514975"/>
            <a:ext cx="342900" cy="342900"/>
          </a:xfrm>
          <a:prstGeom prst="ellipse">
            <a:avLst/>
          </a:prstGeom>
        </p:spPr>
        <p:txBody>
          <a:bodyPr/>
          <a:lstStyle>
            <a:lvl1pPr eaLnBrk="0" hangingPunct="0">
              <a:defRPr sz="1650">
                <a:solidFill>
                  <a:schemeClr val="tx1"/>
                </a:solidFill>
                <a:latin typeface="Arial" panose="020B0604020202020204" pitchFamily="34" charset="0"/>
              </a:defRPr>
            </a:lvl1pPr>
            <a:lvl2pPr marL="557213" indent="-214313" eaLnBrk="0" hangingPunct="0">
              <a:defRPr sz="1650">
                <a:solidFill>
                  <a:schemeClr val="tx1"/>
                </a:solidFill>
                <a:latin typeface="Arial" panose="020B0604020202020204" pitchFamily="34" charset="0"/>
              </a:defRPr>
            </a:lvl2pPr>
            <a:lvl3pPr marL="857250" indent="-171450" eaLnBrk="0" hangingPunct="0">
              <a:defRPr sz="1650">
                <a:solidFill>
                  <a:schemeClr val="tx1"/>
                </a:solidFill>
                <a:latin typeface="Arial" panose="020B0604020202020204" pitchFamily="34" charset="0"/>
              </a:defRPr>
            </a:lvl3pPr>
            <a:lvl4pPr marL="1200150" indent="-171450" eaLnBrk="0" hangingPunct="0">
              <a:defRPr sz="1650">
                <a:solidFill>
                  <a:schemeClr val="tx1"/>
                </a:solidFill>
                <a:latin typeface="Arial" panose="020B0604020202020204" pitchFamily="34" charset="0"/>
              </a:defRPr>
            </a:lvl4pPr>
            <a:lvl5pPr marL="1543050" indent="-171450" eaLnBrk="0" hangingPunct="0">
              <a:defRPr sz="1650">
                <a:solidFill>
                  <a:schemeClr val="tx1"/>
                </a:solidFill>
                <a:latin typeface="Arial" panose="020B0604020202020204" pitchFamily="34" charset="0"/>
              </a:defRPr>
            </a:lvl5pPr>
            <a:lvl6pPr marL="1885950" indent="-171450" eaLnBrk="0" fontAlgn="base" hangingPunct="0">
              <a:spcBef>
                <a:spcPct val="0"/>
              </a:spcBef>
              <a:spcAft>
                <a:spcPct val="0"/>
              </a:spcAft>
              <a:defRPr sz="1650">
                <a:solidFill>
                  <a:schemeClr val="tx1"/>
                </a:solidFill>
                <a:latin typeface="Arial" panose="020B0604020202020204" pitchFamily="34" charset="0"/>
              </a:defRPr>
            </a:lvl6pPr>
            <a:lvl7pPr marL="2228850" indent="-171450" eaLnBrk="0" fontAlgn="base" hangingPunct="0">
              <a:spcBef>
                <a:spcPct val="0"/>
              </a:spcBef>
              <a:spcAft>
                <a:spcPct val="0"/>
              </a:spcAft>
              <a:defRPr sz="1650">
                <a:solidFill>
                  <a:schemeClr val="tx1"/>
                </a:solidFill>
                <a:latin typeface="Arial" panose="020B0604020202020204" pitchFamily="34" charset="0"/>
              </a:defRPr>
            </a:lvl7pPr>
            <a:lvl8pPr marL="2571750" indent="-171450" eaLnBrk="0" fontAlgn="base" hangingPunct="0">
              <a:spcBef>
                <a:spcPct val="0"/>
              </a:spcBef>
              <a:spcAft>
                <a:spcPct val="0"/>
              </a:spcAft>
              <a:defRPr sz="1650">
                <a:solidFill>
                  <a:schemeClr val="tx1"/>
                </a:solidFill>
                <a:latin typeface="Arial" panose="020B0604020202020204" pitchFamily="34" charset="0"/>
              </a:defRPr>
            </a:lvl8pPr>
            <a:lvl9pPr marL="2914650" indent="-171450" eaLnBrk="0" fontAlgn="base" hangingPunct="0">
              <a:spcBef>
                <a:spcPct val="0"/>
              </a:spcBef>
              <a:spcAft>
                <a:spcPct val="0"/>
              </a:spcAft>
              <a:defRPr sz="1650">
                <a:solidFill>
                  <a:schemeClr val="tx1"/>
                </a:solidFill>
                <a:latin typeface="Arial" panose="020B0604020202020204" pitchFamily="34" charset="0"/>
              </a:defRPr>
            </a:lvl9pPr>
          </a:lstStyle>
          <a:p>
            <a:pPr eaLnBrk="1" hangingPunct="1"/>
            <a:fld id="{126A07A8-7C4C-4D08-811E-5E26EA8B97DF}" type="slidenum">
              <a:rPr lang="en-US" altLang="en-US" sz="1050">
                <a:solidFill>
                  <a:srgbClr val="FFFFFF"/>
                </a:solidFill>
              </a:rPr>
              <a:pPr eaLnBrk="1" hangingPunct="1"/>
              <a:t>30</a:t>
            </a:fld>
            <a:endParaRPr lang="en-US" altLang="en-US" sz="1050">
              <a:solidFill>
                <a:srgbClr val="FFFFFF"/>
              </a:solidFill>
            </a:endParaRPr>
          </a:p>
        </p:txBody>
      </p:sp>
    </p:spTree>
    <p:extLst>
      <p:ext uri="{BB962C8B-B14F-4D97-AF65-F5344CB8AC3E}">
        <p14:creationId xmlns:p14="http://schemas.microsoft.com/office/powerpoint/2010/main" val="24940340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sz="4800" b="1" dirty="0"/>
              <a:t>Contingency Plan</a:t>
            </a:r>
          </a:p>
        </p:txBody>
      </p:sp>
      <p:sp>
        <p:nvSpPr>
          <p:cNvPr id="52227" name="Rectangle 3"/>
          <p:cNvSpPr>
            <a:spLocks noGrp="1" noChangeArrowheads="1"/>
          </p:cNvSpPr>
          <p:nvPr>
            <p:ph type="body" idx="1"/>
          </p:nvPr>
        </p:nvSpPr>
        <p:spPr>
          <a:xfrm>
            <a:off x="1469572" y="1600200"/>
            <a:ext cx="9780814" cy="4800600"/>
          </a:xfrm>
        </p:spPr>
        <p:txBody>
          <a:bodyPr/>
          <a:lstStyle/>
          <a:p>
            <a:r>
              <a:rPr lang="en-GB" dirty="0"/>
              <a:t>Financial provision or alternatives plans for major risks (%age of Budget)</a:t>
            </a:r>
          </a:p>
          <a:p>
            <a:r>
              <a:rPr lang="en-GB" dirty="0"/>
              <a:t>Disaster recovery plan</a:t>
            </a:r>
          </a:p>
          <a:p>
            <a:pPr lvl="1"/>
            <a:r>
              <a:rPr lang="en-GB" dirty="0"/>
              <a:t>Prepared in advance by the project team</a:t>
            </a:r>
          </a:p>
          <a:p>
            <a:r>
              <a:rPr lang="en-GB" dirty="0"/>
              <a:t>Introduce a systematic procedure and train personnel</a:t>
            </a:r>
          </a:p>
        </p:txBody>
      </p:sp>
    </p:spTree>
    <p:extLst>
      <p:ext uri="{BB962C8B-B14F-4D97-AF65-F5344CB8AC3E}">
        <p14:creationId xmlns:p14="http://schemas.microsoft.com/office/powerpoint/2010/main" val="2396690704"/>
      </p:ext>
    </p:extLst>
  </p:cSld>
  <p:clrMapOvr>
    <a:masterClrMapping/>
  </p:clrMapOvr>
  <p:transition>
    <p:pull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743200" y="76200"/>
            <a:ext cx="8011886" cy="1143000"/>
          </a:xfrm>
        </p:spPr>
        <p:txBody>
          <a:bodyPr>
            <a:normAutofit fontScale="90000"/>
          </a:bodyPr>
          <a:lstStyle/>
          <a:p>
            <a:r>
              <a:rPr lang="en-US" b="1" dirty="0"/>
              <a:t>Useful tools to help monitor risk</a:t>
            </a:r>
          </a:p>
        </p:txBody>
      </p:sp>
      <p:sp>
        <p:nvSpPr>
          <p:cNvPr id="24579" name="Rectangle 3"/>
          <p:cNvSpPr>
            <a:spLocks noGrp="1" noChangeArrowheads="1"/>
          </p:cNvSpPr>
          <p:nvPr>
            <p:ph type="body" idx="1"/>
          </p:nvPr>
        </p:nvSpPr>
        <p:spPr>
          <a:xfrm>
            <a:off x="522514" y="1061357"/>
            <a:ext cx="11332029" cy="5159829"/>
          </a:xfrm>
        </p:spPr>
        <p:txBody>
          <a:bodyPr>
            <a:noAutofit/>
          </a:bodyPr>
          <a:lstStyle/>
          <a:p>
            <a:pPr>
              <a:lnSpc>
                <a:spcPct val="160000"/>
              </a:lnSpc>
              <a:spcBef>
                <a:spcPts val="0"/>
              </a:spcBef>
              <a:defRPr/>
            </a:pPr>
            <a:r>
              <a:rPr lang="en-US" sz="2800" b="1" dirty="0"/>
              <a:t>Keeping a risk register</a:t>
            </a:r>
          </a:p>
          <a:p>
            <a:pPr lvl="1">
              <a:lnSpc>
                <a:spcPct val="160000"/>
              </a:lnSpc>
              <a:spcBef>
                <a:spcPts val="0"/>
              </a:spcBef>
              <a:defRPr/>
            </a:pPr>
            <a:r>
              <a:rPr lang="en-US" sz="2400" dirty="0"/>
              <a:t>Once the risks have been identified &amp; </a:t>
            </a:r>
            <a:r>
              <a:rPr lang="en-US" sz="2400" dirty="0" err="1"/>
              <a:t>analysed</a:t>
            </a:r>
            <a:r>
              <a:rPr lang="en-US" sz="2400" dirty="0"/>
              <a:t>, they can be described, recorded &amp; tracked in the form of a risk register and </a:t>
            </a:r>
            <a:r>
              <a:rPr lang="en-US" sz="2400" dirty="0" err="1"/>
              <a:t>standardised</a:t>
            </a:r>
            <a:r>
              <a:rPr lang="en-US" sz="2400" dirty="0"/>
              <a:t> risk information sheets</a:t>
            </a:r>
          </a:p>
          <a:p>
            <a:pPr>
              <a:lnSpc>
                <a:spcPct val="160000"/>
              </a:lnSpc>
              <a:spcBef>
                <a:spcPts val="0"/>
              </a:spcBef>
              <a:defRPr/>
            </a:pPr>
            <a:r>
              <a:rPr lang="en-US" sz="2800" b="1" dirty="0"/>
              <a:t>Risk concept map</a:t>
            </a:r>
          </a:p>
          <a:p>
            <a:pPr lvl="1">
              <a:lnSpc>
                <a:spcPct val="160000"/>
              </a:lnSpc>
              <a:spcBef>
                <a:spcPts val="0"/>
              </a:spcBef>
              <a:defRPr/>
            </a:pPr>
            <a:r>
              <a:rPr lang="en-US" sz="2400" dirty="0"/>
              <a:t>A flow diagram derived from soft system thinking principles designed to show in one picture the total risk scenario for a business</a:t>
            </a:r>
            <a:endParaRPr lang="en-US" dirty="0"/>
          </a:p>
        </p:txBody>
      </p:sp>
    </p:spTree>
    <p:extLst>
      <p:ext uri="{BB962C8B-B14F-4D97-AF65-F5344CB8AC3E}">
        <p14:creationId xmlns:p14="http://schemas.microsoft.com/office/powerpoint/2010/main" val="3420124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6978" name="Rectangle 8194"/>
          <p:cNvSpPr>
            <a:spLocks noGrp="1" noChangeArrowheads="1"/>
          </p:cNvSpPr>
          <p:nvPr>
            <p:ph type="title"/>
          </p:nvPr>
        </p:nvSpPr>
        <p:spPr>
          <a:xfrm>
            <a:off x="2505075" y="76200"/>
            <a:ext cx="7772400" cy="1143000"/>
          </a:xfrm>
        </p:spPr>
        <p:txBody>
          <a:bodyPr/>
          <a:lstStyle/>
          <a:p>
            <a:r>
              <a:rPr lang="en-GB" b="1" dirty="0"/>
              <a:t>Project Risk Register</a:t>
            </a:r>
            <a:endParaRPr lang="en-GB" sz="2800" b="1" dirty="0"/>
          </a:p>
        </p:txBody>
      </p:sp>
      <p:sp>
        <p:nvSpPr>
          <p:cNvPr id="126989" name="Text Box 8205"/>
          <p:cNvSpPr txBox="1">
            <a:spLocks noChangeArrowheads="1"/>
          </p:cNvSpPr>
          <p:nvPr/>
        </p:nvSpPr>
        <p:spPr bwMode="auto">
          <a:xfrm>
            <a:off x="2598164" y="4133778"/>
            <a:ext cx="1050925" cy="336550"/>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Technical</a:t>
            </a:r>
          </a:p>
        </p:txBody>
      </p:sp>
      <p:sp>
        <p:nvSpPr>
          <p:cNvPr id="126990" name="Text Box 8206"/>
          <p:cNvSpPr txBox="1">
            <a:spLocks noChangeArrowheads="1"/>
          </p:cNvSpPr>
          <p:nvPr/>
        </p:nvSpPr>
        <p:spPr bwMode="auto">
          <a:xfrm>
            <a:off x="2590083" y="2203450"/>
            <a:ext cx="881063" cy="336550"/>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Political</a:t>
            </a:r>
          </a:p>
        </p:txBody>
      </p:sp>
      <p:sp>
        <p:nvSpPr>
          <p:cNvPr id="126992" name="Text Box 8208"/>
          <p:cNvSpPr txBox="1">
            <a:spLocks noChangeArrowheads="1"/>
          </p:cNvSpPr>
          <p:nvPr/>
        </p:nvSpPr>
        <p:spPr bwMode="auto">
          <a:xfrm>
            <a:off x="2583085" y="5397500"/>
            <a:ext cx="679450" cy="336550"/>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Legal</a:t>
            </a:r>
          </a:p>
        </p:txBody>
      </p:sp>
      <p:sp>
        <p:nvSpPr>
          <p:cNvPr id="126993" name="Text Box 8209"/>
          <p:cNvSpPr txBox="1">
            <a:spLocks noChangeArrowheads="1"/>
          </p:cNvSpPr>
          <p:nvPr/>
        </p:nvSpPr>
        <p:spPr bwMode="auto">
          <a:xfrm>
            <a:off x="2582941" y="4705061"/>
            <a:ext cx="1494320" cy="338554"/>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Environmental</a:t>
            </a:r>
          </a:p>
        </p:txBody>
      </p:sp>
      <p:sp>
        <p:nvSpPr>
          <p:cNvPr id="126994" name="Text Box 8210"/>
          <p:cNvSpPr txBox="1">
            <a:spLocks noChangeArrowheads="1"/>
          </p:cNvSpPr>
          <p:nvPr/>
        </p:nvSpPr>
        <p:spPr bwMode="auto">
          <a:xfrm>
            <a:off x="2590083" y="2821277"/>
            <a:ext cx="1074738" cy="336550"/>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Economic</a:t>
            </a:r>
          </a:p>
        </p:txBody>
      </p:sp>
      <p:sp>
        <p:nvSpPr>
          <p:cNvPr id="126995" name="Text Box 8211"/>
          <p:cNvSpPr txBox="1">
            <a:spLocks noChangeArrowheads="1"/>
          </p:cNvSpPr>
          <p:nvPr/>
        </p:nvSpPr>
        <p:spPr bwMode="auto">
          <a:xfrm>
            <a:off x="2597879" y="3443288"/>
            <a:ext cx="740908" cy="338554"/>
          </a:xfrm>
          <a:prstGeom prst="rect">
            <a:avLst/>
          </a:prstGeom>
          <a:noFill/>
          <a:ln w="12700">
            <a:noFill/>
            <a:miter lim="800000"/>
            <a:headEnd/>
            <a:tailEnd/>
          </a:ln>
        </p:spPr>
        <p:txBody>
          <a:bodyPr wrap="none">
            <a:spAutoFit/>
          </a:bodyPr>
          <a:lstStyle/>
          <a:p>
            <a:pPr defTabSz="762000"/>
            <a:r>
              <a:rPr lang="en-GB" sz="1600" dirty="0">
                <a:solidFill>
                  <a:srgbClr val="000000"/>
                </a:solidFill>
                <a:latin typeface="Arial" charset="0"/>
              </a:rPr>
              <a:t>Social</a:t>
            </a:r>
          </a:p>
        </p:txBody>
      </p:sp>
      <p:grpSp>
        <p:nvGrpSpPr>
          <p:cNvPr id="2" name="Group 8228"/>
          <p:cNvGrpSpPr>
            <a:grpSpLocks/>
          </p:cNvGrpSpPr>
          <p:nvPr/>
        </p:nvGrpSpPr>
        <p:grpSpPr bwMode="auto">
          <a:xfrm>
            <a:off x="1758951" y="1473201"/>
            <a:ext cx="8691563" cy="5014913"/>
            <a:chOff x="148" y="928"/>
            <a:chExt cx="5475" cy="3159"/>
          </a:xfrm>
        </p:grpSpPr>
        <p:grpSp>
          <p:nvGrpSpPr>
            <p:cNvPr id="67594" name="Group 8221"/>
            <p:cNvGrpSpPr>
              <a:grpSpLocks/>
            </p:cNvGrpSpPr>
            <p:nvPr/>
          </p:nvGrpSpPr>
          <p:grpSpPr bwMode="auto">
            <a:xfrm>
              <a:off x="148" y="928"/>
              <a:ext cx="5475" cy="3159"/>
              <a:chOff x="148" y="928"/>
              <a:chExt cx="5475" cy="3159"/>
            </a:xfrm>
          </p:grpSpPr>
          <p:grpSp>
            <p:nvGrpSpPr>
              <p:cNvPr id="67601" name="Group 8219"/>
              <p:cNvGrpSpPr>
                <a:grpSpLocks/>
              </p:cNvGrpSpPr>
              <p:nvPr/>
            </p:nvGrpSpPr>
            <p:grpSpPr bwMode="auto">
              <a:xfrm>
                <a:off x="148" y="928"/>
                <a:ext cx="5469" cy="3159"/>
                <a:chOff x="148" y="928"/>
                <a:chExt cx="5469" cy="3159"/>
              </a:xfrm>
            </p:grpSpPr>
            <p:grpSp>
              <p:nvGrpSpPr>
                <p:cNvPr id="67603" name="Group 8218"/>
                <p:cNvGrpSpPr>
                  <a:grpSpLocks/>
                </p:cNvGrpSpPr>
                <p:nvPr/>
              </p:nvGrpSpPr>
              <p:grpSpPr bwMode="auto">
                <a:xfrm>
                  <a:off x="148" y="928"/>
                  <a:ext cx="5371" cy="366"/>
                  <a:chOff x="148" y="928"/>
                  <a:chExt cx="5371" cy="366"/>
                </a:xfrm>
              </p:grpSpPr>
              <p:sp>
                <p:nvSpPr>
                  <p:cNvPr id="67610" name="Text Box 8198"/>
                  <p:cNvSpPr txBox="1">
                    <a:spLocks noChangeArrowheads="1"/>
                  </p:cNvSpPr>
                  <p:nvPr/>
                </p:nvSpPr>
                <p:spPr bwMode="auto">
                  <a:xfrm>
                    <a:off x="148" y="928"/>
                    <a:ext cx="565" cy="212"/>
                  </a:xfrm>
                  <a:prstGeom prst="rect">
                    <a:avLst/>
                  </a:prstGeom>
                  <a:noFill/>
                  <a:ln w="12700">
                    <a:noFill/>
                    <a:miter lim="800000"/>
                    <a:headEnd/>
                    <a:tailEnd/>
                  </a:ln>
                </p:spPr>
                <p:txBody>
                  <a:bodyPr wrap="none">
                    <a:spAutoFit/>
                  </a:bodyPr>
                  <a:lstStyle/>
                  <a:p>
                    <a:pPr defTabSz="762000"/>
                    <a:r>
                      <a:rPr lang="en-GB" sz="1600">
                        <a:solidFill>
                          <a:srgbClr val="000000"/>
                        </a:solidFill>
                        <a:latin typeface="Arial" charset="0"/>
                      </a:rPr>
                      <a:t>Risk N</a:t>
                    </a:r>
                    <a:r>
                      <a:rPr lang="en-GB" sz="1600" baseline="30000">
                        <a:solidFill>
                          <a:srgbClr val="000000"/>
                        </a:solidFill>
                        <a:latin typeface="Arial" charset="0"/>
                      </a:rPr>
                      <a:t>o.</a:t>
                    </a:r>
                  </a:p>
                </p:txBody>
              </p:sp>
              <p:sp>
                <p:nvSpPr>
                  <p:cNvPr id="67611" name="Text Box 8199"/>
                  <p:cNvSpPr txBox="1">
                    <a:spLocks noChangeArrowheads="1"/>
                  </p:cNvSpPr>
                  <p:nvPr/>
                </p:nvSpPr>
                <p:spPr bwMode="auto">
                  <a:xfrm>
                    <a:off x="717" y="928"/>
                    <a:ext cx="1196" cy="212"/>
                  </a:xfrm>
                  <a:prstGeom prst="rect">
                    <a:avLst/>
                  </a:prstGeom>
                  <a:noFill/>
                  <a:ln w="12700">
                    <a:noFill/>
                    <a:miter lim="800000"/>
                    <a:headEnd/>
                    <a:tailEnd/>
                  </a:ln>
                </p:spPr>
                <p:txBody>
                  <a:bodyPr wrap="none">
                    <a:spAutoFit/>
                  </a:bodyPr>
                  <a:lstStyle/>
                  <a:p>
                    <a:pPr defTabSz="762000"/>
                    <a:r>
                      <a:rPr lang="en-GB" sz="1600">
                        <a:solidFill>
                          <a:srgbClr val="000000"/>
                        </a:solidFill>
                        <a:latin typeface="Arial" charset="0"/>
                      </a:rPr>
                      <a:t>Type &amp; Description</a:t>
                    </a:r>
                  </a:p>
                </p:txBody>
              </p:sp>
              <p:sp>
                <p:nvSpPr>
                  <p:cNvPr id="67612" name="Text Box 8200"/>
                  <p:cNvSpPr txBox="1">
                    <a:spLocks noChangeArrowheads="1"/>
                  </p:cNvSpPr>
                  <p:nvPr/>
                </p:nvSpPr>
                <p:spPr bwMode="auto">
                  <a:xfrm>
                    <a:off x="2092" y="928"/>
                    <a:ext cx="847" cy="212"/>
                  </a:xfrm>
                  <a:prstGeom prst="rect">
                    <a:avLst/>
                  </a:prstGeom>
                  <a:noFill/>
                  <a:ln w="12700">
                    <a:noFill/>
                    <a:miter lim="800000"/>
                    <a:headEnd/>
                    <a:tailEnd/>
                  </a:ln>
                </p:spPr>
                <p:txBody>
                  <a:bodyPr wrap="none">
                    <a:spAutoFit/>
                  </a:bodyPr>
                  <a:lstStyle/>
                  <a:p>
                    <a:pPr defTabSz="762000"/>
                    <a:r>
                      <a:rPr lang="en-GB" sz="1600">
                        <a:solidFill>
                          <a:srgbClr val="000000"/>
                        </a:solidFill>
                        <a:latin typeface="Arial" charset="0"/>
                      </a:rPr>
                      <a:t>Likely Cause</a:t>
                    </a:r>
                  </a:p>
                </p:txBody>
              </p:sp>
              <p:sp>
                <p:nvSpPr>
                  <p:cNvPr id="67613" name="Text Box 8201"/>
                  <p:cNvSpPr txBox="1">
                    <a:spLocks noChangeArrowheads="1"/>
                  </p:cNvSpPr>
                  <p:nvPr/>
                </p:nvSpPr>
                <p:spPr bwMode="auto">
                  <a:xfrm>
                    <a:off x="3075" y="928"/>
                    <a:ext cx="712" cy="366"/>
                  </a:xfrm>
                  <a:prstGeom prst="rect">
                    <a:avLst/>
                  </a:prstGeom>
                  <a:noFill/>
                  <a:ln w="12700">
                    <a:noFill/>
                    <a:miter lim="800000"/>
                    <a:headEnd/>
                    <a:tailEnd/>
                  </a:ln>
                </p:spPr>
                <p:txBody>
                  <a:bodyPr wrap="none">
                    <a:spAutoFit/>
                  </a:bodyPr>
                  <a:lstStyle/>
                  <a:p>
                    <a:pPr algn="ctr" defTabSz="762000"/>
                    <a:r>
                      <a:rPr lang="en-GB" sz="1600">
                        <a:solidFill>
                          <a:srgbClr val="000000"/>
                        </a:solidFill>
                        <a:latin typeface="Arial" charset="0"/>
                      </a:rPr>
                      <a:t>Probability</a:t>
                    </a:r>
                  </a:p>
                  <a:p>
                    <a:pPr algn="ctr" defTabSz="762000"/>
                    <a:r>
                      <a:rPr lang="en-GB" sz="1600">
                        <a:solidFill>
                          <a:srgbClr val="000000"/>
                        </a:solidFill>
                        <a:latin typeface="Arial" charset="0"/>
                      </a:rPr>
                      <a:t> </a:t>
                    </a:r>
                    <a:r>
                      <a:rPr lang="en-GB" sz="1200">
                        <a:solidFill>
                          <a:srgbClr val="000000"/>
                        </a:solidFill>
                        <a:latin typeface="Arial" charset="0"/>
                      </a:rPr>
                      <a:t>(L,M,H)</a:t>
                    </a:r>
                  </a:p>
                </p:txBody>
              </p:sp>
              <p:sp>
                <p:nvSpPr>
                  <p:cNvPr id="67614" name="Text Box 8202"/>
                  <p:cNvSpPr txBox="1">
                    <a:spLocks noChangeArrowheads="1"/>
                  </p:cNvSpPr>
                  <p:nvPr/>
                </p:nvSpPr>
                <p:spPr bwMode="auto">
                  <a:xfrm>
                    <a:off x="3830" y="928"/>
                    <a:ext cx="501" cy="327"/>
                  </a:xfrm>
                  <a:prstGeom prst="rect">
                    <a:avLst/>
                  </a:prstGeom>
                  <a:noFill/>
                  <a:ln w="12700">
                    <a:noFill/>
                    <a:miter lim="800000"/>
                    <a:headEnd/>
                    <a:tailEnd/>
                  </a:ln>
                </p:spPr>
                <p:txBody>
                  <a:bodyPr wrap="none">
                    <a:spAutoFit/>
                  </a:bodyPr>
                  <a:lstStyle/>
                  <a:p>
                    <a:pPr algn="ctr" defTabSz="762000"/>
                    <a:r>
                      <a:rPr lang="en-GB" sz="1600">
                        <a:solidFill>
                          <a:srgbClr val="000000"/>
                        </a:solidFill>
                        <a:latin typeface="Arial" charset="0"/>
                      </a:rPr>
                      <a:t>Impact</a:t>
                    </a:r>
                  </a:p>
                  <a:p>
                    <a:pPr algn="ctr" defTabSz="762000"/>
                    <a:r>
                      <a:rPr lang="en-GB" sz="1200">
                        <a:solidFill>
                          <a:srgbClr val="000000"/>
                        </a:solidFill>
                        <a:latin typeface="Arial" charset="0"/>
                      </a:rPr>
                      <a:t>(L,M,H)</a:t>
                    </a:r>
                  </a:p>
                </p:txBody>
              </p:sp>
              <p:sp>
                <p:nvSpPr>
                  <p:cNvPr id="67615" name="Text Box 8203"/>
                  <p:cNvSpPr txBox="1">
                    <a:spLocks noChangeArrowheads="1"/>
                  </p:cNvSpPr>
                  <p:nvPr/>
                </p:nvSpPr>
                <p:spPr bwMode="auto">
                  <a:xfrm>
                    <a:off x="4543" y="928"/>
                    <a:ext cx="976" cy="212"/>
                  </a:xfrm>
                  <a:prstGeom prst="rect">
                    <a:avLst/>
                  </a:prstGeom>
                  <a:noFill/>
                  <a:ln w="12700">
                    <a:noFill/>
                    <a:miter lim="800000"/>
                    <a:headEnd/>
                    <a:tailEnd/>
                  </a:ln>
                </p:spPr>
                <p:txBody>
                  <a:bodyPr wrap="none">
                    <a:spAutoFit/>
                  </a:bodyPr>
                  <a:lstStyle/>
                  <a:p>
                    <a:pPr defTabSz="762000"/>
                    <a:r>
                      <a:rPr lang="en-GB" sz="1600">
                        <a:solidFill>
                          <a:srgbClr val="000000"/>
                        </a:solidFill>
                        <a:latin typeface="Arial" charset="0"/>
                      </a:rPr>
                      <a:t>Action required</a:t>
                    </a:r>
                  </a:p>
                </p:txBody>
              </p:sp>
            </p:grpSp>
            <p:sp>
              <p:nvSpPr>
                <p:cNvPr id="67604" name="Rectangle 8212"/>
                <p:cNvSpPr>
                  <a:spLocks noChangeArrowheads="1"/>
                </p:cNvSpPr>
                <p:nvPr/>
              </p:nvSpPr>
              <p:spPr bwMode="auto">
                <a:xfrm>
                  <a:off x="180" y="935"/>
                  <a:ext cx="5437" cy="3145"/>
                </a:xfrm>
                <a:prstGeom prst="rect">
                  <a:avLst/>
                </a:prstGeom>
                <a:noFill/>
                <a:ln w="28575">
                  <a:solidFill>
                    <a:schemeClr val="tx1"/>
                  </a:solidFill>
                  <a:miter lim="800000"/>
                  <a:headEnd/>
                  <a:tailEnd/>
                </a:ln>
              </p:spPr>
              <p:txBody>
                <a:bodyPr wrap="none" anchor="ctr"/>
                <a:lstStyle/>
                <a:p>
                  <a:endParaRPr lang="en-US">
                    <a:solidFill>
                      <a:srgbClr val="000000"/>
                    </a:solidFill>
                  </a:endParaRPr>
                </a:p>
              </p:txBody>
            </p:sp>
            <p:sp>
              <p:nvSpPr>
                <p:cNvPr id="67605" name="Line 8213"/>
                <p:cNvSpPr>
                  <a:spLocks noChangeShapeType="1"/>
                </p:cNvSpPr>
                <p:nvPr/>
              </p:nvSpPr>
              <p:spPr bwMode="auto">
                <a:xfrm>
                  <a:off x="658" y="935"/>
                  <a:ext cx="0" cy="3139"/>
                </a:xfrm>
                <a:prstGeom prst="line">
                  <a:avLst/>
                </a:prstGeom>
                <a:noFill/>
                <a:ln w="12700">
                  <a:solidFill>
                    <a:schemeClr val="tx1"/>
                  </a:solidFill>
                  <a:round/>
                  <a:headEnd/>
                  <a:tailEnd/>
                </a:ln>
              </p:spPr>
              <p:txBody>
                <a:bodyPr wrap="none"/>
                <a:lstStyle/>
                <a:p>
                  <a:endParaRPr lang="en-US">
                    <a:solidFill>
                      <a:srgbClr val="000000"/>
                    </a:solidFill>
                  </a:endParaRPr>
                </a:p>
              </p:txBody>
            </p:sp>
            <p:sp>
              <p:nvSpPr>
                <p:cNvPr id="67606" name="Line 8214"/>
                <p:cNvSpPr>
                  <a:spLocks noChangeShapeType="1"/>
                </p:cNvSpPr>
                <p:nvPr/>
              </p:nvSpPr>
              <p:spPr bwMode="auto">
                <a:xfrm>
                  <a:off x="1971" y="936"/>
                  <a:ext cx="0" cy="3139"/>
                </a:xfrm>
                <a:prstGeom prst="line">
                  <a:avLst/>
                </a:prstGeom>
                <a:noFill/>
                <a:ln w="12700">
                  <a:solidFill>
                    <a:schemeClr val="tx1"/>
                  </a:solidFill>
                  <a:round/>
                  <a:headEnd/>
                  <a:tailEnd/>
                </a:ln>
              </p:spPr>
              <p:txBody>
                <a:bodyPr wrap="none"/>
                <a:lstStyle/>
                <a:p>
                  <a:endParaRPr lang="en-US">
                    <a:solidFill>
                      <a:srgbClr val="000000"/>
                    </a:solidFill>
                  </a:endParaRPr>
                </a:p>
              </p:txBody>
            </p:sp>
            <p:sp>
              <p:nvSpPr>
                <p:cNvPr id="67607" name="Line 8215"/>
                <p:cNvSpPr>
                  <a:spLocks noChangeShapeType="1"/>
                </p:cNvSpPr>
                <p:nvPr/>
              </p:nvSpPr>
              <p:spPr bwMode="auto">
                <a:xfrm>
                  <a:off x="4353" y="937"/>
                  <a:ext cx="0" cy="3139"/>
                </a:xfrm>
                <a:prstGeom prst="line">
                  <a:avLst/>
                </a:prstGeom>
                <a:noFill/>
                <a:ln w="12700">
                  <a:solidFill>
                    <a:schemeClr val="tx1"/>
                  </a:solidFill>
                  <a:round/>
                  <a:headEnd/>
                  <a:tailEnd/>
                </a:ln>
              </p:spPr>
              <p:txBody>
                <a:bodyPr wrap="none"/>
                <a:lstStyle/>
                <a:p>
                  <a:endParaRPr lang="en-US">
                    <a:solidFill>
                      <a:srgbClr val="000000"/>
                    </a:solidFill>
                  </a:endParaRPr>
                </a:p>
              </p:txBody>
            </p:sp>
            <p:sp>
              <p:nvSpPr>
                <p:cNvPr id="67608" name="Line 8216"/>
                <p:cNvSpPr>
                  <a:spLocks noChangeShapeType="1"/>
                </p:cNvSpPr>
                <p:nvPr/>
              </p:nvSpPr>
              <p:spPr bwMode="auto">
                <a:xfrm>
                  <a:off x="3814" y="942"/>
                  <a:ext cx="0" cy="3139"/>
                </a:xfrm>
                <a:prstGeom prst="line">
                  <a:avLst/>
                </a:prstGeom>
                <a:noFill/>
                <a:ln w="12700">
                  <a:solidFill>
                    <a:schemeClr val="tx1"/>
                  </a:solidFill>
                  <a:round/>
                  <a:headEnd/>
                  <a:tailEnd/>
                </a:ln>
              </p:spPr>
              <p:txBody>
                <a:bodyPr wrap="none"/>
                <a:lstStyle/>
                <a:p>
                  <a:endParaRPr lang="en-US">
                    <a:solidFill>
                      <a:srgbClr val="000000"/>
                    </a:solidFill>
                  </a:endParaRPr>
                </a:p>
              </p:txBody>
            </p:sp>
            <p:sp>
              <p:nvSpPr>
                <p:cNvPr id="67609" name="Line 8217"/>
                <p:cNvSpPr>
                  <a:spLocks noChangeShapeType="1"/>
                </p:cNvSpPr>
                <p:nvPr/>
              </p:nvSpPr>
              <p:spPr bwMode="auto">
                <a:xfrm>
                  <a:off x="3066" y="948"/>
                  <a:ext cx="0" cy="3139"/>
                </a:xfrm>
                <a:prstGeom prst="line">
                  <a:avLst/>
                </a:prstGeom>
                <a:noFill/>
                <a:ln w="12700">
                  <a:solidFill>
                    <a:schemeClr val="tx1"/>
                  </a:solidFill>
                  <a:round/>
                  <a:headEnd/>
                  <a:tailEnd/>
                </a:ln>
              </p:spPr>
              <p:txBody>
                <a:bodyPr wrap="none"/>
                <a:lstStyle/>
                <a:p>
                  <a:endParaRPr lang="en-US">
                    <a:solidFill>
                      <a:srgbClr val="000000"/>
                    </a:solidFill>
                  </a:endParaRPr>
                </a:p>
              </p:txBody>
            </p:sp>
          </p:grpSp>
          <p:sp>
            <p:nvSpPr>
              <p:cNvPr id="67602" name="Line 8220"/>
              <p:cNvSpPr>
                <a:spLocks noChangeShapeType="1"/>
              </p:cNvSpPr>
              <p:nvPr/>
            </p:nvSpPr>
            <p:spPr bwMode="auto">
              <a:xfrm>
                <a:off x="185" y="1295"/>
                <a:ext cx="5438" cy="0"/>
              </a:xfrm>
              <a:prstGeom prst="line">
                <a:avLst/>
              </a:prstGeom>
              <a:noFill/>
              <a:ln w="76200" cmpd="tri">
                <a:solidFill>
                  <a:schemeClr val="tx1"/>
                </a:solidFill>
                <a:round/>
                <a:headEnd/>
                <a:tailEnd/>
              </a:ln>
            </p:spPr>
            <p:txBody>
              <a:bodyPr wrap="none"/>
              <a:lstStyle/>
              <a:p>
                <a:endParaRPr lang="en-US">
                  <a:solidFill>
                    <a:srgbClr val="000000"/>
                  </a:solidFill>
                </a:endParaRPr>
              </a:p>
            </p:txBody>
          </p:sp>
        </p:grpSp>
        <p:sp>
          <p:nvSpPr>
            <p:cNvPr id="67595" name="Line 8222"/>
            <p:cNvSpPr>
              <a:spLocks noChangeShapeType="1"/>
            </p:cNvSpPr>
            <p:nvPr/>
          </p:nvSpPr>
          <p:spPr bwMode="auto">
            <a:xfrm>
              <a:off x="179" y="1710"/>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sp>
          <p:nvSpPr>
            <p:cNvPr id="67596" name="Line 8223"/>
            <p:cNvSpPr>
              <a:spLocks noChangeShapeType="1"/>
            </p:cNvSpPr>
            <p:nvPr/>
          </p:nvSpPr>
          <p:spPr bwMode="auto">
            <a:xfrm>
              <a:off x="179" y="2105"/>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sp>
          <p:nvSpPr>
            <p:cNvPr id="67597" name="Line 8224"/>
            <p:cNvSpPr>
              <a:spLocks noChangeShapeType="1"/>
            </p:cNvSpPr>
            <p:nvPr/>
          </p:nvSpPr>
          <p:spPr bwMode="auto">
            <a:xfrm>
              <a:off x="179" y="2500"/>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sp>
          <p:nvSpPr>
            <p:cNvPr id="67598" name="Line 8225"/>
            <p:cNvSpPr>
              <a:spLocks noChangeShapeType="1"/>
            </p:cNvSpPr>
            <p:nvPr/>
          </p:nvSpPr>
          <p:spPr bwMode="auto">
            <a:xfrm>
              <a:off x="179" y="2895"/>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sp>
          <p:nvSpPr>
            <p:cNvPr id="67599" name="Line 8226"/>
            <p:cNvSpPr>
              <a:spLocks noChangeShapeType="1"/>
            </p:cNvSpPr>
            <p:nvPr/>
          </p:nvSpPr>
          <p:spPr bwMode="auto">
            <a:xfrm>
              <a:off x="179" y="3290"/>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sp>
          <p:nvSpPr>
            <p:cNvPr id="67600" name="Line 8227"/>
            <p:cNvSpPr>
              <a:spLocks noChangeShapeType="1"/>
            </p:cNvSpPr>
            <p:nvPr/>
          </p:nvSpPr>
          <p:spPr bwMode="auto">
            <a:xfrm>
              <a:off x="179" y="3686"/>
              <a:ext cx="5432" cy="0"/>
            </a:xfrm>
            <a:prstGeom prst="line">
              <a:avLst/>
            </a:prstGeom>
            <a:noFill/>
            <a:ln w="19050">
              <a:solidFill>
                <a:schemeClr val="tx1"/>
              </a:solidFill>
              <a:round/>
              <a:headEnd/>
              <a:tailEnd/>
            </a:ln>
          </p:spPr>
          <p:txBody>
            <a:bodyPr wrap="none"/>
            <a:lstStyle/>
            <a:p>
              <a:endParaRPr lang="en-US">
                <a:solidFill>
                  <a:srgbClr val="000000"/>
                </a:solidFill>
              </a:endParaRPr>
            </a:p>
          </p:txBody>
        </p:sp>
      </p:grpSp>
    </p:spTree>
    <p:extLst>
      <p:ext uri="{BB962C8B-B14F-4D97-AF65-F5344CB8AC3E}">
        <p14:creationId xmlns:p14="http://schemas.microsoft.com/office/powerpoint/2010/main" val="155604880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6989"/>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126993"/>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126995"/>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126990"/>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1269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1269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89" grpId="0" autoUpdateAnimBg="0"/>
      <p:bldP spid="126990" grpId="0" autoUpdateAnimBg="0"/>
      <p:bldP spid="126992" grpId="0" autoUpdateAnimBg="0"/>
      <p:bldP spid="126993" grpId="0" autoUpdateAnimBg="0"/>
      <p:bldP spid="126994" grpId="0" autoUpdateAnimBg="0"/>
      <p:bldP spid="126995" grpId="0"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30629"/>
            <a:ext cx="10972800" cy="750434"/>
          </a:xfrm>
        </p:spPr>
        <p:txBody>
          <a:bodyPr>
            <a:normAutofit fontScale="90000"/>
          </a:bodyPr>
          <a:lstStyle/>
          <a:p>
            <a:r>
              <a:rPr lang="en-GB" b="1" dirty="0"/>
              <a:t>Standards </a:t>
            </a:r>
          </a:p>
        </p:txBody>
      </p:sp>
      <p:sp>
        <p:nvSpPr>
          <p:cNvPr id="4" name="Content Placeholder 3"/>
          <p:cNvSpPr>
            <a:spLocks noGrp="1"/>
          </p:cNvSpPr>
          <p:nvPr>
            <p:ph idx="1"/>
          </p:nvPr>
        </p:nvSpPr>
        <p:spPr>
          <a:xfrm>
            <a:off x="219074" y="881063"/>
            <a:ext cx="11568113" cy="4938712"/>
          </a:xfrm>
        </p:spPr>
        <p:txBody>
          <a:bodyPr>
            <a:normAutofit/>
          </a:bodyPr>
          <a:lstStyle/>
          <a:p>
            <a:pPr>
              <a:lnSpc>
                <a:spcPct val="90000"/>
              </a:lnSpc>
            </a:pPr>
            <a:r>
              <a:rPr lang="en-US" sz="2700" dirty="0"/>
              <a:t>The British Standards Institute (BSI) develop project management standards guidelines and co-exist with PMBOK (project management book of knowledge)</a:t>
            </a:r>
          </a:p>
          <a:p>
            <a:pPr marL="0" indent="0">
              <a:lnSpc>
                <a:spcPct val="90000"/>
              </a:lnSpc>
              <a:buNone/>
            </a:pPr>
            <a:endParaRPr lang="en-US" sz="2700" dirty="0"/>
          </a:p>
          <a:p>
            <a:pPr>
              <a:lnSpc>
                <a:spcPct val="90000"/>
              </a:lnSpc>
            </a:pPr>
            <a:r>
              <a:rPr lang="en-US" sz="2700" dirty="0"/>
              <a:t>The BS 6079 developed in 2000 is one of the documents divided into 4 parts (revised in 2016)</a:t>
            </a:r>
          </a:p>
          <a:p>
            <a:pPr marL="0" indent="0">
              <a:lnSpc>
                <a:spcPct val="90000"/>
              </a:lnSpc>
              <a:buNone/>
            </a:pPr>
            <a:endParaRPr lang="en-US" sz="2700" dirty="0"/>
          </a:p>
          <a:p>
            <a:pPr>
              <a:lnSpc>
                <a:spcPct val="90000"/>
              </a:lnSpc>
            </a:pPr>
            <a:r>
              <a:rPr lang="en-US" sz="2700" dirty="0"/>
              <a:t>BS 6079-1 provide guide to project management</a:t>
            </a:r>
          </a:p>
          <a:p>
            <a:pPr>
              <a:lnSpc>
                <a:spcPct val="90000"/>
              </a:lnSpc>
            </a:pPr>
            <a:r>
              <a:rPr lang="en-US" sz="2700" dirty="0"/>
              <a:t>BS 6079-2 project management vocabulary</a:t>
            </a:r>
          </a:p>
          <a:p>
            <a:pPr>
              <a:lnSpc>
                <a:spcPct val="90000"/>
              </a:lnSpc>
            </a:pPr>
            <a:r>
              <a:rPr lang="en-US" sz="2700" b="1" dirty="0">
                <a:solidFill>
                  <a:srgbClr val="C00000"/>
                </a:solidFill>
              </a:rPr>
              <a:t>BS 6079-3 guide to management of business related project RISK</a:t>
            </a:r>
          </a:p>
          <a:p>
            <a:pPr>
              <a:lnSpc>
                <a:spcPct val="90000"/>
              </a:lnSpc>
            </a:pPr>
            <a:r>
              <a:rPr lang="en-US" sz="2700" dirty="0"/>
              <a:t>BS 6079-4 Guide to project management in the construction industry</a:t>
            </a:r>
          </a:p>
          <a:p>
            <a:pPr>
              <a:lnSpc>
                <a:spcPct val="90000"/>
              </a:lnSpc>
            </a:pPr>
            <a:endParaRPr lang="en-US" sz="2700" dirty="0"/>
          </a:p>
          <a:p>
            <a:pPr marL="0" indent="0">
              <a:lnSpc>
                <a:spcPct val="90000"/>
              </a:lnSpc>
              <a:buNone/>
            </a:pPr>
            <a:endParaRPr lang="en-US" sz="2700" dirty="0"/>
          </a:p>
          <a:p>
            <a:pPr>
              <a:lnSpc>
                <a:spcPct val="90000"/>
              </a:lnSpc>
            </a:pPr>
            <a:endParaRPr lang="en-GB" dirty="0"/>
          </a:p>
        </p:txBody>
      </p:sp>
    </p:spTree>
    <p:extLst>
      <p:ext uri="{BB962C8B-B14F-4D97-AF65-F5344CB8AC3E}">
        <p14:creationId xmlns:p14="http://schemas.microsoft.com/office/powerpoint/2010/main" val="242089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wipe(down)">
                                      <p:cBhvr>
                                        <p:cTn id="13" dur="580">
                                          <p:stCondLst>
                                            <p:cond delay="0"/>
                                          </p:stCondLst>
                                        </p:cTn>
                                        <p:tgtEl>
                                          <p:spTgt spid="4">
                                            <p:txEl>
                                              <p:pRg st="0" end="0"/>
                                            </p:txEl>
                                          </p:spTgt>
                                        </p:tgtEl>
                                      </p:cBhvr>
                                    </p:animEffect>
                                    <p:anim calcmode="lin" valueType="num">
                                      <p:cBhvr>
                                        <p:cTn id="14"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xEl>
                                              <p:pRg st="0" end="0"/>
                                            </p:txEl>
                                          </p:spTgt>
                                        </p:tgtEl>
                                      </p:cBhvr>
                                      <p:to x="100000" y="60000"/>
                                    </p:animScale>
                                    <p:animScale>
                                      <p:cBhvr>
                                        <p:cTn id="20" dur="166" decel="50000">
                                          <p:stCondLst>
                                            <p:cond delay="676"/>
                                          </p:stCondLst>
                                        </p:cTn>
                                        <p:tgtEl>
                                          <p:spTgt spid="4">
                                            <p:txEl>
                                              <p:pRg st="0" end="0"/>
                                            </p:txEl>
                                          </p:spTgt>
                                        </p:tgtEl>
                                      </p:cBhvr>
                                      <p:to x="100000" y="100000"/>
                                    </p:animScale>
                                    <p:animScale>
                                      <p:cBhvr>
                                        <p:cTn id="21" dur="26">
                                          <p:stCondLst>
                                            <p:cond delay="1312"/>
                                          </p:stCondLst>
                                        </p:cTn>
                                        <p:tgtEl>
                                          <p:spTgt spid="4">
                                            <p:txEl>
                                              <p:pRg st="0" end="0"/>
                                            </p:txEl>
                                          </p:spTgt>
                                        </p:tgtEl>
                                      </p:cBhvr>
                                      <p:to x="100000" y="80000"/>
                                    </p:animScale>
                                    <p:animScale>
                                      <p:cBhvr>
                                        <p:cTn id="22" dur="166" decel="50000">
                                          <p:stCondLst>
                                            <p:cond delay="1338"/>
                                          </p:stCondLst>
                                        </p:cTn>
                                        <p:tgtEl>
                                          <p:spTgt spid="4">
                                            <p:txEl>
                                              <p:pRg st="0" end="0"/>
                                            </p:txEl>
                                          </p:spTgt>
                                        </p:tgtEl>
                                      </p:cBhvr>
                                      <p:to x="100000" y="100000"/>
                                    </p:animScale>
                                    <p:animScale>
                                      <p:cBhvr>
                                        <p:cTn id="23" dur="26">
                                          <p:stCondLst>
                                            <p:cond delay="1642"/>
                                          </p:stCondLst>
                                        </p:cTn>
                                        <p:tgtEl>
                                          <p:spTgt spid="4">
                                            <p:txEl>
                                              <p:pRg st="0" end="0"/>
                                            </p:txEl>
                                          </p:spTgt>
                                        </p:tgtEl>
                                      </p:cBhvr>
                                      <p:to x="100000" y="90000"/>
                                    </p:animScale>
                                    <p:animScale>
                                      <p:cBhvr>
                                        <p:cTn id="24" dur="166" decel="50000">
                                          <p:stCondLst>
                                            <p:cond delay="1668"/>
                                          </p:stCondLst>
                                        </p:cTn>
                                        <p:tgtEl>
                                          <p:spTgt spid="4">
                                            <p:txEl>
                                              <p:pRg st="0" end="0"/>
                                            </p:txEl>
                                          </p:spTgt>
                                        </p:tgtEl>
                                      </p:cBhvr>
                                      <p:to x="100000" y="100000"/>
                                    </p:animScale>
                                    <p:animScale>
                                      <p:cBhvr>
                                        <p:cTn id="25" dur="26">
                                          <p:stCondLst>
                                            <p:cond delay="1808"/>
                                          </p:stCondLst>
                                        </p:cTn>
                                        <p:tgtEl>
                                          <p:spTgt spid="4">
                                            <p:txEl>
                                              <p:pRg st="0" end="0"/>
                                            </p:txEl>
                                          </p:spTgt>
                                        </p:tgtEl>
                                      </p:cBhvr>
                                      <p:to x="100000" y="95000"/>
                                    </p:animScale>
                                    <p:animScale>
                                      <p:cBhvr>
                                        <p:cTn id="26" dur="166" decel="50000">
                                          <p:stCondLst>
                                            <p:cond delay="1834"/>
                                          </p:stCondLst>
                                        </p:cTn>
                                        <p:tgtEl>
                                          <p:spTgt spid="4">
                                            <p:txEl>
                                              <p:pRg st="0" end="0"/>
                                            </p:txEl>
                                          </p:spTgt>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wipe(down)">
                                      <p:cBhvr>
                                        <p:cTn id="31" dur="580">
                                          <p:stCondLst>
                                            <p:cond delay="0"/>
                                          </p:stCondLst>
                                        </p:cTn>
                                        <p:tgtEl>
                                          <p:spTgt spid="4">
                                            <p:txEl>
                                              <p:pRg st="2" end="2"/>
                                            </p:txEl>
                                          </p:spTgt>
                                        </p:tgtEl>
                                      </p:cBhvr>
                                    </p:animEffect>
                                    <p:anim calcmode="lin" valueType="num">
                                      <p:cBhvr>
                                        <p:cTn id="32"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4">
                                            <p:txEl>
                                              <p:pRg st="2" end="2"/>
                                            </p:txEl>
                                          </p:spTgt>
                                        </p:tgtEl>
                                      </p:cBhvr>
                                      <p:to x="100000" y="60000"/>
                                    </p:animScale>
                                    <p:animScale>
                                      <p:cBhvr>
                                        <p:cTn id="38" dur="166" decel="50000">
                                          <p:stCondLst>
                                            <p:cond delay="676"/>
                                          </p:stCondLst>
                                        </p:cTn>
                                        <p:tgtEl>
                                          <p:spTgt spid="4">
                                            <p:txEl>
                                              <p:pRg st="2" end="2"/>
                                            </p:txEl>
                                          </p:spTgt>
                                        </p:tgtEl>
                                      </p:cBhvr>
                                      <p:to x="100000" y="100000"/>
                                    </p:animScale>
                                    <p:animScale>
                                      <p:cBhvr>
                                        <p:cTn id="39" dur="26">
                                          <p:stCondLst>
                                            <p:cond delay="1312"/>
                                          </p:stCondLst>
                                        </p:cTn>
                                        <p:tgtEl>
                                          <p:spTgt spid="4">
                                            <p:txEl>
                                              <p:pRg st="2" end="2"/>
                                            </p:txEl>
                                          </p:spTgt>
                                        </p:tgtEl>
                                      </p:cBhvr>
                                      <p:to x="100000" y="80000"/>
                                    </p:animScale>
                                    <p:animScale>
                                      <p:cBhvr>
                                        <p:cTn id="40" dur="166" decel="50000">
                                          <p:stCondLst>
                                            <p:cond delay="1338"/>
                                          </p:stCondLst>
                                        </p:cTn>
                                        <p:tgtEl>
                                          <p:spTgt spid="4">
                                            <p:txEl>
                                              <p:pRg st="2" end="2"/>
                                            </p:txEl>
                                          </p:spTgt>
                                        </p:tgtEl>
                                      </p:cBhvr>
                                      <p:to x="100000" y="100000"/>
                                    </p:animScale>
                                    <p:animScale>
                                      <p:cBhvr>
                                        <p:cTn id="41" dur="26">
                                          <p:stCondLst>
                                            <p:cond delay="1642"/>
                                          </p:stCondLst>
                                        </p:cTn>
                                        <p:tgtEl>
                                          <p:spTgt spid="4">
                                            <p:txEl>
                                              <p:pRg st="2" end="2"/>
                                            </p:txEl>
                                          </p:spTgt>
                                        </p:tgtEl>
                                      </p:cBhvr>
                                      <p:to x="100000" y="90000"/>
                                    </p:animScale>
                                    <p:animScale>
                                      <p:cBhvr>
                                        <p:cTn id="42" dur="166" decel="50000">
                                          <p:stCondLst>
                                            <p:cond delay="1668"/>
                                          </p:stCondLst>
                                        </p:cTn>
                                        <p:tgtEl>
                                          <p:spTgt spid="4">
                                            <p:txEl>
                                              <p:pRg st="2" end="2"/>
                                            </p:txEl>
                                          </p:spTgt>
                                        </p:tgtEl>
                                      </p:cBhvr>
                                      <p:to x="100000" y="100000"/>
                                    </p:animScale>
                                    <p:animScale>
                                      <p:cBhvr>
                                        <p:cTn id="43" dur="26">
                                          <p:stCondLst>
                                            <p:cond delay="1808"/>
                                          </p:stCondLst>
                                        </p:cTn>
                                        <p:tgtEl>
                                          <p:spTgt spid="4">
                                            <p:txEl>
                                              <p:pRg st="2" end="2"/>
                                            </p:txEl>
                                          </p:spTgt>
                                        </p:tgtEl>
                                      </p:cBhvr>
                                      <p:to x="100000" y="95000"/>
                                    </p:animScale>
                                    <p:animScale>
                                      <p:cBhvr>
                                        <p:cTn id="44" dur="166" decel="50000">
                                          <p:stCondLst>
                                            <p:cond delay="1834"/>
                                          </p:stCondLst>
                                        </p:cTn>
                                        <p:tgtEl>
                                          <p:spTgt spid="4">
                                            <p:txEl>
                                              <p:pRg st="2" end="2"/>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wipe(down)">
                                      <p:cBhvr>
                                        <p:cTn id="49" dur="580">
                                          <p:stCondLst>
                                            <p:cond delay="0"/>
                                          </p:stCondLst>
                                        </p:cTn>
                                        <p:tgtEl>
                                          <p:spTgt spid="4">
                                            <p:txEl>
                                              <p:pRg st="4" end="4"/>
                                            </p:txEl>
                                          </p:spTgt>
                                        </p:tgtEl>
                                      </p:cBhvr>
                                    </p:animEffect>
                                    <p:anim calcmode="lin" valueType="num">
                                      <p:cBhvr>
                                        <p:cTn id="50"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4">
                                            <p:txEl>
                                              <p:pRg st="4" end="4"/>
                                            </p:txEl>
                                          </p:spTgt>
                                        </p:tgtEl>
                                      </p:cBhvr>
                                      <p:to x="100000" y="60000"/>
                                    </p:animScale>
                                    <p:animScale>
                                      <p:cBhvr>
                                        <p:cTn id="56" dur="166" decel="50000">
                                          <p:stCondLst>
                                            <p:cond delay="676"/>
                                          </p:stCondLst>
                                        </p:cTn>
                                        <p:tgtEl>
                                          <p:spTgt spid="4">
                                            <p:txEl>
                                              <p:pRg st="4" end="4"/>
                                            </p:txEl>
                                          </p:spTgt>
                                        </p:tgtEl>
                                      </p:cBhvr>
                                      <p:to x="100000" y="100000"/>
                                    </p:animScale>
                                    <p:animScale>
                                      <p:cBhvr>
                                        <p:cTn id="57" dur="26">
                                          <p:stCondLst>
                                            <p:cond delay="1312"/>
                                          </p:stCondLst>
                                        </p:cTn>
                                        <p:tgtEl>
                                          <p:spTgt spid="4">
                                            <p:txEl>
                                              <p:pRg st="4" end="4"/>
                                            </p:txEl>
                                          </p:spTgt>
                                        </p:tgtEl>
                                      </p:cBhvr>
                                      <p:to x="100000" y="80000"/>
                                    </p:animScale>
                                    <p:animScale>
                                      <p:cBhvr>
                                        <p:cTn id="58" dur="166" decel="50000">
                                          <p:stCondLst>
                                            <p:cond delay="1338"/>
                                          </p:stCondLst>
                                        </p:cTn>
                                        <p:tgtEl>
                                          <p:spTgt spid="4">
                                            <p:txEl>
                                              <p:pRg st="4" end="4"/>
                                            </p:txEl>
                                          </p:spTgt>
                                        </p:tgtEl>
                                      </p:cBhvr>
                                      <p:to x="100000" y="100000"/>
                                    </p:animScale>
                                    <p:animScale>
                                      <p:cBhvr>
                                        <p:cTn id="59" dur="26">
                                          <p:stCondLst>
                                            <p:cond delay="1642"/>
                                          </p:stCondLst>
                                        </p:cTn>
                                        <p:tgtEl>
                                          <p:spTgt spid="4">
                                            <p:txEl>
                                              <p:pRg st="4" end="4"/>
                                            </p:txEl>
                                          </p:spTgt>
                                        </p:tgtEl>
                                      </p:cBhvr>
                                      <p:to x="100000" y="90000"/>
                                    </p:animScale>
                                    <p:animScale>
                                      <p:cBhvr>
                                        <p:cTn id="60" dur="166" decel="50000">
                                          <p:stCondLst>
                                            <p:cond delay="1668"/>
                                          </p:stCondLst>
                                        </p:cTn>
                                        <p:tgtEl>
                                          <p:spTgt spid="4">
                                            <p:txEl>
                                              <p:pRg st="4" end="4"/>
                                            </p:txEl>
                                          </p:spTgt>
                                        </p:tgtEl>
                                      </p:cBhvr>
                                      <p:to x="100000" y="100000"/>
                                    </p:animScale>
                                    <p:animScale>
                                      <p:cBhvr>
                                        <p:cTn id="61" dur="26">
                                          <p:stCondLst>
                                            <p:cond delay="1808"/>
                                          </p:stCondLst>
                                        </p:cTn>
                                        <p:tgtEl>
                                          <p:spTgt spid="4">
                                            <p:txEl>
                                              <p:pRg st="4" end="4"/>
                                            </p:txEl>
                                          </p:spTgt>
                                        </p:tgtEl>
                                      </p:cBhvr>
                                      <p:to x="100000" y="95000"/>
                                    </p:animScale>
                                    <p:animScale>
                                      <p:cBhvr>
                                        <p:cTn id="62" dur="166" decel="50000">
                                          <p:stCondLst>
                                            <p:cond delay="1834"/>
                                          </p:stCondLst>
                                        </p:cTn>
                                        <p:tgtEl>
                                          <p:spTgt spid="4">
                                            <p:txEl>
                                              <p:pRg st="4" end="4"/>
                                            </p:txEl>
                                          </p:spTgt>
                                        </p:tgtEl>
                                      </p:cBhvr>
                                      <p:to x="100000" y="100000"/>
                                    </p:animScale>
                                  </p:childTnLst>
                                </p:cTn>
                              </p:par>
                            </p:childTnLst>
                          </p:cTn>
                        </p:par>
                      </p:childTnLst>
                    </p:cTn>
                  </p:par>
                  <p:par>
                    <p:cTn id="63" fill="hold">
                      <p:stCondLst>
                        <p:cond delay="indefinite"/>
                      </p:stCondLst>
                      <p:childTnLst>
                        <p:par>
                          <p:cTn id="64" fill="hold">
                            <p:stCondLst>
                              <p:cond delay="0"/>
                            </p:stCondLst>
                            <p:childTnLst>
                              <p:par>
                                <p:cTn id="65" presetID="26" presetClass="entr" presetSubtype="0" fill="hold" grpId="0"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Effect transition="in" filter="wipe(down)">
                                      <p:cBhvr>
                                        <p:cTn id="67" dur="580">
                                          <p:stCondLst>
                                            <p:cond delay="0"/>
                                          </p:stCondLst>
                                        </p:cTn>
                                        <p:tgtEl>
                                          <p:spTgt spid="4">
                                            <p:txEl>
                                              <p:pRg st="5" end="5"/>
                                            </p:txEl>
                                          </p:spTgt>
                                        </p:tgtEl>
                                      </p:cBhvr>
                                    </p:animEffect>
                                    <p:anim calcmode="lin" valueType="num">
                                      <p:cBhvr>
                                        <p:cTn id="68" dur="1822" tmFilter="0,0; 0.14,0.36; 0.43,0.73; 0.71,0.91; 1.0,1.0">
                                          <p:stCondLst>
                                            <p:cond delay="0"/>
                                          </p:stCondLst>
                                        </p:cTn>
                                        <p:tgtEl>
                                          <p:spTgt spid="4">
                                            <p:txEl>
                                              <p:pRg st="5" end="5"/>
                                            </p:txEl>
                                          </p:spTgt>
                                        </p:tgtEl>
                                        <p:attrNameLst>
                                          <p:attrName>ppt_x</p:attrName>
                                        </p:attrNameLst>
                                      </p:cBhvr>
                                      <p:tavLst>
                                        <p:tav tm="0">
                                          <p:val>
                                            <p:strVal val="#ppt_x-0.25"/>
                                          </p:val>
                                        </p:tav>
                                        <p:tav tm="100000">
                                          <p:val>
                                            <p:strVal val="#ppt_x"/>
                                          </p:val>
                                        </p:tav>
                                      </p:tavLst>
                                    </p:anim>
                                    <p:anim calcmode="lin" valueType="num">
                                      <p:cBhvr>
                                        <p:cTn id="69" dur="664" tmFilter="0.0,0.0; 0.25,0.07; 0.50,0.2; 0.75,0.467; 1.0,1.0">
                                          <p:stCondLst>
                                            <p:cond delay="0"/>
                                          </p:stCondLst>
                                        </p:cTn>
                                        <p:tgtEl>
                                          <p:spTgt spid="4">
                                            <p:txEl>
                                              <p:pRg st="5" end="5"/>
                                            </p:txEl>
                                          </p:spTgt>
                                        </p:tgtEl>
                                        <p:attrNameLst>
                                          <p:attrName>ppt_y</p:attrName>
                                        </p:attrNameLst>
                                      </p:cBhvr>
                                      <p:tavLst>
                                        <p:tav tm="0" fmla="#ppt_y-sin(pi*$)/3">
                                          <p:val>
                                            <p:fltVal val="0.5"/>
                                          </p:val>
                                        </p:tav>
                                        <p:tav tm="100000">
                                          <p:val>
                                            <p:fltVal val="1"/>
                                          </p:val>
                                        </p:tav>
                                      </p:tavLst>
                                    </p:anim>
                                    <p:anim calcmode="lin" valueType="num">
                                      <p:cBhvr>
                                        <p:cTn id="70" dur="664" tmFilter="0, 0; 0.125,0.2665; 0.25,0.4; 0.375,0.465; 0.5,0.5;  0.625,0.535; 0.75,0.6; 0.875,0.7335; 1,1">
                                          <p:stCondLst>
                                            <p:cond delay="664"/>
                                          </p:stCondLst>
                                        </p:cTn>
                                        <p:tgtEl>
                                          <p:spTgt spid="4">
                                            <p:txEl>
                                              <p:pRg st="5" end="5"/>
                                            </p:txEl>
                                          </p:spTgt>
                                        </p:tgtEl>
                                        <p:attrNameLst>
                                          <p:attrName>ppt_y</p:attrName>
                                        </p:attrNameLst>
                                      </p:cBhvr>
                                      <p:tavLst>
                                        <p:tav tm="0" fmla="#ppt_y-sin(pi*$)/9">
                                          <p:val>
                                            <p:fltVal val="0"/>
                                          </p:val>
                                        </p:tav>
                                        <p:tav tm="100000">
                                          <p:val>
                                            <p:fltVal val="1"/>
                                          </p:val>
                                        </p:tav>
                                      </p:tavLst>
                                    </p:anim>
                                    <p:anim calcmode="lin" valueType="num">
                                      <p:cBhvr>
                                        <p:cTn id="71" dur="332" tmFilter="0, 0; 0.125,0.2665; 0.25,0.4; 0.375,0.465; 0.5,0.5;  0.625,0.535; 0.75,0.6; 0.875,0.7335; 1,1">
                                          <p:stCondLst>
                                            <p:cond delay="1324"/>
                                          </p:stCondLst>
                                        </p:cTn>
                                        <p:tgtEl>
                                          <p:spTgt spid="4">
                                            <p:txEl>
                                              <p:pRg st="5" end="5"/>
                                            </p:txEl>
                                          </p:spTgt>
                                        </p:tgtEl>
                                        <p:attrNameLst>
                                          <p:attrName>ppt_y</p:attrName>
                                        </p:attrNameLst>
                                      </p:cBhvr>
                                      <p:tavLst>
                                        <p:tav tm="0" fmla="#ppt_y-sin(pi*$)/27">
                                          <p:val>
                                            <p:fltVal val="0"/>
                                          </p:val>
                                        </p:tav>
                                        <p:tav tm="100000">
                                          <p:val>
                                            <p:fltVal val="1"/>
                                          </p:val>
                                        </p:tav>
                                      </p:tavLst>
                                    </p:anim>
                                    <p:anim calcmode="lin" valueType="num">
                                      <p:cBhvr>
                                        <p:cTn id="72" dur="164" tmFilter="0, 0; 0.125,0.2665; 0.25,0.4; 0.375,0.465; 0.5,0.5;  0.625,0.535; 0.75,0.6; 0.875,0.7335; 1,1">
                                          <p:stCondLst>
                                            <p:cond delay="1656"/>
                                          </p:stCondLst>
                                        </p:cTn>
                                        <p:tgtEl>
                                          <p:spTgt spid="4">
                                            <p:txEl>
                                              <p:pRg st="5" end="5"/>
                                            </p:txEl>
                                          </p:spTgt>
                                        </p:tgtEl>
                                        <p:attrNameLst>
                                          <p:attrName>ppt_y</p:attrName>
                                        </p:attrNameLst>
                                      </p:cBhvr>
                                      <p:tavLst>
                                        <p:tav tm="0" fmla="#ppt_y-sin(pi*$)/81">
                                          <p:val>
                                            <p:fltVal val="0"/>
                                          </p:val>
                                        </p:tav>
                                        <p:tav tm="100000">
                                          <p:val>
                                            <p:fltVal val="1"/>
                                          </p:val>
                                        </p:tav>
                                      </p:tavLst>
                                    </p:anim>
                                    <p:animScale>
                                      <p:cBhvr>
                                        <p:cTn id="73" dur="26">
                                          <p:stCondLst>
                                            <p:cond delay="650"/>
                                          </p:stCondLst>
                                        </p:cTn>
                                        <p:tgtEl>
                                          <p:spTgt spid="4">
                                            <p:txEl>
                                              <p:pRg st="5" end="5"/>
                                            </p:txEl>
                                          </p:spTgt>
                                        </p:tgtEl>
                                      </p:cBhvr>
                                      <p:to x="100000" y="60000"/>
                                    </p:animScale>
                                    <p:animScale>
                                      <p:cBhvr>
                                        <p:cTn id="74" dur="166" decel="50000">
                                          <p:stCondLst>
                                            <p:cond delay="676"/>
                                          </p:stCondLst>
                                        </p:cTn>
                                        <p:tgtEl>
                                          <p:spTgt spid="4">
                                            <p:txEl>
                                              <p:pRg st="5" end="5"/>
                                            </p:txEl>
                                          </p:spTgt>
                                        </p:tgtEl>
                                      </p:cBhvr>
                                      <p:to x="100000" y="100000"/>
                                    </p:animScale>
                                    <p:animScale>
                                      <p:cBhvr>
                                        <p:cTn id="75" dur="26">
                                          <p:stCondLst>
                                            <p:cond delay="1312"/>
                                          </p:stCondLst>
                                        </p:cTn>
                                        <p:tgtEl>
                                          <p:spTgt spid="4">
                                            <p:txEl>
                                              <p:pRg st="5" end="5"/>
                                            </p:txEl>
                                          </p:spTgt>
                                        </p:tgtEl>
                                      </p:cBhvr>
                                      <p:to x="100000" y="80000"/>
                                    </p:animScale>
                                    <p:animScale>
                                      <p:cBhvr>
                                        <p:cTn id="76" dur="166" decel="50000">
                                          <p:stCondLst>
                                            <p:cond delay="1338"/>
                                          </p:stCondLst>
                                        </p:cTn>
                                        <p:tgtEl>
                                          <p:spTgt spid="4">
                                            <p:txEl>
                                              <p:pRg st="5" end="5"/>
                                            </p:txEl>
                                          </p:spTgt>
                                        </p:tgtEl>
                                      </p:cBhvr>
                                      <p:to x="100000" y="100000"/>
                                    </p:animScale>
                                    <p:animScale>
                                      <p:cBhvr>
                                        <p:cTn id="77" dur="26">
                                          <p:stCondLst>
                                            <p:cond delay="1642"/>
                                          </p:stCondLst>
                                        </p:cTn>
                                        <p:tgtEl>
                                          <p:spTgt spid="4">
                                            <p:txEl>
                                              <p:pRg st="5" end="5"/>
                                            </p:txEl>
                                          </p:spTgt>
                                        </p:tgtEl>
                                      </p:cBhvr>
                                      <p:to x="100000" y="90000"/>
                                    </p:animScale>
                                    <p:animScale>
                                      <p:cBhvr>
                                        <p:cTn id="78" dur="166" decel="50000">
                                          <p:stCondLst>
                                            <p:cond delay="1668"/>
                                          </p:stCondLst>
                                        </p:cTn>
                                        <p:tgtEl>
                                          <p:spTgt spid="4">
                                            <p:txEl>
                                              <p:pRg st="5" end="5"/>
                                            </p:txEl>
                                          </p:spTgt>
                                        </p:tgtEl>
                                      </p:cBhvr>
                                      <p:to x="100000" y="100000"/>
                                    </p:animScale>
                                    <p:animScale>
                                      <p:cBhvr>
                                        <p:cTn id="79" dur="26">
                                          <p:stCondLst>
                                            <p:cond delay="1808"/>
                                          </p:stCondLst>
                                        </p:cTn>
                                        <p:tgtEl>
                                          <p:spTgt spid="4">
                                            <p:txEl>
                                              <p:pRg st="5" end="5"/>
                                            </p:txEl>
                                          </p:spTgt>
                                        </p:tgtEl>
                                      </p:cBhvr>
                                      <p:to x="100000" y="95000"/>
                                    </p:animScale>
                                    <p:animScale>
                                      <p:cBhvr>
                                        <p:cTn id="80" dur="166" decel="50000">
                                          <p:stCondLst>
                                            <p:cond delay="1834"/>
                                          </p:stCondLst>
                                        </p:cTn>
                                        <p:tgtEl>
                                          <p:spTgt spid="4">
                                            <p:txEl>
                                              <p:pRg st="5" end="5"/>
                                            </p:txEl>
                                          </p:spTgt>
                                        </p:tgtEl>
                                      </p:cBhvr>
                                      <p:to x="100000" y="100000"/>
                                    </p:animScale>
                                  </p:childTnLst>
                                </p:cTn>
                              </p:par>
                            </p:childTnLst>
                          </p:cTn>
                        </p:par>
                      </p:childTnLst>
                    </p:cTn>
                  </p:par>
                  <p:par>
                    <p:cTn id="81" fill="hold">
                      <p:stCondLst>
                        <p:cond delay="indefinite"/>
                      </p:stCondLst>
                      <p:childTnLst>
                        <p:par>
                          <p:cTn id="82" fill="hold">
                            <p:stCondLst>
                              <p:cond delay="0"/>
                            </p:stCondLst>
                            <p:childTnLst>
                              <p:par>
                                <p:cTn id="83" presetID="26" presetClass="entr" presetSubtype="0" fill="hold" grpId="0" nodeType="clickEffect">
                                  <p:stCondLst>
                                    <p:cond delay="0"/>
                                  </p:stCondLst>
                                  <p:childTnLst>
                                    <p:set>
                                      <p:cBhvr>
                                        <p:cTn id="84" dur="1" fill="hold">
                                          <p:stCondLst>
                                            <p:cond delay="0"/>
                                          </p:stCondLst>
                                        </p:cTn>
                                        <p:tgtEl>
                                          <p:spTgt spid="4">
                                            <p:txEl>
                                              <p:pRg st="6" end="6"/>
                                            </p:txEl>
                                          </p:spTgt>
                                        </p:tgtEl>
                                        <p:attrNameLst>
                                          <p:attrName>style.visibility</p:attrName>
                                        </p:attrNameLst>
                                      </p:cBhvr>
                                      <p:to>
                                        <p:strVal val="visible"/>
                                      </p:to>
                                    </p:set>
                                    <p:animEffect transition="in" filter="wipe(down)">
                                      <p:cBhvr>
                                        <p:cTn id="85" dur="580">
                                          <p:stCondLst>
                                            <p:cond delay="0"/>
                                          </p:stCondLst>
                                        </p:cTn>
                                        <p:tgtEl>
                                          <p:spTgt spid="4">
                                            <p:txEl>
                                              <p:pRg st="6" end="6"/>
                                            </p:txEl>
                                          </p:spTgt>
                                        </p:tgtEl>
                                      </p:cBhvr>
                                    </p:animEffect>
                                    <p:anim calcmode="lin" valueType="num">
                                      <p:cBhvr>
                                        <p:cTn id="86"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87"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88"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89"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90"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91" dur="26">
                                          <p:stCondLst>
                                            <p:cond delay="650"/>
                                          </p:stCondLst>
                                        </p:cTn>
                                        <p:tgtEl>
                                          <p:spTgt spid="4">
                                            <p:txEl>
                                              <p:pRg st="6" end="6"/>
                                            </p:txEl>
                                          </p:spTgt>
                                        </p:tgtEl>
                                      </p:cBhvr>
                                      <p:to x="100000" y="60000"/>
                                    </p:animScale>
                                    <p:animScale>
                                      <p:cBhvr>
                                        <p:cTn id="92" dur="166" decel="50000">
                                          <p:stCondLst>
                                            <p:cond delay="676"/>
                                          </p:stCondLst>
                                        </p:cTn>
                                        <p:tgtEl>
                                          <p:spTgt spid="4">
                                            <p:txEl>
                                              <p:pRg st="6" end="6"/>
                                            </p:txEl>
                                          </p:spTgt>
                                        </p:tgtEl>
                                      </p:cBhvr>
                                      <p:to x="100000" y="100000"/>
                                    </p:animScale>
                                    <p:animScale>
                                      <p:cBhvr>
                                        <p:cTn id="93" dur="26">
                                          <p:stCondLst>
                                            <p:cond delay="1312"/>
                                          </p:stCondLst>
                                        </p:cTn>
                                        <p:tgtEl>
                                          <p:spTgt spid="4">
                                            <p:txEl>
                                              <p:pRg st="6" end="6"/>
                                            </p:txEl>
                                          </p:spTgt>
                                        </p:tgtEl>
                                      </p:cBhvr>
                                      <p:to x="100000" y="80000"/>
                                    </p:animScale>
                                    <p:animScale>
                                      <p:cBhvr>
                                        <p:cTn id="94" dur="166" decel="50000">
                                          <p:stCondLst>
                                            <p:cond delay="1338"/>
                                          </p:stCondLst>
                                        </p:cTn>
                                        <p:tgtEl>
                                          <p:spTgt spid="4">
                                            <p:txEl>
                                              <p:pRg st="6" end="6"/>
                                            </p:txEl>
                                          </p:spTgt>
                                        </p:tgtEl>
                                      </p:cBhvr>
                                      <p:to x="100000" y="100000"/>
                                    </p:animScale>
                                    <p:animScale>
                                      <p:cBhvr>
                                        <p:cTn id="95" dur="26">
                                          <p:stCondLst>
                                            <p:cond delay="1642"/>
                                          </p:stCondLst>
                                        </p:cTn>
                                        <p:tgtEl>
                                          <p:spTgt spid="4">
                                            <p:txEl>
                                              <p:pRg st="6" end="6"/>
                                            </p:txEl>
                                          </p:spTgt>
                                        </p:tgtEl>
                                      </p:cBhvr>
                                      <p:to x="100000" y="90000"/>
                                    </p:animScale>
                                    <p:animScale>
                                      <p:cBhvr>
                                        <p:cTn id="96" dur="166" decel="50000">
                                          <p:stCondLst>
                                            <p:cond delay="1668"/>
                                          </p:stCondLst>
                                        </p:cTn>
                                        <p:tgtEl>
                                          <p:spTgt spid="4">
                                            <p:txEl>
                                              <p:pRg st="6" end="6"/>
                                            </p:txEl>
                                          </p:spTgt>
                                        </p:tgtEl>
                                      </p:cBhvr>
                                      <p:to x="100000" y="100000"/>
                                    </p:animScale>
                                    <p:animScale>
                                      <p:cBhvr>
                                        <p:cTn id="97" dur="26">
                                          <p:stCondLst>
                                            <p:cond delay="1808"/>
                                          </p:stCondLst>
                                        </p:cTn>
                                        <p:tgtEl>
                                          <p:spTgt spid="4">
                                            <p:txEl>
                                              <p:pRg st="6" end="6"/>
                                            </p:txEl>
                                          </p:spTgt>
                                        </p:tgtEl>
                                      </p:cBhvr>
                                      <p:to x="100000" y="95000"/>
                                    </p:animScale>
                                    <p:animScale>
                                      <p:cBhvr>
                                        <p:cTn id="98" dur="166" decel="50000">
                                          <p:stCondLst>
                                            <p:cond delay="1834"/>
                                          </p:stCondLst>
                                        </p:cTn>
                                        <p:tgtEl>
                                          <p:spTgt spid="4">
                                            <p:txEl>
                                              <p:pRg st="6" end="6"/>
                                            </p:txEl>
                                          </p:spTgt>
                                        </p:tgtEl>
                                      </p:cBhvr>
                                      <p:to x="100000" y="100000"/>
                                    </p:animScale>
                                  </p:childTnLst>
                                </p:cTn>
                              </p:par>
                            </p:childTnLst>
                          </p:cTn>
                        </p:par>
                      </p:childTnLst>
                    </p:cTn>
                  </p:par>
                  <p:par>
                    <p:cTn id="99" fill="hold">
                      <p:stCondLst>
                        <p:cond delay="indefinite"/>
                      </p:stCondLst>
                      <p:childTnLst>
                        <p:par>
                          <p:cTn id="100" fill="hold">
                            <p:stCondLst>
                              <p:cond delay="0"/>
                            </p:stCondLst>
                            <p:childTnLst>
                              <p:par>
                                <p:cTn id="101" presetID="26" presetClass="entr" presetSubtype="0" fill="hold" grpId="0" nodeType="clickEffect">
                                  <p:stCondLst>
                                    <p:cond delay="0"/>
                                  </p:stCondLst>
                                  <p:childTnLst>
                                    <p:set>
                                      <p:cBhvr>
                                        <p:cTn id="102" dur="1" fill="hold">
                                          <p:stCondLst>
                                            <p:cond delay="0"/>
                                          </p:stCondLst>
                                        </p:cTn>
                                        <p:tgtEl>
                                          <p:spTgt spid="4">
                                            <p:txEl>
                                              <p:pRg st="7" end="7"/>
                                            </p:txEl>
                                          </p:spTgt>
                                        </p:tgtEl>
                                        <p:attrNameLst>
                                          <p:attrName>style.visibility</p:attrName>
                                        </p:attrNameLst>
                                      </p:cBhvr>
                                      <p:to>
                                        <p:strVal val="visible"/>
                                      </p:to>
                                    </p:set>
                                    <p:animEffect transition="in" filter="wipe(down)">
                                      <p:cBhvr>
                                        <p:cTn id="103" dur="580">
                                          <p:stCondLst>
                                            <p:cond delay="0"/>
                                          </p:stCondLst>
                                        </p:cTn>
                                        <p:tgtEl>
                                          <p:spTgt spid="4">
                                            <p:txEl>
                                              <p:pRg st="7" end="7"/>
                                            </p:txEl>
                                          </p:spTgt>
                                        </p:tgtEl>
                                      </p:cBhvr>
                                    </p:animEffect>
                                    <p:anim calcmode="lin" valueType="num">
                                      <p:cBhvr>
                                        <p:cTn id="104" dur="1822" tmFilter="0,0; 0.14,0.36; 0.43,0.73; 0.71,0.91; 1.0,1.0">
                                          <p:stCondLst>
                                            <p:cond delay="0"/>
                                          </p:stCondLst>
                                        </p:cTn>
                                        <p:tgtEl>
                                          <p:spTgt spid="4">
                                            <p:txEl>
                                              <p:pRg st="7" end="7"/>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4">
                                            <p:txEl>
                                              <p:pRg st="7" end="7"/>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4">
                                            <p:txEl>
                                              <p:pRg st="7" end="7"/>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4">
                                            <p:txEl>
                                              <p:pRg st="7" end="7"/>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4">
                                            <p:txEl>
                                              <p:pRg st="7" end="7"/>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4">
                                            <p:txEl>
                                              <p:pRg st="7" end="7"/>
                                            </p:txEl>
                                          </p:spTgt>
                                        </p:tgtEl>
                                      </p:cBhvr>
                                      <p:to x="100000" y="60000"/>
                                    </p:animScale>
                                    <p:animScale>
                                      <p:cBhvr>
                                        <p:cTn id="110" dur="166" decel="50000">
                                          <p:stCondLst>
                                            <p:cond delay="676"/>
                                          </p:stCondLst>
                                        </p:cTn>
                                        <p:tgtEl>
                                          <p:spTgt spid="4">
                                            <p:txEl>
                                              <p:pRg st="7" end="7"/>
                                            </p:txEl>
                                          </p:spTgt>
                                        </p:tgtEl>
                                      </p:cBhvr>
                                      <p:to x="100000" y="100000"/>
                                    </p:animScale>
                                    <p:animScale>
                                      <p:cBhvr>
                                        <p:cTn id="111" dur="26">
                                          <p:stCondLst>
                                            <p:cond delay="1312"/>
                                          </p:stCondLst>
                                        </p:cTn>
                                        <p:tgtEl>
                                          <p:spTgt spid="4">
                                            <p:txEl>
                                              <p:pRg st="7" end="7"/>
                                            </p:txEl>
                                          </p:spTgt>
                                        </p:tgtEl>
                                      </p:cBhvr>
                                      <p:to x="100000" y="80000"/>
                                    </p:animScale>
                                    <p:animScale>
                                      <p:cBhvr>
                                        <p:cTn id="112" dur="166" decel="50000">
                                          <p:stCondLst>
                                            <p:cond delay="1338"/>
                                          </p:stCondLst>
                                        </p:cTn>
                                        <p:tgtEl>
                                          <p:spTgt spid="4">
                                            <p:txEl>
                                              <p:pRg st="7" end="7"/>
                                            </p:txEl>
                                          </p:spTgt>
                                        </p:tgtEl>
                                      </p:cBhvr>
                                      <p:to x="100000" y="100000"/>
                                    </p:animScale>
                                    <p:animScale>
                                      <p:cBhvr>
                                        <p:cTn id="113" dur="26">
                                          <p:stCondLst>
                                            <p:cond delay="1642"/>
                                          </p:stCondLst>
                                        </p:cTn>
                                        <p:tgtEl>
                                          <p:spTgt spid="4">
                                            <p:txEl>
                                              <p:pRg st="7" end="7"/>
                                            </p:txEl>
                                          </p:spTgt>
                                        </p:tgtEl>
                                      </p:cBhvr>
                                      <p:to x="100000" y="90000"/>
                                    </p:animScale>
                                    <p:animScale>
                                      <p:cBhvr>
                                        <p:cTn id="114" dur="166" decel="50000">
                                          <p:stCondLst>
                                            <p:cond delay="1668"/>
                                          </p:stCondLst>
                                        </p:cTn>
                                        <p:tgtEl>
                                          <p:spTgt spid="4">
                                            <p:txEl>
                                              <p:pRg st="7" end="7"/>
                                            </p:txEl>
                                          </p:spTgt>
                                        </p:tgtEl>
                                      </p:cBhvr>
                                      <p:to x="100000" y="100000"/>
                                    </p:animScale>
                                    <p:animScale>
                                      <p:cBhvr>
                                        <p:cTn id="115" dur="26">
                                          <p:stCondLst>
                                            <p:cond delay="1808"/>
                                          </p:stCondLst>
                                        </p:cTn>
                                        <p:tgtEl>
                                          <p:spTgt spid="4">
                                            <p:txEl>
                                              <p:pRg st="7" end="7"/>
                                            </p:txEl>
                                          </p:spTgt>
                                        </p:tgtEl>
                                      </p:cBhvr>
                                      <p:to x="100000" y="95000"/>
                                    </p:animScale>
                                    <p:animScale>
                                      <p:cBhvr>
                                        <p:cTn id="116" dur="166" decel="50000">
                                          <p:stCondLst>
                                            <p:cond delay="1834"/>
                                          </p:stCondLst>
                                        </p:cTn>
                                        <p:tgtEl>
                                          <p:spTgt spid="4">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30629"/>
            <a:ext cx="10972800" cy="750434"/>
          </a:xfrm>
        </p:spPr>
        <p:txBody>
          <a:bodyPr>
            <a:normAutofit fontScale="90000"/>
          </a:bodyPr>
          <a:lstStyle/>
          <a:p>
            <a:r>
              <a:rPr lang="en-GB" b="1" dirty="0"/>
              <a:t>International Standards </a:t>
            </a:r>
          </a:p>
        </p:txBody>
      </p:sp>
      <p:sp>
        <p:nvSpPr>
          <p:cNvPr id="4" name="Content Placeholder 3"/>
          <p:cNvSpPr>
            <a:spLocks noGrp="1"/>
          </p:cNvSpPr>
          <p:nvPr>
            <p:ph idx="1"/>
          </p:nvPr>
        </p:nvSpPr>
        <p:spPr>
          <a:xfrm>
            <a:off x="219074" y="881063"/>
            <a:ext cx="11568113" cy="4938712"/>
          </a:xfrm>
        </p:spPr>
        <p:txBody>
          <a:bodyPr>
            <a:normAutofit/>
          </a:bodyPr>
          <a:lstStyle/>
          <a:p>
            <a:pPr>
              <a:lnSpc>
                <a:spcPct val="90000"/>
              </a:lnSpc>
            </a:pPr>
            <a:r>
              <a:rPr lang="en-US" sz="2700" dirty="0"/>
              <a:t>International </a:t>
            </a:r>
            <a:r>
              <a:rPr lang="en-US" sz="2700" dirty="0" err="1"/>
              <a:t>Organisation</a:t>
            </a:r>
            <a:r>
              <a:rPr lang="en-US" sz="2700" dirty="0"/>
              <a:t> for </a:t>
            </a:r>
            <a:r>
              <a:rPr lang="en-US" sz="2700" dirty="0" err="1"/>
              <a:t>Standardisation</a:t>
            </a:r>
            <a:r>
              <a:rPr lang="en-US" sz="2700" dirty="0"/>
              <a:t> (ISO)</a:t>
            </a:r>
          </a:p>
          <a:p>
            <a:pPr marL="0" indent="0">
              <a:lnSpc>
                <a:spcPct val="90000"/>
              </a:lnSpc>
              <a:buNone/>
            </a:pPr>
            <a:endParaRPr lang="en-US" sz="2700" dirty="0"/>
          </a:p>
          <a:p>
            <a:pPr>
              <a:lnSpc>
                <a:spcPct val="90000"/>
              </a:lnSpc>
            </a:pPr>
            <a:r>
              <a:rPr lang="en-US" sz="2700" dirty="0"/>
              <a:t>ISO 9001:2015 is the most widely used standard of quality management standards for any business of any size</a:t>
            </a:r>
          </a:p>
          <a:p>
            <a:pPr marL="0" indent="0">
              <a:lnSpc>
                <a:spcPct val="90000"/>
              </a:lnSpc>
              <a:buNone/>
            </a:pPr>
            <a:endParaRPr lang="en-US" sz="2700" dirty="0"/>
          </a:p>
          <a:p>
            <a:pPr>
              <a:lnSpc>
                <a:spcPct val="90000"/>
              </a:lnSpc>
            </a:pPr>
            <a:r>
              <a:rPr lang="en-US" sz="2700" dirty="0"/>
              <a:t>About 1 million companies or organisations in 170 countries are using it</a:t>
            </a:r>
          </a:p>
          <a:p>
            <a:pPr marL="0" indent="0">
              <a:lnSpc>
                <a:spcPct val="90000"/>
              </a:lnSpc>
              <a:buNone/>
            </a:pPr>
            <a:endParaRPr lang="en-US" sz="2700" dirty="0"/>
          </a:p>
          <a:p>
            <a:pPr>
              <a:lnSpc>
                <a:spcPct val="90000"/>
              </a:lnSpc>
            </a:pPr>
            <a:r>
              <a:rPr lang="en-US" sz="2700" dirty="0"/>
              <a:t>As of February 2024, clause 4 have now requested firms to consider climate change as a considering when writing standards and operations.</a:t>
            </a:r>
          </a:p>
          <a:p>
            <a:pPr marL="0" indent="0">
              <a:lnSpc>
                <a:spcPct val="90000"/>
              </a:lnSpc>
              <a:buNone/>
            </a:pPr>
            <a:endParaRPr lang="en-US" sz="2700" dirty="0"/>
          </a:p>
          <a:p>
            <a:pPr>
              <a:lnSpc>
                <a:spcPct val="90000"/>
              </a:lnSpc>
            </a:pPr>
            <a:endParaRPr lang="en-GB" dirty="0"/>
          </a:p>
        </p:txBody>
      </p:sp>
    </p:spTree>
    <p:extLst>
      <p:ext uri="{BB962C8B-B14F-4D97-AF65-F5344CB8AC3E}">
        <p14:creationId xmlns:p14="http://schemas.microsoft.com/office/powerpoint/2010/main" val="243426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wipe(down)">
                                      <p:cBhvr>
                                        <p:cTn id="13" dur="580">
                                          <p:stCondLst>
                                            <p:cond delay="0"/>
                                          </p:stCondLst>
                                        </p:cTn>
                                        <p:tgtEl>
                                          <p:spTgt spid="4">
                                            <p:txEl>
                                              <p:pRg st="0" end="0"/>
                                            </p:txEl>
                                          </p:spTgt>
                                        </p:tgtEl>
                                      </p:cBhvr>
                                    </p:animEffect>
                                    <p:anim calcmode="lin" valueType="num">
                                      <p:cBhvr>
                                        <p:cTn id="14"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xEl>
                                              <p:pRg st="0" end="0"/>
                                            </p:txEl>
                                          </p:spTgt>
                                        </p:tgtEl>
                                      </p:cBhvr>
                                      <p:to x="100000" y="60000"/>
                                    </p:animScale>
                                    <p:animScale>
                                      <p:cBhvr>
                                        <p:cTn id="20" dur="166" decel="50000">
                                          <p:stCondLst>
                                            <p:cond delay="676"/>
                                          </p:stCondLst>
                                        </p:cTn>
                                        <p:tgtEl>
                                          <p:spTgt spid="4">
                                            <p:txEl>
                                              <p:pRg st="0" end="0"/>
                                            </p:txEl>
                                          </p:spTgt>
                                        </p:tgtEl>
                                      </p:cBhvr>
                                      <p:to x="100000" y="100000"/>
                                    </p:animScale>
                                    <p:animScale>
                                      <p:cBhvr>
                                        <p:cTn id="21" dur="26">
                                          <p:stCondLst>
                                            <p:cond delay="1312"/>
                                          </p:stCondLst>
                                        </p:cTn>
                                        <p:tgtEl>
                                          <p:spTgt spid="4">
                                            <p:txEl>
                                              <p:pRg st="0" end="0"/>
                                            </p:txEl>
                                          </p:spTgt>
                                        </p:tgtEl>
                                      </p:cBhvr>
                                      <p:to x="100000" y="80000"/>
                                    </p:animScale>
                                    <p:animScale>
                                      <p:cBhvr>
                                        <p:cTn id="22" dur="166" decel="50000">
                                          <p:stCondLst>
                                            <p:cond delay="1338"/>
                                          </p:stCondLst>
                                        </p:cTn>
                                        <p:tgtEl>
                                          <p:spTgt spid="4">
                                            <p:txEl>
                                              <p:pRg st="0" end="0"/>
                                            </p:txEl>
                                          </p:spTgt>
                                        </p:tgtEl>
                                      </p:cBhvr>
                                      <p:to x="100000" y="100000"/>
                                    </p:animScale>
                                    <p:animScale>
                                      <p:cBhvr>
                                        <p:cTn id="23" dur="26">
                                          <p:stCondLst>
                                            <p:cond delay="1642"/>
                                          </p:stCondLst>
                                        </p:cTn>
                                        <p:tgtEl>
                                          <p:spTgt spid="4">
                                            <p:txEl>
                                              <p:pRg st="0" end="0"/>
                                            </p:txEl>
                                          </p:spTgt>
                                        </p:tgtEl>
                                      </p:cBhvr>
                                      <p:to x="100000" y="90000"/>
                                    </p:animScale>
                                    <p:animScale>
                                      <p:cBhvr>
                                        <p:cTn id="24" dur="166" decel="50000">
                                          <p:stCondLst>
                                            <p:cond delay="1668"/>
                                          </p:stCondLst>
                                        </p:cTn>
                                        <p:tgtEl>
                                          <p:spTgt spid="4">
                                            <p:txEl>
                                              <p:pRg st="0" end="0"/>
                                            </p:txEl>
                                          </p:spTgt>
                                        </p:tgtEl>
                                      </p:cBhvr>
                                      <p:to x="100000" y="100000"/>
                                    </p:animScale>
                                    <p:animScale>
                                      <p:cBhvr>
                                        <p:cTn id="25" dur="26">
                                          <p:stCondLst>
                                            <p:cond delay="1808"/>
                                          </p:stCondLst>
                                        </p:cTn>
                                        <p:tgtEl>
                                          <p:spTgt spid="4">
                                            <p:txEl>
                                              <p:pRg st="0" end="0"/>
                                            </p:txEl>
                                          </p:spTgt>
                                        </p:tgtEl>
                                      </p:cBhvr>
                                      <p:to x="100000" y="95000"/>
                                    </p:animScale>
                                    <p:animScale>
                                      <p:cBhvr>
                                        <p:cTn id="26" dur="166" decel="50000">
                                          <p:stCondLst>
                                            <p:cond delay="1834"/>
                                          </p:stCondLst>
                                        </p:cTn>
                                        <p:tgtEl>
                                          <p:spTgt spid="4">
                                            <p:txEl>
                                              <p:pRg st="0" end="0"/>
                                            </p:txEl>
                                          </p:spTgt>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wipe(down)">
                                      <p:cBhvr>
                                        <p:cTn id="31" dur="580">
                                          <p:stCondLst>
                                            <p:cond delay="0"/>
                                          </p:stCondLst>
                                        </p:cTn>
                                        <p:tgtEl>
                                          <p:spTgt spid="4">
                                            <p:txEl>
                                              <p:pRg st="2" end="2"/>
                                            </p:txEl>
                                          </p:spTgt>
                                        </p:tgtEl>
                                      </p:cBhvr>
                                    </p:animEffect>
                                    <p:anim calcmode="lin" valueType="num">
                                      <p:cBhvr>
                                        <p:cTn id="32"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4">
                                            <p:txEl>
                                              <p:pRg st="2" end="2"/>
                                            </p:txEl>
                                          </p:spTgt>
                                        </p:tgtEl>
                                      </p:cBhvr>
                                      <p:to x="100000" y="60000"/>
                                    </p:animScale>
                                    <p:animScale>
                                      <p:cBhvr>
                                        <p:cTn id="38" dur="166" decel="50000">
                                          <p:stCondLst>
                                            <p:cond delay="676"/>
                                          </p:stCondLst>
                                        </p:cTn>
                                        <p:tgtEl>
                                          <p:spTgt spid="4">
                                            <p:txEl>
                                              <p:pRg st="2" end="2"/>
                                            </p:txEl>
                                          </p:spTgt>
                                        </p:tgtEl>
                                      </p:cBhvr>
                                      <p:to x="100000" y="100000"/>
                                    </p:animScale>
                                    <p:animScale>
                                      <p:cBhvr>
                                        <p:cTn id="39" dur="26">
                                          <p:stCondLst>
                                            <p:cond delay="1312"/>
                                          </p:stCondLst>
                                        </p:cTn>
                                        <p:tgtEl>
                                          <p:spTgt spid="4">
                                            <p:txEl>
                                              <p:pRg st="2" end="2"/>
                                            </p:txEl>
                                          </p:spTgt>
                                        </p:tgtEl>
                                      </p:cBhvr>
                                      <p:to x="100000" y="80000"/>
                                    </p:animScale>
                                    <p:animScale>
                                      <p:cBhvr>
                                        <p:cTn id="40" dur="166" decel="50000">
                                          <p:stCondLst>
                                            <p:cond delay="1338"/>
                                          </p:stCondLst>
                                        </p:cTn>
                                        <p:tgtEl>
                                          <p:spTgt spid="4">
                                            <p:txEl>
                                              <p:pRg st="2" end="2"/>
                                            </p:txEl>
                                          </p:spTgt>
                                        </p:tgtEl>
                                      </p:cBhvr>
                                      <p:to x="100000" y="100000"/>
                                    </p:animScale>
                                    <p:animScale>
                                      <p:cBhvr>
                                        <p:cTn id="41" dur="26">
                                          <p:stCondLst>
                                            <p:cond delay="1642"/>
                                          </p:stCondLst>
                                        </p:cTn>
                                        <p:tgtEl>
                                          <p:spTgt spid="4">
                                            <p:txEl>
                                              <p:pRg st="2" end="2"/>
                                            </p:txEl>
                                          </p:spTgt>
                                        </p:tgtEl>
                                      </p:cBhvr>
                                      <p:to x="100000" y="90000"/>
                                    </p:animScale>
                                    <p:animScale>
                                      <p:cBhvr>
                                        <p:cTn id="42" dur="166" decel="50000">
                                          <p:stCondLst>
                                            <p:cond delay="1668"/>
                                          </p:stCondLst>
                                        </p:cTn>
                                        <p:tgtEl>
                                          <p:spTgt spid="4">
                                            <p:txEl>
                                              <p:pRg st="2" end="2"/>
                                            </p:txEl>
                                          </p:spTgt>
                                        </p:tgtEl>
                                      </p:cBhvr>
                                      <p:to x="100000" y="100000"/>
                                    </p:animScale>
                                    <p:animScale>
                                      <p:cBhvr>
                                        <p:cTn id="43" dur="26">
                                          <p:stCondLst>
                                            <p:cond delay="1808"/>
                                          </p:stCondLst>
                                        </p:cTn>
                                        <p:tgtEl>
                                          <p:spTgt spid="4">
                                            <p:txEl>
                                              <p:pRg st="2" end="2"/>
                                            </p:txEl>
                                          </p:spTgt>
                                        </p:tgtEl>
                                      </p:cBhvr>
                                      <p:to x="100000" y="95000"/>
                                    </p:animScale>
                                    <p:animScale>
                                      <p:cBhvr>
                                        <p:cTn id="44" dur="166" decel="50000">
                                          <p:stCondLst>
                                            <p:cond delay="1834"/>
                                          </p:stCondLst>
                                        </p:cTn>
                                        <p:tgtEl>
                                          <p:spTgt spid="4">
                                            <p:txEl>
                                              <p:pRg st="2" end="2"/>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wipe(down)">
                                      <p:cBhvr>
                                        <p:cTn id="49" dur="580">
                                          <p:stCondLst>
                                            <p:cond delay="0"/>
                                          </p:stCondLst>
                                        </p:cTn>
                                        <p:tgtEl>
                                          <p:spTgt spid="4">
                                            <p:txEl>
                                              <p:pRg st="4" end="4"/>
                                            </p:txEl>
                                          </p:spTgt>
                                        </p:tgtEl>
                                      </p:cBhvr>
                                    </p:animEffect>
                                    <p:anim calcmode="lin" valueType="num">
                                      <p:cBhvr>
                                        <p:cTn id="50"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4">
                                            <p:txEl>
                                              <p:pRg st="4" end="4"/>
                                            </p:txEl>
                                          </p:spTgt>
                                        </p:tgtEl>
                                      </p:cBhvr>
                                      <p:to x="100000" y="60000"/>
                                    </p:animScale>
                                    <p:animScale>
                                      <p:cBhvr>
                                        <p:cTn id="56" dur="166" decel="50000">
                                          <p:stCondLst>
                                            <p:cond delay="676"/>
                                          </p:stCondLst>
                                        </p:cTn>
                                        <p:tgtEl>
                                          <p:spTgt spid="4">
                                            <p:txEl>
                                              <p:pRg st="4" end="4"/>
                                            </p:txEl>
                                          </p:spTgt>
                                        </p:tgtEl>
                                      </p:cBhvr>
                                      <p:to x="100000" y="100000"/>
                                    </p:animScale>
                                    <p:animScale>
                                      <p:cBhvr>
                                        <p:cTn id="57" dur="26">
                                          <p:stCondLst>
                                            <p:cond delay="1312"/>
                                          </p:stCondLst>
                                        </p:cTn>
                                        <p:tgtEl>
                                          <p:spTgt spid="4">
                                            <p:txEl>
                                              <p:pRg st="4" end="4"/>
                                            </p:txEl>
                                          </p:spTgt>
                                        </p:tgtEl>
                                      </p:cBhvr>
                                      <p:to x="100000" y="80000"/>
                                    </p:animScale>
                                    <p:animScale>
                                      <p:cBhvr>
                                        <p:cTn id="58" dur="166" decel="50000">
                                          <p:stCondLst>
                                            <p:cond delay="1338"/>
                                          </p:stCondLst>
                                        </p:cTn>
                                        <p:tgtEl>
                                          <p:spTgt spid="4">
                                            <p:txEl>
                                              <p:pRg st="4" end="4"/>
                                            </p:txEl>
                                          </p:spTgt>
                                        </p:tgtEl>
                                      </p:cBhvr>
                                      <p:to x="100000" y="100000"/>
                                    </p:animScale>
                                    <p:animScale>
                                      <p:cBhvr>
                                        <p:cTn id="59" dur="26">
                                          <p:stCondLst>
                                            <p:cond delay="1642"/>
                                          </p:stCondLst>
                                        </p:cTn>
                                        <p:tgtEl>
                                          <p:spTgt spid="4">
                                            <p:txEl>
                                              <p:pRg st="4" end="4"/>
                                            </p:txEl>
                                          </p:spTgt>
                                        </p:tgtEl>
                                      </p:cBhvr>
                                      <p:to x="100000" y="90000"/>
                                    </p:animScale>
                                    <p:animScale>
                                      <p:cBhvr>
                                        <p:cTn id="60" dur="166" decel="50000">
                                          <p:stCondLst>
                                            <p:cond delay="1668"/>
                                          </p:stCondLst>
                                        </p:cTn>
                                        <p:tgtEl>
                                          <p:spTgt spid="4">
                                            <p:txEl>
                                              <p:pRg st="4" end="4"/>
                                            </p:txEl>
                                          </p:spTgt>
                                        </p:tgtEl>
                                      </p:cBhvr>
                                      <p:to x="100000" y="100000"/>
                                    </p:animScale>
                                    <p:animScale>
                                      <p:cBhvr>
                                        <p:cTn id="61" dur="26">
                                          <p:stCondLst>
                                            <p:cond delay="1808"/>
                                          </p:stCondLst>
                                        </p:cTn>
                                        <p:tgtEl>
                                          <p:spTgt spid="4">
                                            <p:txEl>
                                              <p:pRg st="4" end="4"/>
                                            </p:txEl>
                                          </p:spTgt>
                                        </p:tgtEl>
                                      </p:cBhvr>
                                      <p:to x="100000" y="95000"/>
                                    </p:animScale>
                                    <p:animScale>
                                      <p:cBhvr>
                                        <p:cTn id="62" dur="166" decel="50000">
                                          <p:stCondLst>
                                            <p:cond delay="1834"/>
                                          </p:stCondLst>
                                        </p:cTn>
                                        <p:tgtEl>
                                          <p:spTgt spid="4">
                                            <p:txEl>
                                              <p:pRg st="4" end="4"/>
                                            </p:txEl>
                                          </p:spTgt>
                                        </p:tgtEl>
                                      </p:cBhvr>
                                      <p:to x="100000" y="100000"/>
                                    </p:animScale>
                                  </p:childTnLst>
                                </p:cTn>
                              </p:par>
                            </p:childTnLst>
                          </p:cTn>
                        </p:par>
                      </p:childTnLst>
                    </p:cTn>
                  </p:par>
                  <p:par>
                    <p:cTn id="63" fill="hold">
                      <p:stCondLst>
                        <p:cond delay="indefinite"/>
                      </p:stCondLst>
                      <p:childTnLst>
                        <p:par>
                          <p:cTn id="64" fill="hold">
                            <p:stCondLst>
                              <p:cond delay="0"/>
                            </p:stCondLst>
                            <p:childTnLst>
                              <p:par>
                                <p:cTn id="65" presetID="26" presetClass="entr" presetSubtype="0" fill="hold" grpId="0"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wipe(down)">
                                      <p:cBhvr>
                                        <p:cTn id="67" dur="580">
                                          <p:stCondLst>
                                            <p:cond delay="0"/>
                                          </p:stCondLst>
                                        </p:cTn>
                                        <p:tgtEl>
                                          <p:spTgt spid="4">
                                            <p:txEl>
                                              <p:pRg st="6" end="6"/>
                                            </p:txEl>
                                          </p:spTgt>
                                        </p:tgtEl>
                                      </p:cBhvr>
                                    </p:animEffect>
                                    <p:anim calcmode="lin" valueType="num">
                                      <p:cBhvr>
                                        <p:cTn id="68"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69"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70"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71"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72"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73" dur="26">
                                          <p:stCondLst>
                                            <p:cond delay="650"/>
                                          </p:stCondLst>
                                        </p:cTn>
                                        <p:tgtEl>
                                          <p:spTgt spid="4">
                                            <p:txEl>
                                              <p:pRg st="6" end="6"/>
                                            </p:txEl>
                                          </p:spTgt>
                                        </p:tgtEl>
                                      </p:cBhvr>
                                      <p:to x="100000" y="60000"/>
                                    </p:animScale>
                                    <p:animScale>
                                      <p:cBhvr>
                                        <p:cTn id="74" dur="166" decel="50000">
                                          <p:stCondLst>
                                            <p:cond delay="676"/>
                                          </p:stCondLst>
                                        </p:cTn>
                                        <p:tgtEl>
                                          <p:spTgt spid="4">
                                            <p:txEl>
                                              <p:pRg st="6" end="6"/>
                                            </p:txEl>
                                          </p:spTgt>
                                        </p:tgtEl>
                                      </p:cBhvr>
                                      <p:to x="100000" y="100000"/>
                                    </p:animScale>
                                    <p:animScale>
                                      <p:cBhvr>
                                        <p:cTn id="75" dur="26">
                                          <p:stCondLst>
                                            <p:cond delay="1312"/>
                                          </p:stCondLst>
                                        </p:cTn>
                                        <p:tgtEl>
                                          <p:spTgt spid="4">
                                            <p:txEl>
                                              <p:pRg st="6" end="6"/>
                                            </p:txEl>
                                          </p:spTgt>
                                        </p:tgtEl>
                                      </p:cBhvr>
                                      <p:to x="100000" y="80000"/>
                                    </p:animScale>
                                    <p:animScale>
                                      <p:cBhvr>
                                        <p:cTn id="76" dur="166" decel="50000">
                                          <p:stCondLst>
                                            <p:cond delay="1338"/>
                                          </p:stCondLst>
                                        </p:cTn>
                                        <p:tgtEl>
                                          <p:spTgt spid="4">
                                            <p:txEl>
                                              <p:pRg st="6" end="6"/>
                                            </p:txEl>
                                          </p:spTgt>
                                        </p:tgtEl>
                                      </p:cBhvr>
                                      <p:to x="100000" y="100000"/>
                                    </p:animScale>
                                    <p:animScale>
                                      <p:cBhvr>
                                        <p:cTn id="77" dur="26">
                                          <p:stCondLst>
                                            <p:cond delay="1642"/>
                                          </p:stCondLst>
                                        </p:cTn>
                                        <p:tgtEl>
                                          <p:spTgt spid="4">
                                            <p:txEl>
                                              <p:pRg st="6" end="6"/>
                                            </p:txEl>
                                          </p:spTgt>
                                        </p:tgtEl>
                                      </p:cBhvr>
                                      <p:to x="100000" y="90000"/>
                                    </p:animScale>
                                    <p:animScale>
                                      <p:cBhvr>
                                        <p:cTn id="78" dur="166" decel="50000">
                                          <p:stCondLst>
                                            <p:cond delay="1668"/>
                                          </p:stCondLst>
                                        </p:cTn>
                                        <p:tgtEl>
                                          <p:spTgt spid="4">
                                            <p:txEl>
                                              <p:pRg st="6" end="6"/>
                                            </p:txEl>
                                          </p:spTgt>
                                        </p:tgtEl>
                                      </p:cBhvr>
                                      <p:to x="100000" y="100000"/>
                                    </p:animScale>
                                    <p:animScale>
                                      <p:cBhvr>
                                        <p:cTn id="79" dur="26">
                                          <p:stCondLst>
                                            <p:cond delay="1808"/>
                                          </p:stCondLst>
                                        </p:cTn>
                                        <p:tgtEl>
                                          <p:spTgt spid="4">
                                            <p:txEl>
                                              <p:pRg st="6" end="6"/>
                                            </p:txEl>
                                          </p:spTgt>
                                        </p:tgtEl>
                                      </p:cBhvr>
                                      <p:to x="100000" y="95000"/>
                                    </p:animScale>
                                    <p:animScale>
                                      <p:cBhvr>
                                        <p:cTn id="80" dur="166" decel="50000">
                                          <p:stCondLst>
                                            <p:cond delay="1834"/>
                                          </p:stCondLst>
                                        </p:cTn>
                                        <p:tgtEl>
                                          <p:spTgt spid="4">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t>Conclusion </a:t>
            </a:r>
          </a:p>
        </p:txBody>
      </p:sp>
      <p:sp>
        <p:nvSpPr>
          <p:cNvPr id="4" name="Content Placeholder 3"/>
          <p:cNvSpPr>
            <a:spLocks noGrp="1"/>
          </p:cNvSpPr>
          <p:nvPr>
            <p:ph idx="1"/>
          </p:nvPr>
        </p:nvSpPr>
        <p:spPr>
          <a:xfrm>
            <a:off x="609600" y="1515942"/>
            <a:ext cx="11228614" cy="4068429"/>
          </a:xfrm>
        </p:spPr>
        <p:txBody>
          <a:bodyPr>
            <a:normAutofit fontScale="92500"/>
          </a:bodyPr>
          <a:lstStyle/>
          <a:p>
            <a:pPr>
              <a:lnSpc>
                <a:spcPct val="90000"/>
              </a:lnSpc>
            </a:pPr>
            <a:r>
              <a:rPr lang="en-US" altLang="en-US" sz="2700" dirty="0"/>
              <a:t>All projects have risks, denial does not make them go away, it only creates unpreparedness. </a:t>
            </a:r>
          </a:p>
          <a:p>
            <a:pPr marL="0" indent="0">
              <a:lnSpc>
                <a:spcPct val="90000"/>
              </a:lnSpc>
              <a:buNone/>
            </a:pPr>
            <a:endParaRPr lang="en-US" altLang="en-US" sz="2700" dirty="0"/>
          </a:p>
          <a:p>
            <a:pPr>
              <a:lnSpc>
                <a:spcPct val="90000"/>
              </a:lnSpc>
            </a:pPr>
            <a:r>
              <a:rPr lang="en-US" altLang="en-US" sz="2700" dirty="0"/>
              <a:t>Risk in itself is not bad, it is how well the project plans for and reacts to risks that counts.</a:t>
            </a:r>
          </a:p>
          <a:p>
            <a:pPr>
              <a:lnSpc>
                <a:spcPct val="90000"/>
              </a:lnSpc>
            </a:pPr>
            <a:endParaRPr lang="en-US" altLang="en-US" sz="2700" dirty="0"/>
          </a:p>
          <a:p>
            <a:pPr>
              <a:lnSpc>
                <a:spcPct val="90000"/>
              </a:lnSpc>
            </a:pPr>
            <a:r>
              <a:rPr lang="en-US" altLang="en-US" sz="2700" dirty="0"/>
              <a:t>Formal risk management is a cornerstone of good project management.</a:t>
            </a:r>
          </a:p>
          <a:p>
            <a:pPr>
              <a:lnSpc>
                <a:spcPct val="90000"/>
              </a:lnSpc>
            </a:pPr>
            <a:endParaRPr lang="en-US" altLang="en-US" sz="2700" dirty="0"/>
          </a:p>
          <a:p>
            <a:pPr>
              <a:lnSpc>
                <a:spcPct val="90000"/>
              </a:lnSpc>
            </a:pPr>
            <a:r>
              <a:rPr lang="en-US" altLang="en-US" sz="2700" dirty="0"/>
              <a:t>Stakeholder visibility in the risk management process makes it easier to get required resources and </a:t>
            </a:r>
            <a:r>
              <a:rPr lang="en-US" altLang="en-US" sz="2700" dirty="0" err="1"/>
              <a:t>organisational</a:t>
            </a:r>
            <a:r>
              <a:rPr lang="en-US" altLang="en-US" sz="2700" dirty="0"/>
              <a:t> support. </a:t>
            </a:r>
          </a:p>
          <a:p>
            <a:endParaRPr lang="en-GB" dirty="0"/>
          </a:p>
        </p:txBody>
      </p:sp>
    </p:spTree>
    <p:extLst>
      <p:ext uri="{BB962C8B-B14F-4D97-AF65-F5344CB8AC3E}">
        <p14:creationId xmlns:p14="http://schemas.microsoft.com/office/powerpoint/2010/main" val="2755313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8434" name="Picture 2" descr="http://www.informationsecuritybuzz.com/securitybuzz/wp-content/uploads/Untitled8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372" t="8216" r="6616" b="11790"/>
          <a:stretch/>
        </p:blipFill>
        <p:spPr bwMode="auto">
          <a:xfrm>
            <a:off x="2872511" y="55346"/>
            <a:ext cx="7352145" cy="6759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1481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2212</Words>
  <Application>Microsoft Office PowerPoint</Application>
  <PresentationFormat>Widescreen</PresentationFormat>
  <Paragraphs>278</Paragraphs>
  <Slides>37</Slides>
  <Notes>6</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8" baseType="lpstr">
      <vt:lpstr>Arial</vt:lpstr>
      <vt:lpstr>Arial Black</vt:lpstr>
      <vt:lpstr>Calibri</vt:lpstr>
      <vt:lpstr>Comic Sans MS</vt:lpstr>
      <vt:lpstr>Helvetica</vt:lpstr>
      <vt:lpstr>Myriad Pro</vt:lpstr>
      <vt:lpstr>Times New Roman</vt:lpstr>
      <vt:lpstr>Times-Roman</vt:lpstr>
      <vt:lpstr>Wingdings</vt:lpstr>
      <vt:lpstr>20140311PresentationUWTSDTemplate</vt:lpstr>
      <vt:lpstr>Clip</vt:lpstr>
      <vt:lpstr>  Project Management LCBB5005   WEEK 9 Risk Management    </vt:lpstr>
      <vt:lpstr>Learning Objectives </vt:lpstr>
      <vt:lpstr>‘Murphy’s Law’</vt:lpstr>
      <vt:lpstr>Risk? What risk?</vt:lpstr>
      <vt:lpstr>PowerPoint Presentation</vt:lpstr>
      <vt:lpstr>Risk -  Definitions (BSI-  BS 6079-3)</vt:lpstr>
      <vt:lpstr>Understanding Project Risks</vt:lpstr>
      <vt:lpstr>Risk – Good or Bad?</vt:lpstr>
      <vt:lpstr>Risk Dimensions</vt:lpstr>
      <vt:lpstr>Characteristics of Risks</vt:lpstr>
      <vt:lpstr>Key Dimensions of Risk</vt:lpstr>
      <vt:lpstr>Can we REALLY eliminate Risk?</vt:lpstr>
      <vt:lpstr>So, how do I manage project risk?</vt:lpstr>
      <vt:lpstr>Develop Risk Management Plan  </vt:lpstr>
      <vt:lpstr>Why do we need to manage risks?</vt:lpstr>
      <vt:lpstr>Risk Management Processes</vt:lpstr>
      <vt:lpstr>Main Elements of Project Risk Management Process</vt:lpstr>
      <vt:lpstr>Risk Identification</vt:lpstr>
      <vt:lpstr>Identification Methods</vt:lpstr>
      <vt:lpstr>Qualitative Risk Analysis</vt:lpstr>
      <vt:lpstr>Probability/Impact Matrix</vt:lpstr>
      <vt:lpstr>Examples: Probability/Impact Matrix</vt:lpstr>
      <vt:lpstr>Risk Probability/ Impact Matrix</vt:lpstr>
      <vt:lpstr>PowerPoint Presentation</vt:lpstr>
      <vt:lpstr>Quantitative Risk Analysis</vt:lpstr>
      <vt:lpstr>Main Elements of Project Risk Management Process</vt:lpstr>
      <vt:lpstr>PowerPoint Presentation</vt:lpstr>
      <vt:lpstr>PowerPoint Presentation</vt:lpstr>
      <vt:lpstr>Risk Response Strategies</vt:lpstr>
      <vt:lpstr>Risk Monitoring and Control</vt:lpstr>
      <vt:lpstr>Contingency Plan</vt:lpstr>
      <vt:lpstr>Useful tools to help monitor risk</vt:lpstr>
      <vt:lpstr>Project Risk Register</vt:lpstr>
      <vt:lpstr>Standards </vt:lpstr>
      <vt:lpstr>International Standards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8 Risk Management</dc:title>
  <dc:creator>Tarila</dc:creator>
  <cp:lastModifiedBy>Essa Bah</cp:lastModifiedBy>
  <cp:revision>11</cp:revision>
  <dcterms:created xsi:type="dcterms:W3CDTF">2021-09-06T10:13:46Z</dcterms:created>
  <dcterms:modified xsi:type="dcterms:W3CDTF">2024-11-09T22:08:34Z</dcterms:modified>
</cp:coreProperties>
</file>