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6"/>
  </p:normalViewPr>
  <p:slideViewPr>
    <p:cSldViewPr snapToGrid="0" snapToObjects="1">
      <p:cViewPr>
        <p:scale>
          <a:sx n="89" d="100"/>
          <a:sy n="89" d="100"/>
        </p:scale>
        <p:origin x="1432" y="5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F5DF9-665B-8EAD-91EA-869106B654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9416BB-4D41-9DA7-8D59-248C077C5D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2231D0-7943-855C-D796-A0D825F5AC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A6B429-48AB-2273-82A3-A328B5632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7BBE62-5762-1616-F117-763093A1D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275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E5905-D639-936F-6AE7-CB7C1C28D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AC09F-3EBC-6A06-E9B6-92EE46AD89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D183F4-0C90-288B-2D11-A339B2458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0001CF-C9DC-557F-8EED-CA3212E3A4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7D644-763B-E458-BCAE-1E1FD6B14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4137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C11D6-7324-8020-4F0A-697097FE1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F3B68A-66E6-F981-8962-00C6BBE6A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83F2D-928C-2238-36CD-A4F5A11869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D8D16E-84C8-3A73-AAC7-67AA1AB53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E33F1-8403-92AE-51F7-720B29548F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7019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F8AD7-BAA3-C864-10F5-BB2DB53C0F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1C42F7-189A-276E-FFD9-C569D72055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3CFBFD-4750-9219-2ECA-76F4A9F58E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83922C-9AF4-31CF-1D4F-AF1609F67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F0F6963-DAAC-6D6B-7D45-3ED2FCE11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8F0F69-CAFC-D6C2-F4C8-DDF6D9443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7667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4DBCC-F4B1-E68E-478F-4EA31ED16A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4FD557-73E4-5E75-A121-2521B937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A3229-ADD2-7071-83B3-51374ECCD8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C713A-E5EF-A872-8A18-0B6742670D1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EF933FD-B9EF-1831-3505-057A807A2F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326477F-1294-1F89-6A8E-5F2F3E910E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5CFDAC0-B928-67E0-93FD-17765E774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412F75E-0DBE-F300-7155-1F801CAFE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8411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EF4234-DA58-2224-0FC4-249F53091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3D242D-4C38-4F09-B914-00BF9424F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F1F9CC7-3141-B22E-EDDE-7A72C75884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500B0-7009-29FF-10EF-0C381407C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3213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EE2D18B-F7EF-9C60-4E5A-397B6FE43D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7DD06E1-B00D-933D-CF6C-FF90D729F9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F7B8A7F-494B-4168-9A73-ED92F88A5E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2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95BE8-A5E6-B918-29A2-B45E27450D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BAF4A2-0584-A39F-E704-80B89BE19F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A6DBF1-0712-0EA5-475D-74A191A111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C8313D-8F9F-5E9E-4178-47030EE6C3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AB8919-26E9-AFF0-7E5F-E49298624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B00436-CFA2-9F9E-DB25-E80BFC279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87654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F5A82-5D5D-3D28-2543-F3E88C52C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4718F7-8D59-192A-1D37-F99C254F8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894D0C-0725-5849-40DC-3CD810EB7D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F39DE5-9202-FEB6-894B-9F25FB705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6B3F28-CB68-9098-72ED-7CCC333C81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9143D6-F7B9-B0DB-B30C-365B1A8A20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539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0B7FD-91A9-8372-8542-00DD4DD08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4186E2-A6D8-B6C3-1894-8256E727B5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A3A936-165C-6117-A3C9-6139530D5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535E51-1325-A440-7FB0-DF1E2FB51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C780F0-4A2C-CFCE-7E33-50CFA9365F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01636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59F47DB-4F0B-D45A-8096-E5BA8BCC4D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C6D56D-302C-2552-3523-5D650CE6C8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2BB8CF-2015-9DF6-068B-E61E20595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57E798-3251-A3DC-318B-25D8FD6F4B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1D821-CF95-682C-6C43-71FBCD64BF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76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F807653-240A-1F08-E467-36FA6DDAD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838211-7B9F-392E-AB97-06B767F734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08772D-287F-3C57-9F25-A2A80CED31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F30D7-3774-6549-883B-6909742C5F90}" type="datetimeFigureOut">
              <a:rPr lang="en-US" smtClean="0"/>
              <a:t>11/6/22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CA68B9-0AA5-BAE4-D65D-CF6673BDE5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2068E-3977-7A67-4987-7C2E5BE264B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4CCEC9-D301-5542-A615-3FFCB950C3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4106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Freeform 6">
            <a:extLst>
              <a:ext uri="{FF2B5EF4-FFF2-40B4-BE49-F238E27FC236}">
                <a16:creationId xmlns:a16="http://schemas.microsoft.com/office/drawing/2014/main" id="{69D184B2-2226-4E31-BCCB-4443307674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8533" y="918266"/>
            <a:ext cx="706127" cy="5863534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3" name="Freeform 7">
            <a:extLst>
              <a:ext uri="{FF2B5EF4-FFF2-40B4-BE49-F238E27FC236}">
                <a16:creationId xmlns:a16="http://schemas.microsoft.com/office/drawing/2014/main" id="{1AC4D4E3-486A-464A-8EC8-D448810972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117879" y="643467"/>
            <a:ext cx="420307" cy="5668919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864DE13E-58EB-4475-B79C-0D4FC65123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38387" y="643467"/>
            <a:ext cx="10933503" cy="5391944"/>
          </a:xfrm>
          <a:prstGeom prst="rect">
            <a:avLst/>
          </a:prstGeom>
          <a:solidFill>
            <a:srgbClr val="FFFFFF"/>
          </a:solidFill>
          <a:ln w="12700">
            <a:solidFill>
              <a:schemeClr val="accent1"/>
            </a:solidFill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6" name="Picture 2" descr="T.M. Lewin - TheIndustry.fashion">
            <a:extLst>
              <a:ext uri="{FF2B5EF4-FFF2-40B4-BE49-F238E27FC236}">
                <a16:creationId xmlns:a16="http://schemas.microsoft.com/office/drawing/2014/main" id="{476D03E5-8BC3-119B-A2CF-4ED5E3D3C0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25140" y="1286934"/>
            <a:ext cx="9341722" cy="4105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097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90" name="Rectangle 2089">
            <a:extLst>
              <a:ext uri="{FF2B5EF4-FFF2-40B4-BE49-F238E27FC236}">
                <a16:creationId xmlns:a16="http://schemas.microsoft.com/office/drawing/2014/main" id="{3C5974B6-3353-4781-B620-BC5168DAE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92" name="Rectangle 8">
            <a:extLst>
              <a:ext uri="{FF2B5EF4-FFF2-40B4-BE49-F238E27FC236}">
                <a16:creationId xmlns:a16="http://schemas.microsoft.com/office/drawing/2014/main" id="{0A2C0FD4-452B-439A-A978-C37BC16F59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6152" y="2355786"/>
            <a:ext cx="4985748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AC361E-E6F8-3994-3944-2ECF4BEAA1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59812" y="2723322"/>
            <a:ext cx="3510355" cy="2236738"/>
          </a:xfrm>
        </p:spPr>
        <p:txBody>
          <a:bodyPr>
            <a:normAutofit/>
          </a:bodyPr>
          <a:lstStyle/>
          <a:p>
            <a:pPr algn="l"/>
            <a:r>
              <a:rPr lang="en-US" sz="4400" b="1" dirty="0">
                <a:solidFill>
                  <a:srgbClr val="FFFFFF"/>
                </a:solidFill>
              </a:rPr>
              <a:t>PESTEL</a:t>
            </a:r>
            <a:r>
              <a:rPr lang="en-US" sz="440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3F63E3-E6C0-1681-0448-4791198DCA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9812" y="4963425"/>
            <a:ext cx="3510355" cy="1290970"/>
          </a:xfrm>
        </p:spPr>
        <p:txBody>
          <a:bodyPr anchor="t">
            <a:normAutofit fontScale="32500" lnSpcReduction="20000"/>
          </a:bodyPr>
          <a:lstStyle/>
          <a:p>
            <a:pPr algn="l"/>
            <a:r>
              <a:rPr lang="en-US" sz="3200" dirty="0">
                <a:solidFill>
                  <a:srgbClr val="FEFFFF"/>
                </a:solidFill>
              </a:rPr>
              <a:t>P= POLITICAL </a:t>
            </a:r>
          </a:p>
          <a:p>
            <a:pPr algn="l"/>
            <a:r>
              <a:rPr lang="en-US" sz="3200" dirty="0">
                <a:solidFill>
                  <a:srgbClr val="FEFFFF"/>
                </a:solidFill>
              </a:rPr>
              <a:t>E= ECONOMY </a:t>
            </a:r>
          </a:p>
          <a:p>
            <a:pPr algn="l"/>
            <a:r>
              <a:rPr lang="en-US" sz="3200" dirty="0">
                <a:solidFill>
                  <a:srgbClr val="FEFFFF"/>
                </a:solidFill>
              </a:rPr>
              <a:t>S= SOCIAL </a:t>
            </a:r>
          </a:p>
          <a:p>
            <a:pPr algn="l"/>
            <a:r>
              <a:rPr lang="en-US" sz="3200" dirty="0">
                <a:solidFill>
                  <a:srgbClr val="FEFFFF"/>
                </a:solidFill>
              </a:rPr>
              <a:t>T= TECNOLOGY </a:t>
            </a:r>
          </a:p>
          <a:p>
            <a:pPr algn="l"/>
            <a:r>
              <a:rPr lang="en-US" sz="3200" dirty="0">
                <a:solidFill>
                  <a:srgbClr val="FEFFFF"/>
                </a:solidFill>
              </a:rPr>
              <a:t>E= ENVIRONMENTAL </a:t>
            </a:r>
          </a:p>
          <a:p>
            <a:pPr algn="l"/>
            <a:r>
              <a:rPr lang="en-US" sz="500" dirty="0">
                <a:solidFill>
                  <a:srgbClr val="FEFFFF"/>
                </a:solidFill>
              </a:rPr>
              <a:t>L= LEGAL </a:t>
            </a:r>
          </a:p>
        </p:txBody>
      </p:sp>
      <p:sp>
        <p:nvSpPr>
          <p:cNvPr id="2094" name="Freeform 5">
            <a:extLst>
              <a:ext uri="{FF2B5EF4-FFF2-40B4-BE49-F238E27FC236}">
                <a16:creationId xmlns:a16="http://schemas.microsoft.com/office/drawing/2014/main" id="{16929AE4-43B6-494E-B7D6-F778AB2F2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9782" y="1654168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96" name="Freeform 6">
            <a:extLst>
              <a:ext uri="{FF2B5EF4-FFF2-40B4-BE49-F238E27FC236}">
                <a16:creationId xmlns:a16="http://schemas.microsoft.com/office/drawing/2014/main" id="{8CEE0D70-D5EB-4589-819D-77F64EC4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311136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98" name="Freeform 7">
            <a:extLst>
              <a:ext uri="{FF2B5EF4-FFF2-40B4-BE49-F238E27FC236}">
                <a16:creationId xmlns:a16="http://schemas.microsoft.com/office/drawing/2014/main" id="{2A701B99-D75A-4647-9635-9858D3BA7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126737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00" name="Rectangle 2099">
            <a:extLst>
              <a:ext uri="{FF2B5EF4-FFF2-40B4-BE49-F238E27FC236}">
                <a16:creationId xmlns:a16="http://schemas.microsoft.com/office/drawing/2014/main" id="{884DEADC-5415-4FC6-93F0-89769392AF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859" y="1120020"/>
            <a:ext cx="5632862" cy="3509529"/>
          </a:xfrm>
          <a:prstGeom prst="rect">
            <a:avLst/>
          </a:prstGeom>
          <a:solidFill>
            <a:srgbClr val="FFFFFF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PESTLE Analysis — Impact Innovation &amp; Growth Services Ltd. Business  Management Consultants in Wales. Tel: 01633 215545">
            <a:extLst>
              <a:ext uri="{FF2B5EF4-FFF2-40B4-BE49-F238E27FC236}">
                <a16:creationId xmlns:a16="http://schemas.microsoft.com/office/drawing/2014/main" id="{26722D16-FF2B-FBF1-78A9-8700C127EF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58123" y="1271406"/>
            <a:ext cx="5251645" cy="321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4706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92" name="Rectangle 3091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94" name="Rectangle 3093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164FFF-3702-6C37-51BA-14CDEC925A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/>
                </a:solidFill>
              </a:rPr>
              <a:t>Fishbone “Kaoru Ishikawa”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EF108E-B5E4-B5B9-8300-B5DB3F4ECE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r>
              <a:rPr lang="en-US" sz="1800" b="1">
                <a:solidFill>
                  <a:schemeClr val="tx2"/>
                </a:solidFill>
              </a:rPr>
              <a:t>Man </a:t>
            </a:r>
          </a:p>
          <a:p>
            <a:r>
              <a:rPr lang="en-US" sz="1800" b="1">
                <a:solidFill>
                  <a:schemeClr val="tx2"/>
                </a:solidFill>
              </a:rPr>
              <a:t>Machine </a:t>
            </a:r>
          </a:p>
          <a:p>
            <a:r>
              <a:rPr lang="en-US" sz="1800" b="1">
                <a:solidFill>
                  <a:schemeClr val="tx2"/>
                </a:solidFill>
              </a:rPr>
              <a:t>Measurement </a:t>
            </a:r>
          </a:p>
          <a:p>
            <a:r>
              <a:rPr lang="en-US" sz="1800" b="1">
                <a:solidFill>
                  <a:schemeClr val="tx2"/>
                </a:solidFill>
              </a:rPr>
              <a:t>Method </a:t>
            </a:r>
          </a:p>
          <a:p>
            <a:r>
              <a:rPr lang="en-US" sz="1800" b="1">
                <a:solidFill>
                  <a:schemeClr val="tx2"/>
                </a:solidFill>
              </a:rPr>
              <a:t>Material </a:t>
            </a:r>
          </a:p>
          <a:p>
            <a:r>
              <a:rPr lang="en-US" sz="1800" b="1">
                <a:solidFill>
                  <a:schemeClr val="tx2"/>
                </a:solidFill>
              </a:rPr>
              <a:t>Environment  </a:t>
            </a:r>
          </a:p>
        </p:txBody>
      </p:sp>
      <p:grpSp>
        <p:nvGrpSpPr>
          <p:cNvPr id="3096" name="Group 3095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3097" name="Freeform: Shape 3096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98" name="Freeform: Shape 3097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99" name="Freeform: Shape 3098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00" name="Freeform: Shape 3099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3074" name="Picture 2" descr="Fishbone Diagram - How to Use it for Root Cause Analysis">
            <a:extLst>
              <a:ext uri="{FF2B5EF4-FFF2-40B4-BE49-F238E27FC236}">
                <a16:creationId xmlns:a16="http://schemas.microsoft.com/office/drawing/2014/main" id="{967238E6-E367-8A2C-35B1-2F9530B4ED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708392" y="2699880"/>
            <a:ext cx="4142232" cy="2381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3536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lowchart: Document 13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DD8B73B-165B-D73E-880F-8F695EF945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750661"/>
              </p:ext>
            </p:extLst>
          </p:nvPr>
        </p:nvGraphicFramePr>
        <p:xfrm>
          <a:off x="10820400" y="639763"/>
          <a:ext cx="733425" cy="5578475"/>
        </p:xfrm>
        <a:graphic>
          <a:graphicData uri="http://schemas.openxmlformats.org/drawingml/2006/table">
            <a:tbl>
              <a:tblPr bandRow="1"/>
              <a:tblGrid>
                <a:gridCol w="733425">
                  <a:extLst>
                    <a:ext uri="{9D8B030D-6E8A-4147-A177-3AD203B41FA5}">
                      <a16:colId xmlns:a16="http://schemas.microsoft.com/office/drawing/2014/main" val="1578142377"/>
                    </a:ext>
                  </a:extLst>
                </a:gridCol>
              </a:tblGrid>
              <a:tr h="1115695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bad=2</a:t>
                      </a:r>
                    </a:p>
                  </a:txBody>
                  <a:tcPr marL="8272" marR="8272" marT="82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93314537"/>
                  </a:ext>
                </a:extLst>
              </a:tr>
              <a:tr h="1115695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poor=3</a:t>
                      </a:r>
                    </a:p>
                  </a:txBody>
                  <a:tcPr marL="8272" marR="8272" marT="82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022795"/>
                  </a:ext>
                </a:extLst>
              </a:tr>
              <a:tr h="1115695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ok= 1</a:t>
                      </a:r>
                    </a:p>
                  </a:txBody>
                  <a:tcPr marL="8272" marR="8272" marT="82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43706021"/>
                  </a:ext>
                </a:extLst>
              </a:tr>
              <a:tr h="1115695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good=4</a:t>
                      </a:r>
                    </a:p>
                  </a:txBody>
                  <a:tcPr marL="8272" marR="8272" marT="82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546386"/>
                  </a:ext>
                </a:extLst>
              </a:tr>
              <a:tr h="1115695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very good=5</a:t>
                      </a:r>
                    </a:p>
                  </a:txBody>
                  <a:tcPr marL="8272" marR="8272" marT="827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45685111"/>
                  </a:ext>
                </a:extLst>
              </a:tr>
            </a:tbl>
          </a:graphicData>
        </a:graphic>
      </p:graphicFrame>
      <p:sp>
        <p:nvSpPr>
          <p:cNvPr id="2" name="Title 1">
            <a:extLst>
              <a:ext uri="{FF2B5EF4-FFF2-40B4-BE49-F238E27FC236}">
                <a16:creationId xmlns:a16="http://schemas.microsoft.com/office/drawing/2014/main" id="{6B19A4E2-7294-BC78-DF30-C0BC3A1871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Rational decisionmaking matrix </a:t>
            </a:r>
          </a:p>
        </p:txBody>
      </p:sp>
      <p:graphicFrame>
        <p:nvGraphicFramePr>
          <p:cNvPr id="8" name="Content Placeholder 7">
            <a:extLst>
              <a:ext uri="{FF2B5EF4-FFF2-40B4-BE49-F238E27FC236}">
                <a16:creationId xmlns:a16="http://schemas.microsoft.com/office/drawing/2014/main" id="{7919886D-CD19-6959-C20B-659B88081D7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3343738"/>
          <a:ext cx="10515601" cy="1315112"/>
        </p:xfrm>
        <a:graphic>
          <a:graphicData uri="http://schemas.openxmlformats.org/drawingml/2006/table">
            <a:tbl>
              <a:tblPr/>
              <a:tblGrid>
                <a:gridCol w="2315361">
                  <a:extLst>
                    <a:ext uri="{9D8B030D-6E8A-4147-A177-3AD203B41FA5}">
                      <a16:colId xmlns:a16="http://schemas.microsoft.com/office/drawing/2014/main" val="4278508686"/>
                    </a:ext>
                  </a:extLst>
                </a:gridCol>
                <a:gridCol w="1293265">
                  <a:extLst>
                    <a:ext uri="{9D8B030D-6E8A-4147-A177-3AD203B41FA5}">
                      <a16:colId xmlns:a16="http://schemas.microsoft.com/office/drawing/2014/main" val="151307797"/>
                    </a:ext>
                  </a:extLst>
                </a:gridCol>
                <a:gridCol w="1032526">
                  <a:extLst>
                    <a:ext uri="{9D8B030D-6E8A-4147-A177-3AD203B41FA5}">
                      <a16:colId xmlns:a16="http://schemas.microsoft.com/office/drawing/2014/main" val="2962555053"/>
                    </a:ext>
                  </a:extLst>
                </a:gridCol>
                <a:gridCol w="680529">
                  <a:extLst>
                    <a:ext uri="{9D8B030D-6E8A-4147-A177-3AD203B41FA5}">
                      <a16:colId xmlns:a16="http://schemas.microsoft.com/office/drawing/2014/main" val="3407681175"/>
                    </a:ext>
                  </a:extLst>
                </a:gridCol>
                <a:gridCol w="1243724">
                  <a:extLst>
                    <a:ext uri="{9D8B030D-6E8A-4147-A177-3AD203B41FA5}">
                      <a16:colId xmlns:a16="http://schemas.microsoft.com/office/drawing/2014/main" val="2801272068"/>
                    </a:ext>
                  </a:extLst>
                </a:gridCol>
                <a:gridCol w="1228080">
                  <a:extLst>
                    <a:ext uri="{9D8B030D-6E8A-4147-A177-3AD203B41FA5}">
                      <a16:colId xmlns:a16="http://schemas.microsoft.com/office/drawing/2014/main" val="1568078"/>
                    </a:ext>
                  </a:extLst>
                </a:gridCol>
                <a:gridCol w="680529">
                  <a:extLst>
                    <a:ext uri="{9D8B030D-6E8A-4147-A177-3AD203B41FA5}">
                      <a16:colId xmlns:a16="http://schemas.microsoft.com/office/drawing/2014/main" val="2922073272"/>
                    </a:ext>
                  </a:extLst>
                </a:gridCol>
                <a:gridCol w="680529">
                  <a:extLst>
                    <a:ext uri="{9D8B030D-6E8A-4147-A177-3AD203B41FA5}">
                      <a16:colId xmlns:a16="http://schemas.microsoft.com/office/drawing/2014/main" val="3907534739"/>
                    </a:ext>
                  </a:extLst>
                </a:gridCol>
                <a:gridCol w="680529">
                  <a:extLst>
                    <a:ext uri="{9D8B030D-6E8A-4147-A177-3AD203B41FA5}">
                      <a16:colId xmlns:a16="http://schemas.microsoft.com/office/drawing/2014/main" val="1366969150"/>
                    </a:ext>
                  </a:extLst>
                </a:gridCol>
                <a:gridCol w="680529">
                  <a:extLst>
                    <a:ext uri="{9D8B030D-6E8A-4147-A177-3AD203B41FA5}">
                      <a16:colId xmlns:a16="http://schemas.microsoft.com/office/drawing/2014/main" val="2138489920"/>
                    </a:ext>
                  </a:extLst>
                </a:gridCol>
              </a:tblGrid>
              <a:tr h="308576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solutions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weighting 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cost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time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impact on staff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impact on customers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19180951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score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0318995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close stores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2028731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reduce staff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07124755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use only owed stores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9361152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ask for loan 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5017661"/>
                  </a:ext>
                </a:extLst>
              </a:tr>
              <a:tr h="167080">
                <a:tc>
                  <a:txBody>
                    <a:bodyPr/>
                    <a:lstStyle/>
                    <a:p>
                      <a:pPr algn="l" fontAlgn="b"/>
                      <a:endParaRPr lang="en-GB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832" marR="7832" marT="7832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7832" marR="7832" marT="783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519988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91348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5126">
            <a:extLst>
              <a:ext uri="{FF2B5EF4-FFF2-40B4-BE49-F238E27FC236}">
                <a16:creationId xmlns:a16="http://schemas.microsoft.com/office/drawing/2014/main" id="{FF9B822F-893E-44C8-963C-64F50ACECB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1B20D4A-6D6A-FECC-5C4B-CC473278A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Smart goal </a:t>
            </a:r>
          </a:p>
        </p:txBody>
      </p:sp>
      <p:pic>
        <p:nvPicPr>
          <p:cNvPr id="5122" name="Picture 2" descr="Which SMART Objectives Definition Should I Use? | Clear Review">
            <a:extLst>
              <a:ext uri="{FF2B5EF4-FFF2-40B4-BE49-F238E27FC236}">
                <a16:creationId xmlns:a16="http://schemas.microsoft.com/office/drawing/2014/main" id="{67109E58-44F3-C9AA-B2A9-19BA05EC51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64" r="4149" b="-1"/>
          <a:stretch/>
        </p:blipFill>
        <p:spPr bwMode="auto">
          <a:xfrm>
            <a:off x="841248" y="2516777"/>
            <a:ext cx="6236208" cy="3660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121D73-911C-E08D-3A1F-470031DB5A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6848" y="2516777"/>
            <a:ext cx="3803904" cy="3660185"/>
          </a:xfrm>
        </p:spPr>
        <p:txBody>
          <a:bodyPr anchor="ctr">
            <a:normAutofit/>
          </a:bodyPr>
          <a:lstStyle/>
          <a:p>
            <a:r>
              <a:rPr lang="en-US" sz="2200" dirty="0"/>
              <a:t>Specific: detail </a:t>
            </a:r>
          </a:p>
          <a:p>
            <a:r>
              <a:rPr lang="en-US" sz="2200" dirty="0"/>
              <a:t>Measurable: putting figures signs</a:t>
            </a:r>
          </a:p>
          <a:p>
            <a:r>
              <a:rPr lang="en-US" sz="2200" dirty="0"/>
              <a:t>Achievable: needs to be possible</a:t>
            </a:r>
          </a:p>
          <a:p>
            <a:r>
              <a:rPr lang="en-US" sz="2200" dirty="0"/>
              <a:t>Relevant : it has to give you solutions</a:t>
            </a:r>
          </a:p>
          <a:p>
            <a:r>
              <a:rPr lang="en-US" sz="2200" dirty="0"/>
              <a:t>Time bound: it has to be achievable in a specific time</a:t>
            </a:r>
          </a:p>
        </p:txBody>
      </p:sp>
    </p:spTree>
    <p:extLst>
      <p:ext uri="{BB962C8B-B14F-4D97-AF65-F5344CB8AC3E}">
        <p14:creationId xmlns:p14="http://schemas.microsoft.com/office/powerpoint/2010/main" val="31346767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580728-CB5A-FD5C-456E-7DC3603E7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US"/>
              <a:t>Planning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CD58DA-8E84-A55A-6CD6-1FC14FA7C6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393361" cy="4351338"/>
          </a:xfrm>
        </p:spPr>
        <p:txBody>
          <a:bodyPr>
            <a:normAutofit/>
          </a:bodyPr>
          <a:lstStyle/>
          <a:p>
            <a:r>
              <a:rPr lang="en-US" dirty="0"/>
              <a:t>What is action planning? </a:t>
            </a:r>
          </a:p>
          <a:p>
            <a:r>
              <a:rPr lang="en-US" dirty="0"/>
              <a:t>What is monitoring ?</a:t>
            </a:r>
          </a:p>
          <a:p>
            <a:r>
              <a:rPr lang="en-US" dirty="0"/>
              <a:t>What is evaluation?</a:t>
            </a:r>
          </a:p>
        </p:txBody>
      </p:sp>
      <p:pic>
        <p:nvPicPr>
          <p:cNvPr id="6146" name="Picture 2" descr="Resource Planning: What You Need to Know">
            <a:extLst>
              <a:ext uri="{FF2B5EF4-FFF2-40B4-BE49-F238E27FC236}">
                <a16:creationId xmlns:a16="http://schemas.microsoft.com/office/drawing/2014/main" id="{EA775EA6-14D8-0AFB-FAEE-2AFDC280597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9" r="6005" b="1"/>
          <a:stretch/>
        </p:blipFill>
        <p:spPr bwMode="auto"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55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6356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01CC3B-05F0-8131-EAB3-890C0887A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E78A14-9F40-42CB-BAF3-8C9F3411BB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T.M.Lewin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: Shop online men's shirts, suits &amp; accessories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(no date) </a:t>
            </a:r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tmlewinuk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. Available at: https://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tmlewin.co.uk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/ (Accessed: November 6, 2022). </a:t>
            </a:r>
          </a:p>
          <a:p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TM </a:t>
            </a:r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lewin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 calls in administrators for second time in two years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 (2022)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The Guardian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. Guardian News and Media. Available at: https://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www.theguardian.com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/business/2022/mar/17/tm-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lewin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-calls-in-administrators-for-second-time-in-two-years (Accessed: November 6, 2022). </a:t>
            </a:r>
          </a:p>
          <a:p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WW, F.N. (no date)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TM </a:t>
            </a:r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lewin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 rescue deal imminent - report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, </a:t>
            </a:r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FashionNetwork.com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. Available at: https://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ww.fashionnetwork.com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/news/Tm-lewin-rescue-deal-imminent-report,1395566.html (Accessed: November 6, 2022). </a:t>
            </a:r>
          </a:p>
          <a:p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Daily (2022)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TM </a:t>
            </a:r>
            <a:r>
              <a:rPr lang="en-GB" b="0" i="1" u="none" strike="noStrike" dirty="0" err="1">
                <a:solidFill>
                  <a:srgbClr val="000000"/>
                </a:solidFill>
                <a:effectLst/>
              </a:rPr>
              <a:t>lewin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 could return to high street after being rescued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, </a:t>
            </a:r>
            <a:r>
              <a:rPr lang="en-GB" b="0" i="1" u="none" strike="noStrike" dirty="0">
                <a:solidFill>
                  <a:srgbClr val="000000"/>
                </a:solidFill>
                <a:effectLst/>
              </a:rPr>
              <a:t>This is Money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. This Is Money. Available at: https://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www.thisismoney.co.uk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/money/markets/article-10701123/TM-Lewin-return-High-Street-</a:t>
            </a:r>
            <a:r>
              <a:rPr lang="en-GB" b="0" i="0" u="none" strike="noStrike" dirty="0" err="1">
                <a:solidFill>
                  <a:srgbClr val="000000"/>
                </a:solidFill>
                <a:effectLst/>
              </a:rPr>
              <a:t>rescued.html</a:t>
            </a:r>
            <a:r>
              <a:rPr lang="en-GB" b="0" i="0" u="none" strike="noStrike" dirty="0">
                <a:solidFill>
                  <a:srgbClr val="000000"/>
                </a:solidFill>
                <a:effectLst/>
              </a:rPr>
              <a:t> (Accessed: November 6, 2022).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79736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367</Words>
  <Application>Microsoft Macintosh PowerPoint</Application>
  <PresentationFormat>Widescreen</PresentationFormat>
  <Paragraphs>101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PESTEL </vt:lpstr>
      <vt:lpstr>Fishbone “Kaoru Ishikawa”</vt:lpstr>
      <vt:lpstr>Rational decisionmaking matrix </vt:lpstr>
      <vt:lpstr>Smart goal </vt:lpstr>
      <vt:lpstr>Planning </vt:lpstr>
      <vt:lpstr>Reference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Lebbeus Ansah Appiah (2130685)</dc:creator>
  <cp:lastModifiedBy>Lebbeus Ansah Appiah (2130685)</cp:lastModifiedBy>
  <cp:revision>1</cp:revision>
  <dcterms:created xsi:type="dcterms:W3CDTF">2022-11-06T18:14:54Z</dcterms:created>
  <dcterms:modified xsi:type="dcterms:W3CDTF">2022-11-06T22:33:32Z</dcterms:modified>
</cp:coreProperties>
</file>