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0" r:id="rId3"/>
    <p:sldId id="263" r:id="rId4"/>
    <p:sldId id="261" r:id="rId5"/>
    <p:sldId id="258" r:id="rId6"/>
    <p:sldId id="264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55164A-429B-4C18-9F6B-F0432B11A610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D1EEB-F7AA-41B9-872C-5ADC91FA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315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 Generated Background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ED1EEB-F7AA-41B9-872C-5ADC91FAFCB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407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3605C-D7D9-746B-6E48-DDB49DEA9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52A040-BE7D-E700-A962-9EFE6E2603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15EE8-99DC-86F0-5296-1BE9D6CA5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3FC6A-2B33-75DE-6FE4-CF5A48701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F0145-B0C1-8E71-E9B4-E98AED31D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216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58FEB-5DA2-30F4-8851-4E4045BE6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49D91-FC29-0BA1-F34E-FEA0FD8C7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A8D24-4819-10BB-D803-BD7D4249C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8821D-AF72-A37C-A410-B5DCE309C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46AF1-35B6-FCFC-1ED8-7FBAD114A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75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8E232-7C93-0A0F-CB14-F3E2BEBA7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E78085-1D9F-B3A0-253C-86AC2B84F0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3B3A3-A240-55C2-903D-47A9892FF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2AAAE-BD0D-1E37-89CC-702A3590B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13385-6486-5923-3C6D-FBC8AE57A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293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FA0C1-E778-9E88-368B-655A70B09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EE570-8A3F-A9EA-164A-734A24A482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9CF0B-E6C9-17B7-E78D-AE217E02C6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6DE8D8-4265-A28C-6DFB-AEE8CCDF2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D1A06A-374F-FF3B-3801-C1A497AED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D4CD3-893C-5FAF-3E01-36A1FE05A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352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9DE95-F3C5-A4BB-D782-CA2A277AD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DEC3A5-365A-72D6-A62E-C34D59366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82E3B8-7865-3247-2F78-C9C25391ED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162299-59A4-B07A-5E6C-0B4725980B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8FB78B-84CD-5F76-B4F0-580D5FBE09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B99B7B-DB38-7BFC-A047-8EF11A697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0C05A8-1ABA-C382-ABA6-08A38D221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22870B-63BF-DD91-8FFA-DF9B39457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953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EB10C-5762-C9A7-8FD9-4051AB5A2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1BC892-EB28-044C-B1CE-1278F40C9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B17864-ABA1-FB3E-5B93-676010F5D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6AE99-FCEA-9990-5293-A79586D9D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461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29107B-F2D8-2AEF-49E8-BB95E56FF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0F118F-255E-CAAA-8341-264EF7F0E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C31F0-3523-BD1F-1DC3-EAC2D9FB1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605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6803F-C66C-C877-0DB2-970353A60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954E3-F91E-963C-8097-8398A8C3A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29101D-73E2-2238-E8E5-FE3EA30757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AA61F-A470-5491-C1E3-23E004A65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C65B37-40F2-4E0C-D3E2-3232ED81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403AD8-45B2-65CC-9B99-7A9966EE3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153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C30A5-4CCF-61F1-9C32-79492C9EF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6CF343-BBB3-21CF-0D22-7AFAD109B3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C03D21-BA42-EA71-159E-38351F359D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04CE1E-8D20-D2DE-A6B4-BD929CE74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96BB4-F183-D09F-BC55-04AF814D3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C0B4F-43CB-C1D9-E001-4E15D582E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699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C6EBA-8117-F5F4-5C7E-D03CE48CD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B40426-68F3-E374-6474-FA94834B1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3E68E-7DDD-6A5D-D465-896032EC2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C58DD-66A9-FFB3-3D6F-1D6F74ACD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D82B4-8608-53D0-0235-38CAB3E3F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726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90E718-36EA-FEF2-9978-6A2BA26CA5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637AE7-D97E-BA50-6EE7-0A25DE3CF6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68327-3A3A-1669-1D15-F1DAD17D8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2FC041-66EE-2EF0-F6FF-3561DDF0B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1A390-362C-49A4-1C96-8BAE066CB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9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51D1A3-0C3B-CF2D-D734-B4BA91FFB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425B1A-809E-BC2E-CF0C-8B9C921787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6F824-1C80-14B8-34C9-6BA9C42EA5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E72C02-B841-4D9A-A5A8-C023F24BF1C1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8B330-B219-C3A6-DB13-BB0DF00C02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6D91B-2197-024A-A0E3-A14413630B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B813BE-2D42-49F6-A37D-315E4D0AE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46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621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F4063-9CCE-995B-4DC3-C521C25A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421" y="817671"/>
            <a:ext cx="5068614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Celebrity Endorsements?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52FD5-C5D4-8069-E4E0-CADD63936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007" y="3499945"/>
            <a:ext cx="5961993" cy="2540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Celebrity endorsements are a marketing strategy where brands partner with well-known public figures such as actors, athletes, musicians, or influencers, to promote a product or service.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CAC142-D5B2-8802-BA2F-C19AFF9A268B}"/>
              </a:ext>
            </a:extLst>
          </p:cNvPr>
          <p:cNvSpPr txBox="1"/>
          <p:nvPr/>
        </p:nvSpPr>
        <p:spPr>
          <a:xfrm>
            <a:off x="7875638" y="817671"/>
            <a:ext cx="45228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Celebrity Endorsements Matter?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BA33ED-A475-2595-2C4F-AC7F5D36B7A8}"/>
              </a:ext>
            </a:extLst>
          </p:cNvPr>
          <p:cNvSpPr txBox="1"/>
          <p:nvPr/>
        </p:nvSpPr>
        <p:spPr>
          <a:xfrm>
            <a:off x="6905891" y="3429000"/>
            <a:ext cx="515210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brands stand 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Makes products feel more trustworthy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the connection people already feel with celebrities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 even better because of social media</a:t>
            </a:r>
          </a:p>
        </p:txBody>
      </p:sp>
    </p:spTree>
    <p:extLst>
      <p:ext uri="{BB962C8B-B14F-4D97-AF65-F5344CB8AC3E}">
        <p14:creationId xmlns:p14="http://schemas.microsoft.com/office/powerpoint/2010/main" val="1391038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E1CEE-ED06-7471-8D86-FDBA6E2D2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371" y="767454"/>
            <a:ext cx="10213258" cy="923234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 -&gt;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7532C-5E82-AD6B-61D4-7F1E4155C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371" y="3333136"/>
            <a:ext cx="10213258" cy="303064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Endorsements improve credibility and recognition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Authenticity is the strongest pillar of success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good “fit” between celebrity and brand is essential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Risks: scandals and misalignment can damage brand image</a:t>
            </a:r>
          </a:p>
        </p:txBody>
      </p:sp>
    </p:spTree>
    <p:extLst>
      <p:ext uri="{BB962C8B-B14F-4D97-AF65-F5344CB8AC3E}">
        <p14:creationId xmlns:p14="http://schemas.microsoft.com/office/powerpoint/2010/main" val="2678316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B9D47A-9AC1-325F-C1D4-75334C907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A4688-B306-B9B7-059D-6F9B92118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077" y="264196"/>
            <a:ext cx="6214241" cy="130635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Nespresso, What Else?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8742A-2380-6329-A21D-8685613205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6558" y="3429000"/>
            <a:ext cx="6865883" cy="211734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partnership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Aligns with luxury, sophistication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global brand prestige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A person in a suit holding a cup of coffee&#10;&#10;AI-generated content may be incorrect.">
            <a:extLst>
              <a:ext uri="{FF2B5EF4-FFF2-40B4-BE49-F238E27FC236}">
                <a16:creationId xmlns:a16="http://schemas.microsoft.com/office/drawing/2014/main" id="{A730BE3E-D474-006A-CFA8-C192B0988E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1910" y="29810"/>
            <a:ext cx="5270090" cy="6814560"/>
          </a:xfrm>
        </p:spPr>
      </p:pic>
    </p:spTree>
    <p:extLst>
      <p:ext uri="{BB962C8B-B14F-4D97-AF65-F5344CB8AC3E}">
        <p14:creationId xmlns:p14="http://schemas.microsoft.com/office/powerpoint/2010/main" val="960140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54251-98B9-4641-59E4-1D05CB86F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Kanye Effect</a:t>
            </a:r>
            <a:b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Viral Fame -&gt; Costly Fallout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F627B-6CE0-44EB-7C3D-8EE36847FF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9606" y="2438400"/>
            <a:ext cx="5257800" cy="4230176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Balenciaga teamed up with Kanye to attract younger audiences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Controversial statements led to public backlash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ended the partnership to protect its image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the risks of relying on unpredictable celebrities</a:t>
            </a:r>
          </a:p>
        </p:txBody>
      </p:sp>
      <p:pic>
        <p:nvPicPr>
          <p:cNvPr id="6" name="Content Placeholder 5" descr="A person with a beard and necklace&#10;&#10;AI-generated content may be incorrect.">
            <a:extLst>
              <a:ext uri="{FF2B5EF4-FFF2-40B4-BE49-F238E27FC236}">
                <a16:creationId xmlns:a16="http://schemas.microsoft.com/office/drawing/2014/main" id="{C869E880-2951-2A57-330A-3928E6C98BB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5318" y="2438401"/>
            <a:ext cx="5997076" cy="3716594"/>
          </a:xfrm>
        </p:spPr>
      </p:pic>
    </p:spTree>
    <p:extLst>
      <p:ext uri="{BB962C8B-B14F-4D97-AF65-F5344CB8AC3E}">
        <p14:creationId xmlns:p14="http://schemas.microsoft.com/office/powerpoint/2010/main" val="3509784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088E3-3C04-9D27-F1EE-1158FA7C8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306DB-75E3-8BD2-51C7-16268FCA1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4222" y="3097160"/>
            <a:ext cx="9023555" cy="27726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when celebrity-brand fit is strong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create trust, visibility, and aspirational value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vulnerable to scandals and negative publicity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Brands must prioritise authenticity, values, and long-term stability</a:t>
            </a:r>
          </a:p>
        </p:txBody>
      </p:sp>
    </p:spTree>
    <p:extLst>
      <p:ext uri="{BB962C8B-B14F-4D97-AF65-F5344CB8AC3E}">
        <p14:creationId xmlns:p14="http://schemas.microsoft.com/office/powerpoint/2010/main" val="3559126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8765D-CAEC-0E02-D81D-600B1A856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2FCEF-C807-8334-49FE-8CE6CEEA19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Till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Hesterbrink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(2022). Balenciaga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Beendet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Zusammenarbeit Mit Kanye West. [online] Hiphop.de. Available at: https://hiphop.de/magazin/news/balenciaga-beendet-zusammenarbeit-mit-kanye-west-404387 [Accessed 22 Nov. 2025].</a:t>
            </a:r>
          </a:p>
          <a:p>
            <a:r>
              <a:rPr lang="fr-FR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L’Express. (2013). George Clooney, Nespresso Et Le Café Du Sud-Soudan... What else? [online] Available at: https://www.lexpress.fr/styles/plaisirs/saveurs/george-clooney-nespresso-et-le-cafe-du-sud-soudan-what-else_1266904.html [Accessed 22 Nov. 2025].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FREDI LAKSITO PRAKOSO (2025). Blank Green Blackboard or School Board Background and texture, Education and Back to School Concept. [online]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https://www.vecteezy.com/vector-art/6664855-blank-green-blackboard-or-school-board-background-and-texture-education-and-back-to-school-concept [Accessed 24 Nov. 2025].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Erdogan, B. (1999) ‘Celebrity Endorsement: A Literature Review’, Journal of Marketing Management, 15(4).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Knoll, J. &amp; Matthes, J. (2017) ‘The Effectiveness of Celebrity Endorsements’, Journal of the Academy of Marketing Science, 45(1).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Spry, A., Pappu, R. &amp; Cornwell, T. (2011) ‘Celebrity Endorsement, Brand Credibility, and Brand Equity’, European Journal of Marketing, 45(6).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Nespresso (2023) Official Brand Communications.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Balenciaga (2022) Corporate Statement on Partnership Termination.</a:t>
            </a:r>
          </a:p>
        </p:txBody>
      </p:sp>
    </p:spTree>
    <p:extLst>
      <p:ext uri="{BB962C8B-B14F-4D97-AF65-F5344CB8AC3E}">
        <p14:creationId xmlns:p14="http://schemas.microsoft.com/office/powerpoint/2010/main" val="26860883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440</Words>
  <Application>Microsoft Office PowerPoint</Application>
  <PresentationFormat>Widescreen</PresentationFormat>
  <Paragraphs>37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What are Celebrity Endorsements?</vt:lpstr>
      <vt:lpstr>Key Points -&gt; Research</vt:lpstr>
      <vt:lpstr>Nespresso, What Else?</vt:lpstr>
      <vt:lpstr>The Kanye Effect Viral Fame -&gt; Costly Fallout</vt:lpstr>
      <vt:lpstr>Evaluation &amp; 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Georgiana-Paula Morosan (2418652)</dc:creator>
  <cp:lastModifiedBy>Georgiana-Paula Morosan (2418652)</cp:lastModifiedBy>
  <cp:revision>2</cp:revision>
  <dcterms:created xsi:type="dcterms:W3CDTF">2025-11-24T20:08:53Z</dcterms:created>
  <dcterms:modified xsi:type="dcterms:W3CDTF">2025-11-24T21:16:55Z</dcterms:modified>
</cp:coreProperties>
</file>