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3"/>
  </p:notesMasterIdLst>
  <p:sldIdLst>
    <p:sldId id="256" r:id="rId2"/>
  </p:sldIdLst>
  <p:sldSz cx="42803763" cy="30279975"/>
  <p:notesSz cx="42340213" cy="29818013"/>
  <p:custDataLst>
    <p:tags r:id="rId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8" userDrawn="1">
          <p15:clr>
            <a:srgbClr val="A4A3A4"/>
          </p15:clr>
        </p15:guide>
        <p15:guide id="2" pos="13482" userDrawn="1">
          <p15:clr>
            <a:srgbClr val="A4A3A4"/>
          </p15:clr>
        </p15:guide>
      </p15:sldGuideLst>
    </p:ext>
    <p:ext uri="{2D200454-40CA-4A62-9FC3-DE9A4176ACB9}">
      <p15:notesGuideLst xmlns:p15="http://schemas.microsoft.com/office/powerpoint/2012/main">
        <p15:guide id="1" orient="horz" pos="8033" userDrawn="1">
          <p15:clr>
            <a:srgbClr val="A4A3A4"/>
          </p15:clr>
        </p15:guide>
        <p15:guide id="2" pos="1209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B1DB"/>
    <a:srgbClr val="00B8FF"/>
    <a:srgbClr val="006666"/>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Keine Formatvorlage, Tabellenraster">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272" autoAdjust="0"/>
    <p:restoredTop sz="95652" autoAdjust="0"/>
  </p:normalViewPr>
  <p:slideViewPr>
    <p:cSldViewPr>
      <p:cViewPr varScale="1">
        <p:scale>
          <a:sx n="16" d="100"/>
          <a:sy n="16" d="100"/>
        </p:scale>
        <p:origin x="1608" y="90"/>
      </p:cViewPr>
      <p:guideLst>
        <p:guide orient="horz" pos="1528"/>
        <p:guide pos="13482"/>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8033"/>
        <p:guide pos="1209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p:cNvSpPr>
            <a:spLocks noGrp="1" noRot="1" noChangeAspect="1" noChangeArrowheads="1"/>
          </p:cNvSpPr>
          <p:nvPr>
            <p:ph type="sldImg"/>
          </p:nvPr>
        </p:nvSpPr>
        <p:spPr bwMode="auto">
          <a:xfrm>
            <a:off x="13269913" y="2266950"/>
            <a:ext cx="15792450" cy="11172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p:cNvSpPr>
            <a:spLocks noGrp="1" noChangeArrowheads="1"/>
          </p:cNvSpPr>
          <p:nvPr>
            <p:ph type="body"/>
          </p:nvPr>
        </p:nvSpPr>
        <p:spPr bwMode="auto">
          <a:xfrm>
            <a:off x="4232245" y="14163005"/>
            <a:ext cx="33866839" cy="1341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de-DE" noProof="0"/>
          </a:p>
        </p:txBody>
      </p:sp>
      <p:sp>
        <p:nvSpPr>
          <p:cNvPr id="2051" name="Rectangle 3"/>
          <p:cNvSpPr>
            <a:spLocks noGrp="1" noChangeArrowheads="1"/>
          </p:cNvSpPr>
          <p:nvPr>
            <p:ph type="hdr"/>
          </p:nvPr>
        </p:nvSpPr>
        <p:spPr bwMode="auto">
          <a:xfrm>
            <a:off x="16" y="4"/>
            <a:ext cx="18369358" cy="14875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2858621" algn="l"/>
                <a:tab pos="5717250" algn="l"/>
                <a:tab pos="8575871" algn="l"/>
                <a:tab pos="11434500" algn="l"/>
              </a:tabLst>
              <a:defRPr sz="5400">
                <a:solidFill>
                  <a:srgbClr val="000000"/>
                </a:solidFill>
                <a:latin typeface="Times New Roman" panose="02020603050405020304" pitchFamily="18" charset="0"/>
              </a:defRPr>
            </a:lvl1pPr>
          </a:lstStyle>
          <a:p>
            <a:pPr>
              <a:defRPr/>
            </a:pPr>
            <a:endParaRPr lang="de-DE"/>
          </a:p>
        </p:txBody>
      </p:sp>
      <p:sp>
        <p:nvSpPr>
          <p:cNvPr id="2052" name="Rectangle 4"/>
          <p:cNvSpPr>
            <a:spLocks noGrp="1" noChangeArrowheads="1"/>
          </p:cNvSpPr>
          <p:nvPr>
            <p:ph type="dt"/>
          </p:nvPr>
        </p:nvSpPr>
        <p:spPr bwMode="auto">
          <a:xfrm>
            <a:off x="23961984" y="4"/>
            <a:ext cx="18369358" cy="14875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2858621" algn="l"/>
                <a:tab pos="5717250" algn="l"/>
                <a:tab pos="8575871" algn="l"/>
                <a:tab pos="11434500" algn="l"/>
              </a:tabLst>
              <a:defRPr sz="5400">
                <a:solidFill>
                  <a:srgbClr val="000000"/>
                </a:solidFill>
                <a:latin typeface="Times New Roman" panose="02020603050405020304" pitchFamily="18" charset="0"/>
              </a:defRPr>
            </a:lvl1pPr>
          </a:lstStyle>
          <a:p>
            <a:pPr>
              <a:defRPr/>
            </a:pPr>
            <a:endParaRPr lang="de-DE"/>
          </a:p>
        </p:txBody>
      </p:sp>
      <p:sp>
        <p:nvSpPr>
          <p:cNvPr id="2053" name="Rectangle 5"/>
          <p:cNvSpPr>
            <a:spLocks noGrp="1" noChangeArrowheads="1"/>
          </p:cNvSpPr>
          <p:nvPr>
            <p:ph type="ftr"/>
          </p:nvPr>
        </p:nvSpPr>
        <p:spPr bwMode="auto">
          <a:xfrm>
            <a:off x="16" y="28326012"/>
            <a:ext cx="18369358" cy="14875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2858621" algn="l"/>
                <a:tab pos="5717250" algn="l"/>
                <a:tab pos="8575871" algn="l"/>
                <a:tab pos="11434500" algn="l"/>
              </a:tabLst>
              <a:defRPr sz="5400">
                <a:solidFill>
                  <a:srgbClr val="000000"/>
                </a:solidFill>
                <a:latin typeface="Times New Roman" panose="02020603050405020304" pitchFamily="18" charset="0"/>
              </a:defRPr>
            </a:lvl1pPr>
          </a:lstStyle>
          <a:p>
            <a:pPr>
              <a:defRPr/>
            </a:pPr>
            <a:endParaRPr lang="de-DE"/>
          </a:p>
        </p:txBody>
      </p:sp>
      <p:sp>
        <p:nvSpPr>
          <p:cNvPr id="2054" name="Rectangle 6"/>
          <p:cNvSpPr>
            <a:spLocks noGrp="1" noChangeArrowheads="1"/>
          </p:cNvSpPr>
          <p:nvPr>
            <p:ph type="sldNum"/>
          </p:nvPr>
        </p:nvSpPr>
        <p:spPr bwMode="auto">
          <a:xfrm>
            <a:off x="23961984" y="28326012"/>
            <a:ext cx="18369358" cy="14875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2858621" algn="l"/>
                <a:tab pos="5717250" algn="l"/>
                <a:tab pos="8575871" algn="l"/>
                <a:tab pos="11434500" algn="l"/>
              </a:tabLst>
              <a:defRPr sz="5400">
                <a:solidFill>
                  <a:srgbClr val="000000"/>
                </a:solidFill>
                <a:latin typeface="Times New Roman" panose="02020603050405020304" pitchFamily="18" charset="0"/>
              </a:defRPr>
            </a:lvl1pPr>
          </a:lstStyle>
          <a:p>
            <a:pPr>
              <a:defRPr/>
            </a:pPr>
            <a:fld id="{904F266B-B71C-45FA-A3FB-16C152A4F8D1}" type="slidenum">
              <a:rPr lang="de-DE"/>
              <a:pPr>
                <a:defRPr/>
              </a:pPr>
              <a:t>‹#›</a:t>
            </a:fld>
            <a:endParaRPr lang="de-DE"/>
          </a:p>
        </p:txBody>
      </p:sp>
    </p:spTree>
    <p:extLst>
      <p:ext uri="{BB962C8B-B14F-4D97-AF65-F5344CB8AC3E}">
        <p14:creationId xmlns:p14="http://schemas.microsoft.com/office/powerpoint/2010/main" val="2364113517"/>
      </p:ext>
    </p:extLst>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5pPr>
            <a:lvl6pPr marL="9929960" indent="-902727" defTabSz="1774102" eaLnBrk="0" fontAlgn="base" hangingPunct="0">
              <a:spcBef>
                <a:spcPct val="30000"/>
              </a:spcBef>
              <a:spcAft>
                <a:spcPct val="0"/>
              </a:spcAft>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6pPr>
            <a:lvl7pPr marL="11735401" indent="-902727" defTabSz="1774102" eaLnBrk="0" fontAlgn="base" hangingPunct="0">
              <a:spcBef>
                <a:spcPct val="30000"/>
              </a:spcBef>
              <a:spcAft>
                <a:spcPct val="0"/>
              </a:spcAft>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7pPr>
            <a:lvl8pPr marL="13540852" indent="-902727" defTabSz="1774102" eaLnBrk="0" fontAlgn="base" hangingPunct="0">
              <a:spcBef>
                <a:spcPct val="30000"/>
              </a:spcBef>
              <a:spcAft>
                <a:spcPct val="0"/>
              </a:spcAft>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8pPr>
            <a:lvl9pPr marL="15346297" indent="-902727" defTabSz="1774102" eaLnBrk="0" fontAlgn="base" hangingPunct="0">
              <a:spcBef>
                <a:spcPct val="30000"/>
              </a:spcBef>
              <a:spcAft>
                <a:spcPct val="0"/>
              </a:spcAft>
              <a:buClr>
                <a:srgbClr val="000000"/>
              </a:buClr>
              <a:buSzPct val="100000"/>
              <a:buFont typeface="Times New Roman" panose="02020603050405020304" pitchFamily="18" charset="0"/>
              <a:tabLst>
                <a:tab pos="2858621" algn="l"/>
                <a:tab pos="5717250" algn="l"/>
                <a:tab pos="8575871" algn="l"/>
                <a:tab pos="11434500" algn="l"/>
              </a:tabLst>
              <a:defRPr sz="4600">
                <a:solidFill>
                  <a:srgbClr val="000000"/>
                </a:solidFill>
                <a:latin typeface="Times New Roman" panose="02020603050405020304" pitchFamily="18" charset="0"/>
              </a:defRPr>
            </a:lvl9pPr>
          </a:lstStyle>
          <a:p>
            <a:pPr>
              <a:spcBef>
                <a:spcPct val="0"/>
              </a:spcBef>
            </a:pPr>
            <a:fld id="{8580EAD9-71D1-467F-972E-5E7BD2BDF401}" type="slidenum">
              <a:rPr lang="de-DE" sz="5400"/>
              <a:pPr>
                <a:spcBef>
                  <a:spcPct val="0"/>
                </a:spcBef>
              </a:pPr>
              <a:t>1</a:t>
            </a:fld>
            <a:endParaRPr lang="de-DE" sz="5400"/>
          </a:p>
        </p:txBody>
      </p:sp>
      <p:sp>
        <p:nvSpPr>
          <p:cNvPr id="4099" name="Rectangle 1"/>
          <p:cNvSpPr>
            <a:spLocks noGrp="1" noRot="1" noChangeAspect="1" noChangeArrowheads="1" noTextEdit="1"/>
          </p:cNvSpPr>
          <p:nvPr>
            <p:ph type="sldImg"/>
          </p:nvPr>
        </p:nvSpPr>
        <p:spPr>
          <a:xfrm>
            <a:off x="13268325" y="2266950"/>
            <a:ext cx="15803563" cy="111791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0" name="Rectangle 2"/>
          <p:cNvSpPr>
            <a:spLocks noGrp="1" noChangeArrowheads="1"/>
          </p:cNvSpPr>
          <p:nvPr>
            <p:ph type="body" idx="1"/>
          </p:nvPr>
        </p:nvSpPr>
        <p:spPr>
          <a:xfrm>
            <a:off x="4232258" y="14163013"/>
            <a:ext cx="33875724" cy="13419211"/>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de-DE" dirty="0"/>
          </a:p>
        </p:txBody>
      </p:sp>
    </p:spTree>
    <p:extLst>
      <p:ext uri="{BB962C8B-B14F-4D97-AF65-F5344CB8AC3E}">
        <p14:creationId xmlns:p14="http://schemas.microsoft.com/office/powerpoint/2010/main" val="2887200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5545"/>
            <a:ext cx="36383199" cy="10541917"/>
          </a:xfrm>
        </p:spPr>
        <p:txBody>
          <a:bodyPr anchor="b"/>
          <a:lstStyle>
            <a:lvl1pPr algn="ctr">
              <a:defRPr sz="26492"/>
            </a:lvl1pPr>
          </a:lstStyle>
          <a:p>
            <a:r>
              <a:rPr lang="en-US" smtClean="0"/>
              <a:t>Click to edit Master title style</a:t>
            </a:r>
            <a:endParaRPr lang="en-US" dirty="0"/>
          </a:p>
        </p:txBody>
      </p:sp>
      <p:sp>
        <p:nvSpPr>
          <p:cNvPr id="3" name="Subtitle 2"/>
          <p:cNvSpPr>
            <a:spLocks noGrp="1"/>
          </p:cNvSpPr>
          <p:nvPr>
            <p:ph type="subTitle" idx="1"/>
          </p:nvPr>
        </p:nvSpPr>
        <p:spPr>
          <a:xfrm>
            <a:off x="5350471" y="15903998"/>
            <a:ext cx="32102822" cy="7310649"/>
          </a:xfrm>
        </p:spPr>
        <p:txBody>
          <a:bodyPr/>
          <a:lstStyle>
            <a:lvl1pPr marL="0" indent="0" algn="ctr">
              <a:buNone/>
              <a:defRPr sz="10597"/>
            </a:lvl1pPr>
            <a:lvl2pPr marL="2018675" indent="0" algn="ctr">
              <a:buNone/>
              <a:defRPr sz="8831"/>
            </a:lvl2pPr>
            <a:lvl3pPr marL="4037350" indent="0" algn="ctr">
              <a:buNone/>
              <a:defRPr sz="7948"/>
            </a:lvl3pPr>
            <a:lvl4pPr marL="6056025" indent="0" algn="ctr">
              <a:buNone/>
              <a:defRPr sz="7064"/>
            </a:lvl4pPr>
            <a:lvl5pPr marL="8074701" indent="0" algn="ctr">
              <a:buNone/>
              <a:defRPr sz="7064"/>
            </a:lvl5pPr>
            <a:lvl6pPr marL="10093376" indent="0" algn="ctr">
              <a:buNone/>
              <a:defRPr sz="7064"/>
            </a:lvl6pPr>
            <a:lvl7pPr marL="12112051" indent="0" algn="ctr">
              <a:buNone/>
              <a:defRPr sz="7064"/>
            </a:lvl7pPr>
            <a:lvl8pPr marL="14130726" indent="0" algn="ctr">
              <a:buNone/>
              <a:defRPr sz="7064"/>
            </a:lvl8pPr>
            <a:lvl9pPr marL="16149401" indent="0" algn="ctr">
              <a:buNone/>
              <a:defRPr sz="7064"/>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7029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4257881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8975"/>
            <a:ext cx="36918246" cy="12595626"/>
          </a:xfrm>
        </p:spPr>
        <p:txBody>
          <a:bodyPr anchor="b"/>
          <a:lstStyle>
            <a:lvl1pPr>
              <a:defRPr sz="26492"/>
            </a:lvl1pPr>
          </a:lstStyle>
          <a:p>
            <a:r>
              <a:rPr lang="en-US" smtClean="0"/>
              <a:t>Click to edit Master title style</a:t>
            </a:r>
            <a:endParaRPr lang="en-US" dirty="0"/>
          </a:p>
        </p:txBody>
      </p:sp>
      <p:sp>
        <p:nvSpPr>
          <p:cNvPr id="3" name="Text Placeholder 2"/>
          <p:cNvSpPr>
            <a:spLocks noGrp="1"/>
          </p:cNvSpPr>
          <p:nvPr>
            <p:ph type="body" idx="1"/>
          </p:nvPr>
        </p:nvSpPr>
        <p:spPr>
          <a:xfrm>
            <a:off x="2920467" y="20263761"/>
            <a:ext cx="36918246" cy="6623742"/>
          </a:xfrm>
        </p:spPr>
        <p:txBody>
          <a:bodyPr/>
          <a:lstStyle>
            <a:lvl1pPr marL="0" indent="0">
              <a:buNone/>
              <a:defRPr sz="10597">
                <a:solidFill>
                  <a:schemeClr val="tx1"/>
                </a:solidFill>
              </a:defRPr>
            </a:lvl1pPr>
            <a:lvl2pPr marL="2018675" indent="0">
              <a:buNone/>
              <a:defRPr sz="8831">
                <a:solidFill>
                  <a:schemeClr val="tx1">
                    <a:tint val="75000"/>
                  </a:schemeClr>
                </a:solidFill>
              </a:defRPr>
            </a:lvl2pPr>
            <a:lvl3pPr marL="4037350" indent="0">
              <a:buNone/>
              <a:defRPr sz="7948">
                <a:solidFill>
                  <a:schemeClr val="tx1">
                    <a:tint val="75000"/>
                  </a:schemeClr>
                </a:solidFill>
              </a:defRPr>
            </a:lvl3pPr>
            <a:lvl4pPr marL="6056025" indent="0">
              <a:buNone/>
              <a:defRPr sz="7064">
                <a:solidFill>
                  <a:schemeClr val="tx1">
                    <a:tint val="75000"/>
                  </a:schemeClr>
                </a:solidFill>
              </a:defRPr>
            </a:lvl4pPr>
            <a:lvl5pPr marL="8074701" indent="0">
              <a:buNone/>
              <a:defRPr sz="7064">
                <a:solidFill>
                  <a:schemeClr val="tx1">
                    <a:tint val="75000"/>
                  </a:schemeClr>
                </a:solidFill>
              </a:defRPr>
            </a:lvl5pPr>
            <a:lvl6pPr marL="10093376" indent="0">
              <a:buNone/>
              <a:defRPr sz="7064">
                <a:solidFill>
                  <a:schemeClr val="tx1">
                    <a:tint val="75000"/>
                  </a:schemeClr>
                </a:solidFill>
              </a:defRPr>
            </a:lvl6pPr>
            <a:lvl7pPr marL="12112051" indent="0">
              <a:buNone/>
              <a:defRPr sz="7064">
                <a:solidFill>
                  <a:schemeClr val="tx1">
                    <a:tint val="75000"/>
                  </a:schemeClr>
                </a:solidFill>
              </a:defRPr>
            </a:lvl7pPr>
            <a:lvl8pPr marL="14130726" indent="0">
              <a:buNone/>
              <a:defRPr sz="7064">
                <a:solidFill>
                  <a:schemeClr val="tx1">
                    <a:tint val="75000"/>
                  </a:schemeClr>
                </a:solidFill>
              </a:defRPr>
            </a:lvl8pPr>
            <a:lvl9pPr marL="16149401" indent="0">
              <a:buNone/>
              <a:defRPr sz="7064">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931948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42759" y="8060641"/>
            <a:ext cx="18191599" cy="192123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21669405" y="8060641"/>
            <a:ext cx="18191599" cy="192123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050582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2135"/>
            <a:ext cx="36918246" cy="585272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48339" y="7422802"/>
            <a:ext cx="18107995"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smtClean="0"/>
              <a:t>Edit Master text styles</a:t>
            </a:r>
          </a:p>
        </p:txBody>
      </p:sp>
      <p:sp>
        <p:nvSpPr>
          <p:cNvPr id="4" name="Content Placeholder 3"/>
          <p:cNvSpPr>
            <a:spLocks noGrp="1"/>
          </p:cNvSpPr>
          <p:nvPr>
            <p:ph sz="half" idx="2"/>
          </p:nvPr>
        </p:nvSpPr>
        <p:spPr>
          <a:xfrm>
            <a:off x="2948339" y="11060602"/>
            <a:ext cx="18107995" cy="162684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21669408" y="7422802"/>
            <a:ext cx="18197174"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smtClean="0"/>
              <a:t>Edit Master text styles</a:t>
            </a:r>
          </a:p>
        </p:txBody>
      </p:sp>
      <p:sp>
        <p:nvSpPr>
          <p:cNvPr id="6" name="Content Placeholder 5"/>
          <p:cNvSpPr>
            <a:spLocks noGrp="1"/>
          </p:cNvSpPr>
          <p:nvPr>
            <p:ph sz="quarter" idx="4"/>
          </p:nvPr>
        </p:nvSpPr>
        <p:spPr>
          <a:xfrm>
            <a:off x="21669408" y="11060602"/>
            <a:ext cx="18197174" cy="162684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157727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726732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26770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665"/>
            <a:ext cx="13805328" cy="7065328"/>
          </a:xfrm>
        </p:spPr>
        <p:txBody>
          <a:bodyPr anchor="b"/>
          <a:lstStyle>
            <a:lvl1pPr>
              <a:defRPr sz="14129"/>
            </a:lvl1pPr>
          </a:lstStyle>
          <a:p>
            <a:r>
              <a:rPr lang="en-US" smtClean="0"/>
              <a:t>Click to edit Master title style</a:t>
            </a:r>
            <a:endParaRPr lang="en-US" dirty="0"/>
          </a:p>
        </p:txBody>
      </p:sp>
      <p:sp>
        <p:nvSpPr>
          <p:cNvPr id="3" name="Content Placeholder 2"/>
          <p:cNvSpPr>
            <a:spLocks noGrp="1"/>
          </p:cNvSpPr>
          <p:nvPr>
            <p:ph idx="1"/>
          </p:nvPr>
        </p:nvSpPr>
        <p:spPr>
          <a:xfrm>
            <a:off x="18197174" y="4359762"/>
            <a:ext cx="21669405" cy="21518408"/>
          </a:xfrm>
        </p:spPr>
        <p:txBody>
          <a:bodyPr/>
          <a:lstStyle>
            <a:lvl1pPr>
              <a:defRPr sz="14129"/>
            </a:lvl1pPr>
            <a:lvl2pPr>
              <a:defRPr sz="12363"/>
            </a:lvl2pPr>
            <a:lvl3pPr>
              <a:defRPr sz="10597"/>
            </a:lvl3pPr>
            <a:lvl4pPr>
              <a:defRPr sz="8831"/>
            </a:lvl4pPr>
            <a:lvl5pPr>
              <a:defRPr sz="8831"/>
            </a:lvl5pPr>
            <a:lvl6pPr>
              <a:defRPr sz="8831"/>
            </a:lvl6pPr>
            <a:lvl7pPr>
              <a:defRPr sz="8831"/>
            </a:lvl7pPr>
            <a:lvl8pPr>
              <a:defRPr sz="8831"/>
            </a:lvl8pPr>
            <a:lvl9pPr>
              <a:defRPr sz="8831"/>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948334" y="9083992"/>
            <a:ext cx="13805328"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303801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665"/>
            <a:ext cx="13805328" cy="7065328"/>
          </a:xfrm>
        </p:spPr>
        <p:txBody>
          <a:bodyPr anchor="b"/>
          <a:lstStyle>
            <a:lvl1pPr>
              <a:defRPr sz="14129"/>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8197174" y="4359762"/>
            <a:ext cx="21669405" cy="21518408"/>
          </a:xfrm>
        </p:spPr>
        <p:txBody>
          <a:bodyPr anchor="t"/>
          <a:lstStyle>
            <a:lvl1pPr marL="0" indent="0">
              <a:buNone/>
              <a:defRPr sz="14129"/>
            </a:lvl1pPr>
            <a:lvl2pPr marL="2018675" indent="0">
              <a:buNone/>
              <a:defRPr sz="12363"/>
            </a:lvl2pPr>
            <a:lvl3pPr marL="4037350" indent="0">
              <a:buNone/>
              <a:defRPr sz="10597"/>
            </a:lvl3pPr>
            <a:lvl4pPr marL="6056025" indent="0">
              <a:buNone/>
              <a:defRPr sz="8831"/>
            </a:lvl4pPr>
            <a:lvl5pPr marL="8074701" indent="0">
              <a:buNone/>
              <a:defRPr sz="8831"/>
            </a:lvl5pPr>
            <a:lvl6pPr marL="10093376" indent="0">
              <a:buNone/>
              <a:defRPr sz="8831"/>
            </a:lvl6pPr>
            <a:lvl7pPr marL="12112051" indent="0">
              <a:buNone/>
              <a:defRPr sz="8831"/>
            </a:lvl7pPr>
            <a:lvl8pPr marL="14130726" indent="0">
              <a:buNone/>
              <a:defRPr sz="8831"/>
            </a:lvl8pPr>
            <a:lvl9pPr marL="16149401" indent="0">
              <a:buNone/>
              <a:defRPr sz="8831"/>
            </a:lvl9pPr>
          </a:lstStyle>
          <a:p>
            <a:r>
              <a:rPr lang="en-US" smtClean="0"/>
              <a:t>Click icon to add picture</a:t>
            </a:r>
            <a:endParaRPr lang="en-US" dirty="0"/>
          </a:p>
        </p:txBody>
      </p:sp>
      <p:sp>
        <p:nvSpPr>
          <p:cNvPr id="4" name="Text Placeholder 3"/>
          <p:cNvSpPr>
            <a:spLocks noGrp="1"/>
          </p:cNvSpPr>
          <p:nvPr>
            <p:ph type="body" sz="half" idx="2"/>
          </p:nvPr>
        </p:nvSpPr>
        <p:spPr>
          <a:xfrm>
            <a:off x="2948334" y="9083992"/>
            <a:ext cx="13805328"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990329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7176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2128"/>
            <a:ext cx="9229561" cy="256608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42761" y="1612128"/>
            <a:ext cx="27153637" cy="2566087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2094683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2135"/>
            <a:ext cx="36918246" cy="585272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42759" y="8060641"/>
            <a:ext cx="36918246" cy="1921236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942759" y="28065058"/>
            <a:ext cx="9630847" cy="1612128"/>
          </a:xfrm>
          <a:prstGeom prst="rect">
            <a:avLst/>
          </a:prstGeom>
        </p:spPr>
        <p:txBody>
          <a:bodyPr vert="horz" lIns="91440" tIns="45720" rIns="91440" bIns="45720" rtlCol="0" anchor="ctr"/>
          <a:lstStyle>
            <a:lvl1pPr algn="l">
              <a:defRPr sz="5298">
                <a:solidFill>
                  <a:schemeClr val="tx1">
                    <a:tint val="75000"/>
                  </a:schemeClr>
                </a:solidFill>
              </a:defRPr>
            </a:lvl1pPr>
          </a:lstStyle>
          <a:p>
            <a:fld id="{C764DE79-268F-4C1A-8933-263129D2AF90}" type="datetimeFigureOut">
              <a:rPr lang="en-US" dirty="0"/>
              <a:t>1/9/2022</a:t>
            </a:fld>
            <a:endParaRPr lang="en-US" dirty="0"/>
          </a:p>
        </p:txBody>
      </p:sp>
      <p:sp>
        <p:nvSpPr>
          <p:cNvPr id="5" name="Footer Placeholder 4"/>
          <p:cNvSpPr>
            <a:spLocks noGrp="1"/>
          </p:cNvSpPr>
          <p:nvPr>
            <p:ph type="ftr" sz="quarter" idx="3"/>
          </p:nvPr>
        </p:nvSpPr>
        <p:spPr>
          <a:xfrm>
            <a:off x="14178747" y="28065058"/>
            <a:ext cx="14446270" cy="1612128"/>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230157" y="28065058"/>
            <a:ext cx="9630847" cy="1612128"/>
          </a:xfrm>
          <a:prstGeom prst="rect">
            <a:avLst/>
          </a:prstGeom>
        </p:spPr>
        <p:txBody>
          <a:bodyPr vert="horz" lIns="91440" tIns="45720" rIns="91440" bIns="45720" rtlCol="0" anchor="ctr"/>
          <a:lstStyle>
            <a:lvl1pPr algn="r">
              <a:defRPr sz="5298">
                <a:solidFill>
                  <a:schemeClr val="tx1">
                    <a:tint val="75000"/>
                  </a:schemeClr>
                </a:solidFill>
              </a:defRPr>
            </a:lvl1p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640367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037350" rtl="0" eaLnBrk="1" latinLnBrk="0" hangingPunct="1">
        <a:lnSpc>
          <a:spcPct val="90000"/>
        </a:lnSpc>
        <a:spcBef>
          <a:spcPct val="0"/>
        </a:spcBef>
        <a:buNone/>
        <a:defRPr sz="19427" kern="1200">
          <a:solidFill>
            <a:schemeClr val="tx1"/>
          </a:solidFill>
          <a:latin typeface="+mj-lt"/>
          <a:ea typeface="+mj-ea"/>
          <a:cs typeface="+mj-cs"/>
        </a:defRPr>
      </a:lvl1pPr>
    </p:titleStyle>
    <p:bodyStyle>
      <a:lvl1pPr marL="1009338" indent="-1009338" algn="l" defTabSz="4037350" rtl="0" eaLnBrk="1" latinLnBrk="0" hangingPunct="1">
        <a:lnSpc>
          <a:spcPct val="90000"/>
        </a:lnSpc>
        <a:spcBef>
          <a:spcPts val="4415"/>
        </a:spcBef>
        <a:buFont typeface="Arial" panose="020B0604020202020204" pitchFamily="34" charset="0"/>
        <a:buChar char="•"/>
        <a:defRPr sz="12363" kern="1200">
          <a:solidFill>
            <a:schemeClr val="tx1"/>
          </a:solidFill>
          <a:latin typeface="+mn-lt"/>
          <a:ea typeface="+mn-ea"/>
          <a:cs typeface="+mn-cs"/>
        </a:defRPr>
      </a:lvl1pPr>
      <a:lvl2pPr marL="3028013" indent="-1009338" algn="l" defTabSz="4037350" rtl="0" eaLnBrk="1" latinLnBrk="0" hangingPunct="1">
        <a:lnSpc>
          <a:spcPct val="90000"/>
        </a:lnSpc>
        <a:spcBef>
          <a:spcPts val="2208"/>
        </a:spcBef>
        <a:buFont typeface="Arial" panose="020B0604020202020204" pitchFamily="34" charset="0"/>
        <a:buChar char="•"/>
        <a:defRPr sz="10597" kern="1200">
          <a:solidFill>
            <a:schemeClr val="tx1"/>
          </a:solidFill>
          <a:latin typeface="+mn-lt"/>
          <a:ea typeface="+mn-ea"/>
          <a:cs typeface="+mn-cs"/>
        </a:defRPr>
      </a:lvl2pPr>
      <a:lvl3pPr marL="5046688" indent="-1009338" algn="l" defTabSz="4037350" rtl="0" eaLnBrk="1" latinLnBrk="0" hangingPunct="1">
        <a:lnSpc>
          <a:spcPct val="90000"/>
        </a:lnSpc>
        <a:spcBef>
          <a:spcPts val="2208"/>
        </a:spcBef>
        <a:buFont typeface="Arial" panose="020B0604020202020204" pitchFamily="34" charset="0"/>
        <a:buChar char="•"/>
        <a:defRPr sz="8831" kern="1200">
          <a:solidFill>
            <a:schemeClr val="tx1"/>
          </a:solidFill>
          <a:latin typeface="+mn-lt"/>
          <a:ea typeface="+mn-ea"/>
          <a:cs typeface="+mn-cs"/>
        </a:defRPr>
      </a:lvl3pPr>
      <a:lvl4pPr marL="706536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4pPr>
      <a:lvl5pPr marL="9084038"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5pPr>
      <a:lvl6pPr marL="1110271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6pPr>
      <a:lvl7pPr marL="1312138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7pPr>
      <a:lvl8pPr marL="15140064"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8pPr>
      <a:lvl9pPr marL="1715873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9pPr>
    </p:bodyStyle>
    <p:otherStyle>
      <a:defPPr>
        <a:defRPr lang="en-US"/>
      </a:defPPr>
      <a:lvl1pPr marL="0" algn="l" defTabSz="4037350" rtl="0" eaLnBrk="1" latinLnBrk="0" hangingPunct="1">
        <a:defRPr sz="7948" kern="1200">
          <a:solidFill>
            <a:schemeClr val="tx1"/>
          </a:solidFill>
          <a:latin typeface="+mn-lt"/>
          <a:ea typeface="+mn-ea"/>
          <a:cs typeface="+mn-cs"/>
        </a:defRPr>
      </a:lvl1pPr>
      <a:lvl2pPr marL="2018675" algn="l" defTabSz="4037350" rtl="0" eaLnBrk="1" latinLnBrk="0" hangingPunct="1">
        <a:defRPr sz="7948" kern="1200">
          <a:solidFill>
            <a:schemeClr val="tx1"/>
          </a:solidFill>
          <a:latin typeface="+mn-lt"/>
          <a:ea typeface="+mn-ea"/>
          <a:cs typeface="+mn-cs"/>
        </a:defRPr>
      </a:lvl2pPr>
      <a:lvl3pPr marL="4037350" algn="l" defTabSz="4037350" rtl="0" eaLnBrk="1" latinLnBrk="0" hangingPunct="1">
        <a:defRPr sz="7948" kern="1200">
          <a:solidFill>
            <a:schemeClr val="tx1"/>
          </a:solidFill>
          <a:latin typeface="+mn-lt"/>
          <a:ea typeface="+mn-ea"/>
          <a:cs typeface="+mn-cs"/>
        </a:defRPr>
      </a:lvl3pPr>
      <a:lvl4pPr marL="6056025" algn="l" defTabSz="4037350" rtl="0" eaLnBrk="1" latinLnBrk="0" hangingPunct="1">
        <a:defRPr sz="7948" kern="1200">
          <a:solidFill>
            <a:schemeClr val="tx1"/>
          </a:solidFill>
          <a:latin typeface="+mn-lt"/>
          <a:ea typeface="+mn-ea"/>
          <a:cs typeface="+mn-cs"/>
        </a:defRPr>
      </a:lvl4pPr>
      <a:lvl5pPr marL="8074701" algn="l" defTabSz="4037350" rtl="0" eaLnBrk="1" latinLnBrk="0" hangingPunct="1">
        <a:defRPr sz="7948" kern="1200">
          <a:solidFill>
            <a:schemeClr val="tx1"/>
          </a:solidFill>
          <a:latin typeface="+mn-lt"/>
          <a:ea typeface="+mn-ea"/>
          <a:cs typeface="+mn-cs"/>
        </a:defRPr>
      </a:lvl5pPr>
      <a:lvl6pPr marL="10093376" algn="l" defTabSz="4037350" rtl="0" eaLnBrk="1" latinLnBrk="0" hangingPunct="1">
        <a:defRPr sz="7948" kern="1200">
          <a:solidFill>
            <a:schemeClr val="tx1"/>
          </a:solidFill>
          <a:latin typeface="+mn-lt"/>
          <a:ea typeface="+mn-ea"/>
          <a:cs typeface="+mn-cs"/>
        </a:defRPr>
      </a:lvl6pPr>
      <a:lvl7pPr marL="12112051" algn="l" defTabSz="4037350" rtl="0" eaLnBrk="1" latinLnBrk="0" hangingPunct="1">
        <a:defRPr sz="7948" kern="1200">
          <a:solidFill>
            <a:schemeClr val="tx1"/>
          </a:solidFill>
          <a:latin typeface="+mn-lt"/>
          <a:ea typeface="+mn-ea"/>
          <a:cs typeface="+mn-cs"/>
        </a:defRPr>
      </a:lvl7pPr>
      <a:lvl8pPr marL="14130726" algn="l" defTabSz="4037350" rtl="0" eaLnBrk="1" latinLnBrk="0" hangingPunct="1">
        <a:defRPr sz="7948" kern="1200">
          <a:solidFill>
            <a:schemeClr val="tx1"/>
          </a:solidFill>
          <a:latin typeface="+mn-lt"/>
          <a:ea typeface="+mn-ea"/>
          <a:cs typeface="+mn-cs"/>
        </a:defRPr>
      </a:lvl8pPr>
      <a:lvl9pPr marL="16149401" algn="l" defTabSz="4037350" rtl="0" eaLnBrk="1" latinLnBrk="0" hangingPunct="1">
        <a:defRPr sz="794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5" name="Rectangle 2"/>
          <p:cNvSpPr>
            <a:spLocks noChangeArrowheads="1"/>
          </p:cNvSpPr>
          <p:nvPr/>
        </p:nvSpPr>
        <p:spPr bwMode="auto">
          <a:xfrm>
            <a:off x="11098201" y="774798"/>
            <a:ext cx="20691578" cy="14440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de-DE">
              <a:cs typeface="Arial" panose="020B0604020202020204" pitchFamily="34" charset="0"/>
            </a:endParaRPr>
          </a:p>
        </p:txBody>
      </p:sp>
      <p:sp>
        <p:nvSpPr>
          <p:cNvPr id="3" name="Auf der gleichen Seite des Rechtecks liegende Ecken abrunden 2"/>
          <p:cNvSpPr/>
          <p:nvPr/>
        </p:nvSpPr>
        <p:spPr bwMode="auto">
          <a:xfrm flipV="1">
            <a:off x="30019723" y="5507891"/>
            <a:ext cx="10863507" cy="23870031"/>
          </a:xfrm>
          <a:prstGeom prst="round2SameRect">
            <a:avLst>
              <a:gd name="adj1" fmla="val 3295"/>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05" name="Auf der gleichen Seite des Rechtecks liegende Ecken abrunden 104"/>
          <p:cNvSpPr/>
          <p:nvPr/>
        </p:nvSpPr>
        <p:spPr bwMode="auto">
          <a:xfrm flipV="1">
            <a:off x="3619350" y="6205645"/>
            <a:ext cx="11042804" cy="7530112"/>
          </a:xfrm>
          <a:prstGeom prst="round2SameRect">
            <a:avLst>
              <a:gd name="adj1" fmla="val 5820"/>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3205" name="Rectangle 72"/>
          <p:cNvSpPr>
            <a:spLocks noChangeArrowheads="1"/>
          </p:cNvSpPr>
          <p:nvPr/>
        </p:nvSpPr>
        <p:spPr bwMode="auto">
          <a:xfrm>
            <a:off x="3619350" y="5494669"/>
            <a:ext cx="11042804" cy="642285"/>
          </a:xfrm>
          <a:prstGeom prst="rect">
            <a:avLst/>
          </a:prstGeom>
          <a:solidFill>
            <a:srgbClr val="002060"/>
          </a:solidFill>
          <a:ln w="9360">
            <a:solidFill>
              <a:schemeClr val="accent1">
                <a:lumMod val="50000"/>
              </a:schemeClr>
            </a:solidFill>
            <a:miter lim="800000"/>
            <a:headEnd/>
            <a:tailEnd/>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Introduction</a:t>
            </a:r>
            <a:endParaRPr lang="en-US" sz="2829" b="1" dirty="0">
              <a:solidFill>
                <a:srgbClr val="FFFFFF"/>
              </a:solidFill>
              <a:latin typeface="Arial" panose="020B0604020202020204" pitchFamily="34" charset="0"/>
              <a:cs typeface="Arial" panose="020B0604020202020204" pitchFamily="34" charset="0"/>
            </a:endParaRPr>
          </a:p>
        </p:txBody>
      </p:sp>
      <p:sp>
        <p:nvSpPr>
          <p:cNvPr id="2" name="Rechteck 1"/>
          <p:cNvSpPr/>
          <p:nvPr/>
        </p:nvSpPr>
        <p:spPr>
          <a:xfrm>
            <a:off x="3908120" y="6410156"/>
            <a:ext cx="10187321" cy="6186309"/>
          </a:xfrm>
          <a:prstGeom prst="rect">
            <a:avLst/>
          </a:prstGeom>
        </p:spPr>
        <p:txBody>
          <a:bodyPr wrap="square" numCol="2" spcCol="540000">
            <a:spAutoFit/>
          </a:bodyPr>
          <a:lstStyle/>
          <a:p>
            <a:pPr algn="just"/>
            <a:r>
              <a:rPr lang="en-GB" dirty="0" smtClean="0"/>
              <a:t>All </a:t>
            </a:r>
            <a:r>
              <a:rPr lang="en-GB" dirty="0"/>
              <a:t>branches of mechanical engineering involve practical discipline such as analysis, design, simulation and applications. Most of the applications are a product of laboratory’s practical work.</a:t>
            </a:r>
          </a:p>
          <a:p>
            <a:pPr algn="just"/>
            <a:r>
              <a:rPr lang="en-GB" dirty="0"/>
              <a:t>For the first year </a:t>
            </a:r>
            <a:r>
              <a:rPr lang="en-GB" sz="2000" dirty="0"/>
              <a:t>undergraduate</a:t>
            </a:r>
            <a:r>
              <a:rPr lang="en-GB" dirty="0"/>
              <a:t> mechanical engineering students (level 4), the subject strength of materials (4106 MECH) has to be learned via laboratory sessions called engineering practices. A total of 120 students were divided into 4 groups of 30 each, where students are allowed to form a subgroup of below 5 peers. The session include pre-laboratory lecture of about 30minutes delivered by PhD student to give idea about the experimental work and the technical information in the laboratory and also to cover the theoretical knowledge of the subject. In the session students also learned how to set- up experiments and record data for analysis to write a laboratory report.</a:t>
            </a:r>
          </a:p>
          <a:p>
            <a:pPr algn="just"/>
            <a:r>
              <a:rPr lang="en-GB" dirty="0"/>
              <a:t>The UK-SPEC (2004) &amp; QAA (2006) have claimed that students from engineering degree programme have the ability to understand the subject adequately with enhance of implementing hands skills on laboratory’s experimental work. However, the aim and objectives of learning in high education in relation to engineering are thought to be developing transferable skills, hands skills, abilities of understanding and gaining the theoretical knowledge. However, this research project aims to develop a peer learning method that suits the students’ understanding level and abilities limit.</a:t>
            </a:r>
          </a:p>
          <a:p>
            <a:pPr algn="just"/>
            <a:endParaRPr lang="de-DE" sz="1415" dirty="0"/>
          </a:p>
        </p:txBody>
      </p:sp>
      <p:sp>
        <p:nvSpPr>
          <p:cNvPr id="3211" name="Rectangle 6"/>
          <p:cNvSpPr>
            <a:spLocks noChangeArrowheads="1"/>
          </p:cNvSpPr>
          <p:nvPr/>
        </p:nvSpPr>
        <p:spPr bwMode="auto">
          <a:xfrm>
            <a:off x="30019723" y="5520566"/>
            <a:ext cx="10870721" cy="489678"/>
          </a:xfrm>
          <a:prstGeom prst="rect">
            <a:avLst/>
          </a:prstGeom>
          <a:solidFill>
            <a:srgbClr val="002060"/>
          </a:solidFill>
          <a:ln>
            <a:solidFill>
              <a:schemeClr val="tx1"/>
            </a:solidFill>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endParaRPr lang="en-US" sz="2829" b="1" dirty="0">
              <a:solidFill>
                <a:srgbClr val="FFFFFF"/>
              </a:solidFill>
              <a:latin typeface="Arial" panose="020B0604020202020204" pitchFamily="34" charset="0"/>
              <a:cs typeface="Arial" panose="020B0604020202020204" pitchFamily="34" charset="0"/>
            </a:endParaRPr>
          </a:p>
        </p:txBody>
      </p:sp>
      <p:sp>
        <p:nvSpPr>
          <p:cNvPr id="140" name="Textfeld 139"/>
          <p:cNvSpPr txBox="1"/>
          <p:nvPr/>
        </p:nvSpPr>
        <p:spPr>
          <a:xfrm>
            <a:off x="30019723" y="10960097"/>
            <a:ext cx="10863507" cy="596463"/>
          </a:xfrm>
          <a:prstGeom prst="rect">
            <a:avLst/>
          </a:prstGeom>
          <a:solidFill>
            <a:srgbClr val="002060"/>
          </a:solidFill>
        </p:spPr>
        <p:txBody>
          <a:bodyPr wrap="square" rtlCol="0">
            <a:spAutoFit/>
          </a:bodyPr>
          <a:lstStyle/>
          <a:p>
            <a:pPr algn="ctr"/>
            <a:r>
              <a:rPr lang="en-GB" sz="3200" b="1" dirty="0" smtClean="0">
                <a:solidFill>
                  <a:schemeClr val="bg1"/>
                </a:solidFill>
              </a:rPr>
              <a:t>Discussion</a:t>
            </a:r>
            <a:endParaRPr lang="en-GB" sz="3200" dirty="0">
              <a:solidFill>
                <a:schemeClr val="bg1"/>
              </a:solidFill>
            </a:endParaRPr>
          </a:p>
        </p:txBody>
      </p:sp>
      <p:sp>
        <p:nvSpPr>
          <p:cNvPr id="221" name="Textfeld 220"/>
          <p:cNvSpPr txBox="1"/>
          <p:nvPr/>
        </p:nvSpPr>
        <p:spPr>
          <a:xfrm>
            <a:off x="30059193" y="19408376"/>
            <a:ext cx="10824037" cy="707886"/>
          </a:xfrm>
          <a:prstGeom prst="rect">
            <a:avLst/>
          </a:prstGeom>
          <a:solidFill>
            <a:srgbClr val="002060"/>
          </a:solidFill>
        </p:spPr>
        <p:txBody>
          <a:bodyPr wrap="square" rtlCol="0">
            <a:spAutoFit/>
          </a:bodyPr>
          <a:lstStyle/>
          <a:p>
            <a:pPr algn="ctr"/>
            <a:r>
              <a:rPr lang="en-GB" sz="4000" b="1" dirty="0">
                <a:solidFill>
                  <a:schemeClr val="bg1"/>
                </a:solidFill>
              </a:rPr>
              <a:t>Evaluation &amp; Validation</a:t>
            </a:r>
            <a:endParaRPr lang="en-GB" sz="4000" dirty="0">
              <a:solidFill>
                <a:schemeClr val="bg1"/>
              </a:solidFill>
            </a:endParaRPr>
          </a:p>
        </p:txBody>
      </p:sp>
      <p:grpSp>
        <p:nvGrpSpPr>
          <p:cNvPr id="169" name="Gruppieren 168"/>
          <p:cNvGrpSpPr/>
          <p:nvPr/>
        </p:nvGrpSpPr>
        <p:grpSpPr>
          <a:xfrm>
            <a:off x="16413778" y="18309234"/>
            <a:ext cx="12179170" cy="11068689"/>
            <a:chOff x="1184014" y="21457823"/>
            <a:chExt cx="11790000" cy="8775120"/>
          </a:xfrm>
        </p:grpSpPr>
        <p:sp>
          <p:nvSpPr>
            <p:cNvPr id="172" name="Auf der gleichen Seite des Rechtecks liegende Ecken abrunden 171"/>
            <p:cNvSpPr/>
            <p:nvPr/>
          </p:nvSpPr>
          <p:spPr bwMode="auto">
            <a:xfrm flipV="1">
              <a:off x="1184014" y="21839613"/>
              <a:ext cx="11790000" cy="8393330"/>
            </a:xfrm>
            <a:prstGeom prst="round2SameRect">
              <a:avLst>
                <a:gd name="adj1" fmla="val 7579"/>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75" name="Rectangle 6"/>
            <p:cNvSpPr>
              <a:spLocks noChangeArrowheads="1"/>
            </p:cNvSpPr>
            <p:nvPr/>
          </p:nvSpPr>
          <p:spPr bwMode="auto">
            <a:xfrm>
              <a:off x="1184014" y="21457823"/>
              <a:ext cx="11790000" cy="537029"/>
            </a:xfrm>
            <a:prstGeom prst="rect">
              <a:avLst/>
            </a:prstGeom>
            <a:solidFill>
              <a:srgbClr val="002060"/>
            </a:solidFill>
            <a:ln>
              <a:solidFill>
                <a:schemeClr val="tx1"/>
              </a:solidFill>
              <a:prstDash val="solid"/>
            </a:ln>
            <a:effectLst/>
            <a:extLst/>
          </p:spPr>
          <p:txBody>
            <a:bodyPr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endParaRPr lang="en-US" sz="2829" b="1" dirty="0">
                <a:solidFill>
                  <a:srgbClr val="FFFFFF"/>
                </a:solidFill>
                <a:latin typeface="Arial" panose="020B0604020202020204" pitchFamily="34" charset="0"/>
                <a:cs typeface="Arial" panose="020B0604020202020204" pitchFamily="34" charset="0"/>
              </a:endParaRPr>
            </a:p>
          </p:txBody>
        </p:sp>
      </p:grpSp>
      <p:grpSp>
        <p:nvGrpSpPr>
          <p:cNvPr id="129" name="Gruppieren 128"/>
          <p:cNvGrpSpPr/>
          <p:nvPr/>
        </p:nvGrpSpPr>
        <p:grpSpPr>
          <a:xfrm>
            <a:off x="3727114" y="15284003"/>
            <a:ext cx="10944001" cy="14093920"/>
            <a:chOff x="1184015" y="21459088"/>
            <a:chExt cx="11409944" cy="7507162"/>
          </a:xfrm>
        </p:grpSpPr>
        <p:sp>
          <p:nvSpPr>
            <p:cNvPr id="130" name="Auf der gleichen Seite des Rechtecks liegende Ecken abrunden 129"/>
            <p:cNvSpPr/>
            <p:nvPr/>
          </p:nvSpPr>
          <p:spPr bwMode="auto">
            <a:xfrm flipV="1">
              <a:off x="1184015" y="21839615"/>
              <a:ext cx="11400602" cy="7126635"/>
            </a:xfrm>
            <a:prstGeom prst="round2SameRect">
              <a:avLst>
                <a:gd name="adj1" fmla="val 5588"/>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31" name="Rectangle 6"/>
            <p:cNvSpPr>
              <a:spLocks noChangeArrowheads="1"/>
            </p:cNvSpPr>
            <p:nvPr/>
          </p:nvSpPr>
          <p:spPr bwMode="auto">
            <a:xfrm>
              <a:off x="1184015" y="21459088"/>
              <a:ext cx="11409944" cy="407229"/>
            </a:xfrm>
            <a:prstGeom prst="rect">
              <a:avLst/>
            </a:prstGeom>
            <a:solidFill>
              <a:srgbClr val="002060"/>
            </a:solidFill>
            <a:ln>
              <a:solidFill>
                <a:schemeClr val="tx1"/>
              </a:solidFill>
              <a:prstDash val="solid"/>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Challenges &amp; Critical Thoughts</a:t>
              </a:r>
              <a:endParaRPr lang="en-US" sz="2829" b="1" dirty="0">
                <a:solidFill>
                  <a:srgbClr val="FFFFFF"/>
                </a:solidFill>
                <a:latin typeface="Arial" panose="020B0604020202020204" pitchFamily="34" charset="0"/>
                <a:cs typeface="Arial" panose="020B0604020202020204" pitchFamily="34" charset="0"/>
              </a:endParaRPr>
            </a:p>
          </p:txBody>
        </p:sp>
      </p:grpSp>
      <p:sp>
        <p:nvSpPr>
          <p:cNvPr id="232" name="Rectangle 56"/>
          <p:cNvSpPr>
            <a:spLocks noChangeArrowheads="1"/>
          </p:cNvSpPr>
          <p:nvPr/>
        </p:nvSpPr>
        <p:spPr bwMode="auto">
          <a:xfrm>
            <a:off x="3619350" y="665499"/>
            <a:ext cx="37263879" cy="4993131"/>
          </a:xfrm>
          <a:prstGeom prst="rect">
            <a:avLst/>
          </a:prstGeom>
          <a:solidFill>
            <a:srgbClr val="002060"/>
          </a:solidFill>
          <a:ln>
            <a:noFill/>
          </a:ln>
          <a:effectLst/>
          <a:extLst/>
        </p:spPr>
        <p:txBody>
          <a:bodyPr wrap="square" lIns="63660" tIns="31830" rIns="63660" bIns="31830">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9pPr>
          </a:lstStyle>
          <a:p>
            <a:r>
              <a:rPr lang="de-DE" sz="2546" dirty="0">
                <a:solidFill>
                  <a:srgbClr val="FFFFFF"/>
                </a:solidFill>
                <a:latin typeface="Myriad Pro SemiExt" pitchFamily="32" charset="0"/>
              </a:rPr>
              <a:t>																										</a:t>
            </a:r>
            <a:endParaRPr lang="de-DE" sz="2546" dirty="0" smtClean="0">
              <a:solidFill>
                <a:srgbClr val="FFFFFF"/>
              </a:solidFill>
              <a:latin typeface="Myriad Pro SemiExt" pitchFamily="32" charset="0"/>
            </a:endParaRPr>
          </a:p>
          <a:p>
            <a:pPr algn="ctr"/>
            <a:r>
              <a:rPr lang="de-DE" sz="2000" b="1" dirty="0" smtClean="0">
                <a:solidFill>
                  <a:srgbClr val="FFFFFF"/>
                </a:solidFill>
                <a:latin typeface="Myriad Pro SemiExt" pitchFamily="32" charset="0"/>
              </a:rPr>
              <a:t> </a:t>
            </a:r>
            <a:r>
              <a:rPr lang="en-GB" sz="5400" b="1" dirty="0" smtClean="0">
                <a:solidFill>
                  <a:schemeClr val="bg1"/>
                </a:solidFill>
              </a:rPr>
              <a:t>Method </a:t>
            </a:r>
            <a:r>
              <a:rPr lang="en-GB" sz="5400" b="1" dirty="0">
                <a:solidFill>
                  <a:schemeClr val="bg1"/>
                </a:solidFill>
              </a:rPr>
              <a:t>of learning to assist student in laboratory class</a:t>
            </a:r>
            <a:endParaRPr lang="en-GB" sz="5400" dirty="0">
              <a:solidFill>
                <a:schemeClr val="bg1"/>
              </a:solidFill>
            </a:endParaRPr>
          </a:p>
          <a:p>
            <a:pPr algn="ctr"/>
            <a:r>
              <a:rPr lang="en-GB" sz="4000" b="1" dirty="0">
                <a:solidFill>
                  <a:schemeClr val="bg1"/>
                </a:solidFill>
              </a:rPr>
              <a:t>Peer Learning Group</a:t>
            </a:r>
            <a:endParaRPr lang="en-GB" sz="4000" dirty="0">
              <a:solidFill>
                <a:schemeClr val="bg1"/>
              </a:solidFill>
            </a:endParaRPr>
          </a:p>
          <a:p>
            <a:pPr algn="ctr"/>
            <a:r>
              <a:rPr lang="en-GB" sz="2400" b="1" dirty="0">
                <a:solidFill>
                  <a:schemeClr val="bg1"/>
                </a:solidFill>
              </a:rPr>
              <a:t>By </a:t>
            </a:r>
            <a:r>
              <a:rPr lang="en-GB" sz="2400" b="1" dirty="0" err="1" smtClean="0">
                <a:solidFill>
                  <a:schemeClr val="bg1"/>
                </a:solidFill>
              </a:rPr>
              <a:t>Elsiddig.E.Ibrahim</a:t>
            </a:r>
            <a:endParaRPr lang="en-GB" sz="2400" b="1" dirty="0" smtClean="0">
              <a:solidFill>
                <a:schemeClr val="bg1"/>
              </a:solidFill>
            </a:endParaRPr>
          </a:p>
          <a:p>
            <a:pPr algn="ctr"/>
            <a:r>
              <a:rPr lang="en-GB" sz="2400" b="1" dirty="0" smtClean="0">
                <a:solidFill>
                  <a:schemeClr val="bg1"/>
                </a:solidFill>
              </a:rPr>
              <a:t>Wales </a:t>
            </a:r>
            <a:r>
              <a:rPr lang="en-GB" sz="2400" b="1" smtClean="0">
                <a:solidFill>
                  <a:schemeClr val="bg1"/>
                </a:solidFill>
              </a:rPr>
              <a:t>University  T&gt;S&gt;D</a:t>
            </a:r>
            <a:endParaRPr lang="en-GB" sz="2400" dirty="0">
              <a:solidFill>
                <a:schemeClr val="bg1"/>
              </a:solidFill>
            </a:endParaRPr>
          </a:p>
          <a:p>
            <a:pPr algn="ctr"/>
            <a:r>
              <a:rPr lang="en-GB" sz="3200" dirty="0" smtClean="0">
                <a:solidFill>
                  <a:schemeClr val="bg1"/>
                </a:solidFill>
              </a:rPr>
              <a:t>																																																																							</a:t>
            </a:r>
          </a:p>
          <a:p>
            <a:r>
              <a:rPr lang="en-GB" sz="3200" dirty="0" smtClean="0">
                <a:solidFill>
                  <a:schemeClr val="bg1"/>
                </a:solidFill>
              </a:rPr>
              <a:t>																																																													Jan 2022</a:t>
            </a:r>
            <a:r>
              <a:rPr lang="de-DE" sz="2546" dirty="0">
                <a:solidFill>
                  <a:srgbClr val="FFFFFF"/>
                </a:solidFill>
                <a:latin typeface="Myriad Pro SemiExt" pitchFamily="32" charset="0"/>
              </a:rPr>
              <a:t>		</a:t>
            </a:r>
            <a:endParaRPr lang="de-DE" sz="2829" b="1" dirty="0">
              <a:solidFill>
                <a:srgbClr val="FFFFFF"/>
              </a:solidFill>
              <a:latin typeface="Myriad Pro SemiExt" pitchFamily="32" charset="0"/>
            </a:endParaRPr>
          </a:p>
        </p:txBody>
      </p:sp>
      <p:sp>
        <p:nvSpPr>
          <p:cNvPr id="23" name="Textfeld 22"/>
          <p:cNvSpPr txBox="1"/>
          <p:nvPr/>
        </p:nvSpPr>
        <p:spPr>
          <a:xfrm>
            <a:off x="4176831" y="16491588"/>
            <a:ext cx="9610566" cy="646331"/>
          </a:xfrm>
          <a:prstGeom prst="rect">
            <a:avLst/>
          </a:prstGeom>
          <a:noFill/>
        </p:spPr>
        <p:txBody>
          <a:bodyPr wrap="square" numCol="2" spcCol="540000" rtlCol="0">
            <a:spAutoFit/>
          </a:bodyPr>
          <a:lstStyle/>
          <a:p>
            <a:r>
              <a:rPr lang="en-GB" dirty="0" smtClean="0"/>
              <a:t>The </a:t>
            </a:r>
            <a:r>
              <a:rPr lang="en-GB" dirty="0"/>
              <a:t>Teachers and the students are the two main parties that could be faced by couple of challenges in terms of teaching and learning </a:t>
            </a:r>
          </a:p>
        </p:txBody>
      </p:sp>
      <p:sp>
        <p:nvSpPr>
          <p:cNvPr id="7" name="Rectangle 6"/>
          <p:cNvSpPr/>
          <p:nvPr/>
        </p:nvSpPr>
        <p:spPr>
          <a:xfrm>
            <a:off x="4176831" y="23740663"/>
            <a:ext cx="9610566" cy="4649606"/>
          </a:xfrm>
          <a:prstGeom prst="rect">
            <a:avLst/>
          </a:prstGeom>
        </p:spPr>
        <p:txBody>
          <a:bodyPr wrap="square">
            <a:spAutoFit/>
          </a:bodyPr>
          <a:lstStyle/>
          <a:p>
            <a:pPr algn="just">
              <a:lnSpc>
                <a:spcPct val="118000"/>
              </a:lnSpc>
              <a:spcAft>
                <a:spcPts val="600"/>
              </a:spcAft>
            </a:pPr>
            <a:r>
              <a:rPr lang="en-GB" b="1"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Critical Thoughts: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Students motivation and engagement have to be increased </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Learning approaches and outcomes have to be maximized</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Students behaviour  inside the lab has to be control</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Students have to be subjected to brain storming conditions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6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Students performance has to be improved via better understanding of essential </a:t>
            </a:r>
            <a:r>
              <a:rPr lang="en-GB" kern="1400" dirty="0" smtClean="0">
                <a:solidFill>
                  <a:srgbClr val="000000"/>
                </a:solidFill>
                <a:latin typeface="Cambria" panose="02040503050406030204" pitchFamily="18" charset="0"/>
                <a:ea typeface="Times New Roman" panose="02020603050405020304" pitchFamily="18" charset="0"/>
                <a:cs typeface="Times New Roman" panose="02020603050405020304" pitchFamily="18" charset="0"/>
              </a:rPr>
              <a:t>concepts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8000"/>
              </a:lnSpc>
              <a:spcAft>
                <a:spcPts val="600"/>
              </a:spcAft>
            </a:pPr>
            <a:r>
              <a:rPr lang="en-GB" b="1"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Key words: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However, a good university teacher is somebody who has the following descriptions: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Credibility, communications and good planning</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Knowledge and high skills of delivering lectures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Development of new methods of  learning and teaching </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High degree of passionate and tolerance </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8000"/>
              </a:lnSpc>
              <a:spcAft>
                <a:spcPts val="6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Professionalism and policy implementation</a:t>
            </a:r>
            <a:endParaRPr lang="en-GB" sz="105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193" name="Group 192"/>
          <p:cNvGrpSpPr/>
          <p:nvPr/>
        </p:nvGrpSpPr>
        <p:grpSpPr>
          <a:xfrm>
            <a:off x="4259488" y="17870567"/>
            <a:ext cx="9610566" cy="4780710"/>
            <a:chOff x="0" y="47625"/>
            <a:chExt cx="6829425" cy="4514850"/>
          </a:xfrm>
        </p:grpSpPr>
        <p:sp>
          <p:nvSpPr>
            <p:cNvPr id="194" name="Smiley Face 193"/>
            <p:cNvSpPr/>
            <p:nvPr/>
          </p:nvSpPr>
          <p:spPr>
            <a:xfrm>
              <a:off x="3457575" y="161925"/>
              <a:ext cx="3371850" cy="440055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457200">
                <a:lnSpc>
                  <a:spcPct val="150000"/>
                </a:lnSpc>
                <a:spcAft>
                  <a:spcPts val="0"/>
                </a:spcAft>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Opinion</a:t>
              </a:r>
              <a:endParaRPr lang="en-GB" kern="1400" dirty="0">
                <a:solidFill>
                  <a:srgbClr val="000000"/>
                </a:solidFill>
                <a:effectLst/>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haven’t got enough time to practice</a:t>
              </a:r>
              <a:endParaRPr lang="en-GB" kern="1400" dirty="0">
                <a:solidFill>
                  <a:srgbClr val="000000"/>
                </a:solidFill>
                <a:effectLst/>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numbers are two high in the  lab</a:t>
              </a:r>
              <a:endParaRPr lang="en-GB" kern="1400" dirty="0">
                <a:solidFill>
                  <a:srgbClr val="000000"/>
                </a:solidFill>
                <a:effectLst/>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get less help from the instructor </a:t>
              </a:r>
              <a:endParaRPr lang="en-GB" kern="1400" dirty="0">
                <a:solidFill>
                  <a:srgbClr val="000000"/>
                </a:solidFill>
                <a:effectLst/>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Inequality in distributing students  in terms of  level leads to less team work</a:t>
              </a:r>
              <a:endParaRPr lang="en-GB" kern="1400" dirty="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ea typeface="Times New Roman" panose="02020603050405020304" pitchFamily="18" charset="0"/>
                  <a:cs typeface="Times New Roman" panose="02020603050405020304" pitchFamily="18" charset="0"/>
                </a:rPr>
                <a:t> </a:t>
              </a:r>
            </a:p>
          </p:txBody>
        </p:sp>
        <p:sp>
          <p:nvSpPr>
            <p:cNvPr id="195" name="Smiley Face 194"/>
            <p:cNvSpPr/>
            <p:nvPr/>
          </p:nvSpPr>
          <p:spPr>
            <a:xfrm>
              <a:off x="0" y="47625"/>
              <a:ext cx="3457575" cy="4495800"/>
            </a:xfrm>
            <a:prstGeom prst="smileyFace">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457200">
                <a:lnSpc>
                  <a:spcPct val="150000"/>
                </a:lnSpc>
                <a:spcAft>
                  <a:spcPts val="0"/>
                </a:spcAft>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 </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50000"/>
                </a:lnSpc>
                <a:spcAft>
                  <a:spcPts val="0"/>
                </a:spcAft>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Teacher’s Opinion</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haven’t got understanding of labs</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haven’t got patience to stay in the lab</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Students are thickened to set-up the equipment’s </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ctr">
                <a:lnSpc>
                  <a:spcPct val="150000"/>
                </a:lnSpc>
                <a:spcAft>
                  <a:spcPts val="0"/>
                </a:spcAft>
                <a:buFont typeface="Wingdings" panose="05000000000000000000" pitchFamily="2" charset="2"/>
                <a:buChar char=""/>
              </a:pPr>
              <a:r>
                <a:rPr lang="en-GB" i="1" kern="140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Passive student may lose interest in the subject, if they didn’t get help</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grpSp>
      <p:grpSp>
        <p:nvGrpSpPr>
          <p:cNvPr id="57" name="Group 56"/>
          <p:cNvGrpSpPr/>
          <p:nvPr/>
        </p:nvGrpSpPr>
        <p:grpSpPr>
          <a:xfrm>
            <a:off x="16493777" y="5494669"/>
            <a:ext cx="12059701" cy="11859258"/>
            <a:chOff x="11458147" y="12308344"/>
            <a:chExt cx="8343090" cy="11859258"/>
          </a:xfrm>
        </p:grpSpPr>
        <p:grpSp>
          <p:nvGrpSpPr>
            <p:cNvPr id="14" name="Gruppieren 13"/>
            <p:cNvGrpSpPr/>
            <p:nvPr/>
          </p:nvGrpSpPr>
          <p:grpSpPr>
            <a:xfrm>
              <a:off x="11458147" y="12308344"/>
              <a:ext cx="8339482" cy="11859258"/>
              <a:chOff x="1281171" y="24688598"/>
              <a:chExt cx="11790000" cy="9625088"/>
            </a:xfrm>
          </p:grpSpPr>
          <p:sp>
            <p:nvSpPr>
              <p:cNvPr id="114" name="Auf der gleichen Seite des Rechtecks liegende Ecken abrunden 113"/>
              <p:cNvSpPr/>
              <p:nvPr/>
            </p:nvSpPr>
            <p:spPr bwMode="auto">
              <a:xfrm flipV="1">
                <a:off x="1281171" y="25384054"/>
                <a:ext cx="11790000" cy="8929632"/>
              </a:xfrm>
              <a:prstGeom prst="round2SameRect">
                <a:avLst>
                  <a:gd name="adj1" fmla="val 6063"/>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15" name="Rectangle 6"/>
              <p:cNvSpPr>
                <a:spLocks noChangeArrowheads="1"/>
              </p:cNvSpPr>
              <p:nvPr/>
            </p:nvSpPr>
            <p:spPr bwMode="auto">
              <a:xfrm>
                <a:off x="1281171" y="24688598"/>
                <a:ext cx="11790000" cy="796874"/>
              </a:xfrm>
              <a:prstGeom prst="rect">
                <a:avLst/>
              </a:prstGeom>
              <a:solidFill>
                <a:srgbClr val="002060"/>
              </a:solidFill>
              <a:ln>
                <a:solidFill>
                  <a:schemeClr val="tx1"/>
                </a:solidFill>
              </a:ln>
              <a:effectLst/>
              <a:extLst/>
            </p:spPr>
            <p:txBody>
              <a:bodyPr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Solutions</a:t>
                </a:r>
                <a:endParaRPr lang="en-US" sz="2829" b="1" dirty="0">
                  <a:solidFill>
                    <a:srgbClr val="FFFFFF"/>
                  </a:solidFill>
                  <a:latin typeface="Arial" panose="020B0604020202020204" pitchFamily="34" charset="0"/>
                  <a:cs typeface="Arial" panose="020B0604020202020204" pitchFamily="34" charset="0"/>
                </a:endParaRPr>
              </a:p>
            </p:txBody>
          </p:sp>
        </p:grpSp>
        <p:grpSp>
          <p:nvGrpSpPr>
            <p:cNvPr id="56" name="Group 55"/>
            <p:cNvGrpSpPr/>
            <p:nvPr/>
          </p:nvGrpSpPr>
          <p:grpSpPr>
            <a:xfrm>
              <a:off x="11561827" y="13443096"/>
              <a:ext cx="8239410" cy="10607712"/>
              <a:chOff x="11390177" y="13419877"/>
              <a:chExt cx="8239410" cy="10607712"/>
            </a:xfrm>
          </p:grpSpPr>
          <p:sp>
            <p:nvSpPr>
              <p:cNvPr id="11" name="Rectangle 10"/>
              <p:cNvSpPr/>
              <p:nvPr/>
            </p:nvSpPr>
            <p:spPr>
              <a:xfrm>
                <a:off x="11544150" y="13419877"/>
                <a:ext cx="8085437" cy="4040658"/>
              </a:xfrm>
              <a:prstGeom prst="rect">
                <a:avLst/>
              </a:prstGeom>
            </p:spPr>
            <p:txBody>
              <a:bodyPr wrap="square">
                <a:spAutoFit/>
              </a:bodyPr>
              <a:lstStyle/>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‘’Peer learning is a teaching and learning approach that involves small group of students working together to complete a task or to solve a problem.’’ (Johnson D. W. &amp;Johnson R. T, 1994), </a:t>
                </a:r>
                <a:r>
                  <a:rPr lang="en-GB" sz="16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Johnson D. W., Johnson </a:t>
                </a:r>
                <a:r>
                  <a:rPr lang="en-GB" sz="1600" kern="14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R.T.,and</a:t>
                </a:r>
                <a:r>
                  <a:rPr lang="en-GB" sz="16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 J. </a:t>
                </a:r>
                <a:r>
                  <a:rPr lang="en-GB" sz="1600" kern="14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Holubec</a:t>
                </a:r>
                <a:r>
                  <a:rPr lang="en-GB" sz="16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(1986) Circles of Learning: cooperation in the Classroom, Edina: MN: Interaction Book Company</a:t>
                </a:r>
                <a:r>
                  <a:rPr lang="en-GB" sz="1600"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050" b="1"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sz="1600" b="1"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600"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Peer Learning Group </a:t>
                </a:r>
                <a:r>
                  <a:rPr lang="en-GB" sz="1600" b="1"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Approach</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1-Formalate instructions and Objectives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2-Accommodate students in small learning groups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3-Clarify the task structure and the solution methodology</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4-Observe the students and guide them if needed</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5-Evaluate and assess student’s learning</a:t>
                </a:r>
                <a:endParaRPr lang="en-GB" sz="105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55" name="Group 54"/>
              <p:cNvGrpSpPr/>
              <p:nvPr/>
            </p:nvGrpSpPr>
            <p:grpSpPr>
              <a:xfrm>
                <a:off x="11390177" y="17676240"/>
                <a:ext cx="8239410" cy="6351349"/>
                <a:chOff x="11390177" y="17676240"/>
                <a:chExt cx="8239410" cy="6351349"/>
              </a:xfrm>
            </p:grpSpPr>
            <p:grpSp>
              <p:nvGrpSpPr>
                <p:cNvPr id="153" name="Group 152"/>
                <p:cNvGrpSpPr/>
                <p:nvPr/>
              </p:nvGrpSpPr>
              <p:grpSpPr>
                <a:xfrm>
                  <a:off x="11554624" y="17676240"/>
                  <a:ext cx="7809816" cy="3437830"/>
                  <a:chOff x="0" y="0"/>
                  <a:chExt cx="5686066" cy="3302052"/>
                </a:xfrm>
              </p:grpSpPr>
              <p:grpSp>
                <p:nvGrpSpPr>
                  <p:cNvPr id="155" name="Group 154"/>
                  <p:cNvGrpSpPr/>
                  <p:nvPr/>
                </p:nvGrpSpPr>
                <p:grpSpPr>
                  <a:xfrm>
                    <a:off x="200025" y="904875"/>
                    <a:ext cx="4496945" cy="2397177"/>
                    <a:chOff x="0" y="0"/>
                    <a:chExt cx="4496945" cy="2397177"/>
                  </a:xfrm>
                </p:grpSpPr>
                <p:sp>
                  <p:nvSpPr>
                    <p:cNvPr id="171" name="Flowchart: Multidocument 170"/>
                    <p:cNvSpPr/>
                    <p:nvPr/>
                  </p:nvSpPr>
                  <p:spPr>
                    <a:xfrm>
                      <a:off x="269823" y="644577"/>
                      <a:ext cx="4048125" cy="175260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ea typeface="Times New Roman" panose="02020603050405020304" pitchFamily="18" charset="0"/>
                          <a:cs typeface="Times New Roman" panose="02020603050405020304" pitchFamily="18" charset="0"/>
                        </a:rPr>
                        <a:t>Evaluation &amp; Assessing </a:t>
                      </a:r>
                      <a:endParaRPr lang="en-GB" sz="1000" kern="1400">
                        <a:solidFill>
                          <a:srgbClr val="000000"/>
                        </a:solidFill>
                        <a:effectLst/>
                        <a:ea typeface="Times New Roman" panose="02020603050405020304" pitchFamily="18" charset="0"/>
                        <a:cs typeface="Times New Roman" panose="02020603050405020304" pitchFamily="18" charset="0"/>
                      </a:endParaRPr>
                    </a:p>
                  </p:txBody>
                </p:sp>
                <p:cxnSp>
                  <p:nvCxnSpPr>
                    <p:cNvPr id="173" name="Straight Arrow Connector 172"/>
                    <p:cNvCxnSpPr/>
                    <p:nvPr/>
                  </p:nvCxnSpPr>
                  <p:spPr>
                    <a:xfrm>
                      <a:off x="0" y="0"/>
                      <a:ext cx="502483" cy="9318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4" name="Straight Arrow Connector 173"/>
                    <p:cNvCxnSpPr/>
                    <p:nvPr/>
                  </p:nvCxnSpPr>
                  <p:spPr>
                    <a:xfrm>
                      <a:off x="1723869" y="0"/>
                      <a:ext cx="434715" cy="644577"/>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6" name="Straight Arrow Connector 175"/>
                    <p:cNvCxnSpPr/>
                    <p:nvPr/>
                  </p:nvCxnSpPr>
                  <p:spPr>
                    <a:xfrm flipH="1">
                      <a:off x="3072984" y="0"/>
                      <a:ext cx="239843" cy="64452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7" name="Straight Arrow Connector 176"/>
                    <p:cNvCxnSpPr/>
                    <p:nvPr/>
                  </p:nvCxnSpPr>
                  <p:spPr>
                    <a:xfrm flipH="1">
                      <a:off x="4122295" y="0"/>
                      <a:ext cx="374650" cy="643911"/>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grpSp>
              <p:grpSp>
                <p:nvGrpSpPr>
                  <p:cNvPr id="157" name="Group 156"/>
                  <p:cNvGrpSpPr/>
                  <p:nvPr/>
                </p:nvGrpSpPr>
                <p:grpSpPr>
                  <a:xfrm>
                    <a:off x="0" y="0"/>
                    <a:ext cx="5686066" cy="1079094"/>
                    <a:chOff x="0" y="0"/>
                    <a:chExt cx="5686066" cy="1079094"/>
                  </a:xfrm>
                </p:grpSpPr>
                <p:sp>
                  <p:nvSpPr>
                    <p:cNvPr id="158" name="Rounded Rectangle 157"/>
                    <p:cNvSpPr/>
                    <p:nvPr/>
                  </p:nvSpPr>
                  <p:spPr>
                    <a:xfrm>
                      <a:off x="0" y="133350"/>
                      <a:ext cx="1162050" cy="762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ea typeface="Times New Roman" panose="02020603050405020304" pitchFamily="18" charset="0"/>
                          <a:cs typeface="Times New Roman" panose="02020603050405020304" pitchFamily="18" charset="0"/>
                        </a:rPr>
                        <a:t>Objectives</a:t>
                      </a:r>
                      <a:endParaRPr lang="en-GB" sz="1000" kern="1400">
                        <a:solidFill>
                          <a:srgbClr val="000000"/>
                        </a:solidFill>
                        <a:effectLst/>
                        <a:ea typeface="Times New Roman" panose="02020603050405020304" pitchFamily="18" charset="0"/>
                        <a:cs typeface="Times New Roman" panose="02020603050405020304" pitchFamily="18" charset="0"/>
                      </a:endParaRPr>
                    </a:p>
                  </p:txBody>
                </p:sp>
                <p:sp>
                  <p:nvSpPr>
                    <p:cNvPr id="159" name="Rounded Rectangle 158"/>
                    <p:cNvSpPr/>
                    <p:nvPr/>
                  </p:nvSpPr>
                  <p:spPr>
                    <a:xfrm>
                      <a:off x="1447800" y="133350"/>
                      <a:ext cx="1162050" cy="762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Assigning</a:t>
                      </a:r>
                      <a:endPar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60" name="Rounded Rectangle 159"/>
                    <p:cNvSpPr/>
                    <p:nvPr/>
                  </p:nvSpPr>
                  <p:spPr>
                    <a:xfrm>
                      <a:off x="2981325" y="133350"/>
                      <a:ext cx="1162050" cy="762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Task</a:t>
                      </a:r>
                      <a:endPar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63" name="Smiley Face 162"/>
                    <p:cNvSpPr/>
                    <p:nvPr/>
                  </p:nvSpPr>
                  <p:spPr>
                    <a:xfrm>
                      <a:off x="4410075" y="0"/>
                      <a:ext cx="1275991" cy="1079094"/>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100" b="1" kern="1400">
                          <a:solidFill>
                            <a:srgbClr val="000000"/>
                          </a:solidFill>
                          <a:effectLst/>
                          <a:ea typeface="Times New Roman" panose="02020603050405020304" pitchFamily="18" charset="0"/>
                          <a:cs typeface="Times New Roman" panose="02020603050405020304" pitchFamily="18" charset="0"/>
                        </a:rPr>
                        <a:t>Monitoring</a:t>
                      </a:r>
                      <a:endParaRPr lang="en-GB" sz="1000" kern="1400">
                        <a:solidFill>
                          <a:srgbClr val="000000"/>
                        </a:solidFill>
                        <a:effectLst/>
                        <a:ea typeface="Times New Roman" panose="02020603050405020304" pitchFamily="18" charset="0"/>
                        <a:cs typeface="Times New Roman" panose="02020603050405020304" pitchFamily="18" charset="0"/>
                      </a:endParaRPr>
                    </a:p>
                  </p:txBody>
                </p:sp>
                <p:cxnSp>
                  <p:nvCxnSpPr>
                    <p:cNvPr id="167" name="Straight Arrow Connector 166"/>
                    <p:cNvCxnSpPr/>
                    <p:nvPr/>
                  </p:nvCxnSpPr>
                  <p:spPr>
                    <a:xfrm>
                      <a:off x="1152525" y="495300"/>
                      <a:ext cx="28481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8" name="Straight Arrow Connector 167"/>
                    <p:cNvCxnSpPr/>
                    <p:nvPr/>
                  </p:nvCxnSpPr>
                  <p:spPr>
                    <a:xfrm>
                      <a:off x="2590800" y="495300"/>
                      <a:ext cx="38925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0" name="Straight Arrow Connector 169"/>
                    <p:cNvCxnSpPr/>
                    <p:nvPr/>
                  </p:nvCxnSpPr>
                  <p:spPr>
                    <a:xfrm>
                      <a:off x="4152900" y="495300"/>
                      <a:ext cx="2548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p:nvSpPr>
              <p:spPr>
                <a:xfrm>
                  <a:off x="11390177" y="21639243"/>
                  <a:ext cx="8239410" cy="2388346"/>
                </a:xfrm>
                <a:prstGeom prst="rect">
                  <a:avLst/>
                </a:prstGeom>
              </p:spPr>
              <p:txBody>
                <a:bodyPr wrap="square">
                  <a:spAutoFit/>
                </a:bodyPr>
                <a:lstStyle/>
                <a:p>
                  <a:pPr>
                    <a:lnSpc>
                      <a:spcPct val="115000"/>
                    </a:lnSpc>
                    <a:spcAft>
                      <a:spcPts val="1000"/>
                    </a:spcAft>
                  </a:pPr>
                  <a:r>
                    <a:rPr lang="en-GB" b="1"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Key Concepts: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Several learning strategies have been used in a peer learning lesson:</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Think-pair-share; where the teacher starts the lesson with challenging question to be answered in two minutes.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Discovery method: where the students are asked to find the information they need to solve the problem without referring to lecture notes (Vygotsky 1978)</a:t>
                  </a:r>
                  <a:endParaRPr lang="en-GB" sz="105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grpSp>
      </p:grpSp>
      <p:graphicFrame>
        <p:nvGraphicFramePr>
          <p:cNvPr id="17" name="Table 16"/>
          <p:cNvGraphicFramePr>
            <a:graphicFrameLocks noGrp="1"/>
          </p:cNvGraphicFramePr>
          <p:nvPr>
            <p:extLst>
              <p:ext uri="{D42A27DB-BD31-4B8C-83A1-F6EECF244321}">
                <p14:modId xmlns:p14="http://schemas.microsoft.com/office/powerpoint/2010/main" val="2036019692"/>
              </p:ext>
            </p:extLst>
          </p:nvPr>
        </p:nvGraphicFramePr>
        <p:xfrm>
          <a:off x="16621525" y="19367519"/>
          <a:ext cx="11477100" cy="3800348"/>
        </p:xfrm>
        <a:graphic>
          <a:graphicData uri="http://schemas.openxmlformats.org/drawingml/2006/table">
            <a:tbl>
              <a:tblPr firstRow="1" firstCol="1" bandRow="1">
                <a:tableStyleId>{5C22544A-7EE6-4342-B048-85BDC9FD1C3A}</a:tableStyleId>
              </a:tblPr>
              <a:tblGrid>
                <a:gridCol w="5793489">
                  <a:extLst>
                    <a:ext uri="{9D8B030D-6E8A-4147-A177-3AD203B41FA5}">
                      <a16:colId xmlns="" xmlns:a16="http://schemas.microsoft.com/office/drawing/2014/main" val="3082490349"/>
                    </a:ext>
                  </a:extLst>
                </a:gridCol>
                <a:gridCol w="5683611">
                  <a:extLst>
                    <a:ext uri="{9D8B030D-6E8A-4147-A177-3AD203B41FA5}">
                      <a16:colId xmlns="" xmlns:a16="http://schemas.microsoft.com/office/drawing/2014/main" val="3817188712"/>
                    </a:ext>
                  </a:extLst>
                </a:gridCol>
              </a:tblGrid>
              <a:tr h="210594">
                <a:tc>
                  <a:txBody>
                    <a:bodyPr/>
                    <a:lstStyle/>
                    <a:p>
                      <a:pPr marL="342900" lvl="0" indent="-342900">
                        <a:lnSpc>
                          <a:spcPct val="115000"/>
                        </a:lnSpc>
                        <a:spcAft>
                          <a:spcPts val="1000"/>
                        </a:spcAft>
                        <a:buFont typeface="Wingdings" panose="05000000000000000000" pitchFamily="2" charset="2"/>
                        <a:buChar char=""/>
                      </a:pPr>
                      <a:r>
                        <a:rPr lang="en-GB" sz="1800" kern="1400" dirty="0">
                          <a:effectLst/>
                        </a:rPr>
                        <a:t>Peer Learning Group(PLG)</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lnSpc>
                          <a:spcPct val="115000"/>
                        </a:lnSpc>
                        <a:spcAft>
                          <a:spcPts val="1000"/>
                        </a:spcAft>
                        <a:buFont typeface="Wingdings" panose="05000000000000000000" pitchFamily="2" charset="2"/>
                        <a:buChar char=""/>
                      </a:pPr>
                      <a:r>
                        <a:rPr lang="en-GB" sz="1800" kern="1400" dirty="0">
                          <a:effectLst/>
                        </a:rPr>
                        <a:t>Traditional Learning Group(TLG)</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 xmlns:a16="http://schemas.microsoft.com/office/drawing/2014/main" val="3004518602"/>
                  </a:ext>
                </a:extLst>
              </a:tr>
              <a:tr h="3076832">
                <a:tc>
                  <a:txBody>
                    <a:bodyPr/>
                    <a:lstStyle/>
                    <a:p>
                      <a:pPr marL="342900" lvl="0" indent="-342900">
                        <a:lnSpc>
                          <a:spcPct val="100000"/>
                        </a:lnSpc>
                        <a:spcAft>
                          <a:spcPts val="1000"/>
                        </a:spcAft>
                        <a:buFont typeface="Symbol" panose="05050102010706020507" pitchFamily="18" charset="2"/>
                        <a:buChar char=""/>
                      </a:pPr>
                      <a:r>
                        <a:rPr lang="en-GB" sz="1800" kern="1400" dirty="0">
                          <a:effectLst/>
                        </a:rPr>
                        <a:t>Promote learning and academic achievement</a:t>
                      </a:r>
                    </a:p>
                    <a:p>
                      <a:pPr marL="342900" lvl="0" indent="-342900">
                        <a:lnSpc>
                          <a:spcPct val="100000"/>
                        </a:lnSpc>
                        <a:spcAft>
                          <a:spcPts val="1000"/>
                        </a:spcAft>
                        <a:buFont typeface="Symbol" panose="05050102010706020507" pitchFamily="18" charset="2"/>
                        <a:buChar char=""/>
                      </a:pPr>
                      <a:r>
                        <a:rPr lang="en-GB" sz="1800" kern="1400" dirty="0">
                          <a:effectLst/>
                        </a:rPr>
                        <a:t>Enhance satisfaction</a:t>
                      </a:r>
                    </a:p>
                    <a:p>
                      <a:pPr marL="342900" lvl="0" indent="-342900">
                        <a:lnSpc>
                          <a:spcPct val="100000"/>
                        </a:lnSpc>
                        <a:spcAft>
                          <a:spcPts val="1000"/>
                        </a:spcAft>
                        <a:buFont typeface="Symbol" panose="05050102010706020507" pitchFamily="18" charset="2"/>
                        <a:buChar char=""/>
                      </a:pPr>
                      <a:r>
                        <a:rPr lang="en-GB" sz="1800" kern="1400" dirty="0">
                          <a:effectLst/>
                        </a:rPr>
                        <a:t>Develop social skills</a:t>
                      </a:r>
                    </a:p>
                    <a:p>
                      <a:pPr marL="342900" lvl="0" indent="-342900">
                        <a:lnSpc>
                          <a:spcPct val="100000"/>
                        </a:lnSpc>
                        <a:spcAft>
                          <a:spcPts val="1000"/>
                        </a:spcAft>
                        <a:buFont typeface="Symbol" panose="05050102010706020507" pitchFamily="18" charset="2"/>
                        <a:buChar char=""/>
                      </a:pPr>
                      <a:r>
                        <a:rPr lang="en-GB" sz="1800" kern="1400" dirty="0">
                          <a:effectLst/>
                        </a:rPr>
                        <a:t>Positive interdependence</a:t>
                      </a:r>
                    </a:p>
                    <a:p>
                      <a:pPr marL="342900" lvl="0" indent="-342900">
                        <a:lnSpc>
                          <a:spcPct val="100000"/>
                        </a:lnSpc>
                        <a:spcAft>
                          <a:spcPts val="1000"/>
                        </a:spcAft>
                        <a:buFont typeface="Symbol" panose="05050102010706020507" pitchFamily="18" charset="2"/>
                        <a:buChar char=""/>
                      </a:pPr>
                      <a:r>
                        <a:rPr lang="en-GB" sz="1800" kern="1400" dirty="0">
                          <a:effectLst/>
                        </a:rPr>
                        <a:t>Individual accountability</a:t>
                      </a:r>
                    </a:p>
                    <a:p>
                      <a:pPr marL="342900" lvl="0" indent="-342900">
                        <a:lnSpc>
                          <a:spcPct val="100000"/>
                        </a:lnSpc>
                        <a:spcAft>
                          <a:spcPts val="1000"/>
                        </a:spcAft>
                        <a:buFont typeface="Symbol" panose="05050102010706020507" pitchFamily="18" charset="2"/>
                        <a:buChar char=""/>
                      </a:pPr>
                      <a:r>
                        <a:rPr lang="en-GB" sz="1800" kern="1400" dirty="0">
                          <a:effectLst/>
                        </a:rPr>
                        <a:t>Face to face </a:t>
                      </a:r>
                      <a:r>
                        <a:rPr lang="en-GB" sz="1800" kern="1400" dirty="0" err="1">
                          <a:effectLst/>
                        </a:rPr>
                        <a:t>promotive</a:t>
                      </a:r>
                      <a:r>
                        <a:rPr lang="en-GB" sz="1800" kern="1400" dirty="0">
                          <a:effectLst/>
                        </a:rPr>
                        <a:t> interaction</a:t>
                      </a:r>
                    </a:p>
                    <a:p>
                      <a:pPr marL="342900" lvl="0" indent="-342900">
                        <a:lnSpc>
                          <a:spcPct val="100000"/>
                        </a:lnSpc>
                        <a:spcAft>
                          <a:spcPts val="1000"/>
                        </a:spcAft>
                        <a:buFont typeface="Symbol" panose="05050102010706020507" pitchFamily="18" charset="2"/>
                        <a:buChar char=""/>
                      </a:pPr>
                      <a:r>
                        <a:rPr lang="en-GB" sz="1800" kern="1400" dirty="0">
                          <a:effectLst/>
                        </a:rPr>
                        <a:t>Group formation &amp; maintenance</a:t>
                      </a:r>
                    </a:p>
                    <a:p>
                      <a:pPr marL="342900" lvl="0" indent="-342900">
                        <a:lnSpc>
                          <a:spcPct val="100000"/>
                        </a:lnSpc>
                        <a:spcAft>
                          <a:spcPts val="1000"/>
                        </a:spcAft>
                        <a:buFont typeface="Symbol" panose="05050102010706020507" pitchFamily="18" charset="2"/>
                        <a:buChar char=""/>
                      </a:pPr>
                      <a:r>
                        <a:rPr lang="en-GB" sz="1800" kern="1400" dirty="0">
                          <a:effectLst/>
                        </a:rPr>
                        <a:t>Group processing take place</a:t>
                      </a:r>
                    </a:p>
                    <a:p>
                      <a:pPr marL="342900" lvl="0" indent="-342900">
                        <a:lnSpc>
                          <a:spcPct val="100000"/>
                        </a:lnSpc>
                        <a:spcAft>
                          <a:spcPts val="1000"/>
                        </a:spcAft>
                        <a:buFont typeface="Symbol" panose="05050102010706020507" pitchFamily="18" charset="2"/>
                        <a:buChar char=""/>
                      </a:pPr>
                      <a:r>
                        <a:rPr lang="en-GB" sz="1800" kern="1400" dirty="0">
                          <a:effectLst/>
                        </a:rPr>
                        <a:t>Observation &amp; intervention by </a:t>
                      </a:r>
                      <a:r>
                        <a:rPr lang="en-GB" sz="1800" kern="1400" dirty="0" smtClean="0">
                          <a:effectLst/>
                        </a:rPr>
                        <a:t>teacher</a:t>
                      </a:r>
                      <a:endParaRPr lang="en-GB" sz="1800" kern="1400" dirty="0">
                        <a:effectLst/>
                      </a:endParaRPr>
                    </a:p>
                  </a:txBody>
                  <a:tcPr marL="68580" marR="68580" marT="0" marB="0"/>
                </a:tc>
                <a:tc>
                  <a:txBody>
                    <a:bodyPr/>
                    <a:lstStyle/>
                    <a:p>
                      <a:pPr marL="342900" lvl="0" indent="-342900">
                        <a:lnSpc>
                          <a:spcPct val="100000"/>
                        </a:lnSpc>
                        <a:spcAft>
                          <a:spcPts val="1000"/>
                        </a:spcAft>
                        <a:buFont typeface="Symbol" panose="05050102010706020507" pitchFamily="18" charset="2"/>
                        <a:buChar char=""/>
                      </a:pPr>
                      <a:r>
                        <a:rPr lang="en-GB" sz="1800" kern="1400" dirty="0">
                          <a:effectLst/>
                        </a:rPr>
                        <a:t>It does not promote learning</a:t>
                      </a:r>
                    </a:p>
                    <a:p>
                      <a:pPr marL="342900" lvl="0" indent="-342900">
                        <a:lnSpc>
                          <a:spcPct val="100000"/>
                        </a:lnSpc>
                        <a:spcAft>
                          <a:spcPts val="1000"/>
                        </a:spcAft>
                        <a:buFont typeface="Symbol" panose="05050102010706020507" pitchFamily="18" charset="2"/>
                        <a:buChar char=""/>
                      </a:pPr>
                      <a:r>
                        <a:rPr lang="en-GB" sz="1800" kern="1400" dirty="0">
                          <a:effectLst/>
                        </a:rPr>
                        <a:t>No assurance of satisfaction </a:t>
                      </a:r>
                    </a:p>
                    <a:p>
                      <a:pPr marL="342900" lvl="0" indent="-342900">
                        <a:lnSpc>
                          <a:spcPct val="100000"/>
                        </a:lnSpc>
                        <a:spcAft>
                          <a:spcPts val="1000"/>
                        </a:spcAft>
                        <a:buFont typeface="Symbol" panose="05050102010706020507" pitchFamily="18" charset="2"/>
                        <a:buChar char=""/>
                      </a:pPr>
                      <a:r>
                        <a:rPr lang="en-GB" sz="1800" kern="1400" dirty="0">
                          <a:effectLst/>
                        </a:rPr>
                        <a:t>Social skills assumed</a:t>
                      </a:r>
                    </a:p>
                    <a:p>
                      <a:pPr marL="342900" lvl="0" indent="-342900">
                        <a:lnSpc>
                          <a:spcPct val="100000"/>
                        </a:lnSpc>
                        <a:spcAft>
                          <a:spcPts val="1000"/>
                        </a:spcAft>
                        <a:buFont typeface="Symbol" panose="05050102010706020507" pitchFamily="18" charset="2"/>
                        <a:buChar char=""/>
                      </a:pPr>
                      <a:r>
                        <a:rPr lang="en-GB" sz="1800" kern="1400" dirty="0">
                          <a:effectLst/>
                        </a:rPr>
                        <a:t>No interdependence</a:t>
                      </a:r>
                    </a:p>
                    <a:p>
                      <a:pPr marL="342900" lvl="0" indent="-342900">
                        <a:lnSpc>
                          <a:spcPct val="100000"/>
                        </a:lnSpc>
                        <a:spcAft>
                          <a:spcPts val="1000"/>
                        </a:spcAft>
                        <a:buFont typeface="Symbol" panose="05050102010706020507" pitchFamily="18" charset="2"/>
                        <a:buChar char=""/>
                      </a:pPr>
                      <a:r>
                        <a:rPr lang="en-GB" sz="1800" kern="1400" dirty="0">
                          <a:effectLst/>
                        </a:rPr>
                        <a:t>No individual accountability</a:t>
                      </a:r>
                    </a:p>
                    <a:p>
                      <a:pPr marL="342900" lvl="0" indent="-342900">
                        <a:lnSpc>
                          <a:spcPct val="100000"/>
                        </a:lnSpc>
                        <a:spcAft>
                          <a:spcPts val="1000"/>
                        </a:spcAft>
                        <a:buFont typeface="Symbol" panose="05050102010706020507" pitchFamily="18" charset="2"/>
                        <a:buChar char=""/>
                      </a:pPr>
                      <a:r>
                        <a:rPr lang="en-GB" sz="1800" kern="1400" dirty="0">
                          <a:effectLst/>
                        </a:rPr>
                        <a:t>No </a:t>
                      </a:r>
                      <a:r>
                        <a:rPr lang="en-GB" sz="1800" kern="1400" dirty="0" err="1">
                          <a:effectLst/>
                        </a:rPr>
                        <a:t>promotive</a:t>
                      </a:r>
                      <a:r>
                        <a:rPr lang="en-GB" sz="1800" kern="1400" dirty="0">
                          <a:effectLst/>
                        </a:rPr>
                        <a:t> interaction</a:t>
                      </a:r>
                    </a:p>
                    <a:p>
                      <a:pPr marL="342900" lvl="0" indent="-342900">
                        <a:lnSpc>
                          <a:spcPct val="100000"/>
                        </a:lnSpc>
                        <a:spcAft>
                          <a:spcPts val="1000"/>
                        </a:spcAft>
                        <a:buFont typeface="Symbol" panose="05050102010706020507" pitchFamily="18" charset="2"/>
                        <a:buChar char=""/>
                      </a:pPr>
                      <a:r>
                        <a:rPr lang="en-GB" sz="1800" kern="1400" dirty="0">
                          <a:effectLst/>
                        </a:rPr>
                        <a:t>No group processing take place</a:t>
                      </a:r>
                    </a:p>
                    <a:p>
                      <a:pPr marL="342900" lvl="0" indent="-342900">
                        <a:lnSpc>
                          <a:spcPct val="100000"/>
                        </a:lnSpc>
                        <a:spcAft>
                          <a:spcPts val="1000"/>
                        </a:spcAft>
                        <a:buFont typeface="Symbol" panose="05050102010706020507" pitchFamily="18" charset="2"/>
                        <a:buChar char=""/>
                      </a:pPr>
                      <a:r>
                        <a:rPr lang="en-GB" sz="1800" kern="1400" dirty="0">
                          <a:effectLst/>
                        </a:rPr>
                        <a:t>Teacher ignores group</a:t>
                      </a:r>
                    </a:p>
                    <a:p>
                      <a:pPr marL="342900" lvl="0" indent="-342900">
                        <a:lnSpc>
                          <a:spcPct val="100000"/>
                        </a:lnSpc>
                        <a:spcAft>
                          <a:spcPts val="1000"/>
                        </a:spcAft>
                        <a:buFont typeface="Symbol" panose="05050102010706020507" pitchFamily="18" charset="2"/>
                        <a:buChar char=""/>
                      </a:pPr>
                      <a:r>
                        <a:rPr lang="en-GB" sz="1800" kern="1400" dirty="0">
                          <a:effectLst/>
                        </a:rPr>
                        <a:t>Group members work  </a:t>
                      </a:r>
                      <a:r>
                        <a:rPr lang="en-GB" sz="1800" kern="1400" dirty="0" smtClean="0">
                          <a:effectLst/>
                        </a:rPr>
                        <a:t>individually</a:t>
                      </a:r>
                      <a:endParaRPr lang="en-GB" sz="1800" kern="1400" dirty="0">
                        <a:effectLst/>
                      </a:endParaRPr>
                    </a:p>
                  </a:txBody>
                  <a:tcPr marL="68580" marR="68580" marT="0" marB="0"/>
                </a:tc>
                <a:extLst>
                  <a:ext uri="{0D108BD9-81ED-4DB2-BD59-A6C34878D82A}">
                    <a16:rowId xmlns="" xmlns:a16="http://schemas.microsoft.com/office/drawing/2014/main" val="2299419632"/>
                  </a:ext>
                </a:extLst>
              </a:tr>
            </a:tbl>
          </a:graphicData>
        </a:graphic>
      </p:graphicFrame>
      <p:sp>
        <p:nvSpPr>
          <p:cNvPr id="18" name="Rectangle 24"/>
          <p:cNvSpPr>
            <a:spLocks noChangeArrowheads="1"/>
          </p:cNvSpPr>
          <p:nvPr/>
        </p:nvSpPr>
        <p:spPr bwMode="auto">
          <a:xfrm>
            <a:off x="16554464" y="19026433"/>
            <a:ext cx="888379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Cambria" panose="02040503050406030204" pitchFamily="18" charset="0"/>
                <a:ea typeface="Times New Roman" panose="02020603050405020304" pitchFamily="18" charset="0"/>
                <a:cs typeface="Calibri" panose="020F0502020204030204" pitchFamily="34" charset="0"/>
              </a:rPr>
              <a:t>Table 1: Comparison between peer learning group and traditional learning group</a:t>
            </a:r>
            <a:endParaRPr kumimoji="0" lang="en-GB" altLang="en-US" b="0" i="0" u="none" strike="noStrike" cap="none" normalizeH="0" baseline="0" dirty="0" smtClean="0">
              <a:ln>
                <a:noFill/>
              </a:ln>
              <a:solidFill>
                <a:schemeClr val="tx1"/>
              </a:solidFill>
              <a:effectLst/>
            </a:endParaRPr>
          </a:p>
        </p:txBody>
      </p:sp>
      <p:sp>
        <p:nvSpPr>
          <p:cNvPr id="19" name="Rectangle 18"/>
          <p:cNvSpPr/>
          <p:nvPr/>
        </p:nvSpPr>
        <p:spPr>
          <a:xfrm>
            <a:off x="16571170" y="23266317"/>
            <a:ext cx="11527455" cy="2742289"/>
          </a:xfrm>
          <a:prstGeom prst="rect">
            <a:avLst/>
          </a:prstGeom>
        </p:spPr>
        <p:txBody>
          <a:bodyPr wrap="square">
            <a:spAutoFit/>
          </a:bodyPr>
          <a:lstStyle/>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Student’s information can be collected via peer evaluation form where students also be assigned team role to be having responsibility</a:t>
            </a:r>
            <a:endParaRPr lang="en-GB" sz="14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The individuals team members’ performance could be assessed by a applying the peer rating system&amp; peer review form.</a:t>
            </a:r>
            <a:endParaRPr lang="en-GB" sz="14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Johnson D. W., Johnson R.T., and E. J. </a:t>
            </a:r>
            <a:r>
              <a:rPr lang="en-GB" kern="14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Holubec</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(1986) Circles of Learning: cooperation in the Classroom, Edina: MN: Interaction Book Company</a:t>
            </a:r>
            <a:endParaRPr lang="en-GB" sz="14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sz="20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4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55" name="Rectangle 48"/>
          <p:cNvSpPr>
            <a:spLocks noChangeArrowheads="1"/>
          </p:cNvSpPr>
          <p:nvPr/>
        </p:nvSpPr>
        <p:spPr bwMode="auto">
          <a:xfrm>
            <a:off x="30476402" y="6311531"/>
            <a:ext cx="1023915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Peer Evaluation Form</a:t>
            </a:r>
            <a:endParaRPr kumimoji="0" lang="en-GB" altLang="en-US" b="0" i="0" u="none" strike="noStrike" cap="none" normalizeH="0" baseline="0" dirty="0" smtClean="0">
              <a:ln>
                <a:noFill/>
              </a:ln>
              <a:solidFill>
                <a:schemeClr val="tx1"/>
              </a:solidFill>
              <a:effectLst/>
            </a:endParaRPr>
          </a:p>
        </p:txBody>
      </p:sp>
      <p:sp>
        <p:nvSpPr>
          <p:cNvPr id="32" name="Rectangle 49"/>
          <p:cNvSpPr>
            <a:spLocks noChangeArrowheads="1"/>
          </p:cNvSpPr>
          <p:nvPr/>
        </p:nvSpPr>
        <p:spPr bwMode="auto">
          <a:xfrm>
            <a:off x="30418171" y="6816822"/>
            <a:ext cx="10239154"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Date                     ; Group                        ; Name                          ; Class time                            </a:t>
            </a: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Please write your name and your group members names in the designated boxes, then fill the form and sum-up the values of the total contributions</a:t>
            </a: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Satisfaction rate:</a:t>
            </a: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5 = Very high, 4 = Moderate, 2 = Poor  </a:t>
            </a:r>
            <a:endParaRPr kumimoji="0" lang="en-GB" altLang="en-US" b="0" i="0" u="none" strike="noStrike" cap="none" normalizeH="0" baseline="0" dirty="0" smtClean="0">
              <a:ln>
                <a:noFill/>
              </a:ln>
              <a:solidFill>
                <a:schemeClr val="tx1"/>
              </a:solidFill>
              <a:effectLst/>
              <a:latin typeface="Arial" panose="020B0604020202020204" pitchFamily="34" charset="0"/>
            </a:endParaRPr>
          </a:p>
        </p:txBody>
      </p:sp>
      <p:graphicFrame>
        <p:nvGraphicFramePr>
          <p:cNvPr id="41" name="Table 40"/>
          <p:cNvGraphicFramePr>
            <a:graphicFrameLocks noGrp="1"/>
          </p:cNvGraphicFramePr>
          <p:nvPr>
            <p:extLst>
              <p:ext uri="{D42A27DB-BD31-4B8C-83A1-F6EECF244321}">
                <p14:modId xmlns:p14="http://schemas.microsoft.com/office/powerpoint/2010/main" val="2711173590"/>
              </p:ext>
            </p:extLst>
          </p:nvPr>
        </p:nvGraphicFramePr>
        <p:xfrm>
          <a:off x="30497297" y="8491870"/>
          <a:ext cx="10257092" cy="2393185"/>
        </p:xfrm>
        <a:graphic>
          <a:graphicData uri="http://schemas.openxmlformats.org/drawingml/2006/table">
            <a:tbl>
              <a:tblPr>
                <a:tableStyleId>{5C22544A-7EE6-4342-B048-85BDC9FD1C3A}</a:tableStyleId>
              </a:tblPr>
              <a:tblGrid>
                <a:gridCol w="1822780">
                  <a:extLst>
                    <a:ext uri="{9D8B030D-6E8A-4147-A177-3AD203B41FA5}">
                      <a16:colId xmlns="" xmlns:a16="http://schemas.microsoft.com/office/drawing/2014/main" val="1589049721"/>
                    </a:ext>
                  </a:extLst>
                </a:gridCol>
                <a:gridCol w="1822780">
                  <a:extLst>
                    <a:ext uri="{9D8B030D-6E8A-4147-A177-3AD203B41FA5}">
                      <a16:colId xmlns="" xmlns:a16="http://schemas.microsoft.com/office/drawing/2014/main" val="2336586745"/>
                    </a:ext>
                  </a:extLst>
                </a:gridCol>
                <a:gridCol w="1822780">
                  <a:extLst>
                    <a:ext uri="{9D8B030D-6E8A-4147-A177-3AD203B41FA5}">
                      <a16:colId xmlns="" xmlns:a16="http://schemas.microsoft.com/office/drawing/2014/main" val="1471468062"/>
                    </a:ext>
                  </a:extLst>
                </a:gridCol>
                <a:gridCol w="1823771">
                  <a:extLst>
                    <a:ext uri="{9D8B030D-6E8A-4147-A177-3AD203B41FA5}">
                      <a16:colId xmlns="" xmlns:a16="http://schemas.microsoft.com/office/drawing/2014/main" val="2497224313"/>
                    </a:ext>
                  </a:extLst>
                </a:gridCol>
                <a:gridCol w="1823771">
                  <a:extLst>
                    <a:ext uri="{9D8B030D-6E8A-4147-A177-3AD203B41FA5}">
                      <a16:colId xmlns="" xmlns:a16="http://schemas.microsoft.com/office/drawing/2014/main" val="2815916207"/>
                    </a:ext>
                  </a:extLst>
                </a:gridCol>
                <a:gridCol w="1141210">
                  <a:extLst>
                    <a:ext uri="{9D8B030D-6E8A-4147-A177-3AD203B41FA5}">
                      <a16:colId xmlns="" xmlns:a16="http://schemas.microsoft.com/office/drawing/2014/main" val="475306987"/>
                    </a:ext>
                  </a:extLst>
                </a:gridCol>
              </a:tblGrid>
              <a:tr h="478637">
                <a:tc>
                  <a:txBody>
                    <a:bodyPr/>
                    <a:lstStyle/>
                    <a:p>
                      <a:pPr>
                        <a:lnSpc>
                          <a:spcPct val="118000"/>
                        </a:lnSpc>
                        <a:spcAft>
                          <a:spcPts val="600"/>
                        </a:spcAft>
                      </a:pPr>
                      <a:r>
                        <a:rPr lang="en-GB" sz="1800" kern="1400" dirty="0">
                          <a:effectLst/>
                        </a:rPr>
                        <a:t> </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tc gridSpan="4">
                  <a:txBody>
                    <a:bodyPr/>
                    <a:lstStyle/>
                    <a:p>
                      <a:pPr>
                        <a:lnSpc>
                          <a:spcPct val="115000"/>
                        </a:lnSpc>
                        <a:spcAft>
                          <a:spcPts val="1000"/>
                        </a:spcAft>
                      </a:pPr>
                      <a:r>
                        <a:rPr lang="en-GB" sz="1800" kern="1400" dirty="0">
                          <a:effectLst/>
                        </a:rPr>
                        <a:t>                                    Contributions</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8000"/>
                        </a:lnSpc>
                        <a:spcAft>
                          <a:spcPts val="600"/>
                        </a:spcAft>
                      </a:pPr>
                      <a:r>
                        <a:rPr lang="en-GB" sz="1800" kern="1400" dirty="0">
                          <a:effectLst/>
                        </a:rPr>
                        <a:t> </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 xmlns:a16="http://schemas.microsoft.com/office/drawing/2014/main" val="3159276867"/>
                  </a:ext>
                </a:extLst>
              </a:tr>
              <a:tr h="478637">
                <a:tc>
                  <a:txBody>
                    <a:bodyPr/>
                    <a:lstStyle/>
                    <a:p>
                      <a:pPr>
                        <a:lnSpc>
                          <a:spcPct val="115000"/>
                        </a:lnSpc>
                        <a:spcAft>
                          <a:spcPts val="1000"/>
                        </a:spcAft>
                      </a:pPr>
                      <a:r>
                        <a:rPr lang="en-GB" sz="1800" kern="1400">
                          <a:effectLst/>
                        </a:rPr>
                        <a:t>Names</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Group goal</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Knowledge</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Teamwork</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Others</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Total</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 xmlns:a16="http://schemas.microsoft.com/office/drawing/2014/main" val="1761652956"/>
                  </a:ext>
                </a:extLst>
              </a:tr>
              <a:tr h="478637">
                <a:tc>
                  <a:txBody>
                    <a:bodyPr/>
                    <a:lstStyle/>
                    <a:p>
                      <a:pPr>
                        <a:lnSpc>
                          <a:spcPct val="115000"/>
                        </a:lnSpc>
                        <a:spcAft>
                          <a:spcPts val="1000"/>
                        </a:spcAft>
                      </a:pPr>
                      <a:r>
                        <a:rPr lang="en-GB" sz="1800" kern="1400">
                          <a:effectLst/>
                        </a:rPr>
                        <a:t>My self</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5</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4</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3</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4</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18</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 xmlns:a16="http://schemas.microsoft.com/office/drawing/2014/main" val="2192445578"/>
                  </a:ext>
                </a:extLst>
              </a:tr>
              <a:tr h="478637">
                <a:tc>
                  <a:txBody>
                    <a:bodyPr/>
                    <a:lstStyle/>
                    <a:p>
                      <a:pPr>
                        <a:lnSpc>
                          <a:spcPct val="115000"/>
                        </a:lnSpc>
                        <a:spcAft>
                          <a:spcPts val="1000"/>
                        </a:spcAft>
                      </a:pPr>
                      <a:r>
                        <a:rPr lang="en-GB" sz="1800" kern="1400">
                          <a:effectLst/>
                        </a:rPr>
                        <a:t>Group members</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4</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5</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5</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2</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16</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 xmlns:a16="http://schemas.microsoft.com/office/drawing/2014/main" val="1895920631"/>
                  </a:ext>
                </a:extLst>
              </a:tr>
              <a:tr h="478637">
                <a:tc>
                  <a:txBody>
                    <a:bodyPr/>
                    <a:lstStyle/>
                    <a:p>
                      <a:pPr>
                        <a:lnSpc>
                          <a:spcPct val="115000"/>
                        </a:lnSpc>
                        <a:spcAft>
                          <a:spcPts val="1000"/>
                        </a:spcAft>
                      </a:pPr>
                      <a:r>
                        <a:rPr lang="en-GB" sz="1800" kern="1400" dirty="0">
                          <a:effectLst/>
                        </a:rPr>
                        <a:t>Comments</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a:effectLst/>
                        </a:rPr>
                        <a:t>Achieved</a:t>
                      </a:r>
                      <a:endParaRPr lang="en-GB" sz="18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Excellent</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Excellent</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good</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800" kern="1400" dirty="0">
                          <a:effectLst/>
                        </a:rPr>
                        <a:t>Excellent</a:t>
                      </a:r>
                      <a:endParaRPr lang="en-GB" sz="18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 xmlns:a16="http://schemas.microsoft.com/office/drawing/2014/main" val="303990550"/>
                  </a:ext>
                </a:extLst>
              </a:tr>
            </a:tbl>
          </a:graphicData>
        </a:graphic>
      </p:graphicFrame>
      <p:sp>
        <p:nvSpPr>
          <p:cNvPr id="42" name="Rectangle 50"/>
          <p:cNvSpPr>
            <a:spLocks noChangeArrowheads="1"/>
          </p:cNvSpPr>
          <p:nvPr/>
        </p:nvSpPr>
        <p:spPr bwMode="auto">
          <a:xfrm flipV="1">
            <a:off x="20954768" y="8211135"/>
            <a:ext cx="4610018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3" name="Rectangle 42"/>
          <p:cNvSpPr/>
          <p:nvPr/>
        </p:nvSpPr>
        <p:spPr>
          <a:xfrm>
            <a:off x="30418171" y="11662667"/>
            <a:ext cx="10355617" cy="7745710"/>
          </a:xfrm>
          <a:prstGeom prst="rect">
            <a:avLst/>
          </a:prstGeom>
        </p:spPr>
        <p:txBody>
          <a:bodyPr wrap="square">
            <a:spAutoFit/>
          </a:bodyPr>
          <a:lstStyle/>
          <a:p>
            <a:pPr marL="342900" lvl="0" indent="-342900">
              <a:lnSpc>
                <a:spcPct val="115000"/>
              </a:lnSpc>
              <a:spcAft>
                <a:spcPts val="1000"/>
              </a:spcAft>
              <a:buFont typeface="+mj-lt"/>
              <a:buAutoNum type="arabicPeriod"/>
            </a:pPr>
            <a:r>
              <a:rPr lang="en-GB"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advantages of peer learning </a:t>
            </a:r>
            <a:r>
              <a:rPr lang="en-GB" b="1"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approach</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Pear learning teaching approach allows for several questions to be asked and answered in a group sharing style(Robert, et al.,1983)  </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Support materials and share ideas enable students to develop skills and encourage each other  to be engage in team work(Fallows, &amp; Steve, 2000; Johnson&amp; Johnson, 1999</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can benefit  from learning by teaching specially in the  laboratory  class  where teaching concepts can be easily understood and academic achievements can be developed(Gillies, 2006;  </a:t>
            </a:r>
            <a:r>
              <a:rPr lang="en-GB" kern="14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zaet</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et al., 2010</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assigning method helps to control students and help to prevent absence and conflict (Bonne, 2010).</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mj-lt"/>
              <a:buAutoNum type="arabicPeriod"/>
            </a:pPr>
            <a:r>
              <a:rPr lang="en-GB"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disadvantages of peer learning approach</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who quite the class  discouraged other student to continue and  that might cause serious disrupt and delay for the group(Sue, et al., 1999</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Classes need plenty of time to be prepared by the teacher (Sue, et al., 1999</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Weaker members of the team will find themselves under huge pressure to catch up with their team mates (Feld, 2007</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are required to work together and listen to each other to achieve the group goal and to score high grade(RM Feld,  2007</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might not have enough skills, knowledge and desire to help their team mates(</a:t>
            </a:r>
            <a:r>
              <a:rPr lang="en-GB" kern="14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Shindler</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J. 2009) </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44" name="Rectangle 43"/>
          <p:cNvSpPr/>
          <p:nvPr/>
        </p:nvSpPr>
        <p:spPr>
          <a:xfrm>
            <a:off x="30574304" y="20045733"/>
            <a:ext cx="10308926" cy="5613332"/>
          </a:xfrm>
          <a:prstGeom prst="rect">
            <a:avLst/>
          </a:prstGeom>
        </p:spPr>
        <p:txBody>
          <a:bodyPr wrap="square">
            <a:spAutoFit/>
          </a:bodyPr>
          <a:lstStyle/>
          <a:p>
            <a:pPr marL="457200">
              <a:lnSpc>
                <a:spcPct val="115000"/>
              </a:lnSpc>
              <a:spcAft>
                <a:spcPts val="1000"/>
              </a:spcAft>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comparison method </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has been  </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used to judge the impact of an existing approach (Traditional Learning Group) and the new introduced approach (Peer Learning Group)</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1000"/>
              </a:spcAft>
            </a:pPr>
            <a:r>
              <a:rPr lang="en-GB"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Designing of a Module</a:t>
            </a: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First year mechanical engineering students (level 4) will be accommodated into two groups: PLG and TLG. However, each group members will be provided with similar equipment and materials in the same laboratory room </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1000"/>
              </a:spcAft>
            </a:pPr>
            <a:r>
              <a:rPr lang="en-GB"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Introducing peer learning group approach:</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1000"/>
              </a:spcAft>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Peer learning group approach (PLG) designed to be conduct as a units where students can fit in a team work style, while traditional learning group approach designed to be conducted individually without been obliged to the group</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1000"/>
              </a:spcAft>
            </a:pPr>
            <a:r>
              <a:rPr lang="en-GB" b="1"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Key notes:</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opinion survey can be conducted</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Attendance procedure must be conducted everyday</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000"/>
              </a:spcAft>
              <a:buFont typeface="Wingdings" panose="05000000000000000000" pitchFamily="2" charset="2"/>
              <a:buChar char=""/>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Students’ laboratory reports must be analysed</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15000"/>
              </a:lnSpc>
              <a:spcAft>
                <a:spcPts val="1000"/>
              </a:spcAft>
            </a:pPr>
            <a:r>
              <a:rPr lang="en-GB" sz="20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264" name="Group 263"/>
          <p:cNvGrpSpPr/>
          <p:nvPr/>
        </p:nvGrpSpPr>
        <p:grpSpPr>
          <a:xfrm>
            <a:off x="17728420" y="25634018"/>
            <a:ext cx="9844067" cy="3465830"/>
            <a:chOff x="0" y="0"/>
            <a:chExt cx="6372225" cy="3465830"/>
          </a:xfrm>
        </p:grpSpPr>
        <p:grpSp>
          <p:nvGrpSpPr>
            <p:cNvPr id="265" name="Group 264"/>
            <p:cNvGrpSpPr/>
            <p:nvPr/>
          </p:nvGrpSpPr>
          <p:grpSpPr>
            <a:xfrm>
              <a:off x="1724025" y="2476500"/>
              <a:ext cx="4076700" cy="544487"/>
              <a:chOff x="0" y="0"/>
              <a:chExt cx="4076700" cy="544487"/>
            </a:xfrm>
          </p:grpSpPr>
          <p:cxnSp>
            <p:nvCxnSpPr>
              <p:cNvPr id="286" name="Straight Arrow Connector 285"/>
              <p:cNvCxnSpPr/>
              <p:nvPr/>
            </p:nvCxnSpPr>
            <p:spPr>
              <a:xfrm>
                <a:off x="0" y="104775"/>
                <a:ext cx="0" cy="4387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7" name="Straight Arrow Connector 286"/>
              <p:cNvCxnSpPr/>
              <p:nvPr/>
            </p:nvCxnSpPr>
            <p:spPr>
              <a:xfrm>
                <a:off x="1962150" y="66675"/>
                <a:ext cx="0" cy="477812"/>
              </a:xfrm>
              <a:prstGeom prst="straightConnector1">
                <a:avLst/>
              </a:prstGeom>
              <a:noFill/>
              <a:ln w="9525" cap="flat" cmpd="sng" algn="ctr">
                <a:solidFill>
                  <a:srgbClr val="4F81BD">
                    <a:shade val="95000"/>
                    <a:satMod val="105000"/>
                  </a:srgbClr>
                </a:solidFill>
                <a:prstDash val="solid"/>
                <a:tailEnd type="arrow"/>
              </a:ln>
              <a:effectLst/>
            </p:spPr>
          </p:cxnSp>
          <p:cxnSp>
            <p:nvCxnSpPr>
              <p:cNvPr id="288" name="Straight Arrow Connector 287"/>
              <p:cNvCxnSpPr/>
              <p:nvPr/>
            </p:nvCxnSpPr>
            <p:spPr>
              <a:xfrm>
                <a:off x="4076700" y="0"/>
                <a:ext cx="0" cy="539115"/>
              </a:xfrm>
              <a:prstGeom prst="straightConnector1">
                <a:avLst/>
              </a:prstGeom>
              <a:noFill/>
              <a:ln w="9525" cap="flat" cmpd="sng" algn="ctr">
                <a:solidFill>
                  <a:srgbClr val="4F81BD">
                    <a:shade val="95000"/>
                    <a:satMod val="105000"/>
                  </a:srgbClr>
                </a:solidFill>
                <a:prstDash val="solid"/>
                <a:tailEnd type="arrow"/>
              </a:ln>
              <a:effectLst/>
            </p:spPr>
          </p:cxnSp>
        </p:grpSp>
        <p:grpSp>
          <p:nvGrpSpPr>
            <p:cNvPr id="266" name="Group 265"/>
            <p:cNvGrpSpPr/>
            <p:nvPr/>
          </p:nvGrpSpPr>
          <p:grpSpPr>
            <a:xfrm>
              <a:off x="0" y="0"/>
              <a:ext cx="6372225" cy="3465830"/>
              <a:chOff x="0" y="0"/>
              <a:chExt cx="6372225" cy="3465830"/>
            </a:xfrm>
          </p:grpSpPr>
          <p:grpSp>
            <p:nvGrpSpPr>
              <p:cNvPr id="267" name="Group 266"/>
              <p:cNvGrpSpPr/>
              <p:nvPr/>
            </p:nvGrpSpPr>
            <p:grpSpPr>
              <a:xfrm>
                <a:off x="57150" y="2981325"/>
                <a:ext cx="6214767" cy="484505"/>
                <a:chOff x="324144" y="0"/>
                <a:chExt cx="5981037" cy="484505"/>
              </a:xfrm>
            </p:grpSpPr>
            <p:sp>
              <p:nvSpPr>
                <p:cNvPr id="282" name="Rounded Rectangle 281"/>
                <p:cNvSpPr/>
                <p:nvPr/>
              </p:nvSpPr>
              <p:spPr>
                <a:xfrm>
                  <a:off x="1457145" y="47625"/>
                  <a:ext cx="1277860" cy="381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90%</a:t>
                  </a:r>
                </a:p>
              </p:txBody>
            </p:sp>
            <p:sp>
              <p:nvSpPr>
                <p:cNvPr id="283" name="Rounded Rectangle 282"/>
                <p:cNvSpPr/>
                <p:nvPr/>
              </p:nvSpPr>
              <p:spPr>
                <a:xfrm>
                  <a:off x="3454442" y="47625"/>
                  <a:ext cx="1076714" cy="381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70%</a:t>
                  </a:r>
                </a:p>
              </p:txBody>
            </p:sp>
            <p:sp>
              <p:nvSpPr>
                <p:cNvPr id="284" name="Rounded Rectangle 283"/>
                <p:cNvSpPr/>
                <p:nvPr/>
              </p:nvSpPr>
              <p:spPr>
                <a:xfrm>
                  <a:off x="5419356" y="49041"/>
                  <a:ext cx="885825" cy="379584"/>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35%</a:t>
                  </a:r>
                </a:p>
              </p:txBody>
            </p:sp>
            <p:sp>
              <p:nvSpPr>
                <p:cNvPr id="285" name="Pentagon 284"/>
                <p:cNvSpPr/>
                <p:nvPr/>
              </p:nvSpPr>
              <p:spPr>
                <a:xfrm>
                  <a:off x="324144" y="0"/>
                  <a:ext cx="1133167" cy="484505"/>
                </a:xfrm>
                <a:prstGeom prst="homePlate">
                  <a:avLst/>
                </a:prstGeom>
                <a:solidFill>
                  <a:srgbClr val="1F497D">
                    <a:lumMod val="20000"/>
                    <a:lumOff val="80000"/>
                  </a:srgbClr>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Grade</a:t>
                  </a:r>
                </a:p>
              </p:txBody>
            </p:sp>
          </p:grpSp>
          <p:grpSp>
            <p:nvGrpSpPr>
              <p:cNvPr id="268" name="Group 267"/>
              <p:cNvGrpSpPr/>
              <p:nvPr/>
            </p:nvGrpSpPr>
            <p:grpSpPr>
              <a:xfrm>
                <a:off x="0" y="0"/>
                <a:ext cx="6372225" cy="2571750"/>
                <a:chOff x="0" y="0"/>
                <a:chExt cx="6372225" cy="2571750"/>
              </a:xfrm>
            </p:grpSpPr>
            <p:grpSp>
              <p:nvGrpSpPr>
                <p:cNvPr id="269" name="Group 268"/>
                <p:cNvGrpSpPr/>
                <p:nvPr/>
              </p:nvGrpSpPr>
              <p:grpSpPr>
                <a:xfrm>
                  <a:off x="0" y="1933575"/>
                  <a:ext cx="6372225" cy="638175"/>
                  <a:chOff x="0" y="0"/>
                  <a:chExt cx="6372225" cy="638175"/>
                </a:xfrm>
              </p:grpSpPr>
              <p:sp>
                <p:nvSpPr>
                  <p:cNvPr id="277" name="Rounded Rectangle 276"/>
                  <p:cNvSpPr/>
                  <p:nvPr/>
                </p:nvSpPr>
                <p:spPr>
                  <a:xfrm>
                    <a:off x="1123950" y="57150"/>
                    <a:ext cx="1381125" cy="5810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000" kern="1400">
                        <a:solidFill>
                          <a:srgbClr val="000000"/>
                        </a:solidFill>
                        <a:effectLst/>
                        <a:ea typeface="Times New Roman" panose="02020603050405020304" pitchFamily="18" charset="0"/>
                        <a:cs typeface="Times New Roman" panose="02020603050405020304" pitchFamily="18" charset="0"/>
                      </a:rPr>
                      <a:t>Excellent Engagement</a:t>
                    </a:r>
                  </a:p>
                </p:txBody>
              </p:sp>
              <p:grpSp>
                <p:nvGrpSpPr>
                  <p:cNvPr id="278" name="Group 277"/>
                  <p:cNvGrpSpPr/>
                  <p:nvPr/>
                </p:nvGrpSpPr>
                <p:grpSpPr>
                  <a:xfrm>
                    <a:off x="3105150" y="0"/>
                    <a:ext cx="3267075" cy="600075"/>
                    <a:chOff x="0" y="0"/>
                    <a:chExt cx="3267075" cy="600075"/>
                  </a:xfrm>
                </p:grpSpPr>
                <p:sp>
                  <p:nvSpPr>
                    <p:cNvPr id="280" name="Rounded Rectangle 279"/>
                    <p:cNvSpPr/>
                    <p:nvPr/>
                  </p:nvSpPr>
                  <p:spPr>
                    <a:xfrm>
                      <a:off x="0" y="0"/>
                      <a:ext cx="1266825" cy="600075"/>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Moderate</a:t>
                      </a:r>
                    </a:p>
                    <a:p>
                      <a:pP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Engagement</a:t>
                      </a:r>
                    </a:p>
                    <a:p>
                      <a:pPr algn="ct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sp>
                  <p:nvSpPr>
                    <p:cNvPr id="281" name="Rounded Rectangle 280"/>
                    <p:cNvSpPr/>
                    <p:nvPr/>
                  </p:nvSpPr>
                  <p:spPr>
                    <a:xfrm>
                      <a:off x="2000250" y="0"/>
                      <a:ext cx="1266825" cy="600075"/>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Poor Engagement</a:t>
                      </a:r>
                    </a:p>
                    <a:p>
                      <a:pPr algn="ct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grpSp>
              <p:sp>
                <p:nvSpPr>
                  <p:cNvPr id="279" name="Pentagon 278"/>
                  <p:cNvSpPr/>
                  <p:nvPr/>
                </p:nvSpPr>
                <p:spPr>
                  <a:xfrm>
                    <a:off x="0" y="114300"/>
                    <a:ext cx="1123950" cy="484505"/>
                  </a:xfrm>
                  <a:prstGeom prst="homePlate">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8000"/>
                      </a:lnSpc>
                      <a:spcAft>
                        <a:spcPts val="600"/>
                      </a:spcAft>
                    </a:pPr>
                    <a:r>
                      <a:rPr lang="en-GB" sz="1000" kern="1400" dirty="0">
                        <a:solidFill>
                          <a:srgbClr val="000000"/>
                        </a:solidFill>
                        <a:effectLst/>
                        <a:ea typeface="Times New Roman" panose="02020603050405020304" pitchFamily="18" charset="0"/>
                        <a:cs typeface="Times New Roman" panose="02020603050405020304" pitchFamily="18" charset="0"/>
                      </a:rPr>
                      <a:t>Group Assessment</a:t>
                    </a:r>
                  </a:p>
                  <a:p>
                    <a:pPr algn="ctr">
                      <a:lnSpc>
                        <a:spcPct val="118000"/>
                      </a:lnSpc>
                      <a:spcAft>
                        <a:spcPts val="600"/>
                      </a:spcAft>
                    </a:pPr>
                    <a:r>
                      <a:rPr lang="en-GB" sz="1000" kern="1400" dirty="0">
                        <a:solidFill>
                          <a:srgbClr val="000000"/>
                        </a:solidFill>
                        <a:effectLst/>
                        <a:ea typeface="Times New Roman" panose="02020603050405020304" pitchFamily="18" charset="0"/>
                        <a:cs typeface="Times New Roman" panose="02020603050405020304" pitchFamily="18" charset="0"/>
                      </a:rPr>
                      <a:t> </a:t>
                    </a:r>
                  </a:p>
                </p:txBody>
              </p:sp>
            </p:grpSp>
            <p:grpSp>
              <p:nvGrpSpPr>
                <p:cNvPr id="270" name="Group 269"/>
                <p:cNvGrpSpPr/>
                <p:nvPr/>
              </p:nvGrpSpPr>
              <p:grpSpPr>
                <a:xfrm>
                  <a:off x="1847850" y="0"/>
                  <a:ext cx="3743325" cy="2000885"/>
                  <a:chOff x="0" y="0"/>
                  <a:chExt cx="3743325" cy="2000885"/>
                </a:xfrm>
              </p:grpSpPr>
              <p:cxnSp>
                <p:nvCxnSpPr>
                  <p:cNvPr id="271" name="Straight Connector 270"/>
                  <p:cNvCxnSpPr/>
                  <p:nvPr/>
                </p:nvCxnSpPr>
                <p:spPr>
                  <a:xfrm>
                    <a:off x="9525" y="1419225"/>
                    <a:ext cx="0" cy="5816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2" name="Straight Connector 271"/>
                  <p:cNvCxnSpPr/>
                  <p:nvPr/>
                </p:nvCxnSpPr>
                <p:spPr>
                  <a:xfrm flipH="1">
                    <a:off x="3743325" y="1419225"/>
                    <a:ext cx="0" cy="522605"/>
                  </a:xfrm>
                  <a:prstGeom prst="line">
                    <a:avLst/>
                  </a:prstGeom>
                </p:spPr>
                <p:style>
                  <a:lnRef idx="1">
                    <a:schemeClr val="accent1"/>
                  </a:lnRef>
                  <a:fillRef idx="0">
                    <a:schemeClr val="accent1"/>
                  </a:fillRef>
                  <a:effectRef idx="0">
                    <a:schemeClr val="accent1"/>
                  </a:effectRef>
                  <a:fontRef idx="minor">
                    <a:schemeClr val="tx1"/>
                  </a:fontRef>
                </p:style>
              </p:cxnSp>
              <p:grpSp>
                <p:nvGrpSpPr>
                  <p:cNvPr id="273" name="Group 272"/>
                  <p:cNvGrpSpPr/>
                  <p:nvPr/>
                </p:nvGrpSpPr>
                <p:grpSpPr>
                  <a:xfrm>
                    <a:off x="0" y="0"/>
                    <a:ext cx="3743325" cy="1932305"/>
                    <a:chOff x="0" y="0"/>
                    <a:chExt cx="3743325" cy="1932305"/>
                  </a:xfrm>
                </p:grpSpPr>
                <p:cxnSp>
                  <p:nvCxnSpPr>
                    <p:cNvPr id="274" name="Straight Connector 273"/>
                    <p:cNvCxnSpPr/>
                    <p:nvPr/>
                  </p:nvCxnSpPr>
                  <p:spPr>
                    <a:xfrm>
                      <a:off x="1762125" y="809625"/>
                      <a:ext cx="0" cy="112268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5" name="Straight Connector 274"/>
                    <p:cNvCxnSpPr/>
                    <p:nvPr/>
                  </p:nvCxnSpPr>
                  <p:spPr>
                    <a:xfrm>
                      <a:off x="0" y="1409700"/>
                      <a:ext cx="3743325" cy="0"/>
                    </a:xfrm>
                    <a:prstGeom prst="line">
                      <a:avLst/>
                    </a:prstGeom>
                  </p:spPr>
                  <p:style>
                    <a:lnRef idx="1">
                      <a:schemeClr val="accent1"/>
                    </a:lnRef>
                    <a:fillRef idx="0">
                      <a:schemeClr val="accent1"/>
                    </a:fillRef>
                    <a:effectRef idx="0">
                      <a:schemeClr val="accent1"/>
                    </a:effectRef>
                    <a:fontRef idx="minor">
                      <a:schemeClr val="tx1"/>
                    </a:fontRef>
                  </p:style>
                </p:cxnSp>
                <p:sp>
                  <p:nvSpPr>
                    <p:cNvPr id="276" name="Rounded Rectangle 275"/>
                    <p:cNvSpPr/>
                    <p:nvPr/>
                  </p:nvSpPr>
                  <p:spPr>
                    <a:xfrm>
                      <a:off x="809625" y="0"/>
                      <a:ext cx="2008682" cy="8094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8000"/>
                        </a:lnSpc>
                        <a:spcAft>
                          <a:spcPts val="600"/>
                        </a:spcAft>
                      </a:pPr>
                      <a:r>
                        <a:rPr lang="en-GB" sz="1200" kern="1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Teacher Assessment</a:t>
                      </a:r>
                      <a:endParaRPr lang="en-GB" sz="1000" kern="1400">
                        <a:solidFill>
                          <a:srgbClr val="000000"/>
                        </a:solidFill>
                        <a:effectLst/>
                        <a:ea typeface="Times New Roman" panose="02020603050405020304" pitchFamily="18" charset="0"/>
                        <a:cs typeface="Times New Roman" panose="02020603050405020304" pitchFamily="18" charset="0"/>
                      </a:endParaRPr>
                    </a:p>
                    <a:p>
                      <a:pPr>
                        <a:lnSpc>
                          <a:spcPct val="118000"/>
                        </a:lnSpc>
                        <a:spcAft>
                          <a:spcPts val="600"/>
                        </a:spcAft>
                      </a:pPr>
                      <a:r>
                        <a:rPr lang="en-GB" sz="1200" kern="1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For group work</a:t>
                      </a:r>
                      <a:endParaRPr lang="en-GB" sz="1000" kern="140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a:solidFill>
                            <a:srgbClr val="000000"/>
                          </a:solidFill>
                          <a:effectLst/>
                          <a:ea typeface="Times New Roman" panose="02020603050405020304" pitchFamily="18" charset="0"/>
                          <a:cs typeface="Times New Roman" panose="02020603050405020304" pitchFamily="18" charset="0"/>
                        </a:rPr>
                        <a:t> </a:t>
                      </a:r>
                    </a:p>
                  </p:txBody>
                </p:sp>
              </p:grpSp>
            </p:grpSp>
          </p:grpSp>
        </p:grpSp>
      </p:grpSp>
      <p:grpSp>
        <p:nvGrpSpPr>
          <p:cNvPr id="289" name="Group 288"/>
          <p:cNvGrpSpPr/>
          <p:nvPr/>
        </p:nvGrpSpPr>
        <p:grpSpPr>
          <a:xfrm>
            <a:off x="32609070" y="25964080"/>
            <a:ext cx="6148070" cy="2897505"/>
            <a:chOff x="0" y="0"/>
            <a:chExt cx="6148070" cy="2898098"/>
          </a:xfrm>
        </p:grpSpPr>
        <p:cxnSp>
          <p:nvCxnSpPr>
            <p:cNvPr id="290" name="Straight Connector 289"/>
            <p:cNvCxnSpPr/>
            <p:nvPr/>
          </p:nvCxnSpPr>
          <p:spPr>
            <a:xfrm>
              <a:off x="4991100" y="0"/>
              <a:ext cx="0" cy="869429"/>
            </a:xfrm>
            <a:prstGeom prst="line">
              <a:avLst/>
            </a:prstGeom>
          </p:spPr>
          <p:style>
            <a:lnRef idx="1">
              <a:schemeClr val="accent1"/>
            </a:lnRef>
            <a:fillRef idx="0">
              <a:schemeClr val="accent1"/>
            </a:fillRef>
            <a:effectRef idx="0">
              <a:schemeClr val="accent1"/>
            </a:effectRef>
            <a:fontRef idx="minor">
              <a:schemeClr val="tx1"/>
            </a:fontRef>
          </p:style>
        </p:cxnSp>
        <p:grpSp>
          <p:nvGrpSpPr>
            <p:cNvPr id="291" name="Group 290"/>
            <p:cNvGrpSpPr/>
            <p:nvPr/>
          </p:nvGrpSpPr>
          <p:grpSpPr>
            <a:xfrm>
              <a:off x="0" y="0"/>
              <a:ext cx="6148070" cy="2898098"/>
              <a:chOff x="0" y="0"/>
              <a:chExt cx="6148070" cy="2898098"/>
            </a:xfrm>
          </p:grpSpPr>
          <p:sp>
            <p:nvSpPr>
              <p:cNvPr id="292" name="Text Box 697"/>
              <p:cNvSpPr txBox="1"/>
              <p:nvPr/>
            </p:nvSpPr>
            <p:spPr>
              <a:xfrm>
                <a:off x="4629150" y="180975"/>
                <a:ext cx="734518" cy="299803"/>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8000"/>
                  </a:lnSpc>
                  <a:spcAft>
                    <a:spcPts val="600"/>
                  </a:spcAft>
                </a:pPr>
                <a:r>
                  <a:rPr lang="en-GB" sz="1400" b="1" kern="1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TLG</a:t>
                </a:r>
                <a:endParaRPr lang="en-GB" sz="1000" kern="1400">
                  <a:solidFill>
                    <a:srgbClr val="000000"/>
                  </a:solidFill>
                  <a:effectLst/>
                  <a:ea typeface="Times New Roman" panose="02020603050405020304" pitchFamily="18" charset="0"/>
                  <a:cs typeface="Times New Roman" panose="02020603050405020304" pitchFamily="18" charset="0"/>
                </a:endParaRPr>
              </a:p>
            </p:txBody>
          </p:sp>
          <p:grpSp>
            <p:nvGrpSpPr>
              <p:cNvPr id="293" name="Group 292"/>
              <p:cNvGrpSpPr/>
              <p:nvPr/>
            </p:nvGrpSpPr>
            <p:grpSpPr>
              <a:xfrm>
                <a:off x="0" y="0"/>
                <a:ext cx="6148070" cy="2898098"/>
                <a:chOff x="0" y="0"/>
                <a:chExt cx="6148070" cy="2898098"/>
              </a:xfrm>
            </p:grpSpPr>
            <p:cxnSp>
              <p:nvCxnSpPr>
                <p:cNvPr id="294" name="Straight Connector 293"/>
                <p:cNvCxnSpPr/>
                <p:nvPr/>
              </p:nvCxnSpPr>
              <p:spPr>
                <a:xfrm>
                  <a:off x="1419225" y="371475"/>
                  <a:ext cx="0" cy="929390"/>
                </a:xfrm>
                <a:prstGeom prst="line">
                  <a:avLst/>
                </a:prstGeom>
              </p:spPr>
              <p:style>
                <a:lnRef idx="1">
                  <a:schemeClr val="accent1"/>
                </a:lnRef>
                <a:fillRef idx="0">
                  <a:schemeClr val="accent1"/>
                </a:fillRef>
                <a:effectRef idx="0">
                  <a:schemeClr val="accent1"/>
                </a:effectRef>
                <a:fontRef idx="minor">
                  <a:schemeClr val="tx1"/>
                </a:fontRef>
              </p:style>
            </p:cxnSp>
            <p:sp>
              <p:nvSpPr>
                <p:cNvPr id="295" name="Text Box 699"/>
                <p:cNvSpPr txBox="1"/>
                <p:nvPr/>
              </p:nvSpPr>
              <p:spPr>
                <a:xfrm>
                  <a:off x="1019175" y="695325"/>
                  <a:ext cx="809468" cy="344191"/>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8000"/>
                    </a:lnSpc>
                    <a:spcAft>
                      <a:spcPts val="600"/>
                    </a:spcAft>
                  </a:pPr>
                  <a:r>
                    <a:rPr lang="en-GB" sz="1400" b="1" kern="1400">
                      <a:solidFill>
                        <a:srgbClr val="000000"/>
                      </a:solidFill>
                      <a:effectLst/>
                      <a:ea typeface="Times New Roman" panose="02020603050405020304" pitchFamily="18" charset="0"/>
                      <a:cs typeface="Times New Roman" panose="02020603050405020304" pitchFamily="18" charset="0"/>
                    </a:rPr>
                    <a:t>PLG</a:t>
                  </a:r>
                  <a:endParaRPr lang="en-GB" sz="1000" kern="1400">
                    <a:solidFill>
                      <a:srgbClr val="000000"/>
                    </a:solidFill>
                    <a:effectLst/>
                    <a:ea typeface="Times New Roman" panose="02020603050405020304" pitchFamily="18" charset="0"/>
                    <a:cs typeface="Times New Roman" panose="02020603050405020304" pitchFamily="18" charset="0"/>
                  </a:endParaRPr>
                </a:p>
              </p:txBody>
            </p:sp>
            <p:grpSp>
              <p:nvGrpSpPr>
                <p:cNvPr id="296" name="Group 295"/>
                <p:cNvGrpSpPr/>
                <p:nvPr/>
              </p:nvGrpSpPr>
              <p:grpSpPr>
                <a:xfrm>
                  <a:off x="0" y="0"/>
                  <a:ext cx="6148070" cy="2898098"/>
                  <a:chOff x="0" y="0"/>
                  <a:chExt cx="6148070" cy="2898098"/>
                </a:xfrm>
              </p:grpSpPr>
              <p:sp>
                <p:nvSpPr>
                  <p:cNvPr id="297" name="Flowchart: Extract 296"/>
                  <p:cNvSpPr/>
                  <p:nvPr/>
                </p:nvSpPr>
                <p:spPr>
                  <a:xfrm>
                    <a:off x="2895600" y="180975"/>
                    <a:ext cx="509270" cy="509426"/>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400" b="1" kern="1400">
                        <a:solidFill>
                          <a:srgbClr val="000000"/>
                        </a:solidFill>
                        <a:effectLst/>
                        <a:ea typeface="Times New Roman" panose="02020603050405020304" pitchFamily="18" charset="0"/>
                        <a:cs typeface="Times New Roman" panose="02020603050405020304" pitchFamily="18" charset="0"/>
                      </a:rPr>
                      <a:t>Pivot</a:t>
                    </a:r>
                    <a:endParaRPr lang="en-GB" sz="1000" kern="140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a:solidFill>
                          <a:srgbClr val="000000"/>
                        </a:solidFill>
                        <a:effectLst/>
                        <a:ea typeface="Times New Roman" panose="02020603050405020304" pitchFamily="18" charset="0"/>
                        <a:cs typeface="Times New Roman" panose="02020603050405020304" pitchFamily="18" charset="0"/>
                      </a:rPr>
                      <a:t> </a:t>
                    </a:r>
                  </a:p>
                </p:txBody>
              </p:sp>
              <p:grpSp>
                <p:nvGrpSpPr>
                  <p:cNvPr id="298" name="Group 297"/>
                  <p:cNvGrpSpPr/>
                  <p:nvPr/>
                </p:nvGrpSpPr>
                <p:grpSpPr>
                  <a:xfrm>
                    <a:off x="0" y="0"/>
                    <a:ext cx="6148070" cy="2898098"/>
                    <a:chOff x="0" y="0"/>
                    <a:chExt cx="6148070" cy="2898098"/>
                  </a:xfrm>
                </p:grpSpPr>
                <p:cxnSp>
                  <p:nvCxnSpPr>
                    <p:cNvPr id="300" name="Straight Connector 299"/>
                    <p:cNvCxnSpPr/>
                    <p:nvPr/>
                  </p:nvCxnSpPr>
                  <p:spPr>
                    <a:xfrm flipV="1">
                      <a:off x="1419225" y="0"/>
                      <a:ext cx="3567430" cy="374650"/>
                    </a:xfrm>
                    <a:prstGeom prst="line">
                      <a:avLst/>
                    </a:prstGeom>
                  </p:spPr>
                  <p:style>
                    <a:lnRef idx="1">
                      <a:schemeClr val="accent1"/>
                    </a:lnRef>
                    <a:fillRef idx="0">
                      <a:schemeClr val="accent1"/>
                    </a:fillRef>
                    <a:effectRef idx="0">
                      <a:schemeClr val="accent1"/>
                    </a:effectRef>
                    <a:fontRef idx="minor">
                      <a:schemeClr val="tx1"/>
                    </a:fontRef>
                  </p:style>
                </p:cxnSp>
                <p:sp>
                  <p:nvSpPr>
                    <p:cNvPr id="301" name="Rectangle 300"/>
                    <p:cNvSpPr/>
                    <p:nvPr/>
                  </p:nvSpPr>
                  <p:spPr>
                    <a:xfrm>
                      <a:off x="0" y="1219200"/>
                      <a:ext cx="2338195" cy="167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342900" lvl="0" indent="-342900">
                        <a:lnSpc>
                          <a:spcPct val="118000"/>
                        </a:lnSpc>
                        <a:spcAft>
                          <a:spcPts val="0"/>
                        </a:spcAft>
                        <a:buFont typeface="Wingdings" panose="05000000000000000000" pitchFamily="2" charset="2"/>
                        <a:buChar char=""/>
                      </a:pPr>
                      <a:r>
                        <a:rPr lang="en-GB" sz="1200" kern="1400">
                          <a:solidFill>
                            <a:srgbClr val="000000"/>
                          </a:solidFill>
                          <a:effectLst/>
                          <a:ea typeface="Times New Roman" panose="02020603050405020304" pitchFamily="18" charset="0"/>
                          <a:cs typeface="Times New Roman" panose="02020603050405020304" pitchFamily="18" charset="0"/>
                        </a:rPr>
                        <a:t>Students forced to join specific group</a:t>
                      </a:r>
                      <a:endParaRPr lang="en-GB" sz="1000" kern="1400">
                        <a:solidFill>
                          <a:srgbClr val="000000"/>
                        </a:solidFill>
                        <a:effectLst/>
                        <a:ea typeface="Times New Roman" panose="02020603050405020304" pitchFamily="18" charset="0"/>
                        <a:cs typeface="Times New Roman" panose="02020603050405020304" pitchFamily="18" charset="0"/>
                      </a:endParaRPr>
                    </a:p>
                    <a:p>
                      <a:pPr marL="342900" lvl="0" indent="-342900">
                        <a:lnSpc>
                          <a:spcPct val="118000"/>
                        </a:lnSpc>
                        <a:spcAft>
                          <a:spcPts val="0"/>
                        </a:spcAft>
                        <a:buFont typeface="Wingdings" panose="05000000000000000000" pitchFamily="2" charset="2"/>
                        <a:buChar char=""/>
                      </a:pPr>
                      <a:r>
                        <a:rPr lang="en-GB" sz="1200" kern="1400">
                          <a:solidFill>
                            <a:srgbClr val="000000"/>
                          </a:solidFill>
                          <a:effectLst/>
                          <a:ea typeface="Times New Roman" panose="02020603050405020304" pitchFamily="18" charset="0"/>
                          <a:cs typeface="Times New Roman" panose="02020603050405020304" pitchFamily="18" charset="0"/>
                        </a:rPr>
                        <a:t>Students requested to share duties equally</a:t>
                      </a:r>
                      <a:endParaRPr lang="en-GB" sz="1000" kern="1400">
                        <a:solidFill>
                          <a:srgbClr val="000000"/>
                        </a:solidFill>
                        <a:effectLst/>
                        <a:ea typeface="Times New Roman" panose="02020603050405020304" pitchFamily="18" charset="0"/>
                        <a:cs typeface="Times New Roman" panose="02020603050405020304" pitchFamily="18" charset="0"/>
                      </a:endParaRPr>
                    </a:p>
                    <a:p>
                      <a:pPr marL="342900" lvl="0" indent="-342900">
                        <a:lnSpc>
                          <a:spcPct val="118000"/>
                        </a:lnSpc>
                        <a:spcAft>
                          <a:spcPts val="0"/>
                        </a:spcAft>
                        <a:buFont typeface="Wingdings" panose="05000000000000000000" pitchFamily="2" charset="2"/>
                        <a:buChar char=""/>
                      </a:pPr>
                      <a:r>
                        <a:rPr lang="en-GB" sz="1200" kern="1400">
                          <a:solidFill>
                            <a:srgbClr val="000000"/>
                          </a:solidFill>
                          <a:effectLst/>
                          <a:ea typeface="Times New Roman" panose="02020603050405020304" pitchFamily="18" charset="0"/>
                          <a:cs typeface="Times New Roman" panose="02020603050405020304" pitchFamily="18" charset="0"/>
                        </a:rPr>
                        <a:t>Students also requested to share duties</a:t>
                      </a:r>
                      <a:endParaRPr lang="en-GB" sz="1000" kern="1400">
                        <a:solidFill>
                          <a:srgbClr val="000000"/>
                        </a:solidFill>
                        <a:effectLst/>
                        <a:ea typeface="Times New Roman" panose="02020603050405020304" pitchFamily="18" charset="0"/>
                        <a:cs typeface="Times New Roman" panose="02020603050405020304" pitchFamily="18" charset="0"/>
                      </a:endParaRPr>
                    </a:p>
                    <a:p>
                      <a:pPr marL="342900" lvl="0" indent="-342900">
                        <a:lnSpc>
                          <a:spcPct val="118000"/>
                        </a:lnSpc>
                        <a:spcAft>
                          <a:spcPts val="600"/>
                        </a:spcAft>
                        <a:buFont typeface="Wingdings" panose="05000000000000000000" pitchFamily="2" charset="2"/>
                        <a:buChar char=""/>
                      </a:pPr>
                      <a:r>
                        <a:rPr lang="en-GB" sz="1200" kern="1400">
                          <a:solidFill>
                            <a:srgbClr val="000000"/>
                          </a:solidFill>
                          <a:effectLst/>
                          <a:ea typeface="Times New Roman" panose="02020603050405020304" pitchFamily="18" charset="0"/>
                          <a:cs typeface="Times New Roman" panose="02020603050405020304" pitchFamily="18" charset="0"/>
                        </a:rPr>
                        <a:t>Final report must be joint group</a:t>
                      </a:r>
                      <a:endParaRPr lang="en-GB" sz="1000" kern="140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a:solidFill>
                            <a:srgbClr val="000000"/>
                          </a:solidFill>
                          <a:effectLst/>
                          <a:ea typeface="Times New Roman" panose="02020603050405020304" pitchFamily="18" charset="0"/>
                          <a:cs typeface="Times New Roman" panose="02020603050405020304" pitchFamily="18" charset="0"/>
                        </a:rPr>
                        <a:t> </a:t>
                      </a:r>
                    </a:p>
                  </p:txBody>
                </p:sp>
                <p:sp>
                  <p:nvSpPr>
                    <p:cNvPr id="302" name="Rectangle 301"/>
                    <p:cNvSpPr/>
                    <p:nvPr/>
                  </p:nvSpPr>
                  <p:spPr>
                    <a:xfrm>
                      <a:off x="3810000" y="876300"/>
                      <a:ext cx="2338070" cy="1484026"/>
                    </a:xfrm>
                    <a:prstGeom prst="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342900" lvl="0" indent="-342900">
                        <a:lnSpc>
                          <a:spcPct val="118000"/>
                        </a:lnSpc>
                        <a:spcAft>
                          <a:spcPts val="0"/>
                        </a:spcAft>
                        <a:buFont typeface="Wingdings" panose="05000000000000000000" pitchFamily="2" charset="2"/>
                        <a:buChar char=""/>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Students are allowed to choose group</a:t>
                      </a:r>
                    </a:p>
                    <a:p>
                      <a:pPr marL="342900" lvl="0" indent="-342900">
                        <a:lnSpc>
                          <a:spcPct val="118000"/>
                        </a:lnSpc>
                        <a:spcAft>
                          <a:spcPts val="0"/>
                        </a:spcAft>
                        <a:buFont typeface="Wingdings" panose="05000000000000000000" pitchFamily="2" charset="2"/>
                        <a:buChar char=""/>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Students are allowed to conduct experiment freely</a:t>
                      </a:r>
                    </a:p>
                    <a:p>
                      <a:pPr marL="342900" lvl="0" indent="-342900">
                        <a:lnSpc>
                          <a:spcPct val="118000"/>
                        </a:lnSpc>
                        <a:spcAft>
                          <a:spcPts val="0"/>
                        </a:spcAft>
                        <a:buFont typeface="Wingdings" panose="05000000000000000000" pitchFamily="2" charset="2"/>
                        <a:buChar char=""/>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Information share is optional</a:t>
                      </a:r>
                    </a:p>
                    <a:p>
                      <a:pPr marL="342900" lvl="0" indent="-342900">
                        <a:lnSpc>
                          <a:spcPct val="118000"/>
                        </a:lnSpc>
                        <a:spcAft>
                          <a:spcPts val="600"/>
                        </a:spcAft>
                        <a:buFont typeface="Wingdings" panose="05000000000000000000" pitchFamily="2" charset="2"/>
                        <a:buChar char=""/>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Final report will be prepared and submitted individually</a:t>
                      </a:r>
                    </a:p>
                    <a:p>
                      <a:pPr algn="ctr">
                        <a:lnSpc>
                          <a:spcPct val="118000"/>
                        </a:lnSpc>
                        <a:spcAft>
                          <a:spcPts val="600"/>
                        </a:spcAft>
                      </a:pPr>
                      <a:r>
                        <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grpSp>
              <p:sp>
                <p:nvSpPr>
                  <p:cNvPr id="299" name="Text Box 703"/>
                  <p:cNvSpPr txBox="1"/>
                  <p:nvPr/>
                </p:nvSpPr>
                <p:spPr>
                  <a:xfrm>
                    <a:off x="2819400" y="476250"/>
                    <a:ext cx="674391" cy="284813"/>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8000"/>
                      </a:lnSpc>
                      <a:spcAft>
                        <a:spcPts val="600"/>
                      </a:spcAft>
                    </a:pPr>
                    <a:r>
                      <a:rPr lang="en-GB" sz="1400" b="1" kern="1400">
                        <a:solidFill>
                          <a:srgbClr val="000000"/>
                        </a:solidFill>
                        <a:effectLst/>
                        <a:ea typeface="Times New Roman" panose="02020603050405020304" pitchFamily="18" charset="0"/>
                        <a:cs typeface="Times New Roman" panose="02020603050405020304" pitchFamily="18" charset="0"/>
                      </a:rPr>
                      <a:t>Pivot</a:t>
                    </a:r>
                    <a:endParaRPr lang="en-GB" sz="1000" kern="1400">
                      <a:solidFill>
                        <a:srgbClr val="000000"/>
                      </a:solidFill>
                      <a:effectLst/>
                      <a:ea typeface="Times New Roman" panose="02020603050405020304" pitchFamily="18" charset="0"/>
                      <a:cs typeface="Times New Roman" panose="02020603050405020304" pitchFamily="18" charset="0"/>
                    </a:endParaRPr>
                  </a:p>
                </p:txBody>
              </p:sp>
            </p:grpSp>
          </p:grpSp>
        </p:grpSp>
      </p:gr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GUID" val="af313d15-0d6a-406a-b73a-49c653203fea"/>
</p:tagLst>
</file>

<file path=ppt/theme/theme1.xml><?xml version="1.0" encoding="utf-8"?>
<a:theme xmlns:a="http://schemas.openxmlformats.org/drawingml/2006/main" name="Larissa">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arissa">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Larissa">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143</TotalTime>
  <Words>1264</Words>
  <Application>Microsoft Office PowerPoint</Application>
  <PresentationFormat>Custom</PresentationFormat>
  <Paragraphs>166</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Microsoft YaHei</vt:lpstr>
      <vt:lpstr>Arial</vt:lpstr>
      <vt:lpstr>Calibri</vt:lpstr>
      <vt:lpstr>Calibri Light</vt:lpstr>
      <vt:lpstr>Cambria</vt:lpstr>
      <vt:lpstr>Myriad Pro SemiExt</vt:lpstr>
      <vt:lpstr>Symbol</vt:lpstr>
      <vt:lpstr>Times New Roman</vt:lpstr>
      <vt:lpstr>Wingdings</vt:lpstr>
      <vt:lpstr>Larissa</vt:lpstr>
      <vt:lpstr>PowerPoint Presentation</vt:lpstr>
    </vt:vector>
  </TitlesOfParts>
  <Company>Hochschule Wismar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a robotic workplace for demonstrating reproducible applications using the RCV Toolbox for MATLAB</dc:title>
  <dc:subject>Master-Thesis, 07/2016</dc:subject>
  <dc:creator>Matthias Emmerich</dc:creator>
  <cp:keywords>robot control, MATLAB, Stateflow</cp:keywords>
  <cp:lastModifiedBy>HP EliteBook</cp:lastModifiedBy>
  <cp:revision>568</cp:revision>
  <cp:lastPrinted>2015-02-11T16:56:34Z</cp:lastPrinted>
  <dcterms:created xsi:type="dcterms:W3CDTF">1601-01-01T00:00:00Z</dcterms:created>
  <dcterms:modified xsi:type="dcterms:W3CDTF">2022-01-09T23:40:25Z</dcterms:modified>
</cp:coreProperties>
</file>