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308" r:id="rId3"/>
    <p:sldId id="273" r:id="rId4"/>
    <p:sldId id="299" r:id="rId5"/>
    <p:sldId id="304" r:id="rId6"/>
    <p:sldId id="313" r:id="rId7"/>
    <p:sldId id="272" r:id="rId8"/>
    <p:sldId id="276" r:id="rId9"/>
    <p:sldId id="277" r:id="rId10"/>
    <p:sldId id="281" r:id="rId11"/>
    <p:sldId id="280" r:id="rId12"/>
    <p:sldId id="279" r:id="rId13"/>
    <p:sldId id="301" r:id="rId14"/>
    <p:sldId id="303" r:id="rId15"/>
    <p:sldId id="282" r:id="rId16"/>
    <p:sldId id="265" r:id="rId17"/>
    <p:sldId id="298" r:id="rId18"/>
    <p:sldId id="292" r:id="rId19"/>
    <p:sldId id="291" r:id="rId20"/>
    <p:sldId id="271" r:id="rId21"/>
    <p:sldId id="295" r:id="rId22"/>
    <p:sldId id="309" r:id="rId23"/>
    <p:sldId id="286" r:id="rId24"/>
    <p:sldId id="293" r:id="rId25"/>
    <p:sldId id="294" r:id="rId26"/>
    <p:sldId id="284" r:id="rId27"/>
    <p:sldId id="285" r:id="rId28"/>
    <p:sldId id="311" r:id="rId29"/>
    <p:sldId id="312" r:id="rId30"/>
    <p:sldId id="289" r:id="rId31"/>
    <p:sldId id="258" r:id="rId32"/>
    <p:sldId id="256" r:id="rId33"/>
    <p:sldId id="257" r:id="rId34"/>
    <p:sldId id="260" r:id="rId35"/>
    <p:sldId id="262" r:id="rId36"/>
    <p:sldId id="263" r:id="rId37"/>
    <p:sldId id="264" r:id="rId38"/>
    <p:sldId id="26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48"/>
      </p:cViewPr>
      <p:guideLst/>
    </p:cSldViewPr>
  </p:slideViewPr>
  <p:notesTextViewPr>
    <p:cViewPr>
      <p:scale>
        <a:sx n="1" d="1"/>
        <a:sy n="1" d="1"/>
      </p:scale>
      <p:origin x="0" y="0"/>
    </p:cViewPr>
  </p:notesTextViewPr>
  <p:sorterViewPr>
    <p:cViewPr>
      <p:scale>
        <a:sx n="41" d="100"/>
        <a:sy n="41" d="100"/>
      </p:scale>
      <p:origin x="0" y="-7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45819-3ACA-789E-160F-C3DB99F8AE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44D7DE-BA20-64A7-DDA3-B223D1BC3F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D0769A-3CC5-9D6B-4492-21AAFE70B5FD}"/>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5" name="Footer Placeholder 4">
            <a:extLst>
              <a:ext uri="{FF2B5EF4-FFF2-40B4-BE49-F238E27FC236}">
                <a16:creationId xmlns:a16="http://schemas.microsoft.com/office/drawing/2014/main" id="{1FBE9663-92FA-971A-A1E4-A1933FFD25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55AB6A-4D82-5B71-5BD7-7C32859BB9CA}"/>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3373859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4876B-D367-1737-E1CD-109AEC6D01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C95C11-8D0F-C24D-2D09-5FB9FE4EC5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F6E774-1932-D092-22D9-E7E46344946D}"/>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5" name="Footer Placeholder 4">
            <a:extLst>
              <a:ext uri="{FF2B5EF4-FFF2-40B4-BE49-F238E27FC236}">
                <a16:creationId xmlns:a16="http://schemas.microsoft.com/office/drawing/2014/main" id="{3C437ADB-0199-66D1-91C3-1D3DEDD99A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09C353-3C63-9F93-6693-18E247523FC7}"/>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3752418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335E5-EC4C-6D1C-9C16-3D45B168D9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41E1F1-D1DB-9B6C-504D-CCEF7283F4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DE51A4-D1CE-D2FD-25A9-E886295913EC}"/>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5" name="Footer Placeholder 4">
            <a:extLst>
              <a:ext uri="{FF2B5EF4-FFF2-40B4-BE49-F238E27FC236}">
                <a16:creationId xmlns:a16="http://schemas.microsoft.com/office/drawing/2014/main" id="{09201CE0-AA53-098C-F50F-9F3C35CF1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4EF4A-5DEA-3D97-5489-A1BE34872452}"/>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781544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739F6-D227-457C-D584-B9ECA359FD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65CDE4-E7DB-809F-1587-C5CA39E5FC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A05FE1-ECD6-6D7D-9E5D-393A256CA9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DD57A3-1F3F-088D-25EA-790A3063DDEF}"/>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6" name="Footer Placeholder 5">
            <a:extLst>
              <a:ext uri="{FF2B5EF4-FFF2-40B4-BE49-F238E27FC236}">
                <a16:creationId xmlns:a16="http://schemas.microsoft.com/office/drawing/2014/main" id="{7137574B-FA48-4C70-E060-F9894AE1C7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3A5704-07F3-5EC7-6A35-4802603971BC}"/>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348999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C635-4897-995D-DAD0-FFB90B7F80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26E739-1A40-6447-FCB9-6A98BB38B4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7F18FF-106A-B408-4A92-DE844B7E8F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39E4C0-4CC1-2C53-38A5-D997150BC3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727DC8-237B-07E0-3315-37BC122C42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9D45A2-2AF6-4848-CD10-63480FF92934}"/>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8" name="Footer Placeholder 7">
            <a:extLst>
              <a:ext uri="{FF2B5EF4-FFF2-40B4-BE49-F238E27FC236}">
                <a16:creationId xmlns:a16="http://schemas.microsoft.com/office/drawing/2014/main" id="{B73D8F78-2413-F6AA-2126-AD7EB87654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85E32B-3AAD-7CEE-AB10-EB8F64149722}"/>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3759597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6624A-2673-360E-7EBB-584DF13B48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18D0EF-58F2-475B-250E-56D18A10632D}"/>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4" name="Footer Placeholder 3">
            <a:extLst>
              <a:ext uri="{FF2B5EF4-FFF2-40B4-BE49-F238E27FC236}">
                <a16:creationId xmlns:a16="http://schemas.microsoft.com/office/drawing/2014/main" id="{0B3B0781-8BEF-9870-C1E7-DE163A092A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A367A5-D883-268E-E5C3-5F02746FD53F}"/>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16574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8BEACD-8FEC-838D-E8D9-9010F5B6F09A}"/>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3" name="Footer Placeholder 2">
            <a:extLst>
              <a:ext uri="{FF2B5EF4-FFF2-40B4-BE49-F238E27FC236}">
                <a16:creationId xmlns:a16="http://schemas.microsoft.com/office/drawing/2014/main" id="{52E6083D-2F9D-3EC7-E38D-8275CDB98A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BD3293-55D9-8D0C-5B39-95AFC8FE3745}"/>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3361760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3C251-A739-05A1-7FB1-0571E373F5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DF7F74-7BED-5AB0-A3B5-9860598324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E493F9-6700-760D-3FEF-0DE1C67E62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D4C249-62FE-AAE2-820E-7E0A100ED85F}"/>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6" name="Footer Placeholder 5">
            <a:extLst>
              <a:ext uri="{FF2B5EF4-FFF2-40B4-BE49-F238E27FC236}">
                <a16:creationId xmlns:a16="http://schemas.microsoft.com/office/drawing/2014/main" id="{2B80135F-834A-3840-0564-8FF5C5DFEF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116CC4-BB98-EF01-3233-627B37D80217}"/>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1753327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A732-B0CF-F455-0D57-07496B53A3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8D98D8-DA2F-7E7B-6419-CB0D518A95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02A943-B6CB-62FD-1137-DC584C9092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91336C-3FE8-807E-1874-955257F57BA5}"/>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6" name="Footer Placeholder 5">
            <a:extLst>
              <a:ext uri="{FF2B5EF4-FFF2-40B4-BE49-F238E27FC236}">
                <a16:creationId xmlns:a16="http://schemas.microsoft.com/office/drawing/2014/main" id="{55666149-0868-B6DC-E55E-29CE38DC77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5F6946-8639-A50F-BD47-01E26566DD11}"/>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3585465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2F499-8F8B-8392-2F22-30182224BF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ABF486-8FE0-17E5-6B5B-9BD838D06A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8776BE-F568-CD00-6F90-D59C49707DD0}"/>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5" name="Footer Placeholder 4">
            <a:extLst>
              <a:ext uri="{FF2B5EF4-FFF2-40B4-BE49-F238E27FC236}">
                <a16:creationId xmlns:a16="http://schemas.microsoft.com/office/drawing/2014/main" id="{05AE0BC7-DFFB-DC17-81A8-34E1A7C96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DA83C8-46F2-AF8F-8CBF-BF57EF4DCA5B}"/>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815721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03A807-B358-7DCF-94A3-99D7E86453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5E19B2-B58B-79B8-5443-A3DA85BABA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E739AC-514C-7F26-C08D-FA29F25A1E53}"/>
              </a:ext>
            </a:extLst>
          </p:cNvPr>
          <p:cNvSpPr>
            <a:spLocks noGrp="1"/>
          </p:cNvSpPr>
          <p:nvPr>
            <p:ph type="dt" sz="half" idx="10"/>
          </p:nvPr>
        </p:nvSpPr>
        <p:spPr/>
        <p:txBody>
          <a:bodyPr/>
          <a:lstStyle/>
          <a:p>
            <a:fld id="{F21EC72B-E506-4629-807B-528576D6D82B}" type="datetimeFigureOut">
              <a:rPr lang="en-GB" smtClean="0"/>
              <a:t>09/02/2024</a:t>
            </a:fld>
            <a:endParaRPr lang="en-GB"/>
          </a:p>
        </p:txBody>
      </p:sp>
      <p:sp>
        <p:nvSpPr>
          <p:cNvPr id="5" name="Footer Placeholder 4">
            <a:extLst>
              <a:ext uri="{FF2B5EF4-FFF2-40B4-BE49-F238E27FC236}">
                <a16:creationId xmlns:a16="http://schemas.microsoft.com/office/drawing/2014/main" id="{C6CDFA91-632E-F8E4-0622-099808B4DC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14FB1E-A373-4065-D448-CD63D2F122DD}"/>
              </a:ext>
            </a:extLst>
          </p:cNvPr>
          <p:cNvSpPr>
            <a:spLocks noGrp="1"/>
          </p:cNvSpPr>
          <p:nvPr>
            <p:ph type="sldNum" sz="quarter" idx="12"/>
          </p:nvPr>
        </p:nvSpPr>
        <p:spPr/>
        <p:txBody>
          <a:bodyPr/>
          <a:lstStyle/>
          <a:p>
            <a:fld id="{DC729129-901C-446C-8C8F-284BCECB9713}" type="slidenum">
              <a:rPr lang="en-GB" smtClean="0"/>
              <a:t>‹#›</a:t>
            </a:fld>
            <a:endParaRPr lang="en-GB"/>
          </a:p>
        </p:txBody>
      </p:sp>
    </p:spTree>
    <p:extLst>
      <p:ext uri="{BB962C8B-B14F-4D97-AF65-F5344CB8AC3E}">
        <p14:creationId xmlns:p14="http://schemas.microsoft.com/office/powerpoint/2010/main" val="3400362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1015B4-34FF-9BF3-9515-DDEB448745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7CECE7-2F05-1D5D-5DFC-CBAC661AD7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BEF6FA-A5E0-26A9-4884-E0407AFA42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21EC72B-E506-4629-807B-528576D6D82B}" type="datetimeFigureOut">
              <a:rPr lang="en-GB" smtClean="0"/>
              <a:t>09/02/2024</a:t>
            </a:fld>
            <a:endParaRPr lang="en-GB"/>
          </a:p>
        </p:txBody>
      </p:sp>
      <p:sp>
        <p:nvSpPr>
          <p:cNvPr id="5" name="Footer Placeholder 4">
            <a:extLst>
              <a:ext uri="{FF2B5EF4-FFF2-40B4-BE49-F238E27FC236}">
                <a16:creationId xmlns:a16="http://schemas.microsoft.com/office/drawing/2014/main" id="{ACD8ECB1-4784-A2A6-9C20-1610425AA4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E112848-133C-90F3-1C03-C8D57E7842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C729129-901C-446C-8C8F-284BCECB9713}" type="slidenum">
              <a:rPr lang="en-GB" smtClean="0"/>
              <a:t>‹#›</a:t>
            </a:fld>
            <a:endParaRPr lang="en-GB"/>
          </a:p>
        </p:txBody>
      </p:sp>
    </p:spTree>
    <p:extLst>
      <p:ext uri="{BB962C8B-B14F-4D97-AF65-F5344CB8AC3E}">
        <p14:creationId xmlns:p14="http://schemas.microsoft.com/office/powerpoint/2010/main" val="41257536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fi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1.jfif"/><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7.jfif"/><Relationship Id="rId2" Type="http://schemas.openxmlformats.org/officeDocument/2006/relationships/image" Target="../media/image26.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9.jfif"/><Relationship Id="rId2" Type="http://schemas.openxmlformats.org/officeDocument/2006/relationships/image" Target="../media/image28.jpeg"/><Relationship Id="rId1" Type="http://schemas.openxmlformats.org/officeDocument/2006/relationships/slideLayout" Target="../slideLayouts/slideLayout1.xml"/><Relationship Id="rId5" Type="http://schemas.openxmlformats.org/officeDocument/2006/relationships/image" Target="../media/image31.png"/><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3.jfif"/><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hyperlink" Target="https://www.newyorker.com/contributors/sam-knight" TargetMode="Externa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hyperlink" Target="https://www.standard.co.uk/topic/rail" TargetMode="Externa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hyperlink" Target="https://www.routledge.com/search?author=Nick%20Kaye" TargetMode="External"/><Relationship Id="rId2" Type="http://schemas.openxmlformats.org/officeDocument/2006/relationships/hyperlink" Target="https://www.routledge.com/search?author=Gabriella%20Giannachi" TargetMode="External"/><Relationship Id="rId1" Type="http://schemas.openxmlformats.org/officeDocument/2006/relationships/slideLayout" Target="../slideLayouts/slideLayout1.xml"/><Relationship Id="rId5" Type="http://schemas.openxmlformats.org/officeDocument/2006/relationships/image" Target="../media/image43.jpeg"/><Relationship Id="rId4" Type="http://schemas.openxmlformats.org/officeDocument/2006/relationships/hyperlink" Target="https://www.routledge.com/search?author=Michael%20Shan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AA2BE-CB97-926D-1322-1EE397E7EAA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37B182A-54CB-2D2E-969A-FADD10A5AA42}"/>
              </a:ext>
            </a:extLst>
          </p:cNvPr>
          <p:cNvSpPr txBox="1"/>
          <p:nvPr/>
        </p:nvSpPr>
        <p:spPr>
          <a:xfrm>
            <a:off x="4352172" y="1461429"/>
            <a:ext cx="3310522" cy="1569660"/>
          </a:xfrm>
          <a:prstGeom prst="rect">
            <a:avLst/>
          </a:prstGeom>
          <a:noFill/>
        </p:spPr>
        <p:txBody>
          <a:bodyPr wrap="none" rtlCol="0">
            <a:spAutoFit/>
          </a:bodyPr>
          <a:lstStyle/>
          <a:p>
            <a:r>
              <a:rPr lang="en-GB" sz="9600" b="1" dirty="0">
                <a:solidFill>
                  <a:schemeClr val="bg1">
                    <a:lumMod val="95000"/>
                  </a:schemeClr>
                </a:solidFill>
                <a:latin typeface="Arial" panose="020B0604020202020204" pitchFamily="34" charset="0"/>
                <a:cs typeface="Arial" panose="020B0604020202020204" pitchFamily="34" charset="0"/>
              </a:rPr>
              <a:t>place</a:t>
            </a:r>
          </a:p>
        </p:txBody>
      </p:sp>
      <p:sp>
        <p:nvSpPr>
          <p:cNvPr id="3" name="TextBox 2">
            <a:extLst>
              <a:ext uri="{FF2B5EF4-FFF2-40B4-BE49-F238E27FC236}">
                <a16:creationId xmlns:a16="http://schemas.microsoft.com/office/drawing/2014/main" id="{482349F7-7BB1-0DCB-0C25-3BF24BC7FA42}"/>
              </a:ext>
            </a:extLst>
          </p:cNvPr>
          <p:cNvSpPr txBox="1"/>
          <p:nvPr/>
        </p:nvSpPr>
        <p:spPr>
          <a:xfrm>
            <a:off x="3960922" y="2002862"/>
            <a:ext cx="3310522" cy="1569660"/>
          </a:xfrm>
          <a:prstGeom prst="rect">
            <a:avLst/>
          </a:prstGeom>
          <a:noFill/>
        </p:spPr>
        <p:txBody>
          <a:bodyPr wrap="none" rtlCol="0">
            <a:spAutoFit/>
          </a:bodyPr>
          <a:lstStyle/>
          <a:p>
            <a:r>
              <a:rPr lang="en-GB" sz="9600" b="1" dirty="0">
                <a:solidFill>
                  <a:schemeClr val="bg2">
                    <a:lumMod val="90000"/>
                  </a:schemeClr>
                </a:solidFill>
                <a:latin typeface="Arial" panose="020B0604020202020204" pitchFamily="34" charset="0"/>
                <a:cs typeface="Arial" panose="020B0604020202020204" pitchFamily="34" charset="0"/>
              </a:rPr>
              <a:t>place</a:t>
            </a:r>
          </a:p>
        </p:txBody>
      </p:sp>
      <p:sp>
        <p:nvSpPr>
          <p:cNvPr id="2" name="TextBox 1">
            <a:extLst>
              <a:ext uri="{FF2B5EF4-FFF2-40B4-BE49-F238E27FC236}">
                <a16:creationId xmlns:a16="http://schemas.microsoft.com/office/drawing/2014/main" id="{BC8BD6D6-0E03-E01E-833C-7EDA4D76950C}"/>
              </a:ext>
            </a:extLst>
          </p:cNvPr>
          <p:cNvSpPr txBox="1"/>
          <p:nvPr/>
        </p:nvSpPr>
        <p:spPr>
          <a:xfrm>
            <a:off x="3619556" y="2489655"/>
            <a:ext cx="3310522" cy="1569660"/>
          </a:xfrm>
          <a:prstGeom prst="rect">
            <a:avLst/>
          </a:prstGeom>
          <a:noFill/>
        </p:spPr>
        <p:txBody>
          <a:bodyPr wrap="none" rtlCol="0">
            <a:spAutoFit/>
          </a:bodyPr>
          <a:lstStyle/>
          <a:p>
            <a:r>
              <a:rPr lang="en-GB" sz="9600" b="1" dirty="0">
                <a:latin typeface="Arial" panose="020B0604020202020204" pitchFamily="34" charset="0"/>
                <a:cs typeface="Arial" panose="020B0604020202020204" pitchFamily="34" charset="0"/>
              </a:rPr>
              <a:t>place</a:t>
            </a:r>
          </a:p>
        </p:txBody>
      </p:sp>
      <p:sp>
        <p:nvSpPr>
          <p:cNvPr id="5" name="TextBox 4">
            <a:extLst>
              <a:ext uri="{FF2B5EF4-FFF2-40B4-BE49-F238E27FC236}">
                <a16:creationId xmlns:a16="http://schemas.microsoft.com/office/drawing/2014/main" id="{DE82EF58-6596-0A70-B2C0-2AC377E83616}"/>
              </a:ext>
            </a:extLst>
          </p:cNvPr>
          <p:cNvSpPr txBox="1"/>
          <p:nvPr/>
        </p:nvSpPr>
        <p:spPr>
          <a:xfrm>
            <a:off x="8442664" y="5601809"/>
            <a:ext cx="3600281" cy="923330"/>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CROSS FACULTY FORUM 2024</a:t>
            </a:r>
          </a:p>
          <a:p>
            <a:r>
              <a:rPr lang="en-GB" b="1" dirty="0">
                <a:latin typeface="Arial" panose="020B0604020202020204" pitchFamily="34" charset="0"/>
                <a:cs typeface="Arial" panose="020B0604020202020204" pitchFamily="34" charset="0"/>
              </a:rPr>
              <a:t>Quentin Drew </a:t>
            </a:r>
          </a:p>
          <a:p>
            <a:r>
              <a:rPr lang="en-GB" b="1" dirty="0">
                <a:latin typeface="Arial" panose="020B0604020202020204" pitchFamily="34" charset="0"/>
                <a:cs typeface="Arial" panose="020B0604020202020204" pitchFamily="34" charset="0"/>
              </a:rPr>
              <a:t>UWTSD Lampeter</a:t>
            </a:r>
          </a:p>
        </p:txBody>
      </p:sp>
    </p:spTree>
    <p:extLst>
      <p:ext uri="{BB962C8B-B14F-4D97-AF65-F5344CB8AC3E}">
        <p14:creationId xmlns:p14="http://schemas.microsoft.com/office/powerpoint/2010/main" val="755875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C6EB3-AD9C-B05C-8843-787FF1FCD30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ECC0247-8942-A667-0CE7-E030A57C4239}"/>
              </a:ext>
            </a:extLst>
          </p:cNvPr>
          <p:cNvSpPr txBox="1"/>
          <p:nvPr/>
        </p:nvSpPr>
        <p:spPr>
          <a:xfrm>
            <a:off x="4352172" y="1461429"/>
            <a:ext cx="3127779" cy="1569660"/>
          </a:xfrm>
          <a:prstGeom prst="rect">
            <a:avLst/>
          </a:prstGeom>
          <a:noFill/>
        </p:spPr>
        <p:txBody>
          <a:bodyPr wrap="none" rtlCol="0">
            <a:spAutoFit/>
          </a:bodyPr>
          <a:lstStyle/>
          <a:p>
            <a:r>
              <a:rPr lang="en-GB" sz="9600" b="1" dirty="0">
                <a:solidFill>
                  <a:schemeClr val="bg1">
                    <a:lumMod val="95000"/>
                  </a:schemeClr>
                </a:solidFill>
                <a:latin typeface="Arial" panose="020B0604020202020204" pitchFamily="34" charset="0"/>
                <a:cs typeface="Arial" panose="020B0604020202020204" pitchFamily="34" charset="0"/>
              </a:rPr>
              <a:t>trace</a:t>
            </a:r>
          </a:p>
        </p:txBody>
      </p:sp>
      <p:sp>
        <p:nvSpPr>
          <p:cNvPr id="3" name="TextBox 2">
            <a:extLst>
              <a:ext uri="{FF2B5EF4-FFF2-40B4-BE49-F238E27FC236}">
                <a16:creationId xmlns:a16="http://schemas.microsoft.com/office/drawing/2014/main" id="{FE1E0791-05C9-7FE3-A87C-E4CEFCEB03C5}"/>
              </a:ext>
            </a:extLst>
          </p:cNvPr>
          <p:cNvSpPr txBox="1"/>
          <p:nvPr/>
        </p:nvSpPr>
        <p:spPr>
          <a:xfrm>
            <a:off x="3960922" y="2002862"/>
            <a:ext cx="5589992" cy="1569660"/>
          </a:xfrm>
          <a:prstGeom prst="rect">
            <a:avLst/>
          </a:prstGeom>
          <a:noFill/>
        </p:spPr>
        <p:txBody>
          <a:bodyPr wrap="none" rtlCol="0">
            <a:spAutoFit/>
          </a:bodyPr>
          <a:lstStyle/>
          <a:p>
            <a:r>
              <a:rPr lang="en-GB" sz="9600" b="1" dirty="0">
                <a:solidFill>
                  <a:schemeClr val="bg2">
                    <a:lumMod val="90000"/>
                  </a:schemeClr>
                </a:solidFill>
                <a:latin typeface="Arial" panose="020B0604020202020204" pitchFamily="34" charset="0"/>
                <a:cs typeface="Arial" panose="020B0604020202020204" pitchFamily="34" charset="0"/>
              </a:rPr>
              <a:t>presence</a:t>
            </a:r>
          </a:p>
        </p:txBody>
      </p:sp>
      <p:sp>
        <p:nvSpPr>
          <p:cNvPr id="2" name="TextBox 1">
            <a:extLst>
              <a:ext uri="{FF2B5EF4-FFF2-40B4-BE49-F238E27FC236}">
                <a16:creationId xmlns:a16="http://schemas.microsoft.com/office/drawing/2014/main" id="{DA078723-871B-D47B-FA4C-CC4215B288AC}"/>
              </a:ext>
            </a:extLst>
          </p:cNvPr>
          <p:cNvSpPr txBox="1"/>
          <p:nvPr/>
        </p:nvSpPr>
        <p:spPr>
          <a:xfrm>
            <a:off x="3619556" y="2489655"/>
            <a:ext cx="3310522" cy="1569660"/>
          </a:xfrm>
          <a:prstGeom prst="rect">
            <a:avLst/>
          </a:prstGeom>
          <a:noFill/>
        </p:spPr>
        <p:txBody>
          <a:bodyPr wrap="none" rtlCol="0">
            <a:spAutoFit/>
          </a:bodyPr>
          <a:lstStyle/>
          <a:p>
            <a:r>
              <a:rPr lang="en-GB" sz="9600" b="1" dirty="0">
                <a:latin typeface="Arial" panose="020B0604020202020204" pitchFamily="34" charset="0"/>
                <a:cs typeface="Arial" panose="020B0604020202020204" pitchFamily="34" charset="0"/>
              </a:rPr>
              <a:t>place</a:t>
            </a:r>
          </a:p>
        </p:txBody>
      </p:sp>
    </p:spTree>
    <p:extLst>
      <p:ext uri="{BB962C8B-B14F-4D97-AF65-F5344CB8AC3E}">
        <p14:creationId xmlns:p14="http://schemas.microsoft.com/office/powerpoint/2010/main" val="3863923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E8FB4E-A07A-98C2-6662-09C5D0622590}"/>
            </a:ext>
          </a:extLst>
        </p:cNvPr>
        <p:cNvGrpSpPr/>
        <p:nvPr/>
      </p:nvGrpSpPr>
      <p:grpSpPr>
        <a:xfrm>
          <a:off x="0" y="0"/>
          <a:ext cx="0" cy="0"/>
          <a:chOff x="0" y="0"/>
          <a:chExt cx="0" cy="0"/>
        </a:xfrm>
      </p:grpSpPr>
      <p:pic>
        <p:nvPicPr>
          <p:cNvPr id="3" name="Picture 2" descr="A line in a field&#10;&#10;Description automatically generated">
            <a:extLst>
              <a:ext uri="{FF2B5EF4-FFF2-40B4-BE49-F238E27FC236}">
                <a16:creationId xmlns:a16="http://schemas.microsoft.com/office/drawing/2014/main" id="{2C417660-BA0D-5B34-5E65-76E286ECE5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5467" y="0"/>
            <a:ext cx="5856533" cy="6858000"/>
          </a:xfrm>
          <a:prstGeom prst="rect">
            <a:avLst/>
          </a:prstGeom>
        </p:spPr>
      </p:pic>
      <p:sp>
        <p:nvSpPr>
          <p:cNvPr id="4" name="TextBox 3">
            <a:extLst>
              <a:ext uri="{FF2B5EF4-FFF2-40B4-BE49-F238E27FC236}">
                <a16:creationId xmlns:a16="http://schemas.microsoft.com/office/drawing/2014/main" id="{E098E81F-BEED-F47D-ABF1-C960E58E71AA}"/>
              </a:ext>
            </a:extLst>
          </p:cNvPr>
          <p:cNvSpPr txBox="1"/>
          <p:nvPr/>
        </p:nvSpPr>
        <p:spPr>
          <a:xfrm>
            <a:off x="236738" y="3659357"/>
            <a:ext cx="4619625" cy="1815882"/>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Richard Long </a:t>
            </a:r>
          </a:p>
          <a:p>
            <a:endParaRPr lang="en-GB" sz="2800" dirty="0">
              <a:latin typeface="Arial" panose="020B0604020202020204" pitchFamily="34" charset="0"/>
              <a:cs typeface="Arial" panose="020B0604020202020204" pitchFamily="34" charset="0"/>
            </a:endParaRPr>
          </a:p>
          <a:p>
            <a:r>
              <a:rPr lang="en-GB" sz="2800" i="1" dirty="0">
                <a:latin typeface="Arial" panose="020B0604020202020204" pitchFamily="34" charset="0"/>
                <a:cs typeface="Arial" panose="020B0604020202020204" pitchFamily="34" charset="0"/>
              </a:rPr>
              <a:t>a line made by walking </a:t>
            </a:r>
            <a:r>
              <a:rPr lang="en-GB" sz="2800" dirty="0">
                <a:latin typeface="Arial" panose="020B0604020202020204" pitchFamily="34" charset="0"/>
                <a:cs typeface="Arial" panose="020B0604020202020204" pitchFamily="34" charset="0"/>
              </a:rPr>
              <a:t>1967</a:t>
            </a:r>
          </a:p>
        </p:txBody>
      </p:sp>
      <p:pic>
        <p:nvPicPr>
          <p:cNvPr id="6" name="Picture 5" descr="A person with a grey mustache&#10;&#10;Description automatically generated">
            <a:extLst>
              <a:ext uri="{FF2B5EF4-FFF2-40B4-BE49-F238E27FC236}">
                <a16:creationId xmlns:a16="http://schemas.microsoft.com/office/drawing/2014/main" id="{A13B19CB-59EF-753B-C783-63351A25E8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738" y="226588"/>
            <a:ext cx="5486400" cy="3084576"/>
          </a:xfrm>
          <a:prstGeom prst="rect">
            <a:avLst/>
          </a:prstGeom>
        </p:spPr>
      </p:pic>
      <p:sp>
        <p:nvSpPr>
          <p:cNvPr id="7" name="TextBox 6">
            <a:extLst>
              <a:ext uri="{FF2B5EF4-FFF2-40B4-BE49-F238E27FC236}">
                <a16:creationId xmlns:a16="http://schemas.microsoft.com/office/drawing/2014/main" id="{FC9B3D06-5126-019A-382C-C7C86ADB58CB}"/>
              </a:ext>
            </a:extLst>
          </p:cNvPr>
          <p:cNvSpPr txBox="1"/>
          <p:nvPr/>
        </p:nvSpPr>
        <p:spPr>
          <a:xfrm>
            <a:off x="236738" y="5985081"/>
            <a:ext cx="4630307" cy="646331"/>
          </a:xfrm>
          <a:prstGeom prst="rect">
            <a:avLst/>
          </a:prstGeom>
          <a:noFill/>
        </p:spPr>
        <p:txBody>
          <a:bodyPr wrap="none" rtlCol="0">
            <a:spAutoFit/>
          </a:bodyPr>
          <a:lstStyle/>
          <a:p>
            <a:r>
              <a:rPr lang="en-GB" sz="3600" dirty="0">
                <a:latin typeface="Arial" panose="020B0604020202020204" pitchFamily="34" charset="0"/>
                <a:cs typeface="Arial" panose="020B0604020202020204" pitchFamily="34" charset="0"/>
              </a:rPr>
              <a:t>‘presence’ in absentia</a:t>
            </a:r>
          </a:p>
        </p:txBody>
      </p:sp>
    </p:spTree>
    <p:extLst>
      <p:ext uri="{BB962C8B-B14F-4D97-AF65-F5344CB8AC3E}">
        <p14:creationId xmlns:p14="http://schemas.microsoft.com/office/powerpoint/2010/main" val="75455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337E0-4B0F-62CD-9CCD-E85B66A6E45D}"/>
            </a:ext>
          </a:extLst>
        </p:cNvPr>
        <p:cNvGrpSpPr/>
        <p:nvPr/>
      </p:nvGrpSpPr>
      <p:grpSpPr>
        <a:xfrm>
          <a:off x="0" y="0"/>
          <a:ext cx="0" cy="0"/>
          <a:chOff x="0" y="0"/>
          <a:chExt cx="0" cy="0"/>
        </a:xfrm>
      </p:grpSpPr>
      <p:pic>
        <p:nvPicPr>
          <p:cNvPr id="4" name="Picture 3" descr="A path in a grassy field with a building in the background&#10;&#10;Description automatically generated">
            <a:extLst>
              <a:ext uri="{FF2B5EF4-FFF2-40B4-BE49-F238E27FC236}">
                <a16:creationId xmlns:a16="http://schemas.microsoft.com/office/drawing/2014/main" id="{33313A59-2515-CC0D-9A1D-B5B5E7531E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855697" cy="6858000"/>
          </a:xfrm>
          <a:prstGeom prst="rect">
            <a:avLst/>
          </a:prstGeom>
        </p:spPr>
      </p:pic>
      <p:pic>
        <p:nvPicPr>
          <p:cNvPr id="5" name="Picture 4" descr="A path between trees and grass&#10;&#10;Description automatically generated">
            <a:extLst>
              <a:ext uri="{FF2B5EF4-FFF2-40B4-BE49-F238E27FC236}">
                <a16:creationId xmlns:a16="http://schemas.microsoft.com/office/drawing/2014/main" id="{8069BA33-21E8-255D-85B5-641090AB53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7475" y="0"/>
            <a:ext cx="5724525" cy="6888387"/>
          </a:xfrm>
          <a:prstGeom prst="rect">
            <a:avLst/>
          </a:prstGeom>
        </p:spPr>
      </p:pic>
      <p:sp>
        <p:nvSpPr>
          <p:cNvPr id="6" name="TextBox 5">
            <a:extLst>
              <a:ext uri="{FF2B5EF4-FFF2-40B4-BE49-F238E27FC236}">
                <a16:creationId xmlns:a16="http://schemas.microsoft.com/office/drawing/2014/main" id="{4DA387CA-659D-31CB-1E42-22691E2EFA3C}"/>
              </a:ext>
            </a:extLst>
          </p:cNvPr>
          <p:cNvSpPr txBox="1"/>
          <p:nvPr/>
        </p:nvSpPr>
        <p:spPr>
          <a:xfrm>
            <a:off x="4037636" y="2644170"/>
            <a:ext cx="2247900" cy="1569660"/>
          </a:xfrm>
          <a:prstGeom prst="rect">
            <a:avLst/>
          </a:prstGeom>
          <a:noFill/>
        </p:spPr>
        <p:txBody>
          <a:bodyPr wrap="square" rtlCol="0">
            <a:spAutoFit/>
          </a:bodyPr>
          <a:lstStyle/>
          <a:p>
            <a:r>
              <a:rPr lang="en-GB" sz="4800" b="1" dirty="0">
                <a:latin typeface="Arial" panose="020B0604020202020204" pitchFamily="34" charset="0"/>
                <a:cs typeface="Arial" panose="020B0604020202020204" pitchFamily="34" charset="0"/>
              </a:rPr>
              <a:t>‘desire paths’</a:t>
            </a:r>
          </a:p>
        </p:txBody>
      </p:sp>
    </p:spTree>
    <p:extLst>
      <p:ext uri="{BB962C8B-B14F-4D97-AF65-F5344CB8AC3E}">
        <p14:creationId xmlns:p14="http://schemas.microsoft.com/office/powerpoint/2010/main" val="146056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A44855-4A3A-9B26-EAB4-A20101525C22}"/>
            </a:ext>
          </a:extLst>
        </p:cNvPr>
        <p:cNvGrpSpPr/>
        <p:nvPr/>
      </p:nvGrpSpPr>
      <p:grpSpPr>
        <a:xfrm>
          <a:off x="0" y="0"/>
          <a:ext cx="0" cy="0"/>
          <a:chOff x="0" y="0"/>
          <a:chExt cx="0" cy="0"/>
        </a:xfrm>
      </p:grpSpPr>
      <p:pic>
        <p:nvPicPr>
          <p:cNvPr id="3" name="Picture 2" descr="A door knocker with a face on it&#10;&#10;Description automatically generated">
            <a:extLst>
              <a:ext uri="{FF2B5EF4-FFF2-40B4-BE49-F238E27FC236}">
                <a16:creationId xmlns:a16="http://schemas.microsoft.com/office/drawing/2014/main" id="{D6CC8238-9ABB-B865-29C0-D8DC35349D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7905" y="0"/>
            <a:ext cx="4544095" cy="6858000"/>
          </a:xfrm>
          <a:prstGeom prst="rect">
            <a:avLst/>
          </a:prstGeom>
        </p:spPr>
      </p:pic>
      <p:pic>
        <p:nvPicPr>
          <p:cNvPr id="5" name="Picture 4" descr="A rhino statue in a park&#10;&#10;Description automatically generated">
            <a:extLst>
              <a:ext uri="{FF2B5EF4-FFF2-40B4-BE49-F238E27FC236}">
                <a16:creationId xmlns:a16="http://schemas.microsoft.com/office/drawing/2014/main" id="{BF254283-8A27-A4E2-DFED-5AB2E4AC10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7523922" cy="6858000"/>
          </a:xfrm>
          <a:prstGeom prst="rect">
            <a:avLst/>
          </a:prstGeom>
        </p:spPr>
      </p:pic>
      <p:sp>
        <p:nvSpPr>
          <p:cNvPr id="6" name="TextBox 5">
            <a:extLst>
              <a:ext uri="{FF2B5EF4-FFF2-40B4-BE49-F238E27FC236}">
                <a16:creationId xmlns:a16="http://schemas.microsoft.com/office/drawing/2014/main" id="{FF277021-0617-571E-6C08-C0788F0E78DE}"/>
              </a:ext>
            </a:extLst>
          </p:cNvPr>
          <p:cNvSpPr txBox="1"/>
          <p:nvPr/>
        </p:nvSpPr>
        <p:spPr>
          <a:xfrm>
            <a:off x="124287" y="6396335"/>
            <a:ext cx="6129820" cy="461665"/>
          </a:xfrm>
          <a:prstGeom prst="rect">
            <a:avLst/>
          </a:prstGeom>
          <a:noFill/>
        </p:spPr>
        <p:txBody>
          <a:bodyPr wrap="none" rtlCol="0">
            <a:spAutoFit/>
          </a:bodyPr>
          <a:lstStyle/>
          <a:p>
            <a:r>
              <a:rPr lang="en-GB" sz="2400" b="1" dirty="0">
                <a:latin typeface="Arial" panose="020B0604020202020204" pitchFamily="34" charset="0"/>
                <a:cs typeface="Arial" panose="020B0604020202020204" pitchFamily="34" charset="0"/>
              </a:rPr>
              <a:t>Hancock Museum, Newcastle-upon-Tyne</a:t>
            </a:r>
          </a:p>
        </p:txBody>
      </p:sp>
      <p:sp>
        <p:nvSpPr>
          <p:cNvPr id="7" name="TextBox 6">
            <a:extLst>
              <a:ext uri="{FF2B5EF4-FFF2-40B4-BE49-F238E27FC236}">
                <a16:creationId xmlns:a16="http://schemas.microsoft.com/office/drawing/2014/main" id="{6804F187-8822-83D6-A108-974B4FF3EF28}"/>
              </a:ext>
            </a:extLst>
          </p:cNvPr>
          <p:cNvSpPr txBox="1"/>
          <p:nvPr/>
        </p:nvSpPr>
        <p:spPr>
          <a:xfrm>
            <a:off x="8691239" y="6258757"/>
            <a:ext cx="2666114" cy="461665"/>
          </a:xfrm>
          <a:prstGeom prst="rect">
            <a:avLst/>
          </a:prstGeom>
          <a:noFill/>
        </p:spPr>
        <p:txBody>
          <a:bodyPr wrap="none" rtlCol="0">
            <a:spAutoFit/>
          </a:bodyPr>
          <a:lstStyle/>
          <a:p>
            <a:r>
              <a:rPr lang="en-GB" sz="2400" b="1" dirty="0">
                <a:solidFill>
                  <a:schemeClr val="bg1"/>
                </a:solidFill>
                <a:latin typeface="Arial" panose="020B0604020202020204" pitchFamily="34" charset="0"/>
                <a:cs typeface="Arial" panose="020B0604020202020204" pitchFamily="34" charset="0"/>
              </a:rPr>
              <a:t>Duram Cathedral</a:t>
            </a:r>
          </a:p>
        </p:txBody>
      </p:sp>
    </p:spTree>
    <p:extLst>
      <p:ext uri="{BB962C8B-B14F-4D97-AF65-F5344CB8AC3E}">
        <p14:creationId xmlns:p14="http://schemas.microsoft.com/office/powerpoint/2010/main" val="2853816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rop circle drawings in a field&#10;&#10;Description automatically generated">
            <a:extLst>
              <a:ext uri="{FF2B5EF4-FFF2-40B4-BE49-F238E27FC236}">
                <a16:creationId xmlns:a16="http://schemas.microsoft.com/office/drawing/2014/main" id="{ABCCE529-6DAD-CCFB-C025-FE8421F2FC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B82FE5F0-4926-6BE3-B7B3-B0B94976CFE4}"/>
              </a:ext>
            </a:extLst>
          </p:cNvPr>
          <p:cNvSpPr txBox="1"/>
          <p:nvPr/>
        </p:nvSpPr>
        <p:spPr>
          <a:xfrm>
            <a:off x="115687" y="6207989"/>
            <a:ext cx="4992072" cy="461665"/>
          </a:xfrm>
          <a:prstGeom prst="rect">
            <a:avLst/>
          </a:prstGeom>
          <a:noFill/>
        </p:spPr>
        <p:txBody>
          <a:bodyPr wrap="none" rtlCol="0">
            <a:spAutoFit/>
          </a:bodyPr>
          <a:lstStyle/>
          <a:p>
            <a:r>
              <a:rPr lang="en-GB" sz="2400" b="1" i="1" dirty="0">
                <a:latin typeface="Arial" panose="020B0604020202020204" pitchFamily="34" charset="0"/>
                <a:cs typeface="Arial" panose="020B0604020202020204" pitchFamily="34" charset="0"/>
              </a:rPr>
              <a:t>c</a:t>
            </a:r>
            <a:r>
              <a:rPr lang="en-GB" sz="2400" b="1" i="1" dirty="0">
                <a:effectLst/>
                <a:latin typeface="Arial" panose="020B0604020202020204" pitchFamily="34" charset="0"/>
                <a:cs typeface="Arial" panose="020B0604020202020204" pitchFamily="34" charset="0"/>
              </a:rPr>
              <a:t>ropmarks at </a:t>
            </a:r>
            <a:r>
              <a:rPr lang="en-GB" sz="2400" b="1" i="1" dirty="0" err="1">
                <a:effectLst/>
                <a:latin typeface="Arial" panose="020B0604020202020204" pitchFamily="34" charset="0"/>
                <a:cs typeface="Arial" panose="020B0604020202020204" pitchFamily="34" charset="0"/>
              </a:rPr>
              <a:t>Grézac</a:t>
            </a:r>
            <a:r>
              <a:rPr lang="en-GB" sz="2400" b="1" i="1" dirty="0">
                <a:effectLst/>
                <a:latin typeface="Arial" panose="020B0604020202020204" pitchFamily="34" charset="0"/>
                <a:cs typeface="Arial" panose="020B0604020202020204" pitchFamily="34" charset="0"/>
              </a:rPr>
              <a:t>, SW France</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1872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63E35A-EA10-74DF-95BE-005CB0CF6747}"/>
            </a:ext>
          </a:extLst>
        </p:cNvPr>
        <p:cNvGrpSpPr/>
        <p:nvPr/>
      </p:nvGrpSpPr>
      <p:grpSpPr>
        <a:xfrm>
          <a:off x="0" y="0"/>
          <a:ext cx="0" cy="0"/>
          <a:chOff x="0" y="0"/>
          <a:chExt cx="0" cy="0"/>
        </a:xfrm>
      </p:grpSpPr>
      <p:pic>
        <p:nvPicPr>
          <p:cNvPr id="5" name="Picture 4" descr="A large mushroom cloud in the sky&#10;&#10;Description automatically generated">
            <a:extLst>
              <a:ext uri="{FF2B5EF4-FFF2-40B4-BE49-F238E27FC236}">
                <a16:creationId xmlns:a16="http://schemas.microsoft.com/office/drawing/2014/main" id="{301CF03A-E7B8-583F-685D-EA3C3B507DE7}"/>
              </a:ext>
            </a:extLst>
          </p:cNvPr>
          <p:cNvPicPr>
            <a:picLocks noChangeAspect="1"/>
          </p:cNvPicPr>
          <p:nvPr/>
        </p:nvPicPr>
        <p:blipFill rotWithShape="1">
          <a:blip r:embed="rId2">
            <a:extLst>
              <a:ext uri="{28A0092B-C50C-407E-A947-70E740481C1C}">
                <a14:useLocalDpi xmlns:a14="http://schemas.microsoft.com/office/drawing/2010/main" val="0"/>
              </a:ext>
            </a:extLst>
          </a:blip>
          <a:srcRect l="5983" r="8596"/>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10" name="Group 9">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1" name="Freeform: Shape 10">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5" name="Freeform: Shape 14">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6" name="TextBox 5">
            <a:extLst>
              <a:ext uri="{FF2B5EF4-FFF2-40B4-BE49-F238E27FC236}">
                <a16:creationId xmlns:a16="http://schemas.microsoft.com/office/drawing/2014/main" id="{3875C6AD-10B8-94A8-BE2C-7A9DF9DE5F7F}"/>
              </a:ext>
            </a:extLst>
          </p:cNvPr>
          <p:cNvSpPr txBox="1"/>
          <p:nvPr/>
        </p:nvSpPr>
        <p:spPr>
          <a:xfrm>
            <a:off x="304227" y="727692"/>
            <a:ext cx="3305175" cy="5016758"/>
          </a:xfrm>
          <a:prstGeom prst="rect">
            <a:avLst/>
          </a:prstGeom>
          <a:noFill/>
        </p:spPr>
        <p:txBody>
          <a:bodyPr wrap="square" rtlCol="0">
            <a:spAutoFit/>
          </a:bodyPr>
          <a:lstStyle/>
          <a:p>
            <a:r>
              <a:rPr lang="en-GB" sz="2000" b="1" i="0" dirty="0">
                <a:solidFill>
                  <a:schemeClr val="bg1"/>
                </a:solidFill>
                <a:effectLst/>
                <a:latin typeface="Arial" panose="020B0604020202020204" pitchFamily="34" charset="0"/>
              </a:rPr>
              <a:t>Monday 6</a:t>
            </a:r>
            <a:r>
              <a:rPr lang="en-GB" sz="2000" b="1" i="0" baseline="30000" dirty="0">
                <a:solidFill>
                  <a:schemeClr val="bg1"/>
                </a:solidFill>
                <a:effectLst/>
                <a:latin typeface="Arial" panose="020B0604020202020204" pitchFamily="34" charset="0"/>
              </a:rPr>
              <a:t>th</a:t>
            </a:r>
            <a:r>
              <a:rPr lang="en-GB" sz="2000" b="1" i="0" dirty="0">
                <a:solidFill>
                  <a:schemeClr val="bg1"/>
                </a:solidFill>
                <a:effectLst/>
                <a:latin typeface="Arial" panose="020B0604020202020204" pitchFamily="34" charset="0"/>
              </a:rPr>
              <a:t> August 1945</a:t>
            </a:r>
          </a:p>
          <a:p>
            <a:r>
              <a:rPr lang="en-GB" sz="2000" b="0" i="0" dirty="0">
                <a:solidFill>
                  <a:schemeClr val="bg1"/>
                </a:solidFill>
                <a:effectLst/>
                <a:latin typeface="Arial" panose="020B0604020202020204" pitchFamily="34" charset="0"/>
              </a:rPr>
              <a:t>08:15 (Hiroshima time)</a:t>
            </a:r>
          </a:p>
          <a:p>
            <a:endParaRPr lang="en-GB" sz="2000" dirty="0">
              <a:solidFill>
                <a:schemeClr val="bg1"/>
              </a:solidFill>
              <a:latin typeface="Arial" panose="020B0604020202020204" pitchFamily="34" charset="0"/>
            </a:endParaRPr>
          </a:p>
          <a:p>
            <a:r>
              <a:rPr lang="en-GB" sz="2000" b="0" i="0" dirty="0">
                <a:solidFill>
                  <a:schemeClr val="bg1"/>
                </a:solidFill>
                <a:effectLst/>
                <a:latin typeface="Arial" panose="020B0604020202020204" pitchFamily="34" charset="0"/>
              </a:rPr>
              <a:t>‘</a:t>
            </a:r>
            <a:r>
              <a:rPr lang="en-GB" sz="2000" b="0" i="1" dirty="0">
                <a:solidFill>
                  <a:schemeClr val="bg1"/>
                </a:solidFill>
                <a:effectLst/>
                <a:latin typeface="Arial" panose="020B0604020202020204" pitchFamily="34" charset="0"/>
              </a:rPr>
              <a:t>Little Boy</a:t>
            </a:r>
            <a:r>
              <a:rPr lang="en-GB" sz="2000" b="0" i="0" dirty="0">
                <a:solidFill>
                  <a:schemeClr val="bg1"/>
                </a:solidFill>
                <a:effectLst/>
                <a:latin typeface="Arial" panose="020B0604020202020204" pitchFamily="34" charset="0"/>
              </a:rPr>
              <a:t>’ containing 64 kg (141 lb) of uranium-235 </a:t>
            </a:r>
          </a:p>
          <a:p>
            <a:endParaRPr lang="en-GB" sz="2000" dirty="0">
              <a:solidFill>
                <a:schemeClr val="bg1"/>
              </a:solidFill>
              <a:latin typeface="Arial" panose="020B0604020202020204" pitchFamily="34" charset="0"/>
            </a:endParaRPr>
          </a:p>
          <a:p>
            <a:r>
              <a:rPr lang="en-GB" sz="2000" b="0" i="0" dirty="0">
                <a:solidFill>
                  <a:schemeClr val="bg1"/>
                </a:solidFill>
                <a:effectLst/>
                <a:latin typeface="Arial" panose="020B0604020202020204" pitchFamily="34" charset="0"/>
              </a:rPr>
              <a:t>44.4 seconds to fall from ‘</a:t>
            </a:r>
            <a:r>
              <a:rPr lang="en-GB" sz="2000" b="0" i="1" dirty="0">
                <a:solidFill>
                  <a:schemeClr val="bg1"/>
                </a:solidFill>
                <a:effectLst/>
                <a:latin typeface="Arial" panose="020B0604020202020204" pitchFamily="34" charset="0"/>
              </a:rPr>
              <a:t>Enola Gay</a:t>
            </a:r>
            <a:r>
              <a:rPr lang="en-GB" sz="2000" b="0" i="0" dirty="0">
                <a:solidFill>
                  <a:schemeClr val="bg1"/>
                </a:solidFill>
                <a:effectLst/>
                <a:latin typeface="Arial" panose="020B0604020202020204" pitchFamily="34" charset="0"/>
              </a:rPr>
              <a:t>’ flying at about 9,400 meters (31,000 ft) to a detonation height of about 580 meters (1,900 ft) </a:t>
            </a:r>
          </a:p>
          <a:p>
            <a:endParaRPr lang="en-GB" sz="2000" dirty="0">
              <a:solidFill>
                <a:schemeClr val="bg1"/>
              </a:solidFill>
              <a:latin typeface="Arial" panose="020B0604020202020204" pitchFamily="34" charset="0"/>
            </a:endParaRPr>
          </a:p>
          <a:p>
            <a:r>
              <a:rPr lang="en-GB" sz="2000" b="0" i="1" dirty="0">
                <a:solidFill>
                  <a:schemeClr val="bg1"/>
                </a:solidFill>
                <a:effectLst/>
                <a:latin typeface="Arial" panose="020B0604020202020204" pitchFamily="34" charset="0"/>
              </a:rPr>
              <a:t>‘Enola Gay’</a:t>
            </a:r>
            <a:r>
              <a:rPr lang="en-GB" sz="2000" b="0" i="0" dirty="0">
                <a:solidFill>
                  <a:schemeClr val="bg1"/>
                </a:solidFill>
                <a:effectLst/>
                <a:latin typeface="Arial" panose="020B0604020202020204" pitchFamily="34" charset="0"/>
              </a:rPr>
              <a:t> was 18.5 km (11.5 mi) away before it felt the shock waves from the blast.</a:t>
            </a:r>
            <a:endParaRPr lang="en-GB" sz="2000" dirty="0">
              <a:solidFill>
                <a:schemeClr val="bg1"/>
              </a:solidFill>
            </a:endParaRPr>
          </a:p>
        </p:txBody>
      </p:sp>
      <p:sp>
        <p:nvSpPr>
          <p:cNvPr id="7" name="TextBox 6">
            <a:extLst>
              <a:ext uri="{FF2B5EF4-FFF2-40B4-BE49-F238E27FC236}">
                <a16:creationId xmlns:a16="http://schemas.microsoft.com/office/drawing/2014/main" id="{E19FB1F3-EE89-2A3B-4933-FB95A29561A2}"/>
              </a:ext>
            </a:extLst>
          </p:cNvPr>
          <p:cNvSpPr txBox="1"/>
          <p:nvPr/>
        </p:nvSpPr>
        <p:spPr>
          <a:xfrm>
            <a:off x="4572000" y="150643"/>
            <a:ext cx="4357283" cy="1569660"/>
          </a:xfrm>
          <a:prstGeom prst="rect">
            <a:avLst/>
          </a:prstGeom>
          <a:noFill/>
        </p:spPr>
        <p:txBody>
          <a:bodyPr wrap="none" rtlCol="0">
            <a:spAutoFit/>
          </a:bodyPr>
          <a:lstStyle/>
          <a:p>
            <a:r>
              <a:rPr lang="en-GB" sz="9600" b="1" dirty="0">
                <a:solidFill>
                  <a:schemeClr val="bg1">
                    <a:lumMod val="65000"/>
                  </a:schemeClr>
                </a:solidFill>
                <a:latin typeface="Arial" panose="020B0604020202020204" pitchFamily="34" charset="0"/>
                <a:cs typeface="Arial" panose="020B0604020202020204" pitchFamily="34" charset="0"/>
              </a:rPr>
              <a:t>PLACE</a:t>
            </a:r>
          </a:p>
        </p:txBody>
      </p:sp>
    </p:spTree>
    <p:extLst>
      <p:ext uri="{BB962C8B-B14F-4D97-AF65-F5344CB8AC3E}">
        <p14:creationId xmlns:p14="http://schemas.microsoft.com/office/powerpoint/2010/main" val="3490533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5D80BF-067B-AEB9-DA55-599638030D0D}"/>
            </a:ext>
          </a:extLst>
        </p:cNvPr>
        <p:cNvGrpSpPr/>
        <p:nvPr/>
      </p:nvGrpSpPr>
      <p:grpSpPr>
        <a:xfrm>
          <a:off x="0" y="0"/>
          <a:ext cx="0" cy="0"/>
          <a:chOff x="0" y="0"/>
          <a:chExt cx="0" cy="0"/>
        </a:xfrm>
      </p:grpSpPr>
      <p:pic>
        <p:nvPicPr>
          <p:cNvPr id="3" name="Picture 2" descr="A building next to a body of water&#10;&#10;Description automatically generated">
            <a:extLst>
              <a:ext uri="{FF2B5EF4-FFF2-40B4-BE49-F238E27FC236}">
                <a16:creationId xmlns:a16="http://schemas.microsoft.com/office/drawing/2014/main" id="{32F43ED1-700D-75F2-B8D0-7ABB2E1EBB53}"/>
              </a:ext>
            </a:extLst>
          </p:cNvPr>
          <p:cNvPicPr>
            <a:picLocks noChangeAspect="1"/>
          </p:cNvPicPr>
          <p:nvPr/>
        </p:nvPicPr>
        <p:blipFill rotWithShape="1">
          <a:blip r:embed="rId2">
            <a:extLst>
              <a:ext uri="{28A0092B-C50C-407E-A947-70E740481C1C}">
                <a14:useLocalDpi xmlns:a14="http://schemas.microsoft.com/office/drawing/2010/main" val="0"/>
              </a:ext>
            </a:extLst>
          </a:blip>
          <a:srcRect r="19122" b="-1"/>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AD624F06-23A3-63A7-2B51-AE25663DA171}"/>
              </a:ext>
            </a:extLst>
          </p:cNvPr>
          <p:cNvSpPr txBox="1"/>
          <p:nvPr/>
        </p:nvSpPr>
        <p:spPr>
          <a:xfrm>
            <a:off x="230819" y="390617"/>
            <a:ext cx="3719744" cy="3990836"/>
          </a:xfrm>
          <a:prstGeom prst="rect">
            <a:avLst/>
          </a:prstGeom>
          <a:noFill/>
        </p:spPr>
        <p:txBody>
          <a:bodyPr wrap="square" rtlCol="0">
            <a:spAutoFit/>
          </a:bodyPr>
          <a:lstStyle/>
          <a:p>
            <a:r>
              <a:rPr lang="en-GB" sz="2000" b="0" i="0" dirty="0">
                <a:solidFill>
                  <a:schemeClr val="bg1"/>
                </a:solidFill>
                <a:effectLst/>
                <a:latin typeface="Arial" panose="020B0604020202020204" pitchFamily="34" charset="0"/>
              </a:rPr>
              <a:t>equivalent energy of 16 ± 2 </a:t>
            </a:r>
            <a:r>
              <a:rPr lang="en-GB" sz="2000" b="0" i="0" u="none" strike="noStrike" dirty="0">
                <a:solidFill>
                  <a:schemeClr val="bg1"/>
                </a:solidFill>
                <a:effectLst/>
                <a:latin typeface="Arial" panose="020B0604020202020204" pitchFamily="34" charset="0"/>
              </a:rPr>
              <a:t>kilotons of TNT</a:t>
            </a:r>
            <a:r>
              <a:rPr lang="en-GB" sz="2000" b="0" i="0" dirty="0">
                <a:solidFill>
                  <a:schemeClr val="bg1"/>
                </a:solidFill>
                <a:effectLst/>
                <a:latin typeface="Arial" panose="020B0604020202020204" pitchFamily="34" charset="0"/>
              </a:rPr>
              <a:t> (66.9 ± 8.4 TJ).</a:t>
            </a:r>
            <a:r>
              <a:rPr lang="en-GB" sz="2000" b="0" i="0" baseline="30000" dirty="0">
                <a:solidFill>
                  <a:schemeClr val="bg1"/>
                </a:solidFill>
                <a:effectLst/>
                <a:latin typeface="Arial" panose="020B0604020202020204" pitchFamily="34" charset="0"/>
              </a:rPr>
              <a:t> </a:t>
            </a:r>
          </a:p>
          <a:p>
            <a:endParaRPr lang="en-GB" sz="2000" baseline="30000" dirty="0">
              <a:solidFill>
                <a:schemeClr val="bg1"/>
              </a:solidFill>
              <a:latin typeface="Arial" panose="020B0604020202020204" pitchFamily="34" charset="0"/>
            </a:endParaRPr>
          </a:p>
          <a:p>
            <a:r>
              <a:rPr lang="en-GB" sz="2000" b="0" i="0" dirty="0">
                <a:solidFill>
                  <a:schemeClr val="bg1"/>
                </a:solidFill>
                <a:effectLst/>
                <a:latin typeface="Arial" panose="020B0604020202020204" pitchFamily="34" charset="0"/>
              </a:rPr>
              <a:t>The weapon was </a:t>
            </a:r>
            <a:r>
              <a:rPr lang="en-GB" sz="2000" b="0" i="0" u="none" strike="noStrike" dirty="0">
                <a:solidFill>
                  <a:schemeClr val="bg1"/>
                </a:solidFill>
                <a:effectLst/>
                <a:latin typeface="Arial" panose="020B0604020202020204" pitchFamily="34" charset="0"/>
              </a:rPr>
              <a:t>considered very inefficient</a:t>
            </a:r>
            <a:r>
              <a:rPr lang="en-GB" sz="2000" b="0" i="0" dirty="0">
                <a:solidFill>
                  <a:schemeClr val="bg1"/>
                </a:solidFill>
                <a:effectLst/>
                <a:latin typeface="Arial" panose="020B0604020202020204" pitchFamily="34" charset="0"/>
              </a:rPr>
              <a:t>, with only 1.7 percent of its material </a:t>
            </a:r>
            <a:r>
              <a:rPr lang="en-GB" sz="2000" b="0" i="0" dirty="0" err="1">
                <a:solidFill>
                  <a:schemeClr val="bg1"/>
                </a:solidFill>
                <a:effectLst/>
                <a:latin typeface="Arial" panose="020B0604020202020204" pitchFamily="34" charset="0"/>
              </a:rPr>
              <a:t>fissioning</a:t>
            </a:r>
            <a:r>
              <a:rPr lang="en-GB" sz="2000" b="0" i="0" dirty="0">
                <a:solidFill>
                  <a:schemeClr val="bg1"/>
                </a:solidFill>
                <a:effectLst/>
                <a:latin typeface="Arial" panose="020B0604020202020204" pitchFamily="34" charset="0"/>
              </a:rPr>
              <a:t>. </a:t>
            </a:r>
          </a:p>
          <a:p>
            <a:endParaRPr lang="en-GB" sz="2000" dirty="0">
              <a:solidFill>
                <a:schemeClr val="bg1"/>
              </a:solidFill>
              <a:latin typeface="Arial" panose="020B0604020202020204" pitchFamily="34" charset="0"/>
            </a:endParaRPr>
          </a:p>
          <a:p>
            <a:r>
              <a:rPr lang="en-GB" sz="2000" b="0" i="0" dirty="0">
                <a:solidFill>
                  <a:schemeClr val="bg1"/>
                </a:solidFill>
                <a:effectLst/>
                <a:latin typeface="Arial" panose="020B0604020202020204" pitchFamily="34" charset="0"/>
              </a:rPr>
              <a:t>The radius of total destruction was about 1.6 </a:t>
            </a:r>
            <a:r>
              <a:rPr lang="en-GB" sz="2000" b="0" i="0" dirty="0" err="1">
                <a:solidFill>
                  <a:schemeClr val="bg1"/>
                </a:solidFill>
                <a:effectLst/>
                <a:latin typeface="Arial" panose="020B0604020202020204" pitchFamily="34" charset="0"/>
              </a:rPr>
              <a:t>kilometers</a:t>
            </a:r>
            <a:r>
              <a:rPr lang="en-GB" sz="2000" b="0" i="0" dirty="0">
                <a:solidFill>
                  <a:schemeClr val="bg1"/>
                </a:solidFill>
                <a:effectLst/>
                <a:latin typeface="Arial" panose="020B0604020202020204" pitchFamily="34" charset="0"/>
              </a:rPr>
              <a:t> (1 mi), with resulting fires across 11 km</a:t>
            </a:r>
            <a:r>
              <a:rPr lang="en-GB" sz="2000" b="0" i="0" baseline="30000" dirty="0">
                <a:solidFill>
                  <a:schemeClr val="bg1"/>
                </a:solidFill>
                <a:effectLst/>
                <a:latin typeface="Arial" panose="020B0604020202020204" pitchFamily="34" charset="0"/>
              </a:rPr>
              <a:t>2</a:t>
            </a:r>
            <a:r>
              <a:rPr lang="en-GB" sz="2000" b="0" i="0" dirty="0">
                <a:solidFill>
                  <a:schemeClr val="bg1"/>
                </a:solidFill>
                <a:effectLst/>
                <a:latin typeface="Arial" panose="020B0604020202020204" pitchFamily="34" charset="0"/>
              </a:rPr>
              <a:t> (4.4 </a:t>
            </a:r>
            <a:r>
              <a:rPr lang="en-GB" sz="2000" b="0" i="0" dirty="0" err="1">
                <a:solidFill>
                  <a:schemeClr val="bg1"/>
                </a:solidFill>
                <a:effectLst/>
                <a:latin typeface="Arial" panose="020B0604020202020204" pitchFamily="34" charset="0"/>
              </a:rPr>
              <a:t>sq</a:t>
            </a:r>
            <a:r>
              <a:rPr lang="en-GB" sz="2000" b="0" i="0" dirty="0">
                <a:solidFill>
                  <a:schemeClr val="bg1"/>
                </a:solidFill>
                <a:effectLst/>
                <a:latin typeface="Arial" panose="020B0604020202020204" pitchFamily="34" charset="0"/>
              </a:rPr>
              <a:t> mi).</a:t>
            </a:r>
            <a:endParaRPr lang="en-GB" sz="2000" dirty="0">
              <a:solidFill>
                <a:schemeClr val="bg1"/>
              </a:solidFill>
            </a:endParaRPr>
          </a:p>
        </p:txBody>
      </p:sp>
      <p:sp>
        <p:nvSpPr>
          <p:cNvPr id="5" name="TextBox 4">
            <a:extLst>
              <a:ext uri="{FF2B5EF4-FFF2-40B4-BE49-F238E27FC236}">
                <a16:creationId xmlns:a16="http://schemas.microsoft.com/office/drawing/2014/main" id="{A741C94D-3AEA-0657-28CC-10F3E7AD3821}"/>
              </a:ext>
            </a:extLst>
          </p:cNvPr>
          <p:cNvSpPr txBox="1"/>
          <p:nvPr/>
        </p:nvSpPr>
        <p:spPr>
          <a:xfrm>
            <a:off x="230819" y="5273336"/>
            <a:ext cx="3396090"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Photograph taken under the ‘mushroom’ cloud</a:t>
            </a:r>
          </a:p>
          <a:p>
            <a:r>
              <a:rPr lang="en-GB" dirty="0">
                <a:solidFill>
                  <a:schemeClr val="bg1"/>
                </a:solidFill>
                <a:latin typeface="Arial" panose="020B0604020202020204" pitchFamily="34" charset="0"/>
                <a:cs typeface="Arial" panose="020B0604020202020204" pitchFamily="34" charset="0"/>
              </a:rPr>
              <a:t>Monday 6</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August 1945 </a:t>
            </a:r>
          </a:p>
        </p:txBody>
      </p:sp>
    </p:spTree>
    <p:extLst>
      <p:ext uri="{BB962C8B-B14F-4D97-AF65-F5344CB8AC3E}">
        <p14:creationId xmlns:p14="http://schemas.microsoft.com/office/powerpoint/2010/main" val="3010307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918C78-7EED-11E0-3874-5E7AF93ED90D}"/>
            </a:ext>
          </a:extLst>
        </p:cNvPr>
        <p:cNvGrpSpPr/>
        <p:nvPr/>
      </p:nvGrpSpPr>
      <p:grpSpPr>
        <a:xfrm>
          <a:off x="0" y="0"/>
          <a:ext cx="0" cy="0"/>
          <a:chOff x="0" y="0"/>
          <a:chExt cx="0" cy="0"/>
        </a:xfrm>
      </p:grpSpPr>
      <p:pic>
        <p:nvPicPr>
          <p:cNvPr id="3" name="Picture 2" descr="A close-up of a fence&#10;&#10;Description automatically generated">
            <a:extLst>
              <a:ext uri="{FF2B5EF4-FFF2-40B4-BE49-F238E27FC236}">
                <a16:creationId xmlns:a16="http://schemas.microsoft.com/office/drawing/2014/main" id="{5EC1111C-96AF-A088-363F-EBEC4E283784}"/>
              </a:ext>
            </a:extLst>
          </p:cNvPr>
          <p:cNvPicPr>
            <a:picLocks noChangeAspect="1"/>
          </p:cNvPicPr>
          <p:nvPr/>
        </p:nvPicPr>
        <p:blipFill rotWithShape="1">
          <a:blip r:embed="rId2">
            <a:extLst>
              <a:ext uri="{28A0092B-C50C-407E-A947-70E740481C1C}">
                <a14:useLocalDpi xmlns:a14="http://schemas.microsoft.com/office/drawing/2010/main" val="0"/>
              </a:ext>
            </a:extLst>
          </a:blip>
          <a:srcRect l="7725" r="9581" b="1"/>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46BB3A25-03F8-F2E1-99C2-D3A3618B5B82}"/>
              </a:ext>
            </a:extLst>
          </p:cNvPr>
          <p:cNvSpPr txBox="1"/>
          <p:nvPr/>
        </p:nvSpPr>
        <p:spPr>
          <a:xfrm>
            <a:off x="533281" y="2894120"/>
            <a:ext cx="2630720" cy="1384995"/>
          </a:xfrm>
          <a:prstGeom prst="rect">
            <a:avLst/>
          </a:prstGeom>
          <a:noFill/>
        </p:spPr>
        <p:txBody>
          <a:bodyPr wrap="none" rtlCol="0">
            <a:spAutoFit/>
          </a:bodyPr>
          <a:lstStyle/>
          <a:p>
            <a:r>
              <a:rPr lang="en-GB" sz="2800" b="1" dirty="0">
                <a:solidFill>
                  <a:schemeClr val="bg1"/>
                </a:solidFill>
              </a:rPr>
              <a:t>‘ghost’ shadow</a:t>
            </a:r>
          </a:p>
          <a:p>
            <a:endParaRPr lang="en-GB" sz="2800" b="1" dirty="0">
              <a:solidFill>
                <a:schemeClr val="bg1"/>
              </a:solidFill>
            </a:endParaRPr>
          </a:p>
          <a:p>
            <a:r>
              <a:rPr lang="en-GB" sz="2800" b="1" dirty="0">
                <a:solidFill>
                  <a:schemeClr val="bg1"/>
                </a:solidFill>
              </a:rPr>
              <a:t>Hiroshima</a:t>
            </a:r>
          </a:p>
        </p:txBody>
      </p:sp>
    </p:spTree>
    <p:extLst>
      <p:ext uri="{BB962C8B-B14F-4D97-AF65-F5344CB8AC3E}">
        <p14:creationId xmlns:p14="http://schemas.microsoft.com/office/powerpoint/2010/main" val="734004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DE46034-4322-B3FB-9D6A-F6B43189E3E3}"/>
            </a:ext>
          </a:extLst>
        </p:cNvPr>
        <p:cNvGrpSpPr/>
        <p:nvPr/>
      </p:nvGrpSpPr>
      <p:grpSpPr>
        <a:xfrm>
          <a:off x="0" y="0"/>
          <a:ext cx="0" cy="0"/>
          <a:chOff x="0" y="0"/>
          <a:chExt cx="0" cy="0"/>
        </a:xfrm>
      </p:grpSpPr>
      <p:pic>
        <p:nvPicPr>
          <p:cNvPr id="3" name="Picture 2" descr="A large window in a building&#10;&#10;Description automatically generated">
            <a:extLst>
              <a:ext uri="{FF2B5EF4-FFF2-40B4-BE49-F238E27FC236}">
                <a16:creationId xmlns:a16="http://schemas.microsoft.com/office/drawing/2014/main" id="{8D2F853E-B6FA-EB45-6FDC-A75CF95ACF5A}"/>
              </a:ext>
            </a:extLst>
          </p:cNvPr>
          <p:cNvPicPr>
            <a:picLocks noChangeAspect="1"/>
          </p:cNvPicPr>
          <p:nvPr/>
        </p:nvPicPr>
        <p:blipFill rotWithShape="1">
          <a:blip r:embed="rId2">
            <a:extLst>
              <a:ext uri="{28A0092B-C50C-407E-A947-70E740481C1C}">
                <a14:useLocalDpi xmlns:a14="http://schemas.microsoft.com/office/drawing/2010/main" val="0"/>
              </a:ext>
            </a:extLst>
          </a:blip>
          <a:srcRect l="4522" r="13693"/>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ABACE227-1088-04DB-536F-2872D54B1B03}"/>
              </a:ext>
            </a:extLst>
          </p:cNvPr>
          <p:cNvSpPr txBox="1"/>
          <p:nvPr/>
        </p:nvSpPr>
        <p:spPr>
          <a:xfrm>
            <a:off x="533281" y="2894120"/>
            <a:ext cx="2630720" cy="1384995"/>
          </a:xfrm>
          <a:prstGeom prst="rect">
            <a:avLst/>
          </a:prstGeom>
          <a:noFill/>
        </p:spPr>
        <p:txBody>
          <a:bodyPr wrap="none" rtlCol="0">
            <a:spAutoFit/>
          </a:bodyPr>
          <a:lstStyle/>
          <a:p>
            <a:r>
              <a:rPr lang="en-GB" sz="2800" b="1" dirty="0">
                <a:solidFill>
                  <a:schemeClr val="bg1"/>
                </a:solidFill>
              </a:rPr>
              <a:t>‘ghost’ shadow</a:t>
            </a:r>
          </a:p>
          <a:p>
            <a:endParaRPr lang="en-GB" sz="2800" b="1" dirty="0">
              <a:solidFill>
                <a:schemeClr val="bg1"/>
              </a:solidFill>
            </a:endParaRPr>
          </a:p>
          <a:p>
            <a:r>
              <a:rPr lang="en-GB" sz="2800" b="1" dirty="0">
                <a:solidFill>
                  <a:schemeClr val="bg1"/>
                </a:solidFill>
              </a:rPr>
              <a:t>Hiroshima</a:t>
            </a:r>
          </a:p>
        </p:txBody>
      </p:sp>
    </p:spTree>
    <p:extLst>
      <p:ext uri="{BB962C8B-B14F-4D97-AF65-F5344CB8AC3E}">
        <p14:creationId xmlns:p14="http://schemas.microsoft.com/office/powerpoint/2010/main" val="1329900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5677D6-A305-36B0-F5D1-1E30ECCD19AF}"/>
            </a:ext>
          </a:extLst>
        </p:cNvPr>
        <p:cNvGrpSpPr/>
        <p:nvPr/>
      </p:nvGrpSpPr>
      <p:grpSpPr>
        <a:xfrm>
          <a:off x="0" y="0"/>
          <a:ext cx="0" cy="0"/>
          <a:chOff x="0" y="0"/>
          <a:chExt cx="0" cy="0"/>
        </a:xfrm>
      </p:grpSpPr>
      <p:pic>
        <p:nvPicPr>
          <p:cNvPr id="3" name="Picture 2" descr="A close-up of a valve&#10;&#10;Description automatically generated">
            <a:extLst>
              <a:ext uri="{FF2B5EF4-FFF2-40B4-BE49-F238E27FC236}">
                <a16:creationId xmlns:a16="http://schemas.microsoft.com/office/drawing/2014/main" id="{EEFB1627-EA7F-9077-B499-2A316B450823}"/>
              </a:ext>
            </a:extLst>
          </p:cNvPr>
          <p:cNvPicPr>
            <a:picLocks noChangeAspect="1"/>
          </p:cNvPicPr>
          <p:nvPr/>
        </p:nvPicPr>
        <p:blipFill rotWithShape="1">
          <a:blip r:embed="rId2">
            <a:extLst>
              <a:ext uri="{28A0092B-C50C-407E-A947-70E740481C1C}">
                <a14:useLocalDpi xmlns:a14="http://schemas.microsoft.com/office/drawing/2010/main" val="0"/>
              </a:ext>
            </a:extLst>
          </a:blip>
          <a:srcRect l="1191" r="3391" b="-2"/>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C25D6D93-3651-659D-1C6A-C37DCB267071}"/>
              </a:ext>
            </a:extLst>
          </p:cNvPr>
          <p:cNvSpPr txBox="1"/>
          <p:nvPr/>
        </p:nvSpPr>
        <p:spPr>
          <a:xfrm>
            <a:off x="533281" y="2894120"/>
            <a:ext cx="2630720" cy="1384995"/>
          </a:xfrm>
          <a:prstGeom prst="rect">
            <a:avLst/>
          </a:prstGeom>
          <a:noFill/>
        </p:spPr>
        <p:txBody>
          <a:bodyPr wrap="none" rtlCol="0">
            <a:spAutoFit/>
          </a:bodyPr>
          <a:lstStyle/>
          <a:p>
            <a:r>
              <a:rPr lang="en-GB" sz="2800" b="1" dirty="0">
                <a:solidFill>
                  <a:schemeClr val="bg1"/>
                </a:solidFill>
              </a:rPr>
              <a:t>‘ghost’ shadow</a:t>
            </a:r>
          </a:p>
          <a:p>
            <a:endParaRPr lang="en-GB" sz="2800" b="1" dirty="0">
              <a:solidFill>
                <a:schemeClr val="bg1"/>
              </a:solidFill>
            </a:endParaRPr>
          </a:p>
          <a:p>
            <a:r>
              <a:rPr lang="en-GB" sz="2800" b="1" dirty="0">
                <a:solidFill>
                  <a:schemeClr val="bg1"/>
                </a:solidFill>
              </a:rPr>
              <a:t>Hiroshima</a:t>
            </a:r>
          </a:p>
        </p:txBody>
      </p:sp>
    </p:spTree>
    <p:extLst>
      <p:ext uri="{BB962C8B-B14F-4D97-AF65-F5344CB8AC3E}">
        <p14:creationId xmlns:p14="http://schemas.microsoft.com/office/powerpoint/2010/main" val="1197189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AD966E-BBDD-398C-0D1C-F0119E66C9BB}"/>
            </a:ext>
          </a:extLst>
        </p:cNvPr>
        <p:cNvGrpSpPr/>
        <p:nvPr/>
      </p:nvGrpSpPr>
      <p:grpSpPr>
        <a:xfrm>
          <a:off x="0" y="0"/>
          <a:ext cx="0" cy="0"/>
          <a:chOff x="0" y="0"/>
          <a:chExt cx="0" cy="0"/>
        </a:xfrm>
      </p:grpSpPr>
      <p:pic>
        <p:nvPicPr>
          <p:cNvPr id="5" name="Picture 4" descr="A close-up of a stone surface&#10;&#10;Description automatically generated">
            <a:extLst>
              <a:ext uri="{FF2B5EF4-FFF2-40B4-BE49-F238E27FC236}">
                <a16:creationId xmlns:a16="http://schemas.microsoft.com/office/drawing/2014/main" id="{CC53C647-4134-07E6-61BC-C4BCE5706710}"/>
              </a:ext>
            </a:extLst>
          </p:cNvPr>
          <p:cNvPicPr>
            <a:picLocks noChangeAspect="1"/>
          </p:cNvPicPr>
          <p:nvPr/>
        </p:nvPicPr>
        <p:blipFill rotWithShape="1">
          <a:blip r:embed="rId2">
            <a:extLst>
              <a:ext uri="{28A0092B-C50C-407E-A947-70E740481C1C}">
                <a14:useLocalDpi xmlns:a14="http://schemas.microsoft.com/office/drawing/2010/main" val="0"/>
              </a:ext>
            </a:extLst>
          </a:blip>
          <a:srcRect r="26091" b="2"/>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10" name="Group 9">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1" name="Freeform: Shape 10">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5" name="Freeform: Shape 14">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6" name="TextBox 5">
            <a:extLst>
              <a:ext uri="{FF2B5EF4-FFF2-40B4-BE49-F238E27FC236}">
                <a16:creationId xmlns:a16="http://schemas.microsoft.com/office/drawing/2014/main" id="{7805BDCB-B0F3-EDF0-0099-6704410C6DB5}"/>
              </a:ext>
            </a:extLst>
          </p:cNvPr>
          <p:cNvSpPr txBox="1"/>
          <p:nvPr/>
        </p:nvSpPr>
        <p:spPr>
          <a:xfrm>
            <a:off x="533281" y="2894120"/>
            <a:ext cx="2630720" cy="1384995"/>
          </a:xfrm>
          <a:prstGeom prst="rect">
            <a:avLst/>
          </a:prstGeom>
          <a:noFill/>
        </p:spPr>
        <p:txBody>
          <a:bodyPr wrap="none" rtlCol="0">
            <a:spAutoFit/>
          </a:bodyPr>
          <a:lstStyle/>
          <a:p>
            <a:r>
              <a:rPr lang="en-GB" sz="2800" b="1" dirty="0">
                <a:solidFill>
                  <a:schemeClr val="bg1"/>
                </a:solidFill>
              </a:rPr>
              <a:t>‘ghost’ shadow</a:t>
            </a:r>
          </a:p>
          <a:p>
            <a:endParaRPr lang="en-GB" sz="2800" b="1" dirty="0">
              <a:solidFill>
                <a:schemeClr val="bg1"/>
              </a:solidFill>
            </a:endParaRPr>
          </a:p>
          <a:p>
            <a:r>
              <a:rPr lang="en-GB" sz="2800" b="1" dirty="0">
                <a:solidFill>
                  <a:schemeClr val="bg1"/>
                </a:solidFill>
              </a:rPr>
              <a:t>Hiroshima</a:t>
            </a:r>
          </a:p>
        </p:txBody>
      </p:sp>
    </p:spTree>
    <p:extLst>
      <p:ext uri="{BB962C8B-B14F-4D97-AF65-F5344CB8AC3E}">
        <p14:creationId xmlns:p14="http://schemas.microsoft.com/office/powerpoint/2010/main" val="2281953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A71288-0424-95FA-B53D-C4D4327C9492}"/>
            </a:ext>
          </a:extLst>
        </p:cNvPr>
        <p:cNvGrpSpPr/>
        <p:nvPr/>
      </p:nvGrpSpPr>
      <p:grpSpPr>
        <a:xfrm>
          <a:off x="0" y="0"/>
          <a:ext cx="0" cy="0"/>
          <a:chOff x="0" y="0"/>
          <a:chExt cx="0" cy="0"/>
        </a:xfrm>
      </p:grpSpPr>
      <p:pic>
        <p:nvPicPr>
          <p:cNvPr id="3" name="Picture 2" descr="A person walking on a wall&#10;&#10;Description automatically generated with medium confidence">
            <a:extLst>
              <a:ext uri="{FF2B5EF4-FFF2-40B4-BE49-F238E27FC236}">
                <a16:creationId xmlns:a16="http://schemas.microsoft.com/office/drawing/2014/main" id="{1A4BEEF8-C389-3F29-2D20-3C89F1FD117D}"/>
              </a:ext>
            </a:extLst>
          </p:cNvPr>
          <p:cNvPicPr>
            <a:picLocks noChangeAspect="1"/>
          </p:cNvPicPr>
          <p:nvPr/>
        </p:nvPicPr>
        <p:blipFill rotWithShape="1">
          <a:blip r:embed="rId2">
            <a:extLst>
              <a:ext uri="{28A0092B-C50C-407E-A947-70E740481C1C}">
                <a14:useLocalDpi xmlns:a14="http://schemas.microsoft.com/office/drawing/2010/main" val="0"/>
              </a:ext>
            </a:extLst>
          </a:blip>
          <a:srcRect t="32541" r="-1" b="12368"/>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EAADFF53-B915-18D5-80A8-78392C1F85D9}"/>
              </a:ext>
            </a:extLst>
          </p:cNvPr>
          <p:cNvSpPr txBox="1"/>
          <p:nvPr/>
        </p:nvSpPr>
        <p:spPr>
          <a:xfrm>
            <a:off x="533281" y="2894120"/>
            <a:ext cx="2630720" cy="1384995"/>
          </a:xfrm>
          <a:prstGeom prst="rect">
            <a:avLst/>
          </a:prstGeom>
          <a:noFill/>
        </p:spPr>
        <p:txBody>
          <a:bodyPr wrap="none" rtlCol="0">
            <a:spAutoFit/>
          </a:bodyPr>
          <a:lstStyle/>
          <a:p>
            <a:r>
              <a:rPr lang="en-GB" sz="2800" b="1" dirty="0">
                <a:solidFill>
                  <a:schemeClr val="bg1"/>
                </a:solidFill>
              </a:rPr>
              <a:t>‘ghost’ shadow</a:t>
            </a:r>
          </a:p>
          <a:p>
            <a:endParaRPr lang="en-GB" sz="2800" b="1" dirty="0">
              <a:solidFill>
                <a:schemeClr val="bg1"/>
              </a:solidFill>
            </a:endParaRPr>
          </a:p>
          <a:p>
            <a:r>
              <a:rPr lang="en-GB" sz="2800" b="1" dirty="0">
                <a:solidFill>
                  <a:schemeClr val="bg1"/>
                </a:solidFill>
              </a:rPr>
              <a:t>Hiroshima</a:t>
            </a:r>
          </a:p>
        </p:txBody>
      </p:sp>
    </p:spTree>
    <p:extLst>
      <p:ext uri="{BB962C8B-B14F-4D97-AF65-F5344CB8AC3E}">
        <p14:creationId xmlns:p14="http://schemas.microsoft.com/office/powerpoint/2010/main" val="4273643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AA74E0-CFA7-E28E-4C77-9747F381EFD8}"/>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pic>
        <p:nvPicPr>
          <p:cNvPr id="5" name="Picture 4" descr="A grey stone steps with rain gutter grate&#10;&#10;Description automatically generated with medium confidence">
            <a:extLst>
              <a:ext uri="{FF2B5EF4-FFF2-40B4-BE49-F238E27FC236}">
                <a16:creationId xmlns:a16="http://schemas.microsoft.com/office/drawing/2014/main" id="{859756BD-F085-47F2-A78E-348FC09BDB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883425" y="-450585"/>
            <a:ext cx="6858002" cy="7759147"/>
          </a:xfrm>
          <a:prstGeom prst="rect">
            <a:avLst/>
          </a:prstGeom>
        </p:spPr>
      </p:pic>
      <p:sp>
        <p:nvSpPr>
          <p:cNvPr id="6" name="TextBox 5">
            <a:extLst>
              <a:ext uri="{FF2B5EF4-FFF2-40B4-BE49-F238E27FC236}">
                <a16:creationId xmlns:a16="http://schemas.microsoft.com/office/drawing/2014/main" id="{40F3A7E0-A81C-F107-AAC9-5487F23FD44B}"/>
              </a:ext>
            </a:extLst>
          </p:cNvPr>
          <p:cNvSpPr txBox="1"/>
          <p:nvPr/>
        </p:nvSpPr>
        <p:spPr>
          <a:xfrm>
            <a:off x="533281" y="2894120"/>
            <a:ext cx="2630720" cy="1384995"/>
          </a:xfrm>
          <a:prstGeom prst="rect">
            <a:avLst/>
          </a:prstGeom>
          <a:noFill/>
        </p:spPr>
        <p:txBody>
          <a:bodyPr wrap="none" rtlCol="0">
            <a:spAutoFit/>
          </a:bodyPr>
          <a:lstStyle/>
          <a:p>
            <a:r>
              <a:rPr lang="en-GB" sz="2800" b="1" dirty="0">
                <a:solidFill>
                  <a:schemeClr val="bg1"/>
                </a:solidFill>
              </a:rPr>
              <a:t>‘ghost’ shadow</a:t>
            </a:r>
          </a:p>
          <a:p>
            <a:endParaRPr lang="en-GB" sz="2800" b="1" dirty="0">
              <a:solidFill>
                <a:schemeClr val="bg1"/>
              </a:solidFill>
            </a:endParaRPr>
          </a:p>
          <a:p>
            <a:r>
              <a:rPr lang="en-GB" sz="2800" b="1" dirty="0">
                <a:solidFill>
                  <a:schemeClr val="bg1"/>
                </a:solidFill>
              </a:rPr>
              <a:t>Hiroshima</a:t>
            </a:r>
          </a:p>
        </p:txBody>
      </p:sp>
    </p:spTree>
    <p:extLst>
      <p:ext uri="{BB962C8B-B14F-4D97-AF65-F5344CB8AC3E}">
        <p14:creationId xmlns:p14="http://schemas.microsoft.com/office/powerpoint/2010/main" val="4152644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E88F2E-CD2A-407F-76F7-C3F7CB49C668}"/>
            </a:ext>
          </a:extLst>
        </p:cNvPr>
        <p:cNvGrpSpPr/>
        <p:nvPr/>
      </p:nvGrpSpPr>
      <p:grpSpPr>
        <a:xfrm>
          <a:off x="0" y="0"/>
          <a:ext cx="0" cy="0"/>
          <a:chOff x="0" y="0"/>
          <a:chExt cx="0" cy="0"/>
        </a:xfrm>
      </p:grpSpPr>
      <p:pic>
        <p:nvPicPr>
          <p:cNvPr id="3" name="Picture 2" descr="A stone steps next to a building&#10;&#10;Description automatically generated">
            <a:extLst>
              <a:ext uri="{FF2B5EF4-FFF2-40B4-BE49-F238E27FC236}">
                <a16:creationId xmlns:a16="http://schemas.microsoft.com/office/drawing/2014/main" id="{3414FE49-A2F4-3571-248C-478D8A3238C0}"/>
              </a:ext>
            </a:extLst>
          </p:cNvPr>
          <p:cNvPicPr>
            <a:picLocks noChangeAspect="1"/>
          </p:cNvPicPr>
          <p:nvPr/>
        </p:nvPicPr>
        <p:blipFill rotWithShape="1">
          <a:blip r:embed="rId2">
            <a:extLst>
              <a:ext uri="{28A0092B-C50C-407E-A947-70E740481C1C}">
                <a14:useLocalDpi xmlns:a14="http://schemas.microsoft.com/office/drawing/2010/main" val="0"/>
              </a:ext>
            </a:extLst>
          </a:blip>
          <a:srcRect t="2038" r="2" b="2"/>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160E8D74-5780-B4E5-21C5-CD31BB926380}"/>
              </a:ext>
            </a:extLst>
          </p:cNvPr>
          <p:cNvSpPr txBox="1"/>
          <p:nvPr/>
        </p:nvSpPr>
        <p:spPr>
          <a:xfrm>
            <a:off x="533281" y="2894120"/>
            <a:ext cx="3018775" cy="1815882"/>
          </a:xfrm>
          <a:prstGeom prst="rect">
            <a:avLst/>
          </a:prstGeom>
          <a:noFill/>
        </p:spPr>
        <p:txBody>
          <a:bodyPr wrap="none" rtlCol="0">
            <a:spAutoFit/>
          </a:bodyPr>
          <a:lstStyle/>
          <a:p>
            <a:r>
              <a:rPr lang="en-GB" sz="2800" b="1" dirty="0">
                <a:solidFill>
                  <a:schemeClr val="bg1"/>
                </a:solidFill>
              </a:rPr>
              <a:t>‘ghost’ shadow</a:t>
            </a:r>
          </a:p>
          <a:p>
            <a:endParaRPr lang="en-GB" sz="2800" b="1" dirty="0">
              <a:solidFill>
                <a:schemeClr val="bg1"/>
              </a:solidFill>
            </a:endParaRPr>
          </a:p>
          <a:p>
            <a:r>
              <a:rPr lang="en-GB" sz="2800" b="1" i="0" u="none" strike="noStrike" dirty="0">
                <a:solidFill>
                  <a:schemeClr val="bg1"/>
                </a:solidFill>
                <a:effectLst/>
                <a:latin typeface="Arial" panose="020B0604020202020204" pitchFamily="34" charset="0"/>
                <a:cs typeface="Arial" panose="020B0604020202020204" pitchFamily="34" charset="0"/>
              </a:rPr>
              <a:t>Sumitomo Bank </a:t>
            </a:r>
          </a:p>
          <a:p>
            <a:r>
              <a:rPr lang="en-GB" sz="2800" b="1" dirty="0">
                <a:solidFill>
                  <a:schemeClr val="bg1"/>
                </a:solidFill>
              </a:rPr>
              <a:t>Hiroshima</a:t>
            </a:r>
          </a:p>
        </p:txBody>
      </p:sp>
    </p:spTree>
    <p:extLst>
      <p:ext uri="{BB962C8B-B14F-4D97-AF65-F5344CB8AC3E}">
        <p14:creationId xmlns:p14="http://schemas.microsoft.com/office/powerpoint/2010/main" val="33841768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4C670-509C-5939-5A19-2D6F42BA455F}"/>
            </a:ext>
          </a:extLst>
        </p:cNvPr>
        <p:cNvGrpSpPr/>
        <p:nvPr/>
      </p:nvGrpSpPr>
      <p:grpSpPr>
        <a:xfrm>
          <a:off x="0" y="0"/>
          <a:ext cx="0" cy="0"/>
          <a:chOff x="0" y="0"/>
          <a:chExt cx="0" cy="0"/>
        </a:xfrm>
      </p:grpSpPr>
      <p:pic>
        <p:nvPicPr>
          <p:cNvPr id="3074" name="Picture 2">
            <a:extLst>
              <a:ext uri="{FF2B5EF4-FFF2-40B4-BE49-F238E27FC236}">
                <a16:creationId xmlns:a16="http://schemas.microsoft.com/office/drawing/2014/main" id="{7BD3D582-AE9C-6916-71EB-75EDB1C362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25" y="76200"/>
            <a:ext cx="6096000" cy="3200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A8116EA-28C3-19F5-0F4F-9F512CF244AE}"/>
              </a:ext>
            </a:extLst>
          </p:cNvPr>
          <p:cNvSpPr txBox="1"/>
          <p:nvPr/>
        </p:nvSpPr>
        <p:spPr>
          <a:xfrm>
            <a:off x="238125" y="3714750"/>
            <a:ext cx="11687175" cy="2862322"/>
          </a:xfrm>
          <a:prstGeom prst="rect">
            <a:avLst/>
          </a:prstGeom>
          <a:noFill/>
        </p:spPr>
        <p:txBody>
          <a:bodyPr wrap="square" rtlCol="0">
            <a:spAutoFit/>
          </a:bodyPr>
          <a:lstStyle/>
          <a:p>
            <a:pPr algn="l" fontAlgn="base"/>
            <a:r>
              <a:rPr lang="en-GB" sz="1200" b="0" i="0" u="none" strike="noStrike" dirty="0">
                <a:solidFill>
                  <a:srgbClr val="656565"/>
                </a:solidFill>
                <a:effectLst/>
                <a:latin typeface="verdana" panose="020B0604030504040204" pitchFamily="34" charset="0"/>
              </a:rPr>
              <a:t>The image above is thought to be the residue of a person who was sitting at the entrance of Hiroshima Branch of Sumitomo Bank when the atomic bomb was dropped over Hiroshima. It is thought that the person depicted in the stone died immediately with the flash of the atomic bomb, or after falling down after the explosion. Some people stated that they saw the person sitting at the entrance just before the bombing. A former soldier testified that he had recovered the person's body. However, the person's identity is still unknown.</a:t>
            </a:r>
            <a:endParaRPr lang="en-GB" sz="1200" b="0" i="0" u="none" strike="noStrike" dirty="0">
              <a:solidFill>
                <a:srgbClr val="656565"/>
              </a:solidFill>
              <a:effectLst/>
              <a:latin typeface="Poppins" panose="020B0502040204020203" pitchFamily="2" charset="0"/>
            </a:endParaRPr>
          </a:p>
          <a:p>
            <a:pPr algn="l" fontAlgn="base"/>
            <a:r>
              <a:rPr lang="en-GB" sz="1200" b="0" i="0" u="none" strike="noStrike" dirty="0">
                <a:solidFill>
                  <a:srgbClr val="656565"/>
                </a:solidFill>
                <a:effectLst/>
                <a:latin typeface="verdana" panose="020B0604030504040204" pitchFamily="34" charset="0"/>
              </a:rPr>
              <a:t>The branch reopened after the war, and the entrance soon became a famous landmark of the damage caused by the atomic bombing. It was officially recognized by Hiroshima City as an A-bomb site. Throughout the 1950s the shadow was called "Human Shadow of Death". According to locals, it was the second most famous sight next to the Atomic Bomb Dome. Sumitomo Bank went to great lengths to preserve the shadow. In 1959 they built a fence surrounding the stone, and in 1967 they covered the stone with tempered glass to prevent deterioration. </a:t>
            </a:r>
            <a:endParaRPr lang="en-GB" sz="1200" b="0" i="0" u="none" strike="noStrike" dirty="0">
              <a:solidFill>
                <a:srgbClr val="656565"/>
              </a:solidFill>
              <a:effectLst/>
              <a:latin typeface="Poppins" panose="020B0502040204020203" pitchFamily="2" charset="0"/>
            </a:endParaRPr>
          </a:p>
          <a:p>
            <a:pPr algn="l" fontAlgn="base"/>
            <a:r>
              <a:rPr lang="en-GB" sz="1200" b="0" i="0" u="none" strike="noStrike" dirty="0">
                <a:solidFill>
                  <a:srgbClr val="656565"/>
                </a:solidFill>
                <a:effectLst/>
                <a:latin typeface="verdana" panose="020B0604030504040204" pitchFamily="34" charset="0"/>
              </a:rPr>
              <a:t>In 1971, the bank was rebuilt and the stone around the shadow was cut out and donated to the Hiroshima Peace Memorial Museum. The shadow had already diminished due to exposure and investigations into preservation methods are ongoing. At present, the stone is surrounded by glass.</a:t>
            </a:r>
          </a:p>
          <a:p>
            <a:pPr algn="l" fontAlgn="base"/>
            <a:endParaRPr lang="en-GB" sz="1200" dirty="0">
              <a:solidFill>
                <a:srgbClr val="656565"/>
              </a:solidFill>
              <a:latin typeface="verdana" panose="020B0604030504040204" pitchFamily="34" charset="0"/>
            </a:endParaRPr>
          </a:p>
          <a:p>
            <a:pPr algn="l" fontAlgn="base"/>
            <a:r>
              <a:rPr lang="en-GB" sz="1200" b="0" i="0" dirty="0">
                <a:solidFill>
                  <a:srgbClr val="656565"/>
                </a:solidFill>
                <a:effectLst/>
                <a:latin typeface="verdana" panose="020B0604030504040204" pitchFamily="34" charset="0"/>
              </a:rPr>
              <a:t>Some people believe that the shadows are outlines of human bodies vaporized immediately after the bombing. However, the possibility of human vaporization is not supported from a medical perspective. The ground surface temperature is thought to have ranged from 3,000 to 4,000 degrees Celsius just after the bombing. Exposing a body to this level of radiant heat would leave bones and carbonized organs behind. While radiation could severely inflame and ulcerate the skin, complete vaporization of the body is impossible.</a:t>
            </a:r>
            <a:endParaRPr lang="en-GB" sz="1200" b="0" i="0" u="none" strike="noStrike" dirty="0">
              <a:solidFill>
                <a:srgbClr val="656565"/>
              </a:solidFill>
              <a:effectLst/>
              <a:latin typeface="Poppins" panose="020B0502040204020203" pitchFamily="2" charset="0"/>
            </a:endParaRPr>
          </a:p>
        </p:txBody>
      </p:sp>
      <p:pic>
        <p:nvPicPr>
          <p:cNvPr id="3076" name="Picture 4">
            <a:extLst>
              <a:ext uri="{FF2B5EF4-FFF2-40B4-BE49-F238E27FC236}">
                <a16:creationId xmlns:a16="http://schemas.microsoft.com/office/drawing/2014/main" id="{AA355D9F-016C-19E4-B34C-06596E3745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4190" y="76200"/>
            <a:ext cx="4063522" cy="3250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3489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0F9EE-AB74-CB6E-4D00-40578ED66C0D}"/>
            </a:ext>
          </a:extLst>
        </p:cNvPr>
        <p:cNvGrpSpPr/>
        <p:nvPr/>
      </p:nvGrpSpPr>
      <p:grpSpPr>
        <a:xfrm>
          <a:off x="0" y="0"/>
          <a:ext cx="0" cy="0"/>
          <a:chOff x="0" y="0"/>
          <a:chExt cx="0" cy="0"/>
        </a:xfrm>
      </p:grpSpPr>
      <p:pic>
        <p:nvPicPr>
          <p:cNvPr id="3" name="Picture 2" descr="A close-up of a stone staircase&#10;&#10;Description automatically generated">
            <a:extLst>
              <a:ext uri="{FF2B5EF4-FFF2-40B4-BE49-F238E27FC236}">
                <a16:creationId xmlns:a16="http://schemas.microsoft.com/office/drawing/2014/main" id="{4C27B9D2-0924-C1D9-77F9-4F64FED6C8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9500" y="0"/>
            <a:ext cx="8572500" cy="6858000"/>
          </a:xfrm>
          <a:prstGeom prst="rect">
            <a:avLst/>
          </a:prstGeom>
        </p:spPr>
      </p:pic>
      <p:sp>
        <p:nvSpPr>
          <p:cNvPr id="4" name="TextBox 3">
            <a:extLst>
              <a:ext uri="{FF2B5EF4-FFF2-40B4-BE49-F238E27FC236}">
                <a16:creationId xmlns:a16="http://schemas.microsoft.com/office/drawing/2014/main" id="{4E79746F-DCC1-104D-0332-4E3BDC165597}"/>
              </a:ext>
            </a:extLst>
          </p:cNvPr>
          <p:cNvSpPr txBox="1"/>
          <p:nvPr/>
        </p:nvSpPr>
        <p:spPr>
          <a:xfrm>
            <a:off x="323850" y="933450"/>
            <a:ext cx="3048000" cy="2308324"/>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Hiroshima</a:t>
            </a:r>
          </a:p>
          <a:p>
            <a:r>
              <a:rPr lang="en-GB" sz="2400" b="1" dirty="0">
                <a:latin typeface="Arial" panose="020B0604020202020204" pitchFamily="34" charset="0"/>
                <a:cs typeface="Arial" panose="020B0604020202020204" pitchFamily="34" charset="0"/>
              </a:rPr>
              <a:t>shadow memorial</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Hiroshima Peace Memorial Park Museum, Japan</a:t>
            </a:r>
          </a:p>
        </p:txBody>
      </p:sp>
    </p:spTree>
    <p:extLst>
      <p:ext uri="{BB962C8B-B14F-4D97-AF65-F5344CB8AC3E}">
        <p14:creationId xmlns:p14="http://schemas.microsoft.com/office/powerpoint/2010/main" val="2010016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26DC5-A17F-CAA0-C9CA-32BBB6D5A71B}"/>
            </a:ext>
          </a:extLst>
        </p:cNvPr>
        <p:cNvGrpSpPr/>
        <p:nvPr/>
      </p:nvGrpSpPr>
      <p:grpSpPr>
        <a:xfrm>
          <a:off x="0" y="0"/>
          <a:ext cx="0" cy="0"/>
          <a:chOff x="0" y="0"/>
          <a:chExt cx="0" cy="0"/>
        </a:xfrm>
      </p:grpSpPr>
      <p:pic>
        <p:nvPicPr>
          <p:cNvPr id="3" name="Picture 2" descr="A sign on a building&#10;&#10;Description automatically generated">
            <a:extLst>
              <a:ext uri="{FF2B5EF4-FFF2-40B4-BE49-F238E27FC236}">
                <a16:creationId xmlns:a16="http://schemas.microsoft.com/office/drawing/2014/main" id="{C6437D10-9622-DD6F-BC98-1C11068A97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0025" y="5164"/>
            <a:ext cx="8181975" cy="6852836"/>
          </a:xfrm>
          <a:prstGeom prst="rect">
            <a:avLst/>
          </a:prstGeom>
        </p:spPr>
      </p:pic>
      <p:sp>
        <p:nvSpPr>
          <p:cNvPr id="5" name="TextBox 4">
            <a:extLst>
              <a:ext uri="{FF2B5EF4-FFF2-40B4-BE49-F238E27FC236}">
                <a16:creationId xmlns:a16="http://schemas.microsoft.com/office/drawing/2014/main" id="{25CBFA68-277F-70E2-CD96-D5D0036C94FE}"/>
              </a:ext>
            </a:extLst>
          </p:cNvPr>
          <p:cNvSpPr txBox="1"/>
          <p:nvPr/>
        </p:nvSpPr>
        <p:spPr>
          <a:xfrm>
            <a:off x="136240" y="0"/>
            <a:ext cx="6957354" cy="1569660"/>
          </a:xfrm>
          <a:prstGeom prst="rect">
            <a:avLst/>
          </a:prstGeom>
          <a:noFill/>
        </p:spPr>
        <p:txBody>
          <a:bodyPr wrap="none" rtlCol="0">
            <a:spAutoFit/>
          </a:bodyPr>
          <a:lstStyle/>
          <a:p>
            <a:r>
              <a:rPr lang="en-GB" sz="9600" b="1" dirty="0">
                <a:solidFill>
                  <a:schemeClr val="bg1">
                    <a:lumMod val="65000"/>
                  </a:schemeClr>
                </a:solidFill>
                <a:latin typeface="Arial" panose="020B0604020202020204" pitchFamily="34" charset="0"/>
                <a:cs typeface="Arial" panose="020B0604020202020204" pitchFamily="34" charset="0"/>
              </a:rPr>
              <a:t>PRESENCE</a:t>
            </a:r>
          </a:p>
        </p:txBody>
      </p:sp>
    </p:spTree>
    <p:extLst>
      <p:ext uri="{BB962C8B-B14F-4D97-AF65-F5344CB8AC3E}">
        <p14:creationId xmlns:p14="http://schemas.microsoft.com/office/powerpoint/2010/main" val="2922766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3DF01C-D3CF-C79D-889A-ABB331BF6F88}"/>
            </a:ext>
          </a:extLst>
        </p:cNvPr>
        <p:cNvGrpSpPr/>
        <p:nvPr/>
      </p:nvGrpSpPr>
      <p:grpSpPr>
        <a:xfrm>
          <a:off x="0" y="0"/>
          <a:ext cx="0" cy="0"/>
          <a:chOff x="0" y="0"/>
          <a:chExt cx="0" cy="0"/>
        </a:xfrm>
      </p:grpSpPr>
      <p:pic>
        <p:nvPicPr>
          <p:cNvPr id="3" name="Picture 2" descr="A map of a train&#10;&#10;Description automatically generated">
            <a:extLst>
              <a:ext uri="{FF2B5EF4-FFF2-40B4-BE49-F238E27FC236}">
                <a16:creationId xmlns:a16="http://schemas.microsoft.com/office/drawing/2014/main" id="{B483C690-EE40-4A46-614B-21E00E7B3B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48314"/>
          </a:xfrm>
          <a:prstGeom prst="rect">
            <a:avLst/>
          </a:prstGeom>
        </p:spPr>
      </p:pic>
    </p:spTree>
    <p:extLst>
      <p:ext uri="{BB962C8B-B14F-4D97-AF65-F5344CB8AC3E}">
        <p14:creationId xmlns:p14="http://schemas.microsoft.com/office/powerpoint/2010/main" val="2513283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840BE-6672-104A-3253-61BB09D652F4}"/>
            </a:ext>
          </a:extLst>
        </p:cNvPr>
        <p:cNvGrpSpPr/>
        <p:nvPr/>
      </p:nvGrpSpPr>
      <p:grpSpPr>
        <a:xfrm>
          <a:off x="0" y="0"/>
          <a:ext cx="0" cy="0"/>
          <a:chOff x="0" y="0"/>
          <a:chExt cx="0" cy="0"/>
        </a:xfrm>
      </p:grpSpPr>
      <p:sp>
        <p:nvSpPr>
          <p:cNvPr id="3" name="Rectangle 1">
            <a:extLst>
              <a:ext uri="{FF2B5EF4-FFF2-40B4-BE49-F238E27FC236}">
                <a16:creationId xmlns:a16="http://schemas.microsoft.com/office/drawing/2014/main" id="{D0151BED-0D14-F773-1060-2AFECEA77349}"/>
              </a:ext>
            </a:extLst>
          </p:cNvPr>
          <p:cNvSpPr>
            <a:spLocks noChangeArrowheads="1"/>
          </p:cNvSpPr>
          <p:nvPr/>
        </p:nvSpPr>
        <p:spPr bwMode="auto">
          <a:xfrm>
            <a:off x="133164" y="133082"/>
            <a:ext cx="6196615" cy="672491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cs typeface="Arial" panose="020B0604020202020204" pitchFamily="34" charset="0"/>
              </a:rPr>
              <a:t>Just after 1 p.m. on January 9, 1863, a smaller-than-average steam train loaded with Victorian dignitaries and other men in tall hats left Paddington Station, in London, and headed east, beneath the city. The world’s first underground railway was three and a half miles long and had been harrowed out of the clay by thousands of </a:t>
            </a:r>
            <a:r>
              <a:rPr kumimoji="0" lang="en-US" altLang="en-US" sz="1400" b="0" i="0" u="none" strike="noStrike" cap="none" normalizeH="0" baseline="0" dirty="0" err="1">
                <a:ln>
                  <a:noFill/>
                </a:ln>
                <a:solidFill>
                  <a:srgbClr val="000000"/>
                </a:solidFill>
                <a:effectLst/>
                <a:cs typeface="Arial" panose="020B0604020202020204" pitchFamily="34" charset="0"/>
              </a:rPr>
              <a:t>navvies</a:t>
            </a:r>
            <a:r>
              <a:rPr kumimoji="0" lang="en-US" altLang="en-US" sz="1400" b="0" i="0" u="none" strike="noStrike" cap="none" normalizeH="0" baseline="0" dirty="0">
                <a:ln>
                  <a:noFill/>
                </a:ln>
                <a:solidFill>
                  <a:srgbClr val="000000"/>
                </a:solidFill>
                <a:effectLst/>
                <a:cs typeface="Arial" panose="020B0604020202020204" pitchFamily="34" charset="0"/>
              </a:rPr>
              <a:t>, transient workers from Scotland and Ireland, during the preceding three years. The Metropolitan Railway—“The Best, Cheapest, Most Convenient and Expeditious Route”—ran from Paddington, where the great railways entered London from the west, to Farringdon, on the edge of the City. The journey took eighteen minutes.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rgbClr val="000000"/>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cs typeface="Arial" panose="020B0604020202020204" pitchFamily="34" charset="0"/>
              </a:rPr>
              <a:t>“For the first time in the history of the world, men can ride in pleasant carriages, and with considerable comfort, lower down than gas pipes and water pipes . . . lower than the graveyards,” the </a:t>
            </a:r>
            <a:r>
              <a:rPr kumimoji="0" lang="en-US" altLang="en-US" sz="1400" b="0" i="1" u="none" strike="noStrike" cap="none" normalizeH="0" baseline="0" dirty="0">
                <a:ln>
                  <a:noFill/>
                </a:ln>
                <a:solidFill>
                  <a:srgbClr val="000000"/>
                </a:solidFill>
                <a:effectLst/>
                <a:cs typeface="Arial" panose="020B0604020202020204" pitchFamily="34" charset="0"/>
              </a:rPr>
              <a:t>Daily News</a:t>
            </a:r>
            <a:r>
              <a:rPr kumimoji="0" lang="en-US" altLang="en-US" sz="1400" b="0" i="0" u="none" strike="noStrike" cap="none" normalizeH="0" baseline="0" dirty="0">
                <a:ln>
                  <a:noFill/>
                </a:ln>
                <a:solidFill>
                  <a:srgbClr val="000000"/>
                </a:solidFill>
                <a:effectLst/>
                <a:cs typeface="Arial" panose="020B0604020202020204" pitchFamily="34" charset="0"/>
              </a:rPr>
              <a:t> reported.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rgbClr val="000000"/>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cs typeface="Arial" panose="020B0604020202020204" pitchFamily="34" charset="0"/>
              </a:rPr>
              <a:t>The concept was an immediate hit with London’s travelling public, who still had to put up with occasional herds of sheep during the morning rush hour. (It was usually quickest to walk through much of the city). Smoke on the new railway was an issue: a porter was hospitalized on Day One, suffering from the “vitiated atmosphere,” and several passengers were reported to be in an “insensible state” after inhaling fumes. But the future was here. The Underground transformed London in both physical and psychological terms—what it was and what it could be.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rgbClr val="000000"/>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cs typeface="Arial" panose="020B0604020202020204" pitchFamily="34" charset="0"/>
              </a:rPr>
              <a:t>In 1872, a teen-aged Arthur Rimbaud wrote “Metropolitan” after riding the line:</a:t>
            </a:r>
            <a:endParaRPr kumimoji="0" lang="en-US" altLang="en-US" sz="14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cs typeface="Arial" panose="020B0604020202020204" pitchFamily="34" charset="0"/>
              </a:rPr>
              <a:t>Boulevards of crystal rise, crisscross—</a:t>
            </a:r>
            <a:br>
              <a:rPr kumimoji="0" lang="en-US" altLang="en-US" sz="1400" b="0" i="0" u="none" strike="noStrike" cap="none" normalizeH="0" baseline="0" dirty="0">
                <a:ln>
                  <a:noFill/>
                </a:ln>
                <a:solidFill>
                  <a:srgbClr val="000000"/>
                </a:solidFill>
                <a:effectLst/>
                <a:cs typeface="Arial" panose="020B0604020202020204" pitchFamily="34" charset="0"/>
              </a:rPr>
            </a:br>
            <a:r>
              <a:rPr kumimoji="0" lang="en-US" altLang="en-US" sz="1400" b="0" i="0" u="none" strike="noStrike" cap="none" normalizeH="0" baseline="0" dirty="0">
                <a:ln>
                  <a:noFill/>
                </a:ln>
                <a:solidFill>
                  <a:srgbClr val="000000"/>
                </a:solidFill>
                <a:effectLst/>
                <a:cs typeface="Arial" panose="020B0604020202020204" pitchFamily="34" charset="0"/>
              </a:rPr>
              <a:t>They swarm instantly with the young families of the poor,</a:t>
            </a:r>
            <a:br>
              <a:rPr kumimoji="0" lang="en-US" altLang="en-US" sz="1400" b="0" i="0" u="none" strike="noStrike" cap="none" normalizeH="0" baseline="0" dirty="0">
                <a:ln>
                  <a:noFill/>
                </a:ln>
                <a:solidFill>
                  <a:srgbClr val="000000"/>
                </a:solidFill>
                <a:effectLst/>
                <a:cs typeface="Arial" panose="020B0604020202020204" pitchFamily="34" charset="0"/>
              </a:rPr>
            </a:br>
            <a:r>
              <a:rPr kumimoji="0" lang="en-US" altLang="en-US" sz="1400" b="0" i="0" u="none" strike="noStrike" cap="none" normalizeH="0" baseline="0" dirty="0">
                <a:ln>
                  <a:noFill/>
                </a:ln>
                <a:solidFill>
                  <a:srgbClr val="000000"/>
                </a:solidFill>
                <a:effectLst/>
                <a:cs typeface="Arial" panose="020B0604020202020204" pitchFamily="34" charset="0"/>
              </a:rPr>
              <a:t>Fed from the fruit-sellers’ stands—Nothing too rich.</a:t>
            </a:r>
            <a:br>
              <a:rPr kumimoji="0" lang="en-US" altLang="en-US" sz="1400" b="0" i="0" u="none" strike="noStrike" cap="none" normalizeH="0" baseline="0" dirty="0">
                <a:ln>
                  <a:noFill/>
                </a:ln>
                <a:solidFill>
                  <a:srgbClr val="000000"/>
                </a:solidFill>
                <a:effectLst/>
                <a:cs typeface="Arial" panose="020B0604020202020204" pitchFamily="34" charset="0"/>
              </a:rPr>
            </a:br>
            <a:r>
              <a:rPr kumimoji="0" lang="en-US" altLang="en-US" sz="1400" b="0" i="0" u="none" strike="noStrike" cap="none" normalizeH="0" baseline="0" dirty="0">
                <a:ln>
                  <a:noFill/>
                </a:ln>
                <a:solidFill>
                  <a:srgbClr val="000000"/>
                </a:solidFill>
                <a:effectLst/>
                <a:cs typeface="Arial" panose="020B0604020202020204" pitchFamily="34" charset="0"/>
              </a:rPr>
              <a:t>This is the city!</a:t>
            </a:r>
            <a:endParaRPr kumimoji="0" lang="en-US" altLang="en-US" sz="14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cs typeface="Arial" panose="020B0604020202020204" pitchFamily="34" charset="0"/>
            </a:endParaRPr>
          </a:p>
        </p:txBody>
      </p:sp>
      <p:pic>
        <p:nvPicPr>
          <p:cNvPr id="5" name="Picture 4" descr="A group of people in a train&#10;&#10;Description automatically generated">
            <a:extLst>
              <a:ext uri="{FF2B5EF4-FFF2-40B4-BE49-F238E27FC236}">
                <a16:creationId xmlns:a16="http://schemas.microsoft.com/office/drawing/2014/main" id="{B22A1676-7972-7F71-A1D7-03F112D043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55886" y="934375"/>
            <a:ext cx="5736114" cy="4321206"/>
          </a:xfrm>
          <a:prstGeom prst="rect">
            <a:avLst/>
          </a:prstGeom>
        </p:spPr>
      </p:pic>
    </p:spTree>
    <p:extLst>
      <p:ext uri="{BB962C8B-B14F-4D97-AF65-F5344CB8AC3E}">
        <p14:creationId xmlns:p14="http://schemas.microsoft.com/office/powerpoint/2010/main" val="1946687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46031-D3A6-9892-A453-9553EC796C4D}"/>
            </a:ext>
          </a:extLst>
        </p:cNvPr>
        <p:cNvGrpSpPr/>
        <p:nvPr/>
      </p:nvGrpSpPr>
      <p:grpSpPr>
        <a:xfrm>
          <a:off x="0" y="0"/>
          <a:ext cx="0" cy="0"/>
          <a:chOff x="0" y="0"/>
          <a:chExt cx="0" cy="0"/>
        </a:xfrm>
      </p:grpSpPr>
      <p:pic>
        <p:nvPicPr>
          <p:cNvPr id="3" name="Picture 2" descr="High angle view of workers in a construction site&#10;&#10;Description automatically generated">
            <a:extLst>
              <a:ext uri="{FF2B5EF4-FFF2-40B4-BE49-F238E27FC236}">
                <a16:creationId xmlns:a16="http://schemas.microsoft.com/office/drawing/2014/main" id="{98E7DA28-1737-D957-EEED-0878C61464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857750" cy="6865620"/>
          </a:xfrm>
          <a:prstGeom prst="rect">
            <a:avLst/>
          </a:prstGeom>
        </p:spPr>
      </p:pic>
      <p:pic>
        <p:nvPicPr>
          <p:cNvPr id="4" name="Picture 3" descr="Several people in orange uniforms and standing in the dirt&#10;&#10;Description automatically generated with medium confidence">
            <a:extLst>
              <a:ext uri="{FF2B5EF4-FFF2-40B4-BE49-F238E27FC236}">
                <a16:creationId xmlns:a16="http://schemas.microsoft.com/office/drawing/2014/main" id="{27FFDB97-5DC8-81BC-0F12-7AB5B55A5B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0520" y="7620"/>
            <a:ext cx="6861479" cy="4574319"/>
          </a:xfrm>
          <a:prstGeom prst="rect">
            <a:avLst/>
          </a:prstGeom>
        </p:spPr>
      </p:pic>
      <p:sp>
        <p:nvSpPr>
          <p:cNvPr id="5" name="TextBox 4">
            <a:extLst>
              <a:ext uri="{FF2B5EF4-FFF2-40B4-BE49-F238E27FC236}">
                <a16:creationId xmlns:a16="http://schemas.microsoft.com/office/drawing/2014/main" id="{35CA5899-95EF-53C3-0563-0D659443CD44}"/>
              </a:ext>
            </a:extLst>
          </p:cNvPr>
          <p:cNvSpPr txBox="1"/>
          <p:nvPr/>
        </p:nvSpPr>
        <p:spPr>
          <a:xfrm>
            <a:off x="5330520" y="5226784"/>
            <a:ext cx="6775755" cy="163121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Farringdon Station, Crossrail, TfL - Charterhouse Square  2016</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12 inhumations dating to 1340s / 50s – height of the Black Death / Bubonic plague.</a:t>
            </a:r>
          </a:p>
        </p:txBody>
      </p:sp>
    </p:spTree>
    <p:extLst>
      <p:ext uri="{BB962C8B-B14F-4D97-AF65-F5344CB8AC3E}">
        <p14:creationId xmlns:p14="http://schemas.microsoft.com/office/powerpoint/2010/main" val="420454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0612F6-BE41-9F40-30FE-D9941A9D50B3}"/>
            </a:ext>
          </a:extLst>
        </p:cNvPr>
        <p:cNvGrpSpPr/>
        <p:nvPr/>
      </p:nvGrpSpPr>
      <p:grpSpPr>
        <a:xfrm>
          <a:off x="0" y="0"/>
          <a:ext cx="0" cy="0"/>
          <a:chOff x="0" y="0"/>
          <a:chExt cx="0" cy="0"/>
        </a:xfrm>
      </p:grpSpPr>
      <p:sp>
        <p:nvSpPr>
          <p:cNvPr id="3" name="Rectangle 1">
            <a:extLst>
              <a:ext uri="{FF2B5EF4-FFF2-40B4-BE49-F238E27FC236}">
                <a16:creationId xmlns:a16="http://schemas.microsoft.com/office/drawing/2014/main" id="{843A0568-F2CC-D963-22D2-5CCDD3B181C2}"/>
              </a:ext>
            </a:extLst>
          </p:cNvPr>
          <p:cNvSpPr>
            <a:spLocks noChangeArrowheads="1"/>
          </p:cNvSpPr>
          <p:nvPr/>
        </p:nvSpPr>
        <p:spPr bwMode="auto">
          <a:xfrm>
            <a:off x="159797" y="151179"/>
            <a:ext cx="6116716" cy="655564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GB" sz="1400" dirty="0">
                <a:cs typeface="Arial" panose="020B0604020202020204" pitchFamily="34" charset="0"/>
              </a:rPr>
              <a:t>O</a:t>
            </a:r>
            <a:r>
              <a:rPr lang="en-GB" sz="1400" b="0" i="0" u="none" strike="noStrike" dirty="0">
                <a:effectLst/>
                <a:cs typeface="Arial" panose="020B0604020202020204" pitchFamily="34" charset="0"/>
              </a:rPr>
              <a:t>fficially opened by Queen Elizabeth II on 17</a:t>
            </a:r>
            <a:r>
              <a:rPr lang="en-GB" sz="1400" b="0" i="0" u="none" strike="noStrike" baseline="30000" dirty="0">
                <a:effectLst/>
                <a:cs typeface="Arial" panose="020B0604020202020204" pitchFamily="34" charset="0"/>
              </a:rPr>
              <a:t>th</a:t>
            </a:r>
            <a:r>
              <a:rPr lang="en-GB" sz="1400" b="0" i="0" u="none" strike="noStrike" dirty="0">
                <a:effectLst/>
                <a:cs typeface="Arial" panose="020B0604020202020204" pitchFamily="34" charset="0"/>
              </a:rPr>
              <a:t> May 2022 during her Platinum Jubilee year.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cap="none" normalizeH="0" baseline="0" dirty="0">
              <a:ln>
                <a:noFill/>
              </a:ln>
              <a:solidFill>
                <a:srgbClr val="4007A2"/>
              </a:solidFill>
              <a:latin typeface="-apple-system"/>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cs typeface="Arial" panose="020B0604020202020204" pitchFamily="34" charset="0"/>
              </a:rPr>
              <a:t>A shade after 6:30 a.m. on the morning of May 24</a:t>
            </a:r>
            <a:r>
              <a:rPr kumimoji="0" lang="en-US" altLang="en-US" sz="1400" b="0" i="0" u="none" strike="noStrike" cap="none" normalizeH="0" baseline="30000" dirty="0">
                <a:ln>
                  <a:noFill/>
                </a:ln>
                <a:solidFill>
                  <a:srgbClr val="000000"/>
                </a:solidFill>
                <a:effectLst/>
                <a:cs typeface="Arial" panose="020B0604020202020204" pitchFamily="34" charset="0"/>
              </a:rPr>
              <a:t>th</a:t>
            </a:r>
            <a:r>
              <a:rPr lang="en-US" altLang="en-US" sz="1400" dirty="0">
                <a:solidFill>
                  <a:srgbClr val="000000"/>
                </a:solidFill>
                <a:cs typeface="Arial" panose="020B0604020202020204" pitchFamily="34" charset="0"/>
              </a:rPr>
              <a:t>, </a:t>
            </a:r>
            <a:r>
              <a:rPr kumimoji="0" lang="en-US" altLang="en-US" sz="1400" b="0" i="0" u="none" strike="noStrike" cap="none" normalizeH="0" baseline="0" dirty="0">
                <a:ln>
                  <a:noFill/>
                </a:ln>
                <a:solidFill>
                  <a:srgbClr val="000000"/>
                </a:solidFill>
                <a:effectLst/>
                <a:cs typeface="Arial" panose="020B0604020202020204" pitchFamily="34" charset="0"/>
              </a:rPr>
              <a:t>the first pair of trains on London’s new Elizabeth Line set off: from Paddington, once again, and from Abbey Wood, at one of its easterly ends.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rgbClr val="000000"/>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cs typeface="Arial" panose="020B0604020202020204" pitchFamily="34" charset="0"/>
              </a:rPr>
              <a:t>There were no men in tall hats, getting vitiated, just a giddy crowd, ready for some good post-Covid news, standing under umbrellas in the rain.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rgbClr val="000000"/>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cs typeface="Arial" panose="020B0604020202020204" pitchFamily="34" charset="0"/>
              </a:rPr>
              <a:t>The Elizabeth Line was four years late, wildly over budget, and beautiful as hell. It runs for sixty miles through London, with a fork at either end, connecting Berkshire and Heathrow Airport, in the west, to Essex and Kent, in the east. It is the express train, right through the guts of the city—Bond Street, Tottenham Court Road, Whitechapel—that London has never had.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rgbClr val="000000"/>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cs typeface="Arial" panose="020B0604020202020204" pitchFamily="34" charset="0"/>
              </a:rPr>
              <a:t>Twenty billion pounds. Two new tunnels, bored for twenty-six weaving miles, under the streets. Ten new stations, with platforms and trains twice the length of standard Tube trains, excavated and somehow placed alongside or under the existing network. Can you imagine? It is the most significant improvement to how people will move around the city in fifty years.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rgbClr val="000000"/>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cs typeface="Arial" panose="020B0604020202020204" pitchFamily="34" charset="0"/>
              </a:rPr>
              <a:t>Sadiq Khan, the Mayor, who rode the first train out of Paddington, said he was “so excited—like that little boy on Christmas Eve, waiting for Santa.” In the hundred and fifty-nine years between the departure of the first Metropolitan Railway steam train and the opening of the Elizabeth Line in the spring of 2022, the journey time between Paddington and Farringdon shrank from eighteen minutes to fourteen.</a:t>
            </a:r>
            <a:endParaRPr kumimoji="0" lang="en-US" altLang="en-US" sz="1100" b="0" i="0" u="none" strike="noStrike" cap="none" normalizeH="0" baseline="0" dirty="0">
              <a:ln>
                <a:noFill/>
              </a:ln>
              <a:solidFill>
                <a:schemeClr val="tx1"/>
              </a:solidFill>
              <a:effectLst/>
              <a:cs typeface="Arial" panose="020B0604020202020204" pitchFamily="34" charset="0"/>
            </a:endParaRPr>
          </a:p>
        </p:txBody>
      </p:sp>
      <p:pic>
        <p:nvPicPr>
          <p:cNvPr id="4" name="Picture 3" descr="A person in a yellow coat and hat&#10;&#10;Description automatically generated">
            <a:extLst>
              <a:ext uri="{FF2B5EF4-FFF2-40B4-BE49-F238E27FC236}">
                <a16:creationId xmlns:a16="http://schemas.microsoft.com/office/drawing/2014/main" id="{95555ED5-9686-D2B3-6C9A-E9D551C144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3056" y="1"/>
            <a:ext cx="4938944" cy="3292629"/>
          </a:xfrm>
          <a:prstGeom prst="rect">
            <a:avLst/>
          </a:prstGeom>
        </p:spPr>
      </p:pic>
      <p:pic>
        <p:nvPicPr>
          <p:cNvPr id="6" name="Picture 5" descr="A tunnel with a few tunnels&#10;&#10;Description automatically generated with medium confidence">
            <a:extLst>
              <a:ext uri="{FF2B5EF4-FFF2-40B4-BE49-F238E27FC236}">
                <a16:creationId xmlns:a16="http://schemas.microsoft.com/office/drawing/2014/main" id="{23F5CB70-2E2B-DD8F-02DB-3C4A5E5C34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3056" y="3565370"/>
            <a:ext cx="4938944" cy="3292629"/>
          </a:xfrm>
          <a:prstGeom prst="rect">
            <a:avLst/>
          </a:prstGeom>
        </p:spPr>
      </p:pic>
    </p:spTree>
    <p:extLst>
      <p:ext uri="{BB962C8B-B14F-4D97-AF65-F5344CB8AC3E}">
        <p14:creationId xmlns:p14="http://schemas.microsoft.com/office/powerpoint/2010/main" val="27623064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C8BED-2010-B8F8-7142-8FD25FA5CADE}"/>
            </a:ext>
          </a:extLst>
        </p:cNvPr>
        <p:cNvGrpSpPr/>
        <p:nvPr/>
      </p:nvGrpSpPr>
      <p:grpSpPr>
        <a:xfrm>
          <a:off x="0" y="0"/>
          <a:ext cx="0" cy="0"/>
          <a:chOff x="0" y="0"/>
          <a:chExt cx="0" cy="0"/>
        </a:xfrm>
      </p:grpSpPr>
      <p:pic>
        <p:nvPicPr>
          <p:cNvPr id="3" name="Picture 2" descr="A group of people walking in a building&#10;&#10;Description automatically generated">
            <a:extLst>
              <a:ext uri="{FF2B5EF4-FFF2-40B4-BE49-F238E27FC236}">
                <a16:creationId xmlns:a16="http://schemas.microsoft.com/office/drawing/2014/main" id="{67AF6E72-C482-8CCC-5083-C5C245F344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0" y="0"/>
            <a:ext cx="9144000" cy="6858000"/>
          </a:xfrm>
          <a:prstGeom prst="rect">
            <a:avLst/>
          </a:prstGeom>
        </p:spPr>
      </p:pic>
      <p:pic>
        <p:nvPicPr>
          <p:cNvPr id="4" name="Picture 3" descr="A group of people standing in a tunnel&#10;&#10;Description automatically generated">
            <a:extLst>
              <a:ext uri="{FF2B5EF4-FFF2-40B4-BE49-F238E27FC236}">
                <a16:creationId xmlns:a16="http://schemas.microsoft.com/office/drawing/2014/main" id="{256B678D-C977-4B99-0455-1B2A18A6F0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3620343" cy="2432051"/>
          </a:xfrm>
          <a:prstGeom prst="rect">
            <a:avLst/>
          </a:prstGeom>
        </p:spPr>
      </p:pic>
      <p:pic>
        <p:nvPicPr>
          <p:cNvPr id="5" name="Picture 4" descr="A group of people in a subway&#10;&#10;Description automatically generated">
            <a:extLst>
              <a:ext uri="{FF2B5EF4-FFF2-40B4-BE49-F238E27FC236}">
                <a16:creationId xmlns:a16="http://schemas.microsoft.com/office/drawing/2014/main" id="{B4A700B3-D59E-CCA5-1726-C940633718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2407469"/>
            <a:ext cx="3620343" cy="2018481"/>
          </a:xfrm>
          <a:prstGeom prst="rect">
            <a:avLst/>
          </a:prstGeom>
        </p:spPr>
      </p:pic>
      <p:pic>
        <p:nvPicPr>
          <p:cNvPr id="7" name="Picture 6" descr="A group of people in a subway&#10;&#10;Description automatically generated">
            <a:extLst>
              <a:ext uri="{FF2B5EF4-FFF2-40B4-BE49-F238E27FC236}">
                <a16:creationId xmlns:a16="http://schemas.microsoft.com/office/drawing/2014/main" id="{31822C52-5A69-611D-FD28-3281563540C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4401369"/>
            <a:ext cx="3620342" cy="2432050"/>
          </a:xfrm>
          <a:prstGeom prst="rect">
            <a:avLst/>
          </a:prstGeom>
        </p:spPr>
      </p:pic>
    </p:spTree>
    <p:extLst>
      <p:ext uri="{BB962C8B-B14F-4D97-AF65-F5344CB8AC3E}">
        <p14:creationId xmlns:p14="http://schemas.microsoft.com/office/powerpoint/2010/main" val="769863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F66C8-A5C9-4E81-4D48-7362D7ADFE22}"/>
            </a:ext>
          </a:extLst>
        </p:cNvPr>
        <p:cNvGrpSpPr/>
        <p:nvPr/>
      </p:nvGrpSpPr>
      <p:grpSpPr>
        <a:xfrm>
          <a:off x="0" y="0"/>
          <a:ext cx="0" cy="0"/>
          <a:chOff x="0" y="0"/>
          <a:chExt cx="0" cy="0"/>
        </a:xfrm>
      </p:grpSpPr>
      <p:pic>
        <p:nvPicPr>
          <p:cNvPr id="3" name="Picture 2" descr="Escalators in a building&#10;&#10;Description automatically generated">
            <a:extLst>
              <a:ext uri="{FF2B5EF4-FFF2-40B4-BE49-F238E27FC236}">
                <a16:creationId xmlns:a16="http://schemas.microsoft.com/office/drawing/2014/main" id="{35130C0D-BE93-29C1-1DA2-ABAD06564F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Tree>
    <p:extLst>
      <p:ext uri="{BB962C8B-B14F-4D97-AF65-F5344CB8AC3E}">
        <p14:creationId xmlns:p14="http://schemas.microsoft.com/office/powerpoint/2010/main" val="2165339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0E087-424D-BB49-D65C-6263C5318168}"/>
            </a:ext>
          </a:extLst>
        </p:cNvPr>
        <p:cNvGrpSpPr/>
        <p:nvPr/>
      </p:nvGrpSpPr>
      <p:grpSpPr>
        <a:xfrm>
          <a:off x="0" y="0"/>
          <a:ext cx="0" cy="0"/>
          <a:chOff x="0" y="0"/>
          <a:chExt cx="0" cy="0"/>
        </a:xfrm>
      </p:grpSpPr>
      <p:pic>
        <p:nvPicPr>
          <p:cNvPr id="3" name="Picture 2" descr="A escalator in a subway station&#10;&#10;Description automatically generated">
            <a:extLst>
              <a:ext uri="{FF2B5EF4-FFF2-40B4-BE49-F238E27FC236}">
                <a16:creationId xmlns:a16="http://schemas.microsoft.com/office/drawing/2014/main" id="{C0DC42B1-8EBD-1843-4C54-6D0EC1E3C0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80607"/>
          </a:xfrm>
          <a:prstGeom prst="rect">
            <a:avLst/>
          </a:prstGeom>
        </p:spPr>
      </p:pic>
    </p:spTree>
    <p:extLst>
      <p:ext uri="{BB962C8B-B14F-4D97-AF65-F5344CB8AC3E}">
        <p14:creationId xmlns:p14="http://schemas.microsoft.com/office/powerpoint/2010/main" val="381220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DA1F6-2B15-F01A-9964-0BC68B0B4674}"/>
            </a:ext>
          </a:extLst>
        </p:cNvPr>
        <p:cNvGrpSpPr/>
        <p:nvPr/>
      </p:nvGrpSpPr>
      <p:grpSpPr>
        <a:xfrm>
          <a:off x="0" y="0"/>
          <a:ext cx="0" cy="0"/>
          <a:chOff x="0" y="0"/>
          <a:chExt cx="0" cy="0"/>
        </a:xfrm>
      </p:grpSpPr>
      <p:pic>
        <p:nvPicPr>
          <p:cNvPr id="3" name="Picture 2" descr="Long shot of a tunnel&#10;&#10;Description automatically generated">
            <a:extLst>
              <a:ext uri="{FF2B5EF4-FFF2-40B4-BE49-F238E27FC236}">
                <a16:creationId xmlns:a16="http://schemas.microsoft.com/office/drawing/2014/main" id="{C8D08963-15A1-C579-8720-F5959B6378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30341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61573-AEB3-0F6B-CF15-A44E58943547}"/>
            </a:ext>
          </a:extLst>
        </p:cNvPr>
        <p:cNvGrpSpPr/>
        <p:nvPr/>
      </p:nvGrpSpPr>
      <p:grpSpPr>
        <a:xfrm>
          <a:off x="0" y="0"/>
          <a:ext cx="0" cy="0"/>
          <a:chOff x="0" y="0"/>
          <a:chExt cx="0" cy="0"/>
        </a:xfrm>
      </p:grpSpPr>
      <p:pic>
        <p:nvPicPr>
          <p:cNvPr id="3" name="Picture 2" descr="People in a subway station&#10;&#10;Description automatically generated">
            <a:extLst>
              <a:ext uri="{FF2B5EF4-FFF2-40B4-BE49-F238E27FC236}">
                <a16:creationId xmlns:a16="http://schemas.microsoft.com/office/drawing/2014/main" id="{4ACC33AD-A474-286E-FD8C-DC6C2B673F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160215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EB344-31BC-C877-9864-D37082916DE6}"/>
            </a:ext>
          </a:extLst>
        </p:cNvPr>
        <p:cNvGrpSpPr/>
        <p:nvPr/>
      </p:nvGrpSpPr>
      <p:grpSpPr>
        <a:xfrm>
          <a:off x="0" y="0"/>
          <a:ext cx="0" cy="0"/>
          <a:chOff x="0" y="0"/>
          <a:chExt cx="0" cy="0"/>
        </a:xfrm>
      </p:grpSpPr>
      <p:sp>
        <p:nvSpPr>
          <p:cNvPr id="3" name="Rectangle 1">
            <a:extLst>
              <a:ext uri="{FF2B5EF4-FFF2-40B4-BE49-F238E27FC236}">
                <a16:creationId xmlns:a16="http://schemas.microsoft.com/office/drawing/2014/main" id="{383F10C7-3BF7-A62C-E43A-12E7AED299A9}"/>
              </a:ext>
            </a:extLst>
          </p:cNvPr>
          <p:cNvSpPr>
            <a:spLocks noChangeArrowheads="1"/>
          </p:cNvSpPr>
          <p:nvPr/>
        </p:nvSpPr>
        <p:spPr bwMode="auto">
          <a:xfrm>
            <a:off x="124287" y="1417031"/>
            <a:ext cx="5734975" cy="397031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GB" sz="1400" b="0" i="0" dirty="0">
                <a:solidFill>
                  <a:srgbClr val="000000"/>
                </a:solidFill>
                <a:effectLst/>
                <a:cs typeface="Arial" panose="020B0604020202020204" pitchFamily="34" charset="0"/>
              </a:rPr>
              <a:t>As a place to be, the Elizabeth Line is nothing like the Tube, which is brisk, hot, cacophonous—a realm of unsolicited bodily intimacy, bottlenecks, and sudden winds. I asked Dewhirst how he thought passengers would react in a few days’ time, and he told me to paraphrase his reply, which was W.T.F. “Like, I know Crossrail was expensive and late,” he said. “But wow.” The revolutionary thing about the Elizabeth Line is that it is not a subway at all. Hundreds of thousands of commuters will no longer have to disembark at London’s ring of mainline stations and funnel into the cramped platforms of the Tube. They can ride right into town, or straight through to the other side, if they are in the mood. Dewhirst said that the best comparison for the Elizabeth Line was the R.E.R., in Paris. “It’s more than a Tube,” he said. “It’s a </a:t>
            </a:r>
            <a:r>
              <a:rPr lang="en-GB" sz="1400" b="0" i="1" dirty="0">
                <a:solidFill>
                  <a:srgbClr val="000000"/>
                </a:solidFill>
                <a:effectLst/>
                <a:cs typeface="Arial" panose="020B0604020202020204" pitchFamily="34" charset="0"/>
              </a:rPr>
              <a:t>mode</a:t>
            </a:r>
            <a:r>
              <a:rPr lang="en-GB" sz="1400" b="0" i="0" dirty="0">
                <a:solidFill>
                  <a:srgbClr val="000000"/>
                </a:solidFill>
                <a:effectLst/>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sz="1400" dirty="0">
              <a:solidFill>
                <a:srgbClr val="000000"/>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rgbClr val="000000"/>
              </a:solidFill>
              <a:effectLst/>
              <a:cs typeface="Arial" panose="020B0604020202020204" pitchFamily="34" charset="0"/>
            </a:endParaRPr>
          </a:p>
          <a:p>
            <a:pPr algn="l"/>
            <a:r>
              <a:rPr lang="en-GB" sz="1400" b="1" i="0" dirty="0">
                <a:solidFill>
                  <a:srgbClr val="000000"/>
                </a:solidFill>
                <a:effectLst/>
                <a:cs typeface="Arial" panose="020B0604020202020204" pitchFamily="34" charset="0"/>
              </a:rPr>
              <a:t>By </a:t>
            </a:r>
            <a:r>
              <a:rPr lang="en-GB" sz="1400" b="1" i="0" u="none" strike="noStrike" dirty="0">
                <a:solidFill>
                  <a:srgbClr val="000000"/>
                </a:solidFill>
                <a:effectLst/>
                <a:cs typeface="Arial" panose="020B0604020202020204" pitchFamily="34" charset="0"/>
              </a:rPr>
              <a:t>Sam Knight</a:t>
            </a:r>
            <a:endParaRPr lang="en-GB" sz="1400" b="1" i="0" dirty="0">
              <a:solidFill>
                <a:srgbClr val="000000"/>
              </a:solidFill>
              <a:effectLst/>
              <a:cs typeface="Arial" panose="020B0604020202020204" pitchFamily="34" charset="0"/>
            </a:endParaRPr>
          </a:p>
          <a:p>
            <a:r>
              <a:rPr lang="en-GB" sz="1400" dirty="0">
                <a:cs typeface="Arial" panose="020B0604020202020204" pitchFamily="34" charset="0"/>
              </a:rPr>
              <a:t>May 27, 2022</a:t>
            </a:r>
            <a:endParaRPr lang="en-GB" sz="1400" dirty="0">
              <a:solidFill>
                <a:srgbClr val="000000"/>
              </a:solidFill>
              <a:cs typeface="Arial" panose="020B0604020202020204" pitchFamily="34" charset="0"/>
            </a:endParaRPr>
          </a:p>
          <a:p>
            <a:r>
              <a:rPr kumimoji="0" lang="en-GB" altLang="en-US" sz="1400" b="0" i="0" u="none" strike="noStrike" cap="none" normalizeH="0" baseline="0" dirty="0">
                <a:ln>
                  <a:noFill/>
                </a:ln>
                <a:solidFill>
                  <a:srgbClr val="000000"/>
                </a:solidFill>
                <a:effectLst/>
                <a:cs typeface="Arial" panose="020B0604020202020204" pitchFamily="34" charset="0"/>
              </a:rPr>
              <a:t>The New Yorker</a:t>
            </a:r>
            <a:endParaRPr kumimoji="0" lang="en-US" altLang="en-US" sz="1400" b="0" i="0" u="none" strike="noStrike" cap="none" normalizeH="0" baseline="0" dirty="0">
              <a:ln>
                <a:noFill/>
              </a:ln>
              <a:solidFill>
                <a:schemeClr val="tx1"/>
              </a:solidFill>
              <a:effectLst/>
              <a:cs typeface="Arial" panose="020B0604020202020204" pitchFamily="34" charset="0"/>
            </a:endParaRPr>
          </a:p>
        </p:txBody>
      </p:sp>
      <p:pic>
        <p:nvPicPr>
          <p:cNvPr id="2" name="Picture 1" descr="People walking in a subway station&#10;&#10;Description automatically generated">
            <a:extLst>
              <a:ext uri="{FF2B5EF4-FFF2-40B4-BE49-F238E27FC236}">
                <a16:creationId xmlns:a16="http://schemas.microsoft.com/office/drawing/2014/main" id="{E9DA705A-0A7E-85F2-BABF-BD2412A83D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9060" y="0"/>
            <a:ext cx="6172940" cy="6858000"/>
          </a:xfrm>
          <a:prstGeom prst="rect">
            <a:avLst/>
          </a:prstGeom>
        </p:spPr>
      </p:pic>
    </p:spTree>
    <p:extLst>
      <p:ext uri="{BB962C8B-B14F-4D97-AF65-F5344CB8AC3E}">
        <p14:creationId xmlns:p14="http://schemas.microsoft.com/office/powerpoint/2010/main" val="36495706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9C836-A83A-F7BC-9118-80FB71A3F360}"/>
            </a:ext>
          </a:extLst>
        </p:cNvPr>
        <p:cNvGrpSpPr/>
        <p:nvPr/>
      </p:nvGrpSpPr>
      <p:grpSpPr>
        <a:xfrm>
          <a:off x="0" y="0"/>
          <a:ext cx="0" cy="0"/>
          <a:chOff x="0" y="0"/>
          <a:chExt cx="0" cy="0"/>
        </a:xfrm>
      </p:grpSpPr>
      <p:sp>
        <p:nvSpPr>
          <p:cNvPr id="3" name="Rectangle 1">
            <a:extLst>
              <a:ext uri="{FF2B5EF4-FFF2-40B4-BE49-F238E27FC236}">
                <a16:creationId xmlns:a16="http://schemas.microsoft.com/office/drawing/2014/main" id="{AD6DDA67-0075-4FBC-BB05-5CC9F0077879}"/>
              </a:ext>
            </a:extLst>
          </p:cNvPr>
          <p:cNvSpPr>
            <a:spLocks noChangeArrowheads="1"/>
          </p:cNvSpPr>
          <p:nvPr/>
        </p:nvSpPr>
        <p:spPr bwMode="auto">
          <a:xfrm>
            <a:off x="124287" y="3159434"/>
            <a:ext cx="5734975" cy="353943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lang="en-GB" sz="1400" dirty="0">
              <a:solidFill>
                <a:srgbClr val="000000"/>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1400" b="0" i="0" dirty="0">
                <a:solidFill>
                  <a:srgbClr val="000000"/>
                </a:solidFill>
                <a:effectLst/>
                <a:cs typeface="Arial" panose="020B0604020202020204" pitchFamily="34" charset="0"/>
              </a:rPr>
              <a:t>A couple found each other on an unfamiliar platform and kissed. A boy was carrying a silver “5” balloon, to celebrate his birthday. A man was whistling “Fly Me to the Moon.” Everywhere the line was being ridden on and written upon and joined to the movements of the city for the first time. Another boy, perhaps four years old, took his seat in an exaggerated fashion, rocking himself up and down, and making an older man laugh. The older man was a retired doctor, named Mike Young, who was exploring the line with his companion, John Vaughan, the manager of a medical practice. They were riding the train from the Barbican, where they lived, to Abbey Wood, at the end of the line, a place they had never been.</a:t>
            </a:r>
            <a:endParaRPr lang="en-GB" sz="1400" dirty="0">
              <a:solidFill>
                <a:srgbClr val="000000"/>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rgbClr val="000000"/>
              </a:solidFill>
              <a:effectLst/>
              <a:cs typeface="Arial" panose="020B0604020202020204" pitchFamily="34" charset="0"/>
            </a:endParaRPr>
          </a:p>
          <a:p>
            <a:pPr algn="l"/>
            <a:r>
              <a:rPr lang="en-GB" sz="1400" b="1" i="0" dirty="0">
                <a:solidFill>
                  <a:srgbClr val="000000"/>
                </a:solidFill>
                <a:effectLst/>
                <a:cs typeface="Arial" panose="020B0604020202020204" pitchFamily="34" charset="0"/>
              </a:rPr>
              <a:t>By </a:t>
            </a:r>
            <a:r>
              <a:rPr lang="en-GB" sz="1400" b="1" i="0" u="none" strike="noStrike" dirty="0">
                <a:solidFill>
                  <a:srgbClr val="000000"/>
                </a:solidFill>
                <a:effectLst/>
                <a:cs typeface="Arial" panose="020B0604020202020204" pitchFamily="34" charset="0"/>
                <a:hlinkClick r:id="rId2"/>
              </a:rPr>
              <a:t>Sam Knight</a:t>
            </a:r>
            <a:endParaRPr lang="en-GB" sz="1400" b="1" i="0" dirty="0">
              <a:solidFill>
                <a:srgbClr val="000000"/>
              </a:solidFill>
              <a:effectLst/>
              <a:cs typeface="Arial" panose="020B0604020202020204" pitchFamily="34" charset="0"/>
            </a:endParaRPr>
          </a:p>
          <a:p>
            <a:r>
              <a:rPr lang="en-GB" sz="1400" dirty="0">
                <a:cs typeface="Arial" panose="020B0604020202020204" pitchFamily="34" charset="0"/>
              </a:rPr>
              <a:t>May 27, 2022</a:t>
            </a:r>
            <a:endParaRPr lang="en-GB" sz="1400" dirty="0">
              <a:solidFill>
                <a:srgbClr val="000000"/>
              </a:solidFill>
              <a:cs typeface="Arial" panose="020B0604020202020204" pitchFamily="34" charset="0"/>
            </a:endParaRPr>
          </a:p>
          <a:p>
            <a:r>
              <a:rPr kumimoji="0" lang="en-GB" altLang="en-US" sz="1400" b="0" i="0" u="none" strike="noStrike" cap="none" normalizeH="0" baseline="0" dirty="0">
                <a:ln>
                  <a:noFill/>
                </a:ln>
                <a:solidFill>
                  <a:srgbClr val="000000"/>
                </a:solidFill>
                <a:effectLst/>
                <a:cs typeface="Arial" panose="020B0604020202020204" pitchFamily="34" charset="0"/>
              </a:rPr>
              <a:t>The New Yorker</a:t>
            </a:r>
            <a:endParaRPr kumimoji="0" lang="en-US" altLang="en-US" sz="1400" b="0" i="0" u="none" strike="noStrike" cap="none" normalizeH="0" baseline="0" dirty="0">
              <a:ln>
                <a:noFill/>
              </a:ln>
              <a:solidFill>
                <a:schemeClr val="tx1"/>
              </a:solidFill>
              <a:effectLst/>
              <a:cs typeface="Arial" panose="020B0604020202020204" pitchFamily="34" charset="0"/>
            </a:endParaRPr>
          </a:p>
        </p:txBody>
      </p:sp>
      <p:pic>
        <p:nvPicPr>
          <p:cNvPr id="2" name="Picture 1" descr="People walking in a subway station&#10;&#10;Description automatically generated">
            <a:extLst>
              <a:ext uri="{FF2B5EF4-FFF2-40B4-BE49-F238E27FC236}">
                <a16:creationId xmlns:a16="http://schemas.microsoft.com/office/drawing/2014/main" id="{C2FBC047-7D4B-9A25-A08C-D656E83B55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9060" y="0"/>
            <a:ext cx="6172940" cy="6858000"/>
          </a:xfrm>
          <a:prstGeom prst="rect">
            <a:avLst/>
          </a:prstGeom>
        </p:spPr>
      </p:pic>
      <p:sp>
        <p:nvSpPr>
          <p:cNvPr id="4" name="TextBox 3">
            <a:extLst>
              <a:ext uri="{FF2B5EF4-FFF2-40B4-BE49-F238E27FC236}">
                <a16:creationId xmlns:a16="http://schemas.microsoft.com/office/drawing/2014/main" id="{51C03AF0-F168-5678-A725-8CDDF0C46FE2}"/>
              </a:ext>
            </a:extLst>
          </p:cNvPr>
          <p:cNvSpPr txBox="1"/>
          <p:nvPr/>
        </p:nvSpPr>
        <p:spPr>
          <a:xfrm>
            <a:off x="13886" y="239698"/>
            <a:ext cx="6082114" cy="1323439"/>
          </a:xfrm>
          <a:prstGeom prst="rect">
            <a:avLst/>
          </a:prstGeom>
          <a:noFill/>
        </p:spPr>
        <p:txBody>
          <a:bodyPr wrap="none" rtlCol="0">
            <a:spAutoFit/>
          </a:bodyPr>
          <a:lstStyle/>
          <a:p>
            <a:r>
              <a:rPr lang="en-GB" sz="4000" b="1" dirty="0">
                <a:solidFill>
                  <a:schemeClr val="bg1">
                    <a:lumMod val="65000"/>
                  </a:schemeClr>
                </a:solidFill>
                <a:latin typeface="Arial" panose="020B0604020202020204" pitchFamily="34" charset="0"/>
                <a:cs typeface="Arial" panose="020B0604020202020204" pitchFamily="34" charset="0"/>
              </a:rPr>
              <a:t>(UN)CHOREOGRAPHED</a:t>
            </a:r>
          </a:p>
          <a:p>
            <a:r>
              <a:rPr lang="en-GB" sz="4000" b="1" dirty="0">
                <a:solidFill>
                  <a:schemeClr val="bg1">
                    <a:lumMod val="65000"/>
                  </a:schemeClr>
                </a:solidFill>
                <a:latin typeface="Arial" panose="020B0604020202020204" pitchFamily="34" charset="0"/>
                <a:cs typeface="Arial" panose="020B0604020202020204" pitchFamily="34" charset="0"/>
              </a:rPr>
              <a:t>PRESENCE(S)</a:t>
            </a:r>
          </a:p>
        </p:txBody>
      </p:sp>
    </p:spTree>
    <p:extLst>
      <p:ext uri="{BB962C8B-B14F-4D97-AF65-F5344CB8AC3E}">
        <p14:creationId xmlns:p14="http://schemas.microsoft.com/office/powerpoint/2010/main" val="19129467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450548-9CEB-308B-76EC-B051A1E027FC}"/>
            </a:ext>
          </a:extLst>
        </p:cNvPr>
        <p:cNvGrpSpPr/>
        <p:nvPr/>
      </p:nvGrpSpPr>
      <p:grpSpPr>
        <a:xfrm>
          <a:off x="0" y="0"/>
          <a:ext cx="0" cy="0"/>
          <a:chOff x="0" y="0"/>
          <a:chExt cx="0" cy="0"/>
        </a:xfrm>
      </p:grpSpPr>
      <p:pic>
        <p:nvPicPr>
          <p:cNvPr id="3" name="Picture 2" descr="A sign on a wall&#10;&#10;Description automatically generated">
            <a:extLst>
              <a:ext uri="{FF2B5EF4-FFF2-40B4-BE49-F238E27FC236}">
                <a16:creationId xmlns:a16="http://schemas.microsoft.com/office/drawing/2014/main" id="{BBEE8321-8900-04A3-1687-86888ACD4D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0277475" cy="6848974"/>
          </a:xfrm>
          <a:prstGeom prst="rect">
            <a:avLst/>
          </a:prstGeom>
        </p:spPr>
      </p:pic>
      <p:sp>
        <p:nvSpPr>
          <p:cNvPr id="4" name="TextBox 3">
            <a:extLst>
              <a:ext uri="{FF2B5EF4-FFF2-40B4-BE49-F238E27FC236}">
                <a16:creationId xmlns:a16="http://schemas.microsoft.com/office/drawing/2014/main" id="{C672FECE-EAED-8B98-B009-9E778CB3C547}"/>
              </a:ext>
            </a:extLst>
          </p:cNvPr>
          <p:cNvSpPr txBox="1"/>
          <p:nvPr/>
        </p:nvSpPr>
        <p:spPr>
          <a:xfrm>
            <a:off x="488272" y="3657749"/>
            <a:ext cx="7591753" cy="153888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Neither here nor there – Mike Pearson</a:t>
            </a:r>
          </a:p>
          <a:p>
            <a:pPr algn="l"/>
            <a:r>
              <a:rPr lang="en-GB" sz="1400" b="0" i="0" dirty="0">
                <a:effectLst/>
                <a:latin typeface="Arial" panose="020B0604020202020204" pitchFamily="34" charset="0"/>
                <a:cs typeface="Arial" panose="020B0604020202020204" pitchFamily="34" charset="0"/>
              </a:rPr>
              <a:t>Archaeologies of Presence</a:t>
            </a:r>
          </a:p>
          <a:p>
            <a:pPr algn="l"/>
            <a:r>
              <a:rPr lang="en-GB" sz="1400" dirty="0">
                <a:latin typeface="Arial" panose="020B0604020202020204" pitchFamily="34" charset="0"/>
                <a:cs typeface="Arial" panose="020B0604020202020204" pitchFamily="34" charset="0"/>
              </a:rPr>
              <a:t>2012 Routledge</a:t>
            </a:r>
            <a:endParaRPr lang="en-GB" sz="1400" b="0" i="0" dirty="0">
              <a:effectLst/>
              <a:latin typeface="Arial" panose="020B0604020202020204" pitchFamily="34" charset="0"/>
              <a:cs typeface="Arial" panose="020B0604020202020204" pitchFamily="34" charset="0"/>
            </a:endParaRPr>
          </a:p>
          <a:p>
            <a:pPr algn="l"/>
            <a:r>
              <a:rPr lang="en-GB" sz="1400" b="0" i="0" dirty="0">
                <a:effectLst/>
                <a:latin typeface="Arial" panose="020B0604020202020204" pitchFamily="34" charset="0"/>
                <a:cs typeface="Arial" panose="020B0604020202020204" pitchFamily="34" charset="0"/>
              </a:rPr>
              <a:t>Edited By </a:t>
            </a:r>
            <a:r>
              <a:rPr lang="en-GB" sz="1400" b="0" i="0" u="none" strike="noStrike" dirty="0">
                <a:effectLst/>
                <a:latin typeface="Arial" panose="020B0604020202020204" pitchFamily="34" charset="0"/>
                <a:cs typeface="Arial" panose="020B0604020202020204" pitchFamily="34" charset="0"/>
              </a:rPr>
              <a:t>Gabriella </a:t>
            </a:r>
            <a:r>
              <a:rPr lang="en-GB" sz="1400" b="0" i="0" u="none" strike="noStrike" dirty="0" err="1">
                <a:effectLst/>
                <a:latin typeface="Arial" panose="020B0604020202020204" pitchFamily="34" charset="0"/>
                <a:cs typeface="Arial" panose="020B0604020202020204" pitchFamily="34" charset="0"/>
              </a:rPr>
              <a:t>Giannachi</a:t>
            </a:r>
            <a:r>
              <a:rPr lang="en-GB" sz="1400" b="0" i="0" dirty="0">
                <a:effectLst/>
                <a:latin typeface="Arial" panose="020B0604020202020204" pitchFamily="34" charset="0"/>
                <a:cs typeface="Arial" panose="020B0604020202020204" pitchFamily="34" charset="0"/>
              </a:rPr>
              <a:t>, </a:t>
            </a:r>
            <a:r>
              <a:rPr lang="en-GB" sz="1400" b="0" i="0" u="none" strike="noStrike" dirty="0">
                <a:effectLst/>
                <a:latin typeface="Arial" panose="020B0604020202020204" pitchFamily="34" charset="0"/>
                <a:cs typeface="Arial" panose="020B0604020202020204" pitchFamily="34" charset="0"/>
              </a:rPr>
              <a:t>Nick Kaye</a:t>
            </a:r>
            <a:r>
              <a:rPr lang="en-GB" sz="1400" b="0" i="0" dirty="0">
                <a:effectLst/>
                <a:latin typeface="Arial" panose="020B0604020202020204" pitchFamily="34" charset="0"/>
                <a:cs typeface="Arial" panose="020B0604020202020204" pitchFamily="34" charset="0"/>
              </a:rPr>
              <a:t>, </a:t>
            </a:r>
            <a:r>
              <a:rPr lang="en-GB" sz="1400" b="0" i="0" u="none" strike="noStrike" dirty="0">
                <a:effectLst/>
                <a:latin typeface="Arial" panose="020B0604020202020204" pitchFamily="34" charset="0"/>
                <a:cs typeface="Arial" panose="020B0604020202020204" pitchFamily="34" charset="0"/>
              </a:rPr>
              <a:t>Michael Shanks</a:t>
            </a:r>
            <a:endParaRPr lang="en-GB" sz="1400" b="0" i="0" dirty="0">
              <a:effectLst/>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419523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FDC88-EB5A-1050-2F0F-408B55C14D52}"/>
            </a:ext>
          </a:extLst>
        </p:cNvPr>
        <p:cNvGrpSpPr/>
        <p:nvPr/>
      </p:nvGrpSpPr>
      <p:grpSpPr>
        <a:xfrm>
          <a:off x="0" y="0"/>
          <a:ext cx="0" cy="0"/>
          <a:chOff x="0" y="0"/>
          <a:chExt cx="0" cy="0"/>
        </a:xfrm>
      </p:grpSpPr>
      <p:pic>
        <p:nvPicPr>
          <p:cNvPr id="2050" name="Picture 2" descr="'Ghost marks' are left behind by passengers on the Elizabeth line platforms">
            <a:extLst>
              <a:ext uri="{FF2B5EF4-FFF2-40B4-BE49-F238E27FC236}">
                <a16:creationId xmlns:a16="http://schemas.microsoft.com/office/drawing/2014/main" id="{A3E74C19-3A75-E333-927B-B0BB3A152B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27574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A95D5C-FF25-C0BA-9E7A-CD6FBF30B33B}"/>
              </a:ext>
            </a:extLst>
          </p:cNvPr>
          <p:cNvSpPr txBox="1"/>
          <p:nvPr/>
        </p:nvSpPr>
        <p:spPr>
          <a:xfrm>
            <a:off x="220924" y="150736"/>
            <a:ext cx="11373312" cy="6032421"/>
          </a:xfrm>
          <a:prstGeom prst="rect">
            <a:avLst/>
          </a:prstGeom>
          <a:noFill/>
        </p:spPr>
        <p:txBody>
          <a:bodyPr wrap="square" rtlCol="0">
            <a:spAutoFit/>
          </a:bodyPr>
          <a:lstStyle/>
          <a:p>
            <a:pPr algn="l" fontAlgn="base"/>
            <a:endParaRPr lang="en-GB" sz="1100" b="1" i="0" dirty="0">
              <a:solidFill>
                <a:srgbClr val="141414"/>
              </a:solidFill>
              <a:effectLst/>
              <a:latin typeface="inherit"/>
            </a:endParaRPr>
          </a:p>
          <a:p>
            <a:pPr algn="l" fontAlgn="base"/>
            <a:endParaRPr lang="en-GB" sz="1100" b="1" dirty="0">
              <a:solidFill>
                <a:srgbClr val="141414"/>
              </a:solidFill>
              <a:latin typeface="inherit"/>
            </a:endParaRPr>
          </a:p>
          <a:p>
            <a:pPr algn="l" fontAlgn="base"/>
            <a:endParaRPr lang="en-GB" sz="1100" b="1" i="0" dirty="0">
              <a:solidFill>
                <a:srgbClr val="141414"/>
              </a:solidFill>
              <a:effectLst/>
              <a:latin typeface="inherit"/>
            </a:endParaRPr>
          </a:p>
          <a:p>
            <a:pPr algn="l" fontAlgn="base"/>
            <a:endParaRPr lang="en-GB" sz="1100" b="1" dirty="0">
              <a:solidFill>
                <a:srgbClr val="141414"/>
              </a:solidFill>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141414"/>
                </a:solidFill>
                <a:effectLst/>
                <a:latin typeface="Arial" panose="020B0604020202020204" pitchFamily="34" charset="0"/>
                <a:cs typeface="Arial" panose="020B0604020202020204" pitchFamily="34" charset="0"/>
              </a:rPr>
              <a:t>Elizabeth line trial to cover platform 'ghost' marks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rgbClr val="545658"/>
                </a:solidFill>
                <a:effectLst/>
                <a:latin typeface="Arial" panose="020B0604020202020204" pitchFamily="34" charset="0"/>
                <a:cs typeface="Arial" panose="020B0604020202020204" pitchFamily="34" charset="0"/>
              </a:rPr>
              <a:t>Published BBC News</a:t>
            </a: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545658"/>
                </a:solidFill>
                <a:effectLst/>
                <a:latin typeface="Arial" panose="020B0604020202020204" pitchFamily="34" charset="0"/>
                <a:cs typeface="Arial" panose="020B0604020202020204" pitchFamily="34" charset="0"/>
              </a:rPr>
              <a:t>14 January 2024</a:t>
            </a:r>
          </a:p>
          <a:p>
            <a:pPr algn="l" fontAlgn="base"/>
            <a:endParaRPr lang="en-GB" sz="1100" b="1" dirty="0">
              <a:solidFill>
                <a:srgbClr val="141414"/>
              </a:solidFill>
              <a:latin typeface="Arial" panose="020B0604020202020204" pitchFamily="34" charset="0"/>
              <a:cs typeface="Arial" panose="020B0604020202020204" pitchFamily="34" charset="0"/>
            </a:endParaRPr>
          </a:p>
          <a:p>
            <a:pPr algn="l" fontAlgn="base"/>
            <a:r>
              <a:rPr lang="en-GB" sz="1400" b="1" i="0" dirty="0">
                <a:solidFill>
                  <a:srgbClr val="141414"/>
                </a:solidFill>
                <a:effectLst/>
                <a:latin typeface="Arial" panose="020B0604020202020204" pitchFamily="34" charset="0"/>
                <a:cs typeface="Arial" panose="020B0604020202020204" pitchFamily="34" charset="0"/>
              </a:rPr>
              <a:t>By Noah Vickers</a:t>
            </a:r>
          </a:p>
          <a:p>
            <a:pPr algn="l" fontAlgn="base"/>
            <a:r>
              <a:rPr lang="en-GB" sz="1400" b="0" i="0" dirty="0">
                <a:solidFill>
                  <a:srgbClr val="545658"/>
                </a:solidFill>
                <a:effectLst/>
                <a:latin typeface="Arial" panose="020B0604020202020204" pitchFamily="34" charset="0"/>
                <a:cs typeface="Arial" panose="020B0604020202020204" pitchFamily="34" charset="0"/>
              </a:rPr>
              <a:t>Local Democracy Reporting Service</a:t>
            </a:r>
          </a:p>
          <a:p>
            <a:pPr algn="l" fontAlgn="base"/>
            <a:r>
              <a:rPr lang="en-GB" sz="1400" b="1" i="0" dirty="0">
                <a:solidFill>
                  <a:srgbClr val="141414"/>
                </a:solidFill>
                <a:effectLst/>
                <a:latin typeface="Arial" panose="020B0604020202020204" pitchFamily="34" charset="0"/>
                <a:cs typeface="Arial" panose="020B0604020202020204" pitchFamily="34" charset="0"/>
              </a:rPr>
              <a:t>Transport for London (TfL) is exploring new ways of dealing with "ghost marks" on the walls of Elizabeth line's platforms.</a:t>
            </a:r>
            <a:endParaRPr lang="en-GB" sz="1400" b="0" i="0" dirty="0">
              <a:solidFill>
                <a:srgbClr val="141414"/>
              </a:solidFill>
              <a:effectLst/>
              <a:latin typeface="Arial" panose="020B0604020202020204" pitchFamily="34" charset="0"/>
              <a:cs typeface="Arial" panose="020B0604020202020204" pitchFamily="34" charset="0"/>
            </a:endParaRPr>
          </a:p>
          <a:p>
            <a:pPr algn="l" fontAlgn="base"/>
            <a:r>
              <a:rPr lang="en-GB" sz="1400" b="0" i="0" dirty="0">
                <a:solidFill>
                  <a:srgbClr val="141414"/>
                </a:solidFill>
                <a:effectLst/>
                <a:latin typeface="Arial" panose="020B0604020202020204" pitchFamily="34" charset="0"/>
                <a:cs typeface="Arial" panose="020B0604020202020204" pitchFamily="34" charset="0"/>
              </a:rPr>
              <a:t>The marks behind platform benches are caused by people leaning against the walls.</a:t>
            </a:r>
          </a:p>
          <a:p>
            <a:pPr algn="l" fontAlgn="base"/>
            <a:r>
              <a:rPr lang="en-GB" sz="1400" b="0" i="0" dirty="0">
                <a:solidFill>
                  <a:srgbClr val="141414"/>
                </a:solidFill>
                <a:effectLst/>
                <a:latin typeface="Arial" panose="020B0604020202020204" pitchFamily="34" charset="0"/>
                <a:cs typeface="Arial" panose="020B0604020202020204" pitchFamily="34" charset="0"/>
              </a:rPr>
              <a:t>TfL is trying out solutions to the problem, including putting vinyl coverings behind the seats.</a:t>
            </a:r>
          </a:p>
          <a:p>
            <a:pPr algn="l" fontAlgn="base"/>
            <a:r>
              <a:rPr lang="en-GB" sz="1400" b="0" i="0" dirty="0">
                <a:solidFill>
                  <a:srgbClr val="141414"/>
                </a:solidFill>
                <a:effectLst/>
                <a:latin typeface="Arial" panose="020B0604020202020204" pitchFamily="34" charset="0"/>
                <a:cs typeface="Arial" panose="020B0604020202020204" pitchFamily="34" charset="0"/>
              </a:rPr>
              <a:t>The line spans 73 miles from Reading and Heathrow Airport in the west to Abbey Wood and Shenfield in the east.</a:t>
            </a:r>
          </a:p>
          <a:p>
            <a:pPr algn="l" fontAlgn="base"/>
            <a:endParaRPr lang="en-GB" sz="1400" dirty="0">
              <a:solidFill>
                <a:srgbClr val="141414"/>
              </a:solidFill>
              <a:latin typeface="Arial" panose="020B0604020202020204" pitchFamily="34" charset="0"/>
              <a:cs typeface="Arial" panose="020B0604020202020204" pitchFamily="34" charset="0"/>
            </a:endParaRPr>
          </a:p>
          <a:p>
            <a:pPr algn="l" fontAlgn="base"/>
            <a:r>
              <a:rPr lang="en-GB" sz="1400" b="0" i="0" dirty="0">
                <a:solidFill>
                  <a:srgbClr val="141414"/>
                </a:solidFill>
                <a:effectLst/>
                <a:latin typeface="Arial" panose="020B0604020202020204" pitchFamily="34" charset="0"/>
                <a:cs typeface="Arial" panose="020B0604020202020204" pitchFamily="34" charset="0"/>
              </a:rPr>
              <a:t>The issue was raised in a recent written question to Mayor Sadiq Khan by Caroline Pidgeon, a Liberal Democrat on the London Assembly.</a:t>
            </a:r>
          </a:p>
          <a:p>
            <a:pPr algn="l" fontAlgn="base"/>
            <a:r>
              <a:rPr lang="en-GB" sz="1400" b="0" i="0" dirty="0">
                <a:solidFill>
                  <a:srgbClr val="141414"/>
                </a:solidFill>
                <a:effectLst/>
                <a:latin typeface="Arial" panose="020B0604020202020204" pitchFamily="34" charset="0"/>
                <a:cs typeface="Arial" panose="020B0604020202020204" pitchFamily="34" charset="0"/>
              </a:rPr>
              <a:t>She asked how TfL is ensuring the walls are regularly cleaned so that "the stations remain fresh for decades to come".</a:t>
            </a:r>
          </a:p>
          <a:p>
            <a:pPr algn="l" fontAlgn="base"/>
            <a:r>
              <a:rPr lang="en-GB" sz="1400" b="0" i="0" dirty="0">
                <a:solidFill>
                  <a:srgbClr val="141414"/>
                </a:solidFill>
                <a:effectLst/>
                <a:latin typeface="Arial" panose="020B0604020202020204" pitchFamily="34" charset="0"/>
                <a:cs typeface="Arial" panose="020B0604020202020204" pitchFamily="34" charset="0"/>
              </a:rPr>
              <a:t>The mayor's office responded: "A rigorous cleaning programme is maintained at all of TfL's stations to ensure a clean and safe environment for customers.</a:t>
            </a:r>
          </a:p>
          <a:p>
            <a:pPr algn="l" fontAlgn="base"/>
            <a:r>
              <a:rPr lang="en-GB" sz="1400" b="0" i="0" dirty="0">
                <a:solidFill>
                  <a:srgbClr val="141414"/>
                </a:solidFill>
                <a:effectLst/>
                <a:latin typeface="Arial" panose="020B0604020202020204" pitchFamily="34" charset="0"/>
                <a:cs typeface="Arial" panose="020B0604020202020204" pitchFamily="34" charset="0"/>
              </a:rPr>
              <a:t>"However, TfL is exploring new ways to clean the walls behind seating at some of its Elizabeth line stations to try to remove any marks and protect the walls in future.</a:t>
            </a:r>
          </a:p>
          <a:p>
            <a:pPr algn="l" fontAlgn="base"/>
            <a:endParaRPr lang="en-GB" sz="1400" dirty="0">
              <a:solidFill>
                <a:srgbClr val="141414"/>
              </a:solidFill>
              <a:latin typeface="Arial" panose="020B0604020202020204" pitchFamily="34" charset="0"/>
              <a:cs typeface="Arial" panose="020B0604020202020204" pitchFamily="34" charset="0"/>
            </a:endParaRPr>
          </a:p>
          <a:p>
            <a:pPr algn="l" fontAlgn="base"/>
            <a:r>
              <a:rPr lang="en-GB" sz="1400" b="0" i="0" dirty="0">
                <a:solidFill>
                  <a:srgbClr val="141414"/>
                </a:solidFill>
                <a:effectLst/>
                <a:latin typeface="Arial" panose="020B0604020202020204" pitchFamily="34" charset="0"/>
                <a:cs typeface="Arial" panose="020B0604020202020204" pitchFamily="34" charset="0"/>
              </a:rPr>
              <a:t>"TfL is also trialling the installation of vinyl coverings behind the seating area and is in the process of evaluating the results."</a:t>
            </a:r>
          </a:p>
          <a:p>
            <a:pPr algn="l" fontAlgn="base"/>
            <a:r>
              <a:rPr lang="en-GB" sz="1400" b="0" i="0" dirty="0">
                <a:solidFill>
                  <a:srgbClr val="141414"/>
                </a:solidFill>
                <a:effectLst/>
                <a:latin typeface="Arial" panose="020B0604020202020204" pitchFamily="34" charset="0"/>
                <a:cs typeface="Arial" panose="020B0604020202020204" pitchFamily="34" charset="0"/>
              </a:rPr>
              <a:t>Images of the vinyl coverings reveal a range of tested designs, including different coloured "pawn" shapes and a block design which uses the Elizabeth line's fabric pattern.</a:t>
            </a:r>
          </a:p>
          <a:p>
            <a:br>
              <a:rPr lang="en-GB" sz="1400" dirty="0"/>
            </a:br>
            <a:r>
              <a:rPr lang="en-GB" sz="1400" b="0" i="0" dirty="0">
                <a:solidFill>
                  <a:srgbClr val="141414"/>
                </a:solidFill>
                <a:effectLst/>
                <a:latin typeface="ReithSans"/>
              </a:rPr>
              <a:t>.</a:t>
            </a:r>
          </a:p>
          <a:p>
            <a:pPr algn="l" fontAlgn="base"/>
            <a:endParaRPr lang="en-GB" sz="1100" b="0" i="0" dirty="0">
              <a:solidFill>
                <a:srgbClr val="141414"/>
              </a:solidFill>
              <a:effectLst/>
              <a:latin typeface="ReithSans"/>
            </a:endParaRPr>
          </a:p>
        </p:txBody>
      </p:sp>
    </p:spTree>
    <p:extLst>
      <p:ext uri="{BB962C8B-B14F-4D97-AF65-F5344CB8AC3E}">
        <p14:creationId xmlns:p14="http://schemas.microsoft.com/office/powerpoint/2010/main" val="18993442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2D261-AFDB-ABAB-A025-254BC720C2A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C32CD34-C94A-53BE-38FF-98F3B424904E}"/>
              </a:ext>
            </a:extLst>
          </p:cNvPr>
          <p:cNvSpPr txBox="1"/>
          <p:nvPr/>
        </p:nvSpPr>
        <p:spPr>
          <a:xfrm>
            <a:off x="102925" y="242350"/>
            <a:ext cx="11043822" cy="6894195"/>
          </a:xfrm>
          <a:prstGeom prst="rect">
            <a:avLst/>
          </a:prstGeom>
          <a:noFill/>
        </p:spPr>
        <p:txBody>
          <a:bodyPr wrap="square" rtlCol="0">
            <a:spAutoFit/>
          </a:bodyPr>
          <a:lstStyle/>
          <a:p>
            <a:pPr algn="l" fontAlgn="base"/>
            <a:r>
              <a:rPr lang="en-GB" b="1" i="0" dirty="0">
                <a:solidFill>
                  <a:srgbClr val="000000"/>
                </a:solidFill>
                <a:effectLst/>
                <a:latin typeface="Orbikular"/>
              </a:rPr>
              <a:t>The Standard</a:t>
            </a:r>
          </a:p>
          <a:p>
            <a:pPr algn="l" fontAlgn="base"/>
            <a:r>
              <a:rPr lang="en-GB" b="1" i="0" cap="all" dirty="0">
                <a:solidFill>
                  <a:srgbClr val="000000"/>
                </a:solidFill>
                <a:effectLst/>
                <a:latin typeface="Standard Sans Web"/>
              </a:rPr>
              <a:t>NOAH VICKERS 12 JANUARY 2024</a:t>
            </a:r>
            <a:endParaRPr lang="en-GB" b="1" cap="all" dirty="0">
              <a:solidFill>
                <a:srgbClr val="000000"/>
              </a:solidFill>
              <a:latin typeface="Orbikular"/>
            </a:endParaRPr>
          </a:p>
          <a:p>
            <a:pPr algn="l" fontAlgn="base"/>
            <a:endParaRPr lang="en-GB" b="1" i="0" cap="all" dirty="0">
              <a:solidFill>
                <a:srgbClr val="000000"/>
              </a:solidFill>
              <a:effectLst/>
              <a:latin typeface="Orbikular"/>
            </a:endParaRPr>
          </a:p>
          <a:p>
            <a:pPr algn="l" fontAlgn="base"/>
            <a:r>
              <a:rPr lang="en-GB" b="1" i="0" dirty="0">
                <a:solidFill>
                  <a:srgbClr val="000000"/>
                </a:solidFill>
                <a:effectLst/>
                <a:latin typeface="Orbikular"/>
              </a:rPr>
              <a:t>Sadiq Khan reveals plans to banish spooky 'ghost marks' from Elizabeth line</a:t>
            </a:r>
          </a:p>
          <a:p>
            <a:pPr algn="l" fontAlgn="base"/>
            <a:r>
              <a:rPr lang="en-GB" b="0" i="0" dirty="0">
                <a:solidFill>
                  <a:srgbClr val="000000"/>
                </a:solidFill>
                <a:effectLst/>
                <a:latin typeface="Orbikular"/>
              </a:rPr>
              <a:t>TfL is trialling different methods to rid the Elizabeth line of 'shadows' left behind by passengers</a:t>
            </a:r>
          </a:p>
          <a:p>
            <a:pPr algn="l" fontAlgn="base"/>
            <a:endParaRPr lang="en-GB" sz="1400" dirty="0">
              <a:solidFill>
                <a:srgbClr val="000000"/>
              </a:solidFill>
              <a:latin typeface="Orbikular"/>
            </a:endParaRPr>
          </a:p>
          <a:p>
            <a:pPr algn="l" fontAlgn="base"/>
            <a:r>
              <a:rPr lang="en-GB" sz="1400" b="0" i="0" dirty="0">
                <a:effectLst/>
                <a:latin typeface="Arial" panose="020B0604020202020204" pitchFamily="34" charset="0"/>
                <a:cs typeface="Arial" panose="020B0604020202020204" pitchFamily="34" charset="0"/>
              </a:rPr>
              <a:t>Transport for London</a:t>
            </a:r>
            <a:r>
              <a:rPr lang="en-GB" sz="1400" b="0" i="0" dirty="0">
                <a:solidFill>
                  <a:srgbClr val="000000"/>
                </a:solidFill>
                <a:effectLst/>
                <a:latin typeface="Arial" panose="020B0604020202020204" pitchFamily="34" charset="0"/>
                <a:cs typeface="Arial" panose="020B0604020202020204" pitchFamily="34" charset="0"/>
              </a:rPr>
              <a:t> (</a:t>
            </a:r>
            <a:r>
              <a:rPr lang="en-GB" sz="1400" b="0" i="0" dirty="0">
                <a:effectLst/>
                <a:latin typeface="Arial" panose="020B0604020202020204" pitchFamily="34" charset="0"/>
                <a:cs typeface="Arial" panose="020B0604020202020204" pitchFamily="34" charset="0"/>
              </a:rPr>
              <a:t>TfL</a:t>
            </a:r>
            <a:r>
              <a:rPr lang="en-GB" sz="1400" b="0" i="0" dirty="0">
                <a:solidFill>
                  <a:srgbClr val="000000"/>
                </a:solidFill>
                <a:effectLst/>
                <a:latin typeface="Arial" panose="020B0604020202020204" pitchFamily="34" charset="0"/>
                <a:cs typeface="Arial" panose="020B0604020202020204" pitchFamily="34" charset="0"/>
              </a:rPr>
              <a:t>) is exploring new ways of tackling spooky ‘ghost marks’ on the walls of the </a:t>
            </a:r>
            <a:r>
              <a:rPr lang="en-GB" sz="1400" b="0" i="0" dirty="0">
                <a:effectLst/>
                <a:latin typeface="Arial" panose="020B0604020202020204" pitchFamily="34" charset="0"/>
                <a:cs typeface="Arial" panose="020B0604020202020204" pitchFamily="34" charset="0"/>
              </a:rPr>
              <a:t>Elizabeth line</a:t>
            </a:r>
            <a:r>
              <a:rPr lang="en-GB" sz="1400" b="0" i="0" dirty="0">
                <a:solidFill>
                  <a:srgbClr val="000000"/>
                </a:solidFill>
                <a:effectLst/>
                <a:latin typeface="Arial" panose="020B0604020202020204" pitchFamily="34" charset="0"/>
                <a:cs typeface="Arial" panose="020B0604020202020204" pitchFamily="34" charset="0"/>
              </a:rPr>
              <a:t>’s platforms, </a:t>
            </a:r>
            <a:r>
              <a:rPr lang="en-GB" sz="1400" b="0" i="0" dirty="0">
                <a:effectLst/>
                <a:latin typeface="Arial" panose="020B0604020202020204" pitchFamily="34" charset="0"/>
                <a:cs typeface="Arial" panose="020B0604020202020204" pitchFamily="34" charset="0"/>
              </a:rPr>
              <a:t>Sadiq Khan</a:t>
            </a:r>
            <a:r>
              <a:rPr lang="en-GB" sz="1400" b="0" i="0" dirty="0">
                <a:solidFill>
                  <a:srgbClr val="000000"/>
                </a:solidFill>
                <a:effectLst/>
                <a:latin typeface="Arial" panose="020B0604020202020204" pitchFamily="34" charset="0"/>
                <a:cs typeface="Arial" panose="020B0604020202020204" pitchFamily="34" charset="0"/>
              </a:rPr>
              <a:t> has revealed.</a:t>
            </a:r>
          </a:p>
          <a:p>
            <a:pPr algn="l" fontAlgn="base"/>
            <a:r>
              <a:rPr lang="en-GB" sz="1400" b="0" i="0" dirty="0">
                <a:solidFill>
                  <a:srgbClr val="000000"/>
                </a:solidFill>
                <a:effectLst/>
                <a:latin typeface="Arial" panose="020B0604020202020204" pitchFamily="34" charset="0"/>
                <a:cs typeface="Arial" panose="020B0604020202020204" pitchFamily="34" charset="0"/>
              </a:rPr>
              <a:t>The sinister shadows of past passengers have cropped up behind the benches on the line’s underground platforms.</a:t>
            </a:r>
            <a:endParaRPr lang="en-GB" sz="1400" dirty="0">
              <a:solidFill>
                <a:srgbClr val="000000"/>
              </a:solidFill>
              <a:latin typeface="Arial" panose="020B0604020202020204" pitchFamily="34" charset="0"/>
              <a:cs typeface="Arial" panose="020B0604020202020204" pitchFamily="34" charset="0"/>
            </a:endParaRPr>
          </a:p>
          <a:p>
            <a:pPr algn="l" fontAlgn="base"/>
            <a:r>
              <a:rPr lang="en-GB" sz="1400" b="0" i="0" dirty="0">
                <a:solidFill>
                  <a:srgbClr val="000000"/>
                </a:solidFill>
                <a:effectLst/>
                <a:latin typeface="Arial" panose="020B0604020202020204" pitchFamily="34" charset="0"/>
                <a:cs typeface="Arial" panose="020B0604020202020204" pitchFamily="34" charset="0"/>
              </a:rPr>
              <a:t>The marks have been caused by people leaning back against the walls and damaging the paintwork over several months.</a:t>
            </a:r>
          </a:p>
          <a:p>
            <a:pPr algn="l" fontAlgn="base"/>
            <a:r>
              <a:rPr lang="en-GB" sz="1400" b="0" i="0" dirty="0">
                <a:solidFill>
                  <a:srgbClr val="000000"/>
                </a:solidFill>
                <a:effectLst/>
                <a:latin typeface="Arial" panose="020B0604020202020204" pitchFamily="34" charset="0"/>
                <a:cs typeface="Arial" panose="020B0604020202020204" pitchFamily="34" charset="0"/>
              </a:rPr>
              <a:t>Now the London mayor has said TfL is trying out solutions to the problem, including by placing ‘vinyl coverings’ behind the seats.</a:t>
            </a:r>
          </a:p>
          <a:p>
            <a:pPr algn="l" fontAlgn="base"/>
            <a:r>
              <a:rPr lang="en-GB" sz="1400" b="0" i="0" dirty="0">
                <a:solidFill>
                  <a:srgbClr val="000000"/>
                </a:solidFill>
                <a:effectLst/>
                <a:latin typeface="Arial" panose="020B0604020202020204" pitchFamily="34" charset="0"/>
                <a:cs typeface="Arial" panose="020B0604020202020204" pitchFamily="34" charset="0"/>
              </a:rPr>
              <a:t>The issue was raised in a recent written question to Mr Khan by Caroline Pidgeon, a Liberal Democrat on the London Assembly.</a:t>
            </a:r>
          </a:p>
          <a:p>
            <a:pPr algn="l" fontAlgn="base"/>
            <a:r>
              <a:rPr lang="en-GB" sz="1400" b="0" i="0" dirty="0">
                <a:solidFill>
                  <a:srgbClr val="000000"/>
                </a:solidFill>
                <a:effectLst/>
                <a:latin typeface="Arial" panose="020B0604020202020204" pitchFamily="34" charset="0"/>
                <a:cs typeface="Arial" panose="020B0604020202020204" pitchFamily="34" charset="0"/>
              </a:rPr>
              <a:t>She asked how TfL is ensuring the walls are regularly cleaned so that “the stations remain fresh for decades to come”.</a:t>
            </a:r>
          </a:p>
          <a:p>
            <a:pPr algn="l" fontAlgn="base"/>
            <a:r>
              <a:rPr lang="en-GB" sz="1400" b="0" i="0" dirty="0">
                <a:solidFill>
                  <a:srgbClr val="000000"/>
                </a:solidFill>
                <a:effectLst/>
                <a:latin typeface="Arial" panose="020B0604020202020204" pitchFamily="34" charset="0"/>
                <a:cs typeface="Arial" panose="020B0604020202020204" pitchFamily="34" charset="0"/>
              </a:rPr>
              <a:t>The mayor’s office responded: “A rigorous cleaning programme is maintained at all of TfL’s stations to ensure a clean and safe environment for customers.</a:t>
            </a:r>
          </a:p>
          <a:p>
            <a:pPr algn="l" fontAlgn="base"/>
            <a:r>
              <a:rPr lang="en-GB" sz="1400" b="0" i="0" dirty="0">
                <a:solidFill>
                  <a:srgbClr val="000000"/>
                </a:solidFill>
                <a:effectLst/>
                <a:latin typeface="Arial" panose="020B0604020202020204" pitchFamily="34" charset="0"/>
                <a:cs typeface="Arial" panose="020B0604020202020204" pitchFamily="34" charset="0"/>
              </a:rPr>
              <a:t>“However, TfL is exploring new ways to clean the walls behind seating at some of its Elizabeth line stations to try to remove any marks and protect the walls in future.</a:t>
            </a:r>
          </a:p>
          <a:p>
            <a:pPr algn="l" fontAlgn="base"/>
            <a:r>
              <a:rPr lang="en-GB" sz="1400" b="0" i="0" dirty="0">
                <a:solidFill>
                  <a:srgbClr val="000000"/>
                </a:solidFill>
                <a:effectLst/>
                <a:latin typeface="Arial" panose="020B0604020202020204" pitchFamily="34" charset="0"/>
                <a:cs typeface="Arial" panose="020B0604020202020204" pitchFamily="34" charset="0"/>
              </a:rPr>
              <a:t>“TfL is also trialling the installation of vinyl coverings behind the seating area and is in the process of evaluating the results.”</a:t>
            </a:r>
            <a:endParaRPr lang="en-GB" sz="1400" dirty="0">
              <a:solidFill>
                <a:srgbClr val="000000"/>
              </a:solidFill>
              <a:latin typeface="Arial" panose="020B0604020202020204" pitchFamily="34" charset="0"/>
              <a:cs typeface="Arial" panose="020B0604020202020204" pitchFamily="34" charset="0"/>
            </a:endParaRPr>
          </a:p>
          <a:p>
            <a:pPr algn="l" fontAlgn="base"/>
            <a:r>
              <a:rPr lang="en-GB" sz="1400" b="0" i="0" dirty="0">
                <a:solidFill>
                  <a:srgbClr val="000000"/>
                </a:solidFill>
                <a:effectLst/>
                <a:latin typeface="Arial" panose="020B0604020202020204" pitchFamily="34" charset="0"/>
                <a:cs typeface="Arial" panose="020B0604020202020204" pitchFamily="34" charset="0"/>
              </a:rPr>
              <a:t>Images of the vinyl coverings reveal a range of tested designs, including different coloured 'pawn' shapes and a block design which uses the Elizabeth line's moquette pattern.</a:t>
            </a:r>
          </a:p>
          <a:p>
            <a:pPr algn="l" fontAlgn="base"/>
            <a:r>
              <a:rPr lang="en-GB" sz="1400" b="0" i="0" dirty="0">
                <a:solidFill>
                  <a:srgbClr val="000000"/>
                </a:solidFill>
                <a:effectLst/>
                <a:latin typeface="Arial" panose="020B0604020202020204" pitchFamily="34" charset="0"/>
                <a:cs typeface="Arial" panose="020B0604020202020204" pitchFamily="34" charset="0"/>
              </a:rPr>
              <a:t>Opened in May 2022 and spanning 73 miles, the Elizabeth line runs from Reading and Heathrow Airport in the west to Abbey Wood and Shenfield in the east.</a:t>
            </a:r>
            <a:r>
              <a:rPr lang="en-GB" sz="1400" dirty="0">
                <a:solidFill>
                  <a:srgbClr val="000000"/>
                </a:solidFill>
                <a:latin typeface="Arial" panose="020B0604020202020204" pitchFamily="34" charset="0"/>
                <a:cs typeface="Arial" panose="020B0604020202020204" pitchFamily="34" charset="0"/>
              </a:rPr>
              <a:t> </a:t>
            </a:r>
            <a:r>
              <a:rPr lang="en-GB" sz="1400" b="0" i="0" dirty="0">
                <a:solidFill>
                  <a:srgbClr val="000000"/>
                </a:solidFill>
                <a:effectLst/>
                <a:latin typeface="Arial" panose="020B0604020202020204" pitchFamily="34" charset="0"/>
                <a:cs typeface="Arial" panose="020B0604020202020204" pitchFamily="34" charset="0"/>
              </a:rPr>
              <a:t>It quickly became </a:t>
            </a:r>
            <a:r>
              <a:rPr lang="en-GB" sz="1400" b="0" i="0" dirty="0">
                <a:effectLst/>
                <a:latin typeface="Arial" panose="020B0604020202020204" pitchFamily="34" charset="0"/>
                <a:cs typeface="Arial" panose="020B0604020202020204" pitchFamily="34" charset="0"/>
              </a:rPr>
              <a:t>extremely popular with Londoners</a:t>
            </a:r>
            <a:r>
              <a:rPr lang="en-GB" sz="1400" b="0" i="0" dirty="0">
                <a:solidFill>
                  <a:srgbClr val="000000"/>
                </a:solidFill>
                <a:effectLst/>
                <a:latin typeface="Arial" panose="020B0604020202020204" pitchFamily="34" charset="0"/>
                <a:cs typeface="Arial" panose="020B0604020202020204" pitchFamily="34" charset="0"/>
              </a:rPr>
              <a:t>, and by the end of 2022 it was responsible for one in six </a:t>
            </a:r>
            <a:r>
              <a:rPr lang="en-GB" sz="1400" b="0" i="0" dirty="0">
                <a:effectLst/>
                <a:latin typeface="Arial" panose="020B0604020202020204" pitchFamily="34" charset="0"/>
                <a:cs typeface="Arial" panose="020B0604020202020204" pitchFamily="34" charset="0"/>
                <a:hlinkClick r:id="rId2"/>
              </a:rPr>
              <a:t>rail</a:t>
            </a:r>
            <a:r>
              <a:rPr lang="en-GB" sz="1400" b="0" i="0" dirty="0">
                <a:solidFill>
                  <a:srgbClr val="000000"/>
                </a:solidFill>
                <a:effectLst/>
                <a:latin typeface="Arial" panose="020B0604020202020204" pitchFamily="34" charset="0"/>
                <a:cs typeface="Arial" panose="020B0604020202020204" pitchFamily="34" charset="0"/>
              </a:rPr>
              <a:t> journeys across the UK.</a:t>
            </a:r>
            <a:endParaRPr lang="en-GB" sz="1400" dirty="0">
              <a:solidFill>
                <a:srgbClr val="000000"/>
              </a:solidFill>
              <a:latin typeface="Arial" panose="020B0604020202020204" pitchFamily="34" charset="0"/>
              <a:cs typeface="Arial" panose="020B0604020202020204" pitchFamily="34" charset="0"/>
            </a:endParaRPr>
          </a:p>
          <a:p>
            <a:pPr algn="l" fontAlgn="base"/>
            <a:endParaRPr lang="en-GB" sz="1400" b="0" i="0" dirty="0">
              <a:solidFill>
                <a:srgbClr val="000000"/>
              </a:solidFill>
              <a:effectLst/>
              <a:latin typeface="var(--es-orbikular)"/>
            </a:endParaRPr>
          </a:p>
          <a:p>
            <a:pPr algn="l" fontAlgn="base"/>
            <a:endParaRPr lang="en-GB" sz="1400" b="0" i="0" dirty="0">
              <a:solidFill>
                <a:srgbClr val="000000"/>
              </a:solidFill>
              <a:effectLst/>
              <a:latin typeface="var(--es-orbikular)"/>
            </a:endParaRPr>
          </a:p>
          <a:p>
            <a:pPr algn="l" fontAlgn="base"/>
            <a:endParaRPr lang="en-GB" b="0" i="0" dirty="0">
              <a:solidFill>
                <a:srgbClr val="000000"/>
              </a:solidFill>
              <a:effectLst/>
              <a:latin typeface="var(--es-orbikular)"/>
            </a:endParaRPr>
          </a:p>
          <a:p>
            <a:pPr algn="l" fontAlgn="base"/>
            <a:endParaRPr lang="en-GB" b="0" i="0" dirty="0">
              <a:solidFill>
                <a:srgbClr val="000000"/>
              </a:solidFill>
              <a:effectLst/>
              <a:latin typeface="Orbikular"/>
            </a:endParaRPr>
          </a:p>
          <a:p>
            <a:pPr algn="l" fontAlgn="base"/>
            <a:endParaRPr lang="en-GB" dirty="0">
              <a:solidFill>
                <a:srgbClr val="000000"/>
              </a:solidFill>
              <a:latin typeface="Orbikular"/>
            </a:endParaRPr>
          </a:p>
          <a:p>
            <a:pPr algn="l" fontAlgn="base"/>
            <a:endParaRPr lang="en-GB" b="0" i="0" dirty="0">
              <a:solidFill>
                <a:srgbClr val="000000"/>
              </a:solidFill>
              <a:effectLst/>
              <a:latin typeface="Orbikular"/>
            </a:endParaRPr>
          </a:p>
        </p:txBody>
      </p:sp>
    </p:spTree>
    <p:extLst>
      <p:ext uri="{BB962C8B-B14F-4D97-AF65-F5344CB8AC3E}">
        <p14:creationId xmlns:p14="http://schemas.microsoft.com/office/powerpoint/2010/main" val="17489514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716CD6-DA2E-BA15-BC31-974816CD3533}"/>
            </a:ext>
          </a:extLst>
        </p:cNvPr>
        <p:cNvGrpSpPr/>
        <p:nvPr/>
      </p:nvGrpSpPr>
      <p:grpSpPr>
        <a:xfrm>
          <a:off x="0" y="0"/>
          <a:ext cx="0" cy="0"/>
          <a:chOff x="0" y="0"/>
          <a:chExt cx="0" cy="0"/>
        </a:xfrm>
      </p:grpSpPr>
      <p:pic>
        <p:nvPicPr>
          <p:cNvPr id="8194" name="Picture 2" descr="'Ghost marks' on the Elizabeth line platforms at Liverpool Street station">
            <a:extLst>
              <a:ext uri="{FF2B5EF4-FFF2-40B4-BE49-F238E27FC236}">
                <a16:creationId xmlns:a16="http://schemas.microsoft.com/office/drawing/2014/main" id="{547D52FC-D7CC-CE1F-FA9A-37AB725C08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22D7F72-B572-599B-C90B-D5ADF4AC8005}"/>
              </a:ext>
            </a:extLst>
          </p:cNvPr>
          <p:cNvSpPr txBox="1"/>
          <p:nvPr/>
        </p:nvSpPr>
        <p:spPr>
          <a:xfrm>
            <a:off x="624045" y="5288340"/>
            <a:ext cx="4426212" cy="1569660"/>
          </a:xfrm>
          <a:prstGeom prst="rect">
            <a:avLst/>
          </a:prstGeom>
          <a:noFill/>
        </p:spPr>
        <p:txBody>
          <a:bodyPr wrap="none" rtlCol="0">
            <a:spAutoFit/>
          </a:bodyPr>
          <a:lstStyle/>
          <a:p>
            <a:r>
              <a:rPr lang="en-GB" sz="9600" b="1" dirty="0">
                <a:solidFill>
                  <a:schemeClr val="bg1">
                    <a:lumMod val="65000"/>
                  </a:schemeClr>
                </a:solidFill>
                <a:latin typeface="Arial" panose="020B0604020202020204" pitchFamily="34" charset="0"/>
                <a:cs typeface="Arial" panose="020B0604020202020204" pitchFamily="34" charset="0"/>
              </a:rPr>
              <a:t>TRACE</a:t>
            </a:r>
          </a:p>
        </p:txBody>
      </p:sp>
      <p:sp>
        <p:nvSpPr>
          <p:cNvPr id="4" name="TextBox 3">
            <a:extLst>
              <a:ext uri="{FF2B5EF4-FFF2-40B4-BE49-F238E27FC236}">
                <a16:creationId xmlns:a16="http://schemas.microsoft.com/office/drawing/2014/main" id="{9935A5AD-6DDF-BFCE-53BB-2C7A82E525AB}"/>
              </a:ext>
            </a:extLst>
          </p:cNvPr>
          <p:cNvSpPr txBox="1"/>
          <p:nvPr/>
        </p:nvSpPr>
        <p:spPr>
          <a:xfrm>
            <a:off x="8584707" y="86063"/>
            <a:ext cx="3429000" cy="4985980"/>
          </a:xfrm>
          <a:prstGeom prst="rect">
            <a:avLst/>
          </a:prstGeom>
          <a:noFill/>
        </p:spPr>
        <p:txBody>
          <a:bodyPr wrap="square">
            <a:spAutoFit/>
          </a:bodyPr>
          <a:lstStyle/>
          <a:p>
            <a:r>
              <a:rPr kumimoji="0" lang="en-US" altLang="en-US" sz="1800" b="0" i="0" u="none" strike="noStrike" cap="none" normalizeH="0" baseline="0" dirty="0">
                <a:ln>
                  <a:noFill/>
                </a:ln>
                <a:effectLst/>
                <a:latin typeface="Arial" panose="020B0604020202020204" pitchFamily="34" charset="0"/>
              </a:rPr>
              <a:t>The trace is not a presence but is rather the </a:t>
            </a:r>
            <a:r>
              <a:rPr kumimoji="0" lang="en-US" altLang="en-US" sz="1800" b="1" i="0" u="none" strike="noStrike" cap="none" normalizeH="0" baseline="0" dirty="0">
                <a:ln>
                  <a:noFill/>
                </a:ln>
                <a:effectLst/>
                <a:latin typeface="Arial" panose="020B0604020202020204" pitchFamily="34" charset="0"/>
              </a:rPr>
              <a:t>simulacrum</a:t>
            </a:r>
            <a:r>
              <a:rPr kumimoji="0" lang="en-US" altLang="en-US" sz="1800" b="0" i="0" u="none" strike="noStrike" cap="none" normalizeH="0" baseline="0" dirty="0">
                <a:ln>
                  <a:noFill/>
                </a:ln>
                <a:effectLst/>
                <a:latin typeface="Arial" panose="020B0604020202020204" pitchFamily="34" charset="0"/>
              </a:rPr>
              <a:t> of a presence that dislocates, displaces, and refers beyond itself. The trace has, properly speaking, no place, for effacement belongs to the very structure of the trace. . . . In this way the metaphysical text is understood; it is still readable, and remains read.</a:t>
            </a:r>
          </a:p>
          <a:p>
            <a:endParaRPr kumimoji="0" lang="en-US" altLang="en-US" sz="1800" b="0" i="0" u="none" strike="noStrike" cap="none" normalizeH="0" baseline="30000" dirty="0">
              <a:ln>
                <a:noFill/>
              </a:ln>
              <a:effectLst/>
              <a:latin typeface="Arial" panose="020B0604020202020204" pitchFamily="34" charset="0"/>
            </a:endParaRPr>
          </a:p>
          <a:p>
            <a:r>
              <a:rPr lang="en-GB" b="0" i="0" dirty="0">
                <a:solidFill>
                  <a:srgbClr val="202122"/>
                </a:solidFill>
                <a:effectLst/>
                <a:latin typeface="Arial" panose="020B0604020202020204" pitchFamily="34" charset="0"/>
              </a:rPr>
              <a:t>Jacques Derrida. 1973</a:t>
            </a:r>
          </a:p>
          <a:p>
            <a:r>
              <a:rPr lang="en-GB" b="0" i="1" dirty="0">
                <a:solidFill>
                  <a:srgbClr val="202122"/>
                </a:solidFill>
                <a:effectLst/>
                <a:latin typeface="Arial" panose="020B0604020202020204" pitchFamily="34" charset="0"/>
              </a:rPr>
              <a:t>Speech and Phenomena: and other essays on Husserl′s theory of signs</a:t>
            </a:r>
            <a:r>
              <a:rPr lang="en-GB" b="0" i="0" dirty="0">
                <a:solidFill>
                  <a:srgbClr val="202122"/>
                </a:solidFill>
                <a:effectLst/>
                <a:latin typeface="Arial" panose="020B0604020202020204" pitchFamily="34" charset="0"/>
              </a:rPr>
              <a:t>. Trans David Allison. Evanston: Northwestern University Press</a:t>
            </a:r>
            <a:endParaRPr lang="en-GB" dirty="0"/>
          </a:p>
        </p:txBody>
      </p:sp>
    </p:spTree>
    <p:extLst>
      <p:ext uri="{BB962C8B-B14F-4D97-AF65-F5344CB8AC3E}">
        <p14:creationId xmlns:p14="http://schemas.microsoft.com/office/powerpoint/2010/main" val="16656467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A384F-F254-4DFF-9B14-F274D2320AB4}"/>
            </a:ext>
          </a:extLst>
        </p:cNvPr>
        <p:cNvGrpSpPr/>
        <p:nvPr/>
      </p:nvGrpSpPr>
      <p:grpSpPr>
        <a:xfrm>
          <a:off x="0" y="0"/>
          <a:ext cx="0" cy="0"/>
          <a:chOff x="0" y="0"/>
          <a:chExt cx="0" cy="0"/>
        </a:xfrm>
      </p:grpSpPr>
      <p:pic>
        <p:nvPicPr>
          <p:cNvPr id="6146" name="Picture 2" descr="One of the 'vinyl covering' designs trialled by TfL">
            <a:extLst>
              <a:ext uri="{FF2B5EF4-FFF2-40B4-BE49-F238E27FC236}">
                <a16:creationId xmlns:a16="http://schemas.microsoft.com/office/drawing/2014/main" id="{A3EF608F-A420-DFA8-4E19-A5ACE48D36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4816" y="0"/>
            <a:ext cx="9328162" cy="525558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BF33CB4-2BDB-BFF4-6081-D680E791E814}"/>
              </a:ext>
            </a:extLst>
          </p:cNvPr>
          <p:cNvSpPr txBox="1"/>
          <p:nvPr/>
        </p:nvSpPr>
        <p:spPr>
          <a:xfrm>
            <a:off x="2582092" y="5350484"/>
            <a:ext cx="7093609" cy="1569660"/>
          </a:xfrm>
          <a:prstGeom prst="rect">
            <a:avLst/>
          </a:prstGeom>
          <a:noFill/>
        </p:spPr>
        <p:txBody>
          <a:bodyPr wrap="none" rtlCol="0">
            <a:spAutoFit/>
          </a:bodyPr>
          <a:lstStyle/>
          <a:p>
            <a:r>
              <a:rPr lang="en-GB" sz="9600" b="1" dirty="0">
                <a:solidFill>
                  <a:schemeClr val="bg1">
                    <a:lumMod val="65000"/>
                  </a:schemeClr>
                </a:solidFill>
                <a:latin typeface="Arial" panose="020B0604020202020204" pitchFamily="34" charset="0"/>
                <a:cs typeface="Arial" panose="020B0604020202020204" pitchFamily="34" charset="0"/>
              </a:rPr>
              <a:t>simulacrum</a:t>
            </a:r>
          </a:p>
        </p:txBody>
      </p:sp>
    </p:spTree>
    <p:extLst>
      <p:ext uri="{BB962C8B-B14F-4D97-AF65-F5344CB8AC3E}">
        <p14:creationId xmlns:p14="http://schemas.microsoft.com/office/powerpoint/2010/main" val="21102787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F459A-9042-4A6E-4DF4-C1BD60784C4B}"/>
            </a:ext>
          </a:extLst>
        </p:cNvPr>
        <p:cNvGrpSpPr/>
        <p:nvPr/>
      </p:nvGrpSpPr>
      <p:grpSpPr>
        <a:xfrm>
          <a:off x="0" y="0"/>
          <a:ext cx="0" cy="0"/>
          <a:chOff x="0" y="0"/>
          <a:chExt cx="0" cy="0"/>
        </a:xfrm>
      </p:grpSpPr>
      <p:pic>
        <p:nvPicPr>
          <p:cNvPr id="5122" name="Picture 2" descr="One of the 'vinyl covering' designs trialled by TfL">
            <a:extLst>
              <a:ext uri="{FF2B5EF4-FFF2-40B4-BE49-F238E27FC236}">
                <a16:creationId xmlns:a16="http://schemas.microsoft.com/office/drawing/2014/main" id="{29B926BB-F53E-A13C-F9C8-B87C1DE0F4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2672" y="0"/>
            <a:ext cx="9519821" cy="53678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F02B3C8-2C34-B7C6-D97A-8D2CA6813816}"/>
              </a:ext>
            </a:extLst>
          </p:cNvPr>
          <p:cNvSpPr txBox="1"/>
          <p:nvPr/>
        </p:nvSpPr>
        <p:spPr>
          <a:xfrm>
            <a:off x="2790197" y="5288340"/>
            <a:ext cx="7093609" cy="1569660"/>
          </a:xfrm>
          <a:prstGeom prst="rect">
            <a:avLst/>
          </a:prstGeom>
          <a:noFill/>
        </p:spPr>
        <p:txBody>
          <a:bodyPr wrap="none" rtlCol="0">
            <a:spAutoFit/>
          </a:bodyPr>
          <a:lstStyle/>
          <a:p>
            <a:r>
              <a:rPr lang="en-GB" sz="9600" b="1" dirty="0">
                <a:solidFill>
                  <a:schemeClr val="bg1">
                    <a:lumMod val="65000"/>
                  </a:schemeClr>
                </a:solidFill>
                <a:latin typeface="Arial" panose="020B0604020202020204" pitchFamily="34" charset="0"/>
                <a:cs typeface="Arial" panose="020B0604020202020204" pitchFamily="34" charset="0"/>
              </a:rPr>
              <a:t>simulacrum</a:t>
            </a:r>
          </a:p>
        </p:txBody>
      </p:sp>
    </p:spTree>
    <p:extLst>
      <p:ext uri="{BB962C8B-B14F-4D97-AF65-F5344CB8AC3E}">
        <p14:creationId xmlns:p14="http://schemas.microsoft.com/office/powerpoint/2010/main" val="41449192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C8E27-BE7A-A15D-30F0-3F44A3B49854}"/>
            </a:ext>
          </a:extLst>
        </p:cNvPr>
        <p:cNvGrpSpPr/>
        <p:nvPr/>
      </p:nvGrpSpPr>
      <p:grpSpPr>
        <a:xfrm>
          <a:off x="0" y="0"/>
          <a:ext cx="0" cy="0"/>
          <a:chOff x="0" y="0"/>
          <a:chExt cx="0" cy="0"/>
        </a:xfrm>
      </p:grpSpPr>
      <p:pic>
        <p:nvPicPr>
          <p:cNvPr id="4098" name="Picture 2" descr="One of the 'vinyl covering' designs trialled by TfL">
            <a:extLst>
              <a:ext uri="{FF2B5EF4-FFF2-40B4-BE49-F238E27FC236}">
                <a16:creationId xmlns:a16="http://schemas.microsoft.com/office/drawing/2014/main" id="{3E834413-0FC8-C7B2-3D02-8EB939ACA7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1" cy="6874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74634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03D399-409E-69BB-E75C-02C158F5682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56CA34F-5200-0E30-07C4-11F7A3F9A058}"/>
              </a:ext>
            </a:extLst>
          </p:cNvPr>
          <p:cNvSpPr txBox="1"/>
          <p:nvPr/>
        </p:nvSpPr>
        <p:spPr>
          <a:xfrm>
            <a:off x="168677" y="603682"/>
            <a:ext cx="7039992" cy="6463308"/>
          </a:xfrm>
          <a:prstGeom prst="rect">
            <a:avLst/>
          </a:prstGeom>
          <a:noFill/>
        </p:spPr>
        <p:txBody>
          <a:bodyPr wrap="square" rtlCol="0">
            <a:spAutoFit/>
          </a:bodyPr>
          <a:lstStyle/>
          <a:p>
            <a:pPr algn="l"/>
            <a:r>
              <a:rPr lang="en-GB" b="1" i="0" dirty="0">
                <a:solidFill>
                  <a:srgbClr val="111111"/>
                </a:solidFill>
                <a:effectLst/>
                <a:latin typeface="-apple-system"/>
              </a:rPr>
              <a:t>Archaeologies of Presence</a:t>
            </a:r>
            <a:r>
              <a:rPr lang="en-GB" b="0" i="0" dirty="0">
                <a:solidFill>
                  <a:srgbClr val="111111"/>
                </a:solidFill>
                <a:effectLst/>
                <a:latin typeface="-apple-system"/>
              </a:rPr>
              <a:t> </a:t>
            </a:r>
          </a:p>
          <a:p>
            <a:pPr algn="l"/>
            <a:endParaRPr lang="en-GB" dirty="0">
              <a:solidFill>
                <a:srgbClr val="111111"/>
              </a:solidFill>
              <a:latin typeface="-apple-system"/>
            </a:endParaRPr>
          </a:p>
          <a:p>
            <a:pPr algn="l"/>
            <a:r>
              <a:rPr lang="en-GB" b="0" i="0" dirty="0">
                <a:solidFill>
                  <a:srgbClr val="111111"/>
                </a:solidFill>
                <a:effectLst/>
                <a:latin typeface="-apple-system"/>
              </a:rPr>
              <a:t>exploration of how the performance of presence can be understood through the relationships between performance theory and archaeological thinking</a:t>
            </a:r>
          </a:p>
          <a:p>
            <a:pPr algn="l"/>
            <a:endParaRPr lang="en-GB" b="0" i="0" dirty="0">
              <a:solidFill>
                <a:srgbClr val="111111"/>
              </a:solidFill>
              <a:effectLst/>
              <a:latin typeface="-apple-system"/>
            </a:endParaRPr>
          </a:p>
          <a:p>
            <a:pPr algn="l">
              <a:buFont typeface="+mj-lt"/>
              <a:buAutoNum type="arabicPeriod"/>
            </a:pPr>
            <a:r>
              <a:rPr lang="en-GB" b="0" i="0" dirty="0">
                <a:solidFill>
                  <a:srgbClr val="111111"/>
                </a:solidFill>
                <a:effectLst/>
                <a:latin typeface="-apple-system"/>
              </a:rPr>
              <a:t>What are the principal signifiers of theatrical presence?</a:t>
            </a:r>
          </a:p>
          <a:p>
            <a:pPr algn="l">
              <a:buFont typeface="+mj-lt"/>
              <a:buAutoNum type="arabicPeriod"/>
            </a:pPr>
            <a:r>
              <a:rPr lang="en-GB" b="0" i="0" dirty="0">
                <a:solidFill>
                  <a:srgbClr val="111111"/>
                </a:solidFill>
                <a:effectLst/>
                <a:latin typeface="-apple-system"/>
              </a:rPr>
              <a:t>How is presence achieved through theatrical performance?</a:t>
            </a:r>
          </a:p>
          <a:p>
            <a:pPr algn="l">
              <a:buFont typeface="+mj-lt"/>
              <a:buAutoNum type="arabicPeriod"/>
            </a:pPr>
            <a:r>
              <a:rPr lang="en-GB" b="0" i="0" dirty="0">
                <a:solidFill>
                  <a:srgbClr val="111111"/>
                </a:solidFill>
                <a:effectLst/>
                <a:latin typeface="-apple-system"/>
              </a:rPr>
              <a:t>What makes a memory come alive and live again?</a:t>
            </a:r>
          </a:p>
          <a:p>
            <a:pPr algn="l">
              <a:buFont typeface="+mj-lt"/>
              <a:buAutoNum type="arabicPeriod"/>
            </a:pPr>
            <a:r>
              <a:rPr lang="en-GB" b="0" i="0" dirty="0">
                <a:solidFill>
                  <a:srgbClr val="111111"/>
                </a:solidFill>
                <a:effectLst/>
                <a:latin typeface="-apple-system"/>
              </a:rPr>
              <a:t>How is presence connected with identity?</a:t>
            </a:r>
          </a:p>
          <a:p>
            <a:pPr algn="l">
              <a:buFont typeface="+mj-lt"/>
              <a:buAutoNum type="arabicPeriod"/>
            </a:pPr>
            <a:r>
              <a:rPr lang="en-GB" b="0" i="0" dirty="0">
                <a:solidFill>
                  <a:srgbClr val="111111"/>
                </a:solidFill>
                <a:effectLst/>
                <a:latin typeface="-apple-system"/>
              </a:rPr>
              <a:t>Is presence synonymous with ‘being in the moment’?</a:t>
            </a:r>
          </a:p>
          <a:p>
            <a:pPr algn="l">
              <a:buFont typeface="+mj-lt"/>
              <a:buAutoNum type="arabicPeriod"/>
            </a:pPr>
            <a:r>
              <a:rPr lang="en-GB" b="0" i="0" dirty="0">
                <a:solidFill>
                  <a:srgbClr val="111111"/>
                </a:solidFill>
                <a:effectLst/>
                <a:latin typeface="-apple-system"/>
              </a:rPr>
              <a:t>What is the nature of the ‘co-presence’ of audience and performer?</a:t>
            </a:r>
          </a:p>
          <a:p>
            <a:pPr algn="l">
              <a:buFont typeface="+mj-lt"/>
              <a:buAutoNum type="arabicPeriod"/>
            </a:pPr>
            <a:r>
              <a:rPr lang="en-GB" b="0" i="0" dirty="0">
                <a:solidFill>
                  <a:srgbClr val="111111"/>
                </a:solidFill>
                <a:effectLst/>
                <a:latin typeface="-apple-system"/>
              </a:rPr>
              <a:t>Where does performance practice end and its documentation begin?</a:t>
            </a:r>
          </a:p>
          <a:p>
            <a:pPr algn="l">
              <a:buFont typeface="+mj-lt"/>
              <a:buAutoNum type="arabicPeriod"/>
            </a:pPr>
            <a:endParaRPr lang="en-GB" dirty="0">
              <a:solidFill>
                <a:srgbClr val="111111"/>
              </a:solidFill>
              <a:latin typeface="-apple-system"/>
            </a:endParaRPr>
          </a:p>
          <a:p>
            <a:pPr algn="l"/>
            <a:r>
              <a:rPr lang="en-GB" b="0" i="0" dirty="0">
                <a:solidFill>
                  <a:srgbClr val="111111"/>
                </a:solidFill>
                <a:effectLst/>
                <a:latin typeface="-apple-system"/>
              </a:rPr>
              <a:t>the interplay between art, performance, and the persistence of being</a:t>
            </a:r>
          </a:p>
          <a:p>
            <a:pPr algn="l"/>
            <a:endParaRPr lang="en-GB" dirty="0">
              <a:solidFill>
                <a:srgbClr val="111111"/>
              </a:solidFill>
              <a:latin typeface="-apple-system"/>
            </a:endParaRPr>
          </a:p>
          <a:p>
            <a:pPr algn="l"/>
            <a:endParaRPr lang="en-GB" dirty="0">
              <a:solidFill>
                <a:srgbClr val="111111"/>
              </a:solidFill>
              <a:latin typeface="-apple-system"/>
            </a:endParaRPr>
          </a:p>
          <a:p>
            <a:pPr algn="l"/>
            <a:endParaRPr lang="en-GB" dirty="0">
              <a:solidFill>
                <a:srgbClr val="111111"/>
              </a:solidFill>
              <a:latin typeface="-apple-system"/>
            </a:endParaRPr>
          </a:p>
          <a:p>
            <a:pPr algn="l"/>
            <a:endParaRPr lang="en-GB" dirty="0">
              <a:solidFill>
                <a:srgbClr val="111111"/>
              </a:solidFill>
              <a:latin typeface="-apple-system"/>
            </a:endParaRPr>
          </a:p>
          <a:p>
            <a:pPr algn="l"/>
            <a:r>
              <a:rPr lang="en-GB" b="0" i="0" dirty="0">
                <a:solidFill>
                  <a:srgbClr val="212529"/>
                </a:solidFill>
                <a:effectLst/>
                <a:latin typeface="Droid Serif"/>
              </a:rPr>
              <a:t>Archaeologies of Presence</a:t>
            </a:r>
          </a:p>
          <a:p>
            <a:pPr algn="l"/>
            <a:r>
              <a:rPr lang="en-GB" dirty="0">
                <a:solidFill>
                  <a:srgbClr val="212529"/>
                </a:solidFill>
                <a:latin typeface="Droid Serif"/>
              </a:rPr>
              <a:t>2012 Routledge</a:t>
            </a:r>
            <a:endParaRPr lang="en-GB" b="0" i="0" dirty="0">
              <a:solidFill>
                <a:srgbClr val="212529"/>
              </a:solidFill>
              <a:effectLst/>
              <a:latin typeface="Droid Serif"/>
            </a:endParaRPr>
          </a:p>
          <a:p>
            <a:pPr algn="l"/>
            <a:r>
              <a:rPr lang="en-GB" b="0" i="0" dirty="0">
                <a:solidFill>
                  <a:srgbClr val="3F3F3F"/>
                </a:solidFill>
                <a:effectLst/>
                <a:latin typeface="open sans" panose="020B0604020202020204" pitchFamily="34" charset="0"/>
              </a:rPr>
              <a:t>Edited By </a:t>
            </a:r>
            <a:r>
              <a:rPr lang="en-GB" b="0" i="0" u="none" strike="noStrike" dirty="0">
                <a:solidFill>
                  <a:srgbClr val="10147F"/>
                </a:solidFill>
                <a:effectLst/>
                <a:latin typeface="open sans" panose="020B0604020202020204" pitchFamily="34" charset="0"/>
                <a:hlinkClick r:id="rId2" tooltip="Search for more titles by Gabriella Giannachi"/>
              </a:rPr>
              <a:t>Gabriella </a:t>
            </a:r>
            <a:r>
              <a:rPr lang="en-GB" b="0" i="0" u="none" strike="noStrike" dirty="0" err="1">
                <a:solidFill>
                  <a:srgbClr val="10147F"/>
                </a:solidFill>
                <a:effectLst/>
                <a:latin typeface="open sans" panose="020B0604020202020204" pitchFamily="34" charset="0"/>
                <a:hlinkClick r:id="rId2" tooltip="Search for more titles by Gabriella Giannachi"/>
              </a:rPr>
              <a:t>Giannachi</a:t>
            </a:r>
            <a:r>
              <a:rPr lang="en-GB" b="0" i="0" dirty="0">
                <a:solidFill>
                  <a:srgbClr val="3F3F3F"/>
                </a:solidFill>
                <a:effectLst/>
                <a:latin typeface="open sans" panose="020B0604020202020204" pitchFamily="34" charset="0"/>
              </a:rPr>
              <a:t>, </a:t>
            </a:r>
            <a:r>
              <a:rPr lang="en-GB" b="0" i="0" u="none" strike="noStrike" dirty="0">
                <a:solidFill>
                  <a:srgbClr val="10147F"/>
                </a:solidFill>
                <a:effectLst/>
                <a:latin typeface="open sans" panose="020B0604020202020204" pitchFamily="34" charset="0"/>
                <a:hlinkClick r:id="rId3" tooltip="Search for more titles by Nick Kaye"/>
              </a:rPr>
              <a:t>Nick Kaye</a:t>
            </a:r>
            <a:r>
              <a:rPr lang="en-GB" b="0" i="0" dirty="0">
                <a:solidFill>
                  <a:srgbClr val="3F3F3F"/>
                </a:solidFill>
                <a:effectLst/>
                <a:latin typeface="open sans" panose="020B0604020202020204" pitchFamily="34" charset="0"/>
              </a:rPr>
              <a:t>, </a:t>
            </a:r>
            <a:r>
              <a:rPr lang="en-GB" b="0" i="0" u="none" strike="noStrike" dirty="0">
                <a:solidFill>
                  <a:srgbClr val="10147F"/>
                </a:solidFill>
                <a:effectLst/>
                <a:latin typeface="open sans" panose="020B0604020202020204" pitchFamily="34" charset="0"/>
                <a:hlinkClick r:id="rId4" tooltip="Search for more titles by Michael Shanks"/>
              </a:rPr>
              <a:t>Michael Shanks</a:t>
            </a:r>
            <a:endParaRPr lang="en-GB" b="0" i="0" dirty="0">
              <a:solidFill>
                <a:srgbClr val="3F3F3F"/>
              </a:solidFill>
              <a:effectLst/>
              <a:latin typeface="open sans" panose="020B0604020202020204" pitchFamily="34" charset="0"/>
            </a:endParaRPr>
          </a:p>
          <a:p>
            <a:pPr algn="l"/>
            <a:endParaRPr lang="en-GB" b="0" i="0" dirty="0">
              <a:solidFill>
                <a:srgbClr val="111111"/>
              </a:solidFill>
              <a:effectLst/>
              <a:latin typeface="-apple-system"/>
            </a:endParaRPr>
          </a:p>
        </p:txBody>
      </p:sp>
      <p:pic>
        <p:nvPicPr>
          <p:cNvPr id="12290" name="Picture 2" descr="Archaeologies of Presence book cover">
            <a:extLst>
              <a:ext uri="{FF2B5EF4-FFF2-40B4-BE49-F238E27FC236}">
                <a16:creationId xmlns:a16="http://schemas.microsoft.com/office/drawing/2014/main" id="{91513947-9398-BD2C-FA8D-09909309EC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03883" y="0"/>
            <a:ext cx="438811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1249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5211</TotalTime>
  <Words>2469</Words>
  <Application>Microsoft Office PowerPoint</Application>
  <PresentationFormat>Widescreen</PresentationFormat>
  <Paragraphs>176</Paragraphs>
  <Slides>38</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38</vt:i4>
      </vt:variant>
    </vt:vector>
  </HeadingPairs>
  <TitlesOfParts>
    <vt:vector size="52" baseType="lpstr">
      <vt:lpstr>-apple-system</vt:lpstr>
      <vt:lpstr>Aptos</vt:lpstr>
      <vt:lpstr>Aptos Display</vt:lpstr>
      <vt:lpstr>Arial</vt:lpstr>
      <vt:lpstr>Droid Serif</vt:lpstr>
      <vt:lpstr>inherit</vt:lpstr>
      <vt:lpstr>Open Sans</vt:lpstr>
      <vt:lpstr>Orbikular</vt:lpstr>
      <vt:lpstr>Poppins</vt:lpstr>
      <vt:lpstr>ReithSans</vt:lpstr>
      <vt:lpstr>Standard Sans Web</vt:lpstr>
      <vt:lpstr>var(--es-orbikular)</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Quentin Drew</dc:creator>
  <cp:lastModifiedBy>Quentin Drew</cp:lastModifiedBy>
  <cp:revision>7</cp:revision>
  <dcterms:created xsi:type="dcterms:W3CDTF">2024-02-09T11:20:33Z</dcterms:created>
  <dcterms:modified xsi:type="dcterms:W3CDTF">2024-02-13T02:12:30Z</dcterms:modified>
</cp:coreProperties>
</file>