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2" r:id="rId4"/>
    <p:sldId id="258" r:id="rId5"/>
    <p:sldId id="259" r:id="rId6"/>
    <p:sldId id="263" r:id="rId7"/>
    <p:sldId id="260" r:id="rId8"/>
    <p:sldId id="261"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66EC548-CB55-4E81-9B2C-71A8B13C4EEB}" type="datetimeFigureOut">
              <a:rPr lang="en-GB" smtClean="0"/>
              <a:t>25/06/2022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748438-2A00-4192-8622-FC59A126CC61}" type="slidenum">
              <a:rPr lang="en-GB" smtClean="0"/>
              <a:t>‹#›</a:t>
            </a:fld>
            <a:endParaRPr lang="en-GB"/>
          </a:p>
        </p:txBody>
      </p:sp>
    </p:spTree>
    <p:extLst>
      <p:ext uri="{BB962C8B-B14F-4D97-AF65-F5344CB8AC3E}">
        <p14:creationId xmlns:p14="http://schemas.microsoft.com/office/powerpoint/2010/main" val="17435307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66EC548-CB55-4E81-9B2C-71A8B13C4EEB}" type="datetimeFigureOut">
              <a:rPr lang="en-GB" smtClean="0"/>
              <a:t>25/06/2022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748438-2A00-4192-8622-FC59A126CC61}" type="slidenum">
              <a:rPr lang="en-GB" smtClean="0"/>
              <a:t>‹#›</a:t>
            </a:fld>
            <a:endParaRPr lang="en-GB"/>
          </a:p>
        </p:txBody>
      </p:sp>
    </p:spTree>
    <p:extLst>
      <p:ext uri="{BB962C8B-B14F-4D97-AF65-F5344CB8AC3E}">
        <p14:creationId xmlns:p14="http://schemas.microsoft.com/office/powerpoint/2010/main" val="20229697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66EC548-CB55-4E81-9B2C-71A8B13C4EEB}" type="datetimeFigureOut">
              <a:rPr lang="en-GB" smtClean="0"/>
              <a:t>25/06/2022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748438-2A00-4192-8622-FC59A126CC61}" type="slidenum">
              <a:rPr lang="en-GB" smtClean="0"/>
              <a:t>‹#›</a:t>
            </a:fld>
            <a:endParaRPr lang="en-GB"/>
          </a:p>
        </p:txBody>
      </p:sp>
    </p:spTree>
    <p:extLst>
      <p:ext uri="{BB962C8B-B14F-4D97-AF65-F5344CB8AC3E}">
        <p14:creationId xmlns:p14="http://schemas.microsoft.com/office/powerpoint/2010/main" val="29973097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66EC548-CB55-4E81-9B2C-71A8B13C4EEB}" type="datetimeFigureOut">
              <a:rPr lang="en-GB" smtClean="0"/>
              <a:t>25/06/2022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748438-2A00-4192-8622-FC59A126CC61}" type="slidenum">
              <a:rPr lang="en-GB" smtClean="0"/>
              <a:t>‹#›</a:t>
            </a:fld>
            <a:endParaRPr lang="en-GB"/>
          </a:p>
        </p:txBody>
      </p:sp>
    </p:spTree>
    <p:extLst>
      <p:ext uri="{BB962C8B-B14F-4D97-AF65-F5344CB8AC3E}">
        <p14:creationId xmlns:p14="http://schemas.microsoft.com/office/powerpoint/2010/main" val="39760806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66EC548-CB55-4E81-9B2C-71A8B13C4EEB}" type="datetimeFigureOut">
              <a:rPr lang="en-GB" smtClean="0"/>
              <a:t>25/06/2022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3748438-2A00-4192-8622-FC59A126CC61}" type="slidenum">
              <a:rPr lang="en-GB" smtClean="0"/>
              <a:t>‹#›</a:t>
            </a:fld>
            <a:endParaRPr lang="en-GB"/>
          </a:p>
        </p:txBody>
      </p:sp>
    </p:spTree>
    <p:extLst>
      <p:ext uri="{BB962C8B-B14F-4D97-AF65-F5344CB8AC3E}">
        <p14:creationId xmlns:p14="http://schemas.microsoft.com/office/powerpoint/2010/main" val="21278109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66EC548-CB55-4E81-9B2C-71A8B13C4EEB}" type="datetimeFigureOut">
              <a:rPr lang="en-GB" smtClean="0"/>
              <a:t>25/06/2022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3748438-2A00-4192-8622-FC59A126CC61}" type="slidenum">
              <a:rPr lang="en-GB" smtClean="0"/>
              <a:t>‹#›</a:t>
            </a:fld>
            <a:endParaRPr lang="en-GB"/>
          </a:p>
        </p:txBody>
      </p:sp>
    </p:spTree>
    <p:extLst>
      <p:ext uri="{BB962C8B-B14F-4D97-AF65-F5344CB8AC3E}">
        <p14:creationId xmlns:p14="http://schemas.microsoft.com/office/powerpoint/2010/main" val="25546085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66EC548-CB55-4E81-9B2C-71A8B13C4EEB}" type="datetimeFigureOut">
              <a:rPr lang="en-GB" smtClean="0"/>
              <a:t>25/06/2022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3748438-2A00-4192-8622-FC59A126CC61}" type="slidenum">
              <a:rPr lang="en-GB" smtClean="0"/>
              <a:t>‹#›</a:t>
            </a:fld>
            <a:endParaRPr lang="en-GB"/>
          </a:p>
        </p:txBody>
      </p:sp>
    </p:spTree>
    <p:extLst>
      <p:ext uri="{BB962C8B-B14F-4D97-AF65-F5344CB8AC3E}">
        <p14:creationId xmlns:p14="http://schemas.microsoft.com/office/powerpoint/2010/main" val="279295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66EC548-CB55-4E81-9B2C-71A8B13C4EEB}" type="datetimeFigureOut">
              <a:rPr lang="en-GB" smtClean="0"/>
              <a:t>25/06/2022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748438-2A00-4192-8622-FC59A126CC61}" type="slidenum">
              <a:rPr lang="en-GB" smtClean="0"/>
              <a:t>‹#›</a:t>
            </a:fld>
            <a:endParaRPr lang="en-GB"/>
          </a:p>
        </p:txBody>
      </p:sp>
    </p:spTree>
    <p:extLst>
      <p:ext uri="{BB962C8B-B14F-4D97-AF65-F5344CB8AC3E}">
        <p14:creationId xmlns:p14="http://schemas.microsoft.com/office/powerpoint/2010/main" val="38294306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66EC548-CB55-4E81-9B2C-71A8B13C4EEB}" type="datetimeFigureOut">
              <a:rPr lang="en-GB" smtClean="0"/>
              <a:t>25/06/2022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748438-2A00-4192-8622-FC59A126CC61}" type="slidenum">
              <a:rPr lang="en-GB" smtClean="0"/>
              <a:t>‹#›</a:t>
            </a:fld>
            <a:endParaRPr lang="en-GB"/>
          </a:p>
        </p:txBody>
      </p:sp>
    </p:spTree>
    <p:extLst>
      <p:ext uri="{BB962C8B-B14F-4D97-AF65-F5344CB8AC3E}">
        <p14:creationId xmlns:p14="http://schemas.microsoft.com/office/powerpoint/2010/main" val="18286059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66EC548-CB55-4E81-9B2C-71A8B13C4EEB}" type="datetimeFigureOut">
              <a:rPr lang="en-GB" smtClean="0"/>
              <a:t>25/06/2022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748438-2A00-4192-8622-FC59A126CC61}" type="slidenum">
              <a:rPr lang="en-GB" smtClean="0"/>
              <a:t>‹#›</a:t>
            </a:fld>
            <a:endParaRPr lang="en-GB"/>
          </a:p>
        </p:txBody>
      </p:sp>
    </p:spTree>
    <p:extLst>
      <p:ext uri="{BB962C8B-B14F-4D97-AF65-F5344CB8AC3E}">
        <p14:creationId xmlns:p14="http://schemas.microsoft.com/office/powerpoint/2010/main" val="9604947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66EC548-CB55-4E81-9B2C-71A8B13C4EEB}" type="datetimeFigureOut">
              <a:rPr lang="en-GB" smtClean="0"/>
              <a:t>25/06/2022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748438-2A00-4192-8622-FC59A126CC61}" type="slidenum">
              <a:rPr lang="en-GB" smtClean="0"/>
              <a:t>‹#›</a:t>
            </a:fld>
            <a:endParaRPr lang="en-GB"/>
          </a:p>
        </p:txBody>
      </p:sp>
    </p:spTree>
    <p:extLst>
      <p:ext uri="{BB962C8B-B14F-4D97-AF65-F5344CB8AC3E}">
        <p14:creationId xmlns:p14="http://schemas.microsoft.com/office/powerpoint/2010/main" val="34857832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66EC548-CB55-4E81-9B2C-71A8B13C4EEB}" type="datetimeFigureOut">
              <a:rPr lang="en-GB" smtClean="0"/>
              <a:t>25/06/2022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3748438-2A00-4192-8622-FC59A126CC61}" type="slidenum">
              <a:rPr lang="en-GB" smtClean="0"/>
              <a:t>‹#›</a:t>
            </a:fld>
            <a:endParaRPr lang="en-GB"/>
          </a:p>
        </p:txBody>
      </p:sp>
    </p:spTree>
    <p:extLst>
      <p:ext uri="{BB962C8B-B14F-4D97-AF65-F5344CB8AC3E}">
        <p14:creationId xmlns:p14="http://schemas.microsoft.com/office/powerpoint/2010/main" val="20473310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pressbooks.bccampus.ca/jibcresearchmethods/chapter/5-1/"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96214" y="1545465"/>
            <a:ext cx="2472744" cy="1352281"/>
          </a:xfrm>
        </p:spPr>
        <p:txBody>
          <a:bodyPr>
            <a:normAutofit/>
          </a:bodyPr>
          <a:lstStyle/>
          <a:p>
            <a:pPr algn="l"/>
            <a:r>
              <a:rPr lang="en-GB" sz="1100" b="1" u="sng" dirty="0" smtClean="0"/>
              <a:t>Digital skills and Research methods</a:t>
            </a:r>
          </a:p>
          <a:p>
            <a:pPr algn="l"/>
            <a:r>
              <a:rPr lang="en-GB" sz="1100" dirty="0" smtClean="0"/>
              <a:t>Module code : LCHS4002_BIRM </a:t>
            </a:r>
          </a:p>
          <a:p>
            <a:pPr algn="l"/>
            <a:r>
              <a:rPr lang="en-GB" sz="1100" dirty="0" smtClean="0"/>
              <a:t>Students: Mohammed khan 2132395</a:t>
            </a:r>
          </a:p>
          <a:p>
            <a:pPr algn="l"/>
            <a:r>
              <a:rPr lang="en-GB" sz="1100" dirty="0" smtClean="0"/>
              <a:t>Lecturer: Munodzinesa zuwirai </a:t>
            </a:r>
            <a:endParaRPr lang="en-GB" sz="1100" dirty="0"/>
          </a:p>
        </p:txBody>
      </p:sp>
      <p:sp>
        <p:nvSpPr>
          <p:cNvPr id="5" name="Rectangle 4"/>
          <p:cNvSpPr/>
          <p:nvPr/>
        </p:nvSpPr>
        <p:spPr>
          <a:xfrm>
            <a:off x="4185475" y="443076"/>
            <a:ext cx="3821046" cy="923330"/>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5400" b="1" cap="none" spc="0" dirty="0" smtClean="0">
                <a:ln/>
                <a:solidFill>
                  <a:schemeClr val="accent3"/>
                </a:solidFill>
                <a:effectLst/>
              </a:rPr>
              <a:t>Digital Tools </a:t>
            </a:r>
            <a:endParaRPr lang="en-US" sz="5400" b="1" cap="none" spc="0" dirty="0">
              <a:ln/>
              <a:solidFill>
                <a:schemeClr val="accent3"/>
              </a:solidFill>
              <a:effectLst/>
            </a:endParaRPr>
          </a:p>
        </p:txBody>
      </p:sp>
      <p:pic>
        <p:nvPicPr>
          <p:cNvPr id="6" name="Picture 5"/>
          <p:cNvPicPr>
            <a:picLocks noChangeAspect="1"/>
          </p:cNvPicPr>
          <p:nvPr/>
        </p:nvPicPr>
        <p:blipFill>
          <a:blip r:embed="rId2"/>
          <a:stretch>
            <a:fillRect/>
          </a:stretch>
        </p:blipFill>
        <p:spPr>
          <a:xfrm>
            <a:off x="7786553" y="2451613"/>
            <a:ext cx="2543175" cy="180022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7" name="Picture 6"/>
          <p:cNvPicPr>
            <a:picLocks noChangeAspect="1"/>
          </p:cNvPicPr>
          <p:nvPr/>
        </p:nvPicPr>
        <p:blipFill>
          <a:blip r:embed="rId3"/>
          <a:stretch>
            <a:fillRect/>
          </a:stretch>
        </p:blipFill>
        <p:spPr>
          <a:xfrm>
            <a:off x="575659" y="4499154"/>
            <a:ext cx="2952750" cy="1543050"/>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160740666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6" presetClass="entr" presetSubtype="16"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circle(in)">
                                      <p:cBhvr>
                                        <p:cTn id="13"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146325" y="365802"/>
            <a:ext cx="5302216" cy="923330"/>
          </a:xfrm>
          <a:prstGeom prst="rect">
            <a:avLst/>
          </a:prstGeom>
        </p:spPr>
        <p:style>
          <a:lnRef idx="2">
            <a:schemeClr val="dk1"/>
          </a:lnRef>
          <a:fillRef idx="1">
            <a:schemeClr val="lt1"/>
          </a:fillRef>
          <a:effectRef idx="0">
            <a:schemeClr val="dk1"/>
          </a:effectRef>
          <a:fontRef idx="minor">
            <a:schemeClr val="dk1"/>
          </a:fontRef>
        </p:style>
        <p:txBody>
          <a:bodyPr wrap="square" lIns="91440" tIns="45720" rIns="91440" bIns="45720">
            <a:spAutoFit/>
          </a:bodyPr>
          <a:lstStyle/>
          <a:p>
            <a:pPr algn="ctr"/>
            <a:r>
              <a:rPr lang="en-US" sz="5400" b="1" cap="none" spc="0" dirty="0" smtClean="0">
                <a:ln w="9525">
                  <a:solidFill>
                    <a:schemeClr val="bg1"/>
                  </a:solidFill>
                  <a:prstDash val="solid"/>
                </a:ln>
                <a:solidFill>
                  <a:schemeClr val="accent4"/>
                </a:solidFill>
                <a:effectLst>
                  <a:outerShdw blurRad="12700" dist="38100" dir="2700000" algn="tl" rotWithShape="0">
                    <a:schemeClr val="bg1">
                      <a:lumMod val="50000"/>
                    </a:schemeClr>
                  </a:outerShdw>
                </a:effectLst>
              </a:rPr>
              <a:t>Introduction </a:t>
            </a:r>
            <a:endParaRPr lang="en-US" sz="5400" b="1" cap="none" spc="0" dirty="0">
              <a:ln w="9525">
                <a:solidFill>
                  <a:schemeClr val="bg1"/>
                </a:solidFill>
                <a:prstDash val="solid"/>
              </a:ln>
              <a:solidFill>
                <a:schemeClr val="accent4"/>
              </a:solidFill>
              <a:effectLst>
                <a:outerShdw blurRad="12700" dist="38100" dir="2700000" algn="tl" rotWithShape="0">
                  <a:schemeClr val="bg1">
                    <a:lumMod val="50000"/>
                  </a:schemeClr>
                </a:outerShdw>
              </a:effectLst>
            </a:endParaRPr>
          </a:p>
        </p:txBody>
      </p:sp>
      <p:sp>
        <p:nvSpPr>
          <p:cNvPr id="6" name="Oval 5"/>
          <p:cNvSpPr/>
          <p:nvPr/>
        </p:nvSpPr>
        <p:spPr>
          <a:xfrm>
            <a:off x="440895" y="1957589"/>
            <a:ext cx="10713076" cy="2228045"/>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smtClean="0"/>
              <a:t>At UWTSD we are currently looking at digital skills and the different research methods and how we can conclude this in UWTSD so everybody is able to use technology effectively and appropriately. In this power point we are going to evaluate the appropriate use of technologies, identify a range of information sources and we are going to show competence in workplace data handling. </a:t>
            </a:r>
          </a:p>
          <a:p>
            <a:pPr algn="ctr"/>
            <a:endParaRPr lang="en-GB" dirty="0"/>
          </a:p>
        </p:txBody>
      </p:sp>
      <p:sp>
        <p:nvSpPr>
          <p:cNvPr id="8" name="Oval 7"/>
          <p:cNvSpPr/>
          <p:nvPr/>
        </p:nvSpPr>
        <p:spPr>
          <a:xfrm>
            <a:off x="1700012" y="4443212"/>
            <a:ext cx="8500056" cy="1764405"/>
          </a:xfrm>
          <a:prstGeom prst="ellipse">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GB" dirty="0" smtClean="0"/>
              <a:t>My chosen question for the presentation is </a:t>
            </a:r>
          </a:p>
          <a:p>
            <a:pPr algn="ctr"/>
            <a:r>
              <a:rPr lang="en-GB" dirty="0" smtClean="0"/>
              <a:t>“is there a need to provide training on how to use technology to collaborate at UWTSD?”</a:t>
            </a:r>
            <a:endParaRPr lang="en-GB" dirty="0"/>
          </a:p>
        </p:txBody>
      </p:sp>
    </p:spTree>
    <p:extLst>
      <p:ext uri="{BB962C8B-B14F-4D97-AF65-F5344CB8AC3E}">
        <p14:creationId xmlns:p14="http://schemas.microsoft.com/office/powerpoint/2010/main" val="311590466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80">
                                          <p:stCondLst>
                                            <p:cond delay="0"/>
                                          </p:stCondLst>
                                        </p:cTn>
                                        <p:tgtEl>
                                          <p:spTgt spid="6"/>
                                        </p:tgtEl>
                                      </p:cBhvr>
                                    </p:animEffect>
                                    <p:anim calcmode="lin" valueType="num">
                                      <p:cBhvr>
                                        <p:cTn id="8"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13" dur="26">
                                          <p:stCondLst>
                                            <p:cond delay="650"/>
                                          </p:stCondLst>
                                        </p:cTn>
                                        <p:tgtEl>
                                          <p:spTgt spid="6"/>
                                        </p:tgtEl>
                                      </p:cBhvr>
                                      <p:to x="100000" y="60000"/>
                                    </p:animScale>
                                    <p:animScale>
                                      <p:cBhvr>
                                        <p:cTn id="14" dur="166" decel="50000">
                                          <p:stCondLst>
                                            <p:cond delay="676"/>
                                          </p:stCondLst>
                                        </p:cTn>
                                        <p:tgtEl>
                                          <p:spTgt spid="6"/>
                                        </p:tgtEl>
                                      </p:cBhvr>
                                      <p:to x="100000" y="100000"/>
                                    </p:animScale>
                                    <p:animScale>
                                      <p:cBhvr>
                                        <p:cTn id="15" dur="26">
                                          <p:stCondLst>
                                            <p:cond delay="1312"/>
                                          </p:stCondLst>
                                        </p:cTn>
                                        <p:tgtEl>
                                          <p:spTgt spid="6"/>
                                        </p:tgtEl>
                                      </p:cBhvr>
                                      <p:to x="100000" y="80000"/>
                                    </p:animScale>
                                    <p:animScale>
                                      <p:cBhvr>
                                        <p:cTn id="16" dur="166" decel="50000">
                                          <p:stCondLst>
                                            <p:cond delay="1338"/>
                                          </p:stCondLst>
                                        </p:cTn>
                                        <p:tgtEl>
                                          <p:spTgt spid="6"/>
                                        </p:tgtEl>
                                      </p:cBhvr>
                                      <p:to x="100000" y="100000"/>
                                    </p:animScale>
                                    <p:animScale>
                                      <p:cBhvr>
                                        <p:cTn id="17" dur="26">
                                          <p:stCondLst>
                                            <p:cond delay="1642"/>
                                          </p:stCondLst>
                                        </p:cTn>
                                        <p:tgtEl>
                                          <p:spTgt spid="6"/>
                                        </p:tgtEl>
                                      </p:cBhvr>
                                      <p:to x="100000" y="90000"/>
                                    </p:animScale>
                                    <p:animScale>
                                      <p:cBhvr>
                                        <p:cTn id="18" dur="166" decel="50000">
                                          <p:stCondLst>
                                            <p:cond delay="1668"/>
                                          </p:stCondLst>
                                        </p:cTn>
                                        <p:tgtEl>
                                          <p:spTgt spid="6"/>
                                        </p:tgtEl>
                                      </p:cBhvr>
                                      <p:to x="100000" y="100000"/>
                                    </p:animScale>
                                    <p:animScale>
                                      <p:cBhvr>
                                        <p:cTn id="19" dur="26">
                                          <p:stCondLst>
                                            <p:cond delay="1808"/>
                                          </p:stCondLst>
                                        </p:cTn>
                                        <p:tgtEl>
                                          <p:spTgt spid="6"/>
                                        </p:tgtEl>
                                      </p:cBhvr>
                                      <p:to x="100000" y="95000"/>
                                    </p:animScale>
                                    <p:animScale>
                                      <p:cBhvr>
                                        <p:cTn id="20" dur="166" decel="50000">
                                          <p:stCondLst>
                                            <p:cond delay="1834"/>
                                          </p:stCondLst>
                                        </p:cTn>
                                        <p:tgtEl>
                                          <p:spTgt spid="6"/>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wipe(down)">
                                      <p:cBhvr>
                                        <p:cTn id="25" dur="580">
                                          <p:stCondLst>
                                            <p:cond delay="0"/>
                                          </p:stCondLst>
                                        </p:cTn>
                                        <p:tgtEl>
                                          <p:spTgt spid="8"/>
                                        </p:tgtEl>
                                      </p:cBhvr>
                                    </p:animEffect>
                                    <p:anim calcmode="lin" valueType="num">
                                      <p:cBhvr>
                                        <p:cTn id="26"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31" dur="26">
                                          <p:stCondLst>
                                            <p:cond delay="650"/>
                                          </p:stCondLst>
                                        </p:cTn>
                                        <p:tgtEl>
                                          <p:spTgt spid="8"/>
                                        </p:tgtEl>
                                      </p:cBhvr>
                                      <p:to x="100000" y="60000"/>
                                    </p:animScale>
                                    <p:animScale>
                                      <p:cBhvr>
                                        <p:cTn id="32" dur="166" decel="50000">
                                          <p:stCondLst>
                                            <p:cond delay="676"/>
                                          </p:stCondLst>
                                        </p:cTn>
                                        <p:tgtEl>
                                          <p:spTgt spid="8"/>
                                        </p:tgtEl>
                                      </p:cBhvr>
                                      <p:to x="100000" y="100000"/>
                                    </p:animScale>
                                    <p:animScale>
                                      <p:cBhvr>
                                        <p:cTn id="33" dur="26">
                                          <p:stCondLst>
                                            <p:cond delay="1312"/>
                                          </p:stCondLst>
                                        </p:cTn>
                                        <p:tgtEl>
                                          <p:spTgt spid="8"/>
                                        </p:tgtEl>
                                      </p:cBhvr>
                                      <p:to x="100000" y="80000"/>
                                    </p:animScale>
                                    <p:animScale>
                                      <p:cBhvr>
                                        <p:cTn id="34" dur="166" decel="50000">
                                          <p:stCondLst>
                                            <p:cond delay="1338"/>
                                          </p:stCondLst>
                                        </p:cTn>
                                        <p:tgtEl>
                                          <p:spTgt spid="8"/>
                                        </p:tgtEl>
                                      </p:cBhvr>
                                      <p:to x="100000" y="100000"/>
                                    </p:animScale>
                                    <p:animScale>
                                      <p:cBhvr>
                                        <p:cTn id="35" dur="26">
                                          <p:stCondLst>
                                            <p:cond delay="1642"/>
                                          </p:stCondLst>
                                        </p:cTn>
                                        <p:tgtEl>
                                          <p:spTgt spid="8"/>
                                        </p:tgtEl>
                                      </p:cBhvr>
                                      <p:to x="100000" y="90000"/>
                                    </p:animScale>
                                    <p:animScale>
                                      <p:cBhvr>
                                        <p:cTn id="36" dur="166" decel="50000">
                                          <p:stCondLst>
                                            <p:cond delay="1668"/>
                                          </p:stCondLst>
                                        </p:cTn>
                                        <p:tgtEl>
                                          <p:spTgt spid="8"/>
                                        </p:tgtEl>
                                      </p:cBhvr>
                                      <p:to x="100000" y="100000"/>
                                    </p:animScale>
                                    <p:animScale>
                                      <p:cBhvr>
                                        <p:cTn id="37" dur="26">
                                          <p:stCondLst>
                                            <p:cond delay="1808"/>
                                          </p:stCondLst>
                                        </p:cTn>
                                        <p:tgtEl>
                                          <p:spTgt spid="8"/>
                                        </p:tgtEl>
                                      </p:cBhvr>
                                      <p:to x="100000" y="95000"/>
                                    </p:animScale>
                                    <p:animScale>
                                      <p:cBhvr>
                                        <p:cTn id="38" dur="166" decel="50000">
                                          <p:stCondLst>
                                            <p:cond delay="1834"/>
                                          </p:stCondLst>
                                        </p:cTn>
                                        <p:tgtEl>
                                          <p:spTgt spid="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759317" y="1008979"/>
            <a:ext cx="2971800" cy="1543050"/>
          </a:xfrm>
          <a:prstGeom prst="rect">
            <a:avLst/>
          </a:prstGeom>
        </p:spPr>
      </p:pic>
      <p:sp>
        <p:nvSpPr>
          <p:cNvPr id="5" name="Oval 4"/>
          <p:cNvSpPr/>
          <p:nvPr/>
        </p:nvSpPr>
        <p:spPr>
          <a:xfrm>
            <a:off x="4520484" y="2770568"/>
            <a:ext cx="2704563" cy="1648495"/>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smtClean="0"/>
              <a:t>What we have available</a:t>
            </a:r>
            <a:endParaRPr lang="en-GB" dirty="0"/>
          </a:p>
        </p:txBody>
      </p:sp>
      <p:pic>
        <p:nvPicPr>
          <p:cNvPr id="6" name="Picture 5"/>
          <p:cNvPicPr>
            <a:picLocks noChangeAspect="1"/>
          </p:cNvPicPr>
          <p:nvPr/>
        </p:nvPicPr>
        <p:blipFill>
          <a:blip r:embed="rId3"/>
          <a:stretch>
            <a:fillRect/>
          </a:stretch>
        </p:blipFill>
        <p:spPr>
          <a:xfrm>
            <a:off x="8810825" y="708941"/>
            <a:ext cx="2143125" cy="2143125"/>
          </a:xfrm>
          <a:prstGeom prst="rect">
            <a:avLst/>
          </a:prstGeom>
        </p:spPr>
      </p:pic>
      <p:pic>
        <p:nvPicPr>
          <p:cNvPr id="7" name="Picture 6"/>
          <p:cNvPicPr>
            <a:picLocks noChangeAspect="1"/>
          </p:cNvPicPr>
          <p:nvPr/>
        </p:nvPicPr>
        <p:blipFill>
          <a:blip r:embed="rId4"/>
          <a:stretch>
            <a:fillRect/>
          </a:stretch>
        </p:blipFill>
        <p:spPr>
          <a:xfrm>
            <a:off x="1125560" y="4419063"/>
            <a:ext cx="2857500" cy="1600200"/>
          </a:xfrm>
          <a:prstGeom prst="rect">
            <a:avLst/>
          </a:prstGeom>
        </p:spPr>
      </p:pic>
      <p:pic>
        <p:nvPicPr>
          <p:cNvPr id="8" name="Picture 7"/>
          <p:cNvPicPr>
            <a:picLocks noChangeAspect="1"/>
          </p:cNvPicPr>
          <p:nvPr/>
        </p:nvPicPr>
        <p:blipFill>
          <a:blip r:embed="rId5"/>
          <a:stretch>
            <a:fillRect/>
          </a:stretch>
        </p:blipFill>
        <p:spPr>
          <a:xfrm>
            <a:off x="8339337" y="4669397"/>
            <a:ext cx="3086100" cy="1485900"/>
          </a:xfrm>
          <a:prstGeom prst="rect">
            <a:avLst/>
          </a:prstGeom>
        </p:spPr>
      </p:pic>
    </p:spTree>
    <p:extLst>
      <p:ext uri="{BB962C8B-B14F-4D97-AF65-F5344CB8AC3E}">
        <p14:creationId xmlns:p14="http://schemas.microsoft.com/office/powerpoint/2010/main" val="1711784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8"/>
                                        </p:tgtEl>
                                        <p:attrNameLst>
                                          <p:attrName>style.visibility</p:attrName>
                                        </p:attrNameLst>
                                      </p:cBhvr>
                                      <p:to>
                                        <p:strVal val="visible"/>
                                      </p:to>
                                    </p:set>
                                    <p:anim calcmode="lin" valueType="num">
                                      <p:cBhvr additive="base">
                                        <p:cTn id="31" dur="500" fill="hold"/>
                                        <p:tgtEl>
                                          <p:spTgt spid="8"/>
                                        </p:tgtEl>
                                        <p:attrNameLst>
                                          <p:attrName>ppt_x</p:attrName>
                                        </p:attrNameLst>
                                      </p:cBhvr>
                                      <p:tavLst>
                                        <p:tav tm="0">
                                          <p:val>
                                            <p:strVal val="#ppt_x"/>
                                          </p:val>
                                        </p:tav>
                                        <p:tav tm="100000">
                                          <p:val>
                                            <p:strVal val="#ppt_x"/>
                                          </p:val>
                                        </p:tav>
                                      </p:tavLst>
                                    </p:anim>
                                    <p:anim calcmode="lin" valueType="num">
                                      <p:cBhvr additive="base">
                                        <p:cTn id="3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280207" y="288530"/>
            <a:ext cx="5167953" cy="923330"/>
          </a:xfrm>
          <a:prstGeom prst="rect">
            <a:avLst/>
          </a:prstGeom>
          <a:noFill/>
        </p:spPr>
        <p:txBody>
          <a:bodyPr wrap="none" lIns="91440" tIns="45720" rIns="91440" bIns="45720">
            <a:spAutoFit/>
          </a:bodyPr>
          <a:lstStyle/>
          <a:p>
            <a:pPr algn="ctr"/>
            <a:r>
              <a:rPr lang="en-US" sz="5400" b="1" cap="none" spc="0" dirty="0" smtClean="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Ethics in research</a:t>
            </a:r>
            <a:endParaRPr lang="en-US" sz="5400" b="1" cap="none" spc="0"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endParaRPr>
          </a:p>
        </p:txBody>
      </p:sp>
      <p:sp>
        <p:nvSpPr>
          <p:cNvPr id="5" name="TextBox 4"/>
          <p:cNvSpPr txBox="1"/>
          <p:nvPr/>
        </p:nvSpPr>
        <p:spPr>
          <a:xfrm>
            <a:off x="1670855" y="2279561"/>
            <a:ext cx="2859110" cy="369332"/>
          </a:xfrm>
          <a:prstGeom prst="rect">
            <a:avLst/>
          </a:prstGeom>
          <a:noFill/>
        </p:spPr>
        <p:txBody>
          <a:bodyPr wrap="square" rtlCol="0">
            <a:spAutoFit/>
          </a:bodyPr>
          <a:lstStyle/>
          <a:p>
            <a:r>
              <a:rPr lang="en-GB" b="1" u="sng" dirty="0" smtClean="0"/>
              <a:t>What is research?</a:t>
            </a:r>
            <a:endParaRPr lang="en-GB" b="1" u="sng" dirty="0"/>
          </a:p>
        </p:txBody>
      </p:sp>
      <p:sp>
        <p:nvSpPr>
          <p:cNvPr id="6" name="Oval 5"/>
          <p:cNvSpPr/>
          <p:nvPr/>
        </p:nvSpPr>
        <p:spPr>
          <a:xfrm>
            <a:off x="152400" y="2972058"/>
            <a:ext cx="4963555" cy="225613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100" dirty="0" smtClean="0"/>
              <a:t>Research comes in many forms and, although you may feel that it has no relevance to you and/ or that you know nothing about it, you are exposed to research multiple times a day. You also undertake research yourself, perhaps without even realizing it, its finding and gathering information to have  a  good understanding of your topic!</a:t>
            </a:r>
            <a:endParaRPr lang="en-GB" sz="1100" dirty="0"/>
          </a:p>
        </p:txBody>
      </p:sp>
      <p:pic>
        <p:nvPicPr>
          <p:cNvPr id="7" name="Picture 6"/>
          <p:cNvPicPr>
            <a:picLocks noChangeAspect="1"/>
          </p:cNvPicPr>
          <p:nvPr/>
        </p:nvPicPr>
        <p:blipFill>
          <a:blip r:embed="rId2"/>
          <a:stretch>
            <a:fillRect/>
          </a:stretch>
        </p:blipFill>
        <p:spPr>
          <a:xfrm>
            <a:off x="10048875" y="505768"/>
            <a:ext cx="2143125" cy="2143125"/>
          </a:xfrm>
          <a:prstGeom prst="rect">
            <a:avLst/>
          </a:prstGeom>
        </p:spPr>
      </p:pic>
      <p:sp>
        <p:nvSpPr>
          <p:cNvPr id="8" name="TextBox 7"/>
          <p:cNvSpPr txBox="1"/>
          <p:nvPr/>
        </p:nvSpPr>
        <p:spPr>
          <a:xfrm>
            <a:off x="8357271" y="2648893"/>
            <a:ext cx="1973262" cy="646331"/>
          </a:xfrm>
          <a:prstGeom prst="rect">
            <a:avLst/>
          </a:prstGeom>
          <a:noFill/>
        </p:spPr>
        <p:txBody>
          <a:bodyPr wrap="square" rtlCol="0">
            <a:spAutoFit/>
          </a:bodyPr>
          <a:lstStyle/>
          <a:p>
            <a:r>
              <a:rPr lang="en-GB" b="1" u="sng" dirty="0" smtClean="0"/>
              <a:t>What is ethical research?</a:t>
            </a:r>
            <a:endParaRPr lang="en-GB" b="1" u="sng" dirty="0"/>
          </a:p>
        </p:txBody>
      </p:sp>
      <p:sp>
        <p:nvSpPr>
          <p:cNvPr id="9" name="Rectangle 8"/>
          <p:cNvSpPr/>
          <p:nvPr/>
        </p:nvSpPr>
        <p:spPr>
          <a:xfrm>
            <a:off x="7135019" y="3569861"/>
            <a:ext cx="4813300" cy="31369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smtClean="0"/>
              <a:t>This focuses on the ethical issues that can, and often do, arise when doing research with human participants. All researchers in all fields are expected and required to uphold certain ethical standards while undertaking their research.</a:t>
            </a:r>
          </a:p>
          <a:p>
            <a:pPr algn="ctr"/>
            <a:endParaRPr lang="en-GB" sz="1100" dirty="0"/>
          </a:p>
          <a:p>
            <a:pPr algn="ctr"/>
            <a:r>
              <a:rPr lang="en-GB" sz="1100" dirty="0" smtClean="0"/>
              <a:t>Ethics are moral concepts that determine how a person or a group of people will act or behave ( Haddad and Geiger, 2018)</a:t>
            </a:r>
          </a:p>
          <a:p>
            <a:pPr algn="ctr"/>
            <a:endParaRPr lang="en-GB" sz="1100" dirty="0"/>
          </a:p>
          <a:p>
            <a:pPr algn="ctr"/>
            <a:r>
              <a:rPr lang="en-GB" sz="1100" dirty="0" smtClean="0"/>
              <a:t>Through this research the principles that should be followed are :</a:t>
            </a:r>
          </a:p>
          <a:p>
            <a:pPr marL="171450" indent="-171450" algn="ctr">
              <a:buFont typeface="Arial" panose="020B0604020202020204" pitchFamily="34" charset="0"/>
              <a:buChar char="•"/>
            </a:pPr>
            <a:r>
              <a:rPr lang="en-GB" sz="1100" dirty="0" smtClean="0"/>
              <a:t>Informed consent </a:t>
            </a:r>
          </a:p>
          <a:p>
            <a:pPr marL="171450" indent="-171450" algn="ctr">
              <a:buFont typeface="Arial" panose="020B0604020202020204" pitchFamily="34" charset="0"/>
              <a:buChar char="•"/>
            </a:pPr>
            <a:r>
              <a:rPr lang="en-GB" sz="1100" dirty="0" smtClean="0"/>
              <a:t>Confidentiality</a:t>
            </a:r>
          </a:p>
          <a:p>
            <a:pPr marL="171450" indent="-171450" algn="ctr">
              <a:buFont typeface="Arial" panose="020B0604020202020204" pitchFamily="34" charset="0"/>
              <a:buChar char="•"/>
            </a:pPr>
            <a:r>
              <a:rPr lang="en-GB" sz="1100" dirty="0" smtClean="0"/>
              <a:t>Right to withdraw</a:t>
            </a:r>
          </a:p>
          <a:p>
            <a:pPr marL="171450" indent="-171450" algn="ctr">
              <a:buFont typeface="Arial" panose="020B0604020202020204" pitchFamily="34" charset="0"/>
              <a:buChar char="•"/>
            </a:pPr>
            <a:r>
              <a:rPr lang="en-GB" sz="1100" dirty="0" smtClean="0"/>
              <a:t>Anonymity</a:t>
            </a:r>
          </a:p>
          <a:p>
            <a:pPr marL="171450" indent="-171450" algn="ctr">
              <a:buFont typeface="Arial" panose="020B0604020202020204" pitchFamily="34" charset="0"/>
              <a:buChar char="•"/>
            </a:pPr>
            <a:r>
              <a:rPr lang="en-GB" sz="1100" dirty="0" smtClean="0"/>
              <a:t>Making sure everything is understandable and gain data from participants.</a:t>
            </a:r>
            <a:endParaRPr lang="en-GB" sz="1100" dirty="0"/>
          </a:p>
        </p:txBody>
      </p:sp>
    </p:spTree>
    <p:extLst>
      <p:ext uri="{BB962C8B-B14F-4D97-AF65-F5344CB8AC3E}">
        <p14:creationId xmlns:p14="http://schemas.microsoft.com/office/powerpoint/2010/main" val="130628577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793302" y="325735"/>
            <a:ext cx="6199005" cy="923330"/>
          </a:xfrm>
          <a:prstGeom prst="rect">
            <a:avLst/>
          </a:prstGeom>
          <a:noFill/>
        </p:spPr>
        <p:txBody>
          <a:bodyPr wrap="none" lIns="91440" tIns="45720" rIns="91440" bIns="45720">
            <a:spAutoFit/>
          </a:bodyPr>
          <a:lstStyle/>
          <a:p>
            <a:pPr algn="ctr"/>
            <a:r>
              <a:rPr lang="en-US" sz="5400" b="0" cap="none" spc="0" dirty="0" smtClean="0">
                <a:ln w="0"/>
                <a:solidFill>
                  <a:schemeClr val="tx1"/>
                </a:solidFill>
                <a:effectLst>
                  <a:outerShdw blurRad="38100" dist="19050" dir="2700000" algn="tl" rotWithShape="0">
                    <a:schemeClr val="dk1">
                      <a:alpha val="40000"/>
                    </a:schemeClr>
                  </a:outerShdw>
                </a:effectLst>
              </a:rPr>
              <a:t>The literature review </a:t>
            </a: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5" name="Rectangle 4"/>
          <p:cNvSpPr/>
          <p:nvPr/>
        </p:nvSpPr>
        <p:spPr>
          <a:xfrm>
            <a:off x="178415" y="1497886"/>
            <a:ext cx="6040202" cy="3416320"/>
          </a:xfrm>
          <a:prstGeom prst="rect">
            <a:avLst/>
          </a:prstGeom>
        </p:spPr>
        <p:txBody>
          <a:bodyPr wrap="square">
            <a:spAutoFit/>
          </a:bodyPr>
          <a:lstStyle/>
          <a:p>
            <a:r>
              <a:rPr lang="en-GB" dirty="0" smtClean="0"/>
              <a:t>A literature review is a survey of everything that has been written about a particular topic, theory, or research question. The word “literature” means “sources of information”. The literature will inform you about the research that has already been conducted on your chosen subject.</a:t>
            </a:r>
          </a:p>
          <a:p>
            <a:endParaRPr lang="en-GB" dirty="0"/>
          </a:p>
          <a:p>
            <a:r>
              <a:rPr lang="en-GB" dirty="0" smtClean="0"/>
              <a:t>By conducting this questionnaire, I intend to gather information which will help me and give me an eye opener to come up with a conclusion. Should training be provided or not? . I will see how people cope using differ technologies, what they are more familiar with and what they need to adapt on. </a:t>
            </a:r>
            <a:endParaRPr lang="en-GB" dirty="0"/>
          </a:p>
        </p:txBody>
      </p:sp>
      <p:sp>
        <p:nvSpPr>
          <p:cNvPr id="6" name="Oval 5"/>
          <p:cNvSpPr/>
          <p:nvPr/>
        </p:nvSpPr>
        <p:spPr>
          <a:xfrm>
            <a:off x="1265617" y="4586741"/>
            <a:ext cx="4953000" cy="22352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smtClean="0"/>
              <a:t>As part of my own primary research I decided to produce a questionnaire and hand it out amongst my classmates. I came up with 5 </a:t>
            </a:r>
            <a:r>
              <a:rPr lang="en-GB" sz="1100" dirty="0" smtClean="0"/>
              <a:t>questions regarding my chosen questions so I can collect relevant data.  </a:t>
            </a:r>
            <a:endParaRPr lang="en-GB" sz="1100" dirty="0"/>
          </a:p>
        </p:txBody>
      </p:sp>
      <p:sp>
        <p:nvSpPr>
          <p:cNvPr id="9" name="TextBox 8"/>
          <p:cNvSpPr txBox="1"/>
          <p:nvPr/>
        </p:nvSpPr>
        <p:spPr>
          <a:xfrm>
            <a:off x="6502400" y="1497886"/>
            <a:ext cx="5549900" cy="5355312"/>
          </a:xfrm>
          <a:prstGeom prst="rect">
            <a:avLst/>
          </a:prstGeom>
          <a:noFill/>
        </p:spPr>
        <p:txBody>
          <a:bodyPr wrap="square" rtlCol="0">
            <a:spAutoFit/>
          </a:bodyPr>
          <a:lstStyle/>
          <a:p>
            <a:r>
              <a:rPr lang="en-GB" dirty="0" smtClean="0"/>
              <a:t>The 5 questions I used for my questionnaire were:</a:t>
            </a:r>
          </a:p>
          <a:p>
            <a:endParaRPr lang="en-GB" dirty="0"/>
          </a:p>
          <a:p>
            <a:pPr marL="342900" indent="-342900">
              <a:buAutoNum type="arabicPeriod"/>
            </a:pPr>
            <a:r>
              <a:rPr lang="en-GB" dirty="0" smtClean="0"/>
              <a:t>How comfortable are you using technology at UWTSD?</a:t>
            </a:r>
          </a:p>
          <a:p>
            <a:r>
              <a:rPr lang="en-GB" dirty="0" smtClean="0"/>
              <a:t> </a:t>
            </a:r>
            <a:r>
              <a:rPr lang="en-GB" dirty="0" smtClean="0"/>
              <a:t>very poor           5 in the middle            10 excellent. </a:t>
            </a:r>
          </a:p>
          <a:p>
            <a:endParaRPr lang="en-GB" dirty="0"/>
          </a:p>
          <a:p>
            <a:r>
              <a:rPr lang="en-GB" dirty="0" smtClean="0"/>
              <a:t>2. What form of technology do you often use?</a:t>
            </a:r>
          </a:p>
          <a:p>
            <a:endParaRPr lang="en-GB" dirty="0"/>
          </a:p>
          <a:p>
            <a:r>
              <a:rPr lang="en-GB" dirty="0" smtClean="0"/>
              <a:t>3. I feel like technology training is mandatory needed at UWTSD?</a:t>
            </a:r>
          </a:p>
          <a:p>
            <a:endParaRPr lang="en-GB" dirty="0"/>
          </a:p>
          <a:p>
            <a:r>
              <a:rPr lang="en-GB" dirty="0" smtClean="0"/>
              <a:t>Agree             disagree  </a:t>
            </a:r>
          </a:p>
          <a:p>
            <a:endParaRPr lang="en-GB" dirty="0"/>
          </a:p>
          <a:p>
            <a:r>
              <a:rPr lang="en-GB" dirty="0" smtClean="0"/>
              <a:t>4. Are you able to produce documents and presentations by lone working? If not state what you need help with. </a:t>
            </a:r>
          </a:p>
          <a:p>
            <a:endParaRPr lang="en-GB" dirty="0"/>
          </a:p>
          <a:p>
            <a:r>
              <a:rPr lang="en-GB" dirty="0" smtClean="0"/>
              <a:t>5. At  UWTSD </a:t>
            </a:r>
            <a:r>
              <a:rPr lang="en-GB" dirty="0" err="1" smtClean="0"/>
              <a:t>i</a:t>
            </a:r>
            <a:r>
              <a:rPr lang="en-GB" dirty="0" smtClean="0"/>
              <a:t> am able to understand immediately after lecturers have explained and demonstrated? please explain your answer.*</a:t>
            </a:r>
            <a:endParaRPr lang="en-GB" dirty="0"/>
          </a:p>
        </p:txBody>
      </p:sp>
      <p:sp>
        <p:nvSpPr>
          <p:cNvPr id="10" name="Rectangle 9"/>
          <p:cNvSpPr/>
          <p:nvPr/>
        </p:nvSpPr>
        <p:spPr>
          <a:xfrm>
            <a:off x="7777411" y="2701018"/>
            <a:ext cx="279400" cy="1905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p:cNvPicPr>
            <a:picLocks noChangeAspect="1"/>
          </p:cNvPicPr>
          <p:nvPr/>
        </p:nvPicPr>
        <p:blipFill>
          <a:blip r:embed="rId2"/>
          <a:stretch>
            <a:fillRect/>
          </a:stretch>
        </p:blipFill>
        <p:spPr>
          <a:xfrm>
            <a:off x="9761922" y="2692627"/>
            <a:ext cx="292633" cy="207282"/>
          </a:xfrm>
          <a:prstGeom prst="rect">
            <a:avLst/>
          </a:prstGeom>
        </p:spPr>
      </p:pic>
      <p:pic>
        <p:nvPicPr>
          <p:cNvPr id="12" name="Picture 11"/>
          <p:cNvPicPr>
            <a:picLocks noChangeAspect="1"/>
          </p:cNvPicPr>
          <p:nvPr/>
        </p:nvPicPr>
        <p:blipFill>
          <a:blip r:embed="rId2"/>
          <a:stretch>
            <a:fillRect/>
          </a:stretch>
        </p:blipFill>
        <p:spPr>
          <a:xfrm>
            <a:off x="11613349" y="2701018"/>
            <a:ext cx="292633" cy="207282"/>
          </a:xfrm>
          <a:prstGeom prst="rect">
            <a:avLst/>
          </a:prstGeom>
        </p:spPr>
      </p:pic>
      <p:pic>
        <p:nvPicPr>
          <p:cNvPr id="13" name="Picture 12"/>
          <p:cNvPicPr>
            <a:picLocks noChangeAspect="1"/>
          </p:cNvPicPr>
          <p:nvPr/>
        </p:nvPicPr>
        <p:blipFill>
          <a:blip r:embed="rId2"/>
          <a:stretch>
            <a:fillRect/>
          </a:stretch>
        </p:blipFill>
        <p:spPr>
          <a:xfrm>
            <a:off x="7270483" y="4622800"/>
            <a:ext cx="292633" cy="207282"/>
          </a:xfrm>
          <a:prstGeom prst="rect">
            <a:avLst/>
          </a:prstGeom>
        </p:spPr>
      </p:pic>
      <p:pic>
        <p:nvPicPr>
          <p:cNvPr id="14" name="Picture 13"/>
          <p:cNvPicPr>
            <a:picLocks noChangeAspect="1"/>
          </p:cNvPicPr>
          <p:nvPr/>
        </p:nvPicPr>
        <p:blipFill>
          <a:blip r:embed="rId2"/>
          <a:stretch>
            <a:fillRect/>
          </a:stretch>
        </p:blipFill>
        <p:spPr>
          <a:xfrm>
            <a:off x="8795714" y="4586741"/>
            <a:ext cx="292633" cy="207282"/>
          </a:xfrm>
          <a:prstGeom prst="rect">
            <a:avLst/>
          </a:prstGeom>
        </p:spPr>
      </p:pic>
    </p:spTree>
    <p:extLst>
      <p:ext uri="{BB962C8B-B14F-4D97-AF65-F5344CB8AC3E}">
        <p14:creationId xmlns:p14="http://schemas.microsoft.com/office/powerpoint/2010/main" val="170379713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3157872588"/>
              </p:ext>
            </p:extLst>
          </p:nvPr>
        </p:nvGraphicFramePr>
        <p:xfrm>
          <a:off x="1581239" y="3007311"/>
          <a:ext cx="8128002" cy="3108960"/>
        </p:xfrm>
        <a:graphic>
          <a:graphicData uri="http://schemas.openxmlformats.org/drawingml/2006/table">
            <a:tbl>
              <a:tblPr firstRow="1" bandRow="1">
                <a:tableStyleId>{5C22544A-7EE6-4342-B048-85BDC9FD1C3A}</a:tableStyleId>
              </a:tblPr>
              <a:tblGrid>
                <a:gridCol w="1354667"/>
                <a:gridCol w="1354667"/>
                <a:gridCol w="1354667"/>
                <a:gridCol w="1347988"/>
                <a:gridCol w="1361346"/>
                <a:gridCol w="1354667"/>
              </a:tblGrid>
              <a:tr h="0">
                <a:tc>
                  <a:txBody>
                    <a:bodyPr/>
                    <a:lstStyle/>
                    <a:p>
                      <a:r>
                        <a:rPr lang="en-GB" dirty="0" smtClean="0"/>
                        <a:t>Week 5 </a:t>
                      </a:r>
                    </a:p>
                    <a:p>
                      <a:r>
                        <a:rPr lang="en-GB" dirty="0" smtClean="0"/>
                        <a:t>28/06/2022</a:t>
                      </a:r>
                      <a:endParaRPr lang="en-GB" dirty="0"/>
                    </a:p>
                  </a:txBody>
                  <a:tcPr/>
                </a:tc>
                <a:tc>
                  <a:txBody>
                    <a:bodyPr/>
                    <a:lstStyle/>
                    <a:p>
                      <a:r>
                        <a:rPr lang="en-GB" dirty="0" smtClean="0"/>
                        <a:t>Week 6 – </a:t>
                      </a:r>
                    </a:p>
                    <a:p>
                      <a:r>
                        <a:rPr lang="en-GB" dirty="0" smtClean="0"/>
                        <a:t>05/06/2022</a:t>
                      </a:r>
                      <a:endParaRPr lang="en-GB" dirty="0"/>
                    </a:p>
                  </a:txBody>
                  <a:tcPr/>
                </a:tc>
                <a:tc>
                  <a:txBody>
                    <a:bodyPr/>
                    <a:lstStyle/>
                    <a:p>
                      <a:r>
                        <a:rPr lang="en-GB" dirty="0" smtClean="0"/>
                        <a:t>Week 7 – </a:t>
                      </a:r>
                    </a:p>
                    <a:p>
                      <a:r>
                        <a:rPr lang="en-GB" dirty="0" smtClean="0"/>
                        <a:t>12/07/2022</a:t>
                      </a:r>
                      <a:endParaRPr lang="en-GB" dirty="0"/>
                    </a:p>
                  </a:txBody>
                  <a:tcPr/>
                </a:tc>
                <a:tc>
                  <a:txBody>
                    <a:bodyPr/>
                    <a:lstStyle/>
                    <a:p>
                      <a:r>
                        <a:rPr lang="en-GB" dirty="0" smtClean="0"/>
                        <a:t>Week 8 </a:t>
                      </a:r>
                    </a:p>
                    <a:p>
                      <a:r>
                        <a:rPr lang="en-GB" dirty="0" smtClean="0"/>
                        <a:t>19/07/2022</a:t>
                      </a:r>
                      <a:endParaRPr lang="en-GB" dirty="0"/>
                    </a:p>
                  </a:txBody>
                  <a:tcPr/>
                </a:tc>
                <a:tc>
                  <a:txBody>
                    <a:bodyPr/>
                    <a:lstStyle/>
                    <a:p>
                      <a:r>
                        <a:rPr lang="en-GB" dirty="0" smtClean="0"/>
                        <a:t>Week 9 </a:t>
                      </a:r>
                    </a:p>
                    <a:p>
                      <a:r>
                        <a:rPr lang="en-GB" dirty="0" smtClean="0"/>
                        <a:t>26/07/2022</a:t>
                      </a:r>
                      <a:endParaRPr lang="en-GB" dirty="0"/>
                    </a:p>
                  </a:txBody>
                  <a:tcPr/>
                </a:tc>
                <a:tc>
                  <a:txBody>
                    <a:bodyPr/>
                    <a:lstStyle/>
                    <a:p>
                      <a:r>
                        <a:rPr lang="en-GB" dirty="0" smtClean="0"/>
                        <a:t>Week 10</a:t>
                      </a:r>
                    </a:p>
                    <a:p>
                      <a:r>
                        <a:rPr lang="en-GB" dirty="0" smtClean="0"/>
                        <a:t>02/08/2022</a:t>
                      </a:r>
                      <a:endParaRPr lang="en-GB" dirty="0"/>
                    </a:p>
                  </a:txBody>
                  <a:tcPr/>
                </a:tc>
              </a:tr>
              <a:tr h="370840">
                <a:tc>
                  <a:txBody>
                    <a:bodyPr/>
                    <a:lstStyle/>
                    <a:p>
                      <a:pPr marL="285750" indent="-285750">
                        <a:buFont typeface="Arial" panose="020B0604020202020204" pitchFamily="34" charset="0"/>
                        <a:buChar char="•"/>
                      </a:pPr>
                      <a:r>
                        <a:rPr lang="en-GB" sz="1200" baseline="0" dirty="0" smtClean="0"/>
                        <a:t>Conduct surveys </a:t>
                      </a:r>
                    </a:p>
                    <a:p>
                      <a:pPr marL="285750" indent="-285750">
                        <a:buFont typeface="Arial" panose="020B0604020202020204" pitchFamily="34" charset="0"/>
                        <a:buChar char="•"/>
                      </a:pPr>
                      <a:endParaRPr lang="en-GB" sz="1200" baseline="0" dirty="0" smtClean="0"/>
                    </a:p>
                    <a:p>
                      <a:pPr marL="285750" indent="-285750">
                        <a:buFont typeface="Arial" panose="020B0604020202020204" pitchFamily="34" charset="0"/>
                        <a:buChar char="•"/>
                      </a:pPr>
                      <a:r>
                        <a:rPr lang="en-GB" sz="1200" baseline="0" dirty="0" smtClean="0"/>
                        <a:t>Hand out questionnaire to target audience</a:t>
                      </a:r>
                    </a:p>
                    <a:p>
                      <a:pPr marL="285750" indent="-285750">
                        <a:buFont typeface="Arial" panose="020B0604020202020204" pitchFamily="34" charset="0"/>
                        <a:buChar char="•"/>
                      </a:pPr>
                      <a:endParaRPr lang="en-GB" sz="1200" baseline="0" dirty="0" smtClean="0"/>
                    </a:p>
                    <a:p>
                      <a:pPr marL="285750" indent="-285750">
                        <a:buFont typeface="Arial" panose="020B0604020202020204" pitchFamily="34" charset="0"/>
                        <a:buChar char="•"/>
                      </a:pPr>
                      <a:r>
                        <a:rPr lang="en-GB" sz="1200" baseline="0" dirty="0" smtClean="0"/>
                        <a:t>Proposal writing</a:t>
                      </a:r>
                    </a:p>
                    <a:p>
                      <a:pPr marL="285750" indent="-285750">
                        <a:buFont typeface="Arial" panose="020B0604020202020204" pitchFamily="34" charset="0"/>
                        <a:buChar char="•"/>
                      </a:pPr>
                      <a:endParaRPr lang="en-GB" sz="1200" baseline="0" dirty="0" smtClean="0"/>
                    </a:p>
                    <a:p>
                      <a:pPr marL="285750" indent="-285750">
                        <a:buFont typeface="Arial" panose="020B0604020202020204" pitchFamily="34" charset="0"/>
                        <a:buChar char="•"/>
                      </a:pPr>
                      <a:endParaRPr lang="en-GB" sz="1200" baseline="0" dirty="0" smtClean="0"/>
                    </a:p>
                    <a:p>
                      <a:pPr marL="285750" indent="-285750">
                        <a:buFont typeface="Arial" panose="020B0604020202020204" pitchFamily="34" charset="0"/>
                        <a:buChar char="•"/>
                      </a:pPr>
                      <a:endParaRPr lang="en-GB" sz="1200" baseline="0" dirty="0" smtClean="0"/>
                    </a:p>
                  </a:txBody>
                  <a:tcPr/>
                </a:tc>
                <a:tc>
                  <a:txBody>
                    <a:bodyPr/>
                    <a:lstStyle/>
                    <a:p>
                      <a:pPr marL="171450" indent="-171450">
                        <a:buFont typeface="Arial" panose="020B0604020202020204" pitchFamily="34" charset="0"/>
                        <a:buChar char="•"/>
                      </a:pPr>
                      <a:r>
                        <a:rPr lang="en-GB" sz="1200" dirty="0" smtClean="0"/>
                        <a:t>Present</a:t>
                      </a:r>
                      <a:r>
                        <a:rPr lang="en-GB" sz="1200" baseline="0" dirty="0" smtClean="0"/>
                        <a:t> presentation </a:t>
                      </a:r>
                      <a:endParaRPr lang="en-GB" sz="1200" dirty="0"/>
                    </a:p>
                  </a:txBody>
                  <a:tcPr/>
                </a:tc>
                <a:tc>
                  <a:txBody>
                    <a:bodyPr/>
                    <a:lstStyle/>
                    <a:p>
                      <a:pPr marL="171450" indent="-171450">
                        <a:buFont typeface="Arial" panose="020B0604020202020204" pitchFamily="34" charset="0"/>
                        <a:buChar char="•"/>
                      </a:pPr>
                      <a:r>
                        <a:rPr lang="en-GB" sz="1200" dirty="0" smtClean="0"/>
                        <a:t>Look</a:t>
                      </a:r>
                      <a:r>
                        <a:rPr lang="en-GB" sz="1200" baseline="0" dirty="0" smtClean="0"/>
                        <a:t> at the questionnaires and collect data. Looking to see how effective was the questionnaire. </a:t>
                      </a:r>
                      <a:endParaRPr lang="en-GB" sz="1200" dirty="0"/>
                    </a:p>
                  </a:txBody>
                  <a:tcPr/>
                </a:tc>
                <a:tc>
                  <a:txBody>
                    <a:bodyPr/>
                    <a:lstStyle/>
                    <a:p>
                      <a:pPr marL="171450" indent="-171450">
                        <a:buFont typeface="Arial" panose="020B0604020202020204" pitchFamily="34" charset="0"/>
                        <a:buChar char="•"/>
                      </a:pPr>
                      <a:r>
                        <a:rPr lang="en-GB" sz="1200" dirty="0" smtClean="0"/>
                        <a:t>Learning about digital skills </a:t>
                      </a:r>
                    </a:p>
                    <a:p>
                      <a:pPr marL="171450" indent="-171450">
                        <a:buFont typeface="Arial" panose="020B0604020202020204" pitchFamily="34" charset="0"/>
                        <a:buChar char="•"/>
                      </a:pPr>
                      <a:endParaRPr lang="en-GB" sz="1200" dirty="0" smtClean="0"/>
                    </a:p>
                    <a:p>
                      <a:pPr marL="171450" indent="-171450">
                        <a:buFont typeface="Arial" panose="020B0604020202020204" pitchFamily="34" charset="0"/>
                        <a:buChar char="•"/>
                      </a:pPr>
                      <a:r>
                        <a:rPr lang="en-GB" sz="1200" dirty="0" smtClean="0"/>
                        <a:t>Learning</a:t>
                      </a:r>
                      <a:r>
                        <a:rPr lang="en-GB" sz="1200" baseline="0" dirty="0" smtClean="0"/>
                        <a:t> about research analysis</a:t>
                      </a:r>
                    </a:p>
                    <a:p>
                      <a:endParaRPr lang="en-GB" sz="1200" baseline="0" dirty="0" smtClean="0"/>
                    </a:p>
                    <a:p>
                      <a:endParaRPr lang="en-GB" sz="1200" dirty="0"/>
                    </a:p>
                  </a:txBody>
                  <a:tcPr/>
                </a:tc>
                <a:tc>
                  <a:txBody>
                    <a:bodyPr/>
                    <a:lstStyle/>
                    <a:p>
                      <a:pPr marL="171450" indent="-171450">
                        <a:buFont typeface="Arial" panose="020B0604020202020204" pitchFamily="34" charset="0"/>
                        <a:buChar char="•"/>
                      </a:pPr>
                      <a:r>
                        <a:rPr lang="en-GB" sz="1200" dirty="0" smtClean="0"/>
                        <a:t>Structuring report. </a:t>
                      </a:r>
                      <a:endParaRPr lang="en-GB" sz="1200" dirty="0"/>
                    </a:p>
                  </a:txBody>
                  <a:tcPr/>
                </a:tc>
                <a:tc>
                  <a:txBody>
                    <a:bodyPr/>
                    <a:lstStyle/>
                    <a:p>
                      <a:pPr marL="285750" indent="-285750">
                        <a:buFont typeface="Arial" panose="020B0604020202020204" pitchFamily="34" charset="0"/>
                        <a:buChar char="•"/>
                      </a:pPr>
                      <a:r>
                        <a:rPr lang="en-GB" sz="1200" dirty="0" smtClean="0"/>
                        <a:t>Writing up the report in the correct way which we learnt.</a:t>
                      </a:r>
                      <a:endParaRPr lang="en-GB" sz="1200" dirty="0"/>
                    </a:p>
                  </a:txBody>
                  <a:tcPr/>
                </a:tc>
              </a:tr>
            </a:tbl>
          </a:graphicData>
        </a:graphic>
      </p:graphicFrame>
      <p:sp>
        <p:nvSpPr>
          <p:cNvPr id="5" name="Rectangle 4"/>
          <p:cNvSpPr/>
          <p:nvPr/>
        </p:nvSpPr>
        <p:spPr>
          <a:xfrm>
            <a:off x="2688501" y="1396113"/>
            <a:ext cx="5913478" cy="923330"/>
          </a:xfrm>
          <a:prstGeom prst="rect">
            <a:avLst/>
          </a:prstGeom>
          <a:noFill/>
        </p:spPr>
        <p:txBody>
          <a:bodyPr wrap="none" lIns="91440" tIns="45720" rIns="91440" bIns="45720">
            <a:spAutoFit/>
          </a:bodyPr>
          <a:lstStyle/>
          <a:p>
            <a:pPr algn="ctr"/>
            <a:r>
              <a:rPr lang="en-GB" sz="5400" b="0" cap="none" spc="0" dirty="0" smtClean="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Research time table </a:t>
            </a:r>
            <a:endParaRPr lang="en-GB"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Tree>
    <p:extLst>
      <p:ext uri="{BB962C8B-B14F-4D97-AF65-F5344CB8AC3E}">
        <p14:creationId xmlns:p14="http://schemas.microsoft.com/office/powerpoint/2010/main" val="106463452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197100" y="673100"/>
            <a:ext cx="6807200" cy="400110"/>
          </a:xfrm>
          <a:prstGeom prst="rect">
            <a:avLst/>
          </a:prstGeom>
          <a:noFill/>
        </p:spPr>
        <p:txBody>
          <a:bodyPr wrap="square" rtlCol="0">
            <a:spAutoFit/>
          </a:bodyPr>
          <a:lstStyle/>
          <a:p>
            <a:r>
              <a:rPr lang="en-GB" sz="2000" b="1" u="sng" dirty="0" smtClean="0"/>
              <a:t>Purpose of literature </a:t>
            </a:r>
            <a:endParaRPr lang="en-GB" sz="2000" b="1" u="sng" dirty="0"/>
          </a:p>
        </p:txBody>
      </p:sp>
      <p:sp>
        <p:nvSpPr>
          <p:cNvPr id="5" name="Rectangle 4"/>
          <p:cNvSpPr/>
          <p:nvPr/>
        </p:nvSpPr>
        <p:spPr>
          <a:xfrm>
            <a:off x="5892800" y="544691"/>
            <a:ext cx="5905500" cy="5355312"/>
          </a:xfrm>
          <a:prstGeom prst="rect">
            <a:avLst/>
          </a:prstGeom>
        </p:spPr>
        <p:txBody>
          <a:bodyPr wrap="square">
            <a:spAutoFit/>
          </a:bodyPr>
          <a:lstStyle/>
          <a:p>
            <a:r>
              <a:rPr lang="en-GB" dirty="0" smtClean="0"/>
              <a:t>The literature review involves an extensive study of research publications, books and other documents related to the defined problem. The study is important because it advises you, as a researcher, whether or not the problem you identified has already been solved by other researchers. It also confirms the status of the problem, techniques that have been used by other researchers to investigate the problem, and other related details</a:t>
            </a:r>
            <a:r>
              <a:rPr lang="en-GB" dirty="0" smtClean="0"/>
              <a:t>.</a:t>
            </a:r>
          </a:p>
          <a:p>
            <a:endParaRPr lang="en-GB" dirty="0" smtClean="0"/>
          </a:p>
          <a:p>
            <a:r>
              <a:rPr lang="en-GB" dirty="0"/>
              <a:t>The purpose behind a literature review and where it fits in the research process</a:t>
            </a:r>
            <a:r>
              <a:rPr lang="en-GB" dirty="0" smtClean="0"/>
              <a:t>;</a:t>
            </a:r>
            <a:endParaRPr lang="en-GB" dirty="0"/>
          </a:p>
          <a:p>
            <a:r>
              <a:rPr lang="en-GB" dirty="0"/>
              <a:t>The special aspects that distinguish a literature review from other styles of academic writing; and</a:t>
            </a:r>
          </a:p>
          <a:p>
            <a:r>
              <a:rPr lang="en-GB" dirty="0"/>
              <a:t>The way to conduct a literature review and is the importance of reviewing previous research studies.</a:t>
            </a:r>
            <a:endParaRPr lang="en-GB" dirty="0" smtClean="0"/>
          </a:p>
          <a:p>
            <a:endParaRPr lang="en-GB" dirty="0" smtClean="0"/>
          </a:p>
          <a:p>
            <a:r>
              <a:rPr lang="en-GB" dirty="0" smtClean="0">
                <a:hlinkClick r:id="rId2"/>
              </a:rPr>
              <a:t>https</a:t>
            </a:r>
            <a:r>
              <a:rPr lang="en-GB" dirty="0" smtClean="0">
                <a:hlinkClick r:id="rId2"/>
              </a:rPr>
              <a:t>://pressbooks.bccampus.ca/jibcresearchmethods/chapter/5-1/</a:t>
            </a:r>
            <a:endParaRPr lang="en-GB" dirty="0" smtClean="0"/>
          </a:p>
          <a:p>
            <a:endParaRPr lang="en-GB" dirty="0"/>
          </a:p>
        </p:txBody>
      </p:sp>
      <p:sp>
        <p:nvSpPr>
          <p:cNvPr id="7" name="Oval 6"/>
          <p:cNvSpPr/>
          <p:nvPr/>
        </p:nvSpPr>
        <p:spPr>
          <a:xfrm>
            <a:off x="381000" y="1296652"/>
            <a:ext cx="4673600" cy="3543300"/>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smtClean="0"/>
              <a:t>Wairau </a:t>
            </a:r>
            <a:r>
              <a:rPr lang="en-GB" dirty="0" smtClean="0"/>
              <a:t>and colleagues (2013) found that using digital technologies at home and at school together leads to a higher level of confidence in ones ability to perform!</a:t>
            </a:r>
            <a:endParaRPr lang="en-GB" dirty="0"/>
          </a:p>
        </p:txBody>
      </p:sp>
    </p:spTree>
    <p:extLst>
      <p:ext uri="{BB962C8B-B14F-4D97-AF65-F5344CB8AC3E}">
        <p14:creationId xmlns:p14="http://schemas.microsoft.com/office/powerpoint/2010/main" val="197243303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357059" y="325735"/>
            <a:ext cx="5652061" cy="923330"/>
          </a:xfrm>
          <a:prstGeom prst="rect">
            <a:avLst/>
          </a:prstGeom>
          <a:noFill/>
        </p:spPr>
        <p:txBody>
          <a:bodyPr wrap="none" lIns="91440" tIns="45720" rIns="91440" bIns="45720">
            <a:spAutoFit/>
          </a:bodyPr>
          <a:lstStyle/>
          <a:p>
            <a:pPr algn="ctr"/>
            <a:r>
              <a:rPr lang="en-US" sz="5400" b="0" cap="none" spc="0" dirty="0" smtClean="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Proposed methods </a:t>
            </a:r>
            <a:endParaRPr lang="en-US"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
        <p:nvSpPr>
          <p:cNvPr id="2" name="TextBox 1"/>
          <p:cNvSpPr txBox="1"/>
          <p:nvPr/>
        </p:nvSpPr>
        <p:spPr>
          <a:xfrm>
            <a:off x="257577" y="4391880"/>
            <a:ext cx="11384924" cy="2308324"/>
          </a:xfrm>
          <a:prstGeom prst="rect">
            <a:avLst/>
          </a:prstGeom>
          <a:noFill/>
        </p:spPr>
        <p:txBody>
          <a:bodyPr wrap="square" rtlCol="0">
            <a:spAutoFit/>
          </a:bodyPr>
          <a:lstStyle/>
          <a:p>
            <a:r>
              <a:rPr lang="en-GB" dirty="0" smtClean="0"/>
              <a:t>The proposed methods of the research includes the quantitative or the qualitative data which you find. Referring to my method of research which I shown in the previous slide, this is part of proposed method of research because I have asked some questions where the audience are able to elaborate on their answers. By this I will be able to get more feedback and get qualitative and quantitative data. I have also used closed questions so by this I will collect quantitative data and by the end I will have an overall numeric data for my conclusion. All questionnaires will not be handed to individuals without consent. Names and addresses will not be needed due to data protection. The purpose of this is to give us a figure and an understanding so if we were to proceed further we will know what to include in our researches etc.</a:t>
            </a:r>
            <a:endParaRPr lang="en-GB" dirty="0"/>
          </a:p>
        </p:txBody>
      </p:sp>
      <p:sp>
        <p:nvSpPr>
          <p:cNvPr id="3" name="Rounded Rectangle 2"/>
          <p:cNvSpPr/>
          <p:nvPr/>
        </p:nvSpPr>
        <p:spPr>
          <a:xfrm>
            <a:off x="618185" y="1661374"/>
            <a:ext cx="5035639" cy="231819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r>
              <a:rPr lang="en-GB" b="1" u="sng" dirty="0" smtClean="0"/>
              <a:t>Qualitative</a:t>
            </a:r>
          </a:p>
          <a:p>
            <a:r>
              <a:rPr lang="en-GB" sz="1600" dirty="0" smtClean="0"/>
              <a:t>This means what you have got from you research, for example if you got the data and the feedback which you were looking for which is going to be really useful towards your research. This does not have to be many and many pages of information, it can be less but VITAL information and the key points highlighted out.</a:t>
            </a:r>
            <a:endParaRPr lang="en-GB" sz="1600" dirty="0"/>
          </a:p>
        </p:txBody>
      </p:sp>
      <p:sp>
        <p:nvSpPr>
          <p:cNvPr id="6" name="Rounded Rectangle 5"/>
          <p:cNvSpPr/>
          <p:nvPr/>
        </p:nvSpPr>
        <p:spPr>
          <a:xfrm>
            <a:off x="6722772" y="1751527"/>
            <a:ext cx="4919729" cy="222804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u="sng" dirty="0" smtClean="0"/>
              <a:t>Quantitative data</a:t>
            </a:r>
          </a:p>
          <a:p>
            <a:pPr algn="ctr"/>
            <a:endParaRPr lang="en-GB" sz="1100" dirty="0"/>
          </a:p>
          <a:p>
            <a:pPr algn="ctr"/>
            <a:r>
              <a:rPr lang="en-GB" sz="1600" dirty="0" smtClean="0"/>
              <a:t>Quantitative </a:t>
            </a:r>
            <a:r>
              <a:rPr lang="en-GB" sz="1600" dirty="0"/>
              <a:t>data is data that can be counted or measured in numerical values. The two main types of quantitative data are discrete data and continuous data</a:t>
            </a:r>
            <a:r>
              <a:rPr lang="en-GB" sz="1100" dirty="0"/>
              <a:t>.</a:t>
            </a:r>
          </a:p>
        </p:txBody>
      </p:sp>
    </p:spTree>
    <p:extLst>
      <p:ext uri="{BB962C8B-B14F-4D97-AF65-F5344CB8AC3E}">
        <p14:creationId xmlns:p14="http://schemas.microsoft.com/office/powerpoint/2010/main" val="269667647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931054" y="1776077"/>
            <a:ext cx="6207617" cy="3644721"/>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smtClean="0"/>
              <a:t>From my research I intend to gain the information which I need. The main purpose of this is too find out if students are struggling and what can UWTSD do to overcome this barrier. Also we will be able to discover how others communicate regularly and see if we can insert this into their academic studies. In addition, at UWTSD the most useful tool will be the Microsoft tools along with </a:t>
            </a:r>
            <a:r>
              <a:rPr lang="en-GB" dirty="0" err="1" smtClean="0"/>
              <a:t>moodle</a:t>
            </a:r>
            <a:r>
              <a:rPr lang="en-GB" dirty="0" smtClean="0"/>
              <a:t>. </a:t>
            </a:r>
            <a:endParaRPr lang="en-GB" dirty="0"/>
          </a:p>
        </p:txBody>
      </p:sp>
      <p:pic>
        <p:nvPicPr>
          <p:cNvPr id="5" name="Picture 4"/>
          <p:cNvPicPr>
            <a:picLocks noChangeAspect="1"/>
          </p:cNvPicPr>
          <p:nvPr/>
        </p:nvPicPr>
        <p:blipFill>
          <a:blip r:embed="rId2"/>
          <a:stretch>
            <a:fillRect/>
          </a:stretch>
        </p:blipFill>
        <p:spPr>
          <a:xfrm>
            <a:off x="8533308" y="1475972"/>
            <a:ext cx="3565089" cy="1898294"/>
          </a:xfrm>
          <a:prstGeom prst="rect">
            <a:avLst/>
          </a:prstGeom>
        </p:spPr>
      </p:pic>
      <p:pic>
        <p:nvPicPr>
          <p:cNvPr id="6" name="Picture 5"/>
          <p:cNvPicPr>
            <a:picLocks noChangeAspect="1"/>
          </p:cNvPicPr>
          <p:nvPr/>
        </p:nvPicPr>
        <p:blipFill>
          <a:blip r:embed="rId3"/>
          <a:stretch>
            <a:fillRect/>
          </a:stretch>
        </p:blipFill>
        <p:spPr>
          <a:xfrm>
            <a:off x="7353837" y="5085947"/>
            <a:ext cx="4427649" cy="1619250"/>
          </a:xfrm>
          <a:prstGeom prst="rect">
            <a:avLst/>
          </a:prstGeom>
        </p:spPr>
      </p:pic>
      <p:sp>
        <p:nvSpPr>
          <p:cNvPr id="7" name="Rectangle 6"/>
          <p:cNvSpPr/>
          <p:nvPr/>
        </p:nvSpPr>
        <p:spPr>
          <a:xfrm>
            <a:off x="4034863" y="517896"/>
            <a:ext cx="3220753" cy="923330"/>
          </a:xfrm>
          <a:prstGeom prst="rect">
            <a:avLst/>
          </a:prstGeom>
          <a:noFill/>
        </p:spPr>
        <p:txBody>
          <a:bodyPr wrap="none" lIns="91440" tIns="45720" rIns="91440" bIns="45720">
            <a:spAutoFit/>
          </a:bodyPr>
          <a:lstStyle/>
          <a:p>
            <a:pPr algn="ctr"/>
            <a:r>
              <a:rPr lang="en-US" sz="5400" b="0" cap="none" spc="0" dirty="0" smtClean="0">
                <a:ln w="0"/>
                <a:gradFill>
                  <a:gsLst>
                    <a:gs pos="21000">
                      <a:srgbClr val="53575C"/>
                    </a:gs>
                    <a:gs pos="88000">
                      <a:srgbClr val="C5C7CA"/>
                    </a:gs>
                  </a:gsLst>
                  <a:lin ang="5400000"/>
                </a:gradFill>
                <a:effectLst/>
              </a:rPr>
              <a:t>hypothesis</a:t>
            </a:r>
            <a:endParaRPr lang="en-US" sz="5400" b="0" cap="none" spc="0" dirty="0">
              <a:ln w="0"/>
              <a:gradFill>
                <a:gsLst>
                  <a:gs pos="21000">
                    <a:srgbClr val="53575C"/>
                  </a:gs>
                  <a:gs pos="88000">
                    <a:srgbClr val="C5C7CA"/>
                  </a:gs>
                </a:gsLst>
                <a:lin ang="5400000"/>
              </a:gradFill>
              <a:effectLst/>
            </a:endParaRPr>
          </a:p>
        </p:txBody>
      </p:sp>
    </p:spTree>
    <p:extLst>
      <p:ext uri="{BB962C8B-B14F-4D97-AF65-F5344CB8AC3E}">
        <p14:creationId xmlns:p14="http://schemas.microsoft.com/office/powerpoint/2010/main" val="152414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6" presetClass="emph" presetSubtype="0" fill="hold" nodeType="clickEffect">
                                  <p:stCondLst>
                                    <p:cond delay="0"/>
                                  </p:stCondLst>
                                  <p:childTnLst>
                                    <p:animEffect transition="out" filter="fade">
                                      <p:cBhvr>
                                        <p:cTn id="12" dur="500" tmFilter="0, 0; .2, .5; .8, .5; 1, 0"/>
                                        <p:tgtEl>
                                          <p:spTgt spid="6"/>
                                        </p:tgtEl>
                                      </p:cBhvr>
                                    </p:animEffect>
                                    <p:animScale>
                                      <p:cBhvr>
                                        <p:cTn id="13" dur="250" autoRev="1" fill="hold"/>
                                        <p:tgtEl>
                                          <p:spTgt spid="6"/>
                                        </p:tgtEl>
                                      </p:cBhvr>
                                      <p:by x="105000" y="105000"/>
                                    </p:animScale>
                                  </p:childTnLst>
                                </p:cTn>
                              </p:par>
                            </p:childTnLst>
                          </p:cTn>
                        </p:par>
                      </p:childTnLst>
                    </p:cTn>
                  </p:par>
                  <p:par>
                    <p:cTn id="14" fill="hold">
                      <p:stCondLst>
                        <p:cond delay="indefinite"/>
                      </p:stCondLst>
                      <p:childTnLst>
                        <p:par>
                          <p:cTn id="15" fill="hold">
                            <p:stCondLst>
                              <p:cond delay="0"/>
                            </p:stCondLst>
                            <p:childTnLst>
                              <p:par>
                                <p:cTn id="16" presetID="45" presetClass="entr" presetSubtype="0"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2000"/>
                                        <p:tgtEl>
                                          <p:spTgt spid="4"/>
                                        </p:tgtEl>
                                      </p:cBhvr>
                                    </p:animEffect>
                                    <p:anim calcmode="lin" valueType="num">
                                      <p:cBhvr>
                                        <p:cTn id="19" dur="2000" fill="hold"/>
                                        <p:tgtEl>
                                          <p:spTgt spid="4"/>
                                        </p:tgtEl>
                                        <p:attrNameLst>
                                          <p:attrName>ppt_w</p:attrName>
                                        </p:attrNameLst>
                                      </p:cBhvr>
                                      <p:tavLst>
                                        <p:tav tm="0" fmla="#ppt_w*sin(2.5*pi*$)">
                                          <p:val>
                                            <p:fltVal val="0"/>
                                          </p:val>
                                        </p:tav>
                                        <p:tav tm="100000">
                                          <p:val>
                                            <p:fltVal val="1"/>
                                          </p:val>
                                        </p:tav>
                                      </p:tavLst>
                                    </p:anim>
                                    <p:anim calcmode="lin" valueType="num">
                                      <p:cBhvr>
                                        <p:cTn id="20" dur="2000" fill="hold"/>
                                        <p:tgtEl>
                                          <p:spTgt spid="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094704" y="643944"/>
            <a:ext cx="4250028" cy="707886"/>
          </a:xfrm>
          <a:prstGeom prst="rect">
            <a:avLst/>
          </a:prstGeom>
          <a:noFill/>
        </p:spPr>
        <p:txBody>
          <a:bodyPr wrap="square" rtlCol="0">
            <a:spAutoFit/>
          </a:bodyPr>
          <a:lstStyle/>
          <a:p>
            <a:r>
              <a:rPr lang="en-GB" sz="4000" dirty="0" smtClean="0"/>
              <a:t>References</a:t>
            </a:r>
            <a:endParaRPr lang="en-GB" sz="4000" dirty="0"/>
          </a:p>
        </p:txBody>
      </p:sp>
      <p:sp>
        <p:nvSpPr>
          <p:cNvPr id="6" name="TextBox 5"/>
          <p:cNvSpPr txBox="1"/>
          <p:nvPr/>
        </p:nvSpPr>
        <p:spPr>
          <a:xfrm>
            <a:off x="540913" y="2112135"/>
            <a:ext cx="5795493" cy="2308324"/>
          </a:xfrm>
          <a:prstGeom prst="rect">
            <a:avLst/>
          </a:prstGeom>
          <a:noFill/>
        </p:spPr>
        <p:txBody>
          <a:bodyPr wrap="square" rtlCol="0">
            <a:spAutoFit/>
          </a:bodyPr>
          <a:lstStyle/>
          <a:p>
            <a:r>
              <a:rPr lang="en-GB" dirty="0" smtClean="0"/>
              <a:t>Haddad, </a:t>
            </a:r>
            <a:r>
              <a:rPr lang="en-GB" dirty="0" err="1" smtClean="0"/>
              <a:t>l.m</a:t>
            </a:r>
            <a:r>
              <a:rPr lang="en-GB" dirty="0" smtClean="0"/>
              <a:t>. and Geiger, R. A (2018), nursing ethical considerations</a:t>
            </a:r>
          </a:p>
          <a:p>
            <a:endParaRPr lang="en-GB" dirty="0"/>
          </a:p>
          <a:p>
            <a:r>
              <a:rPr lang="en-GB" dirty="0" smtClean="0"/>
              <a:t>Paulus, T, Lester, J. and </a:t>
            </a:r>
            <a:r>
              <a:rPr lang="en-GB" dirty="0" err="1" smtClean="0"/>
              <a:t>dempster</a:t>
            </a:r>
            <a:r>
              <a:rPr lang="en-GB" dirty="0" smtClean="0"/>
              <a:t>, P., (2013). Digital tools for quality research </a:t>
            </a:r>
          </a:p>
          <a:p>
            <a:endParaRPr lang="en-GB" dirty="0" smtClean="0"/>
          </a:p>
          <a:p>
            <a:endParaRPr lang="en-GB" dirty="0"/>
          </a:p>
          <a:p>
            <a:r>
              <a:rPr lang="en-GB" dirty="0" smtClean="0"/>
              <a:t>Wairau and colleagues (2013) literature reviews. </a:t>
            </a:r>
            <a:endParaRPr lang="en-GB" dirty="0"/>
          </a:p>
        </p:txBody>
      </p:sp>
    </p:spTree>
    <p:extLst>
      <p:ext uri="{BB962C8B-B14F-4D97-AF65-F5344CB8AC3E}">
        <p14:creationId xmlns:p14="http://schemas.microsoft.com/office/powerpoint/2010/main" val="236839993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225</TotalTime>
  <Words>1151</Words>
  <Application>Microsoft Office PowerPoint</Application>
  <PresentationFormat>Widescreen</PresentationFormat>
  <Paragraphs>95</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Dimensions</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Mohammed Khan</dc:creator>
  <cp:lastModifiedBy>Mohammed Khan</cp:lastModifiedBy>
  <cp:revision>20</cp:revision>
  <dcterms:created xsi:type="dcterms:W3CDTF">2022-06-25T09:02:16Z</dcterms:created>
  <dcterms:modified xsi:type="dcterms:W3CDTF">2022-06-25T14:15:26Z</dcterms:modified>
</cp:coreProperties>
</file>