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7122" autoAdjust="0"/>
  </p:normalViewPr>
  <p:slideViewPr>
    <p:cSldViewPr snapToGrid="0">
      <p:cViewPr varScale="1">
        <p:scale>
          <a:sx n="56" d="100"/>
          <a:sy n="56" d="100"/>
        </p:scale>
        <p:origin x="129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notesMaster" Target="notesMasters/notesMaster1.xml" /><Relationship Id="rId3" Type="http://schemas.openxmlformats.org/officeDocument/2006/relationships/slide" Target="slides/slide2.xml" /><Relationship Id="rId21"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A73532-D7C4-4B00-BAF7-2CB153741288}" type="datetimeFigureOut">
              <a:rPr lang="en-US" smtClean="0"/>
              <a:t>10/25/2024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79108E-23FC-48D6-8BA8-E6A2C0DF143B}" type="slidenum">
              <a:rPr lang="en-US" smtClean="0"/>
              <a:t>‹#›</a:t>
            </a:fld>
            <a:endParaRPr lang="en-US"/>
          </a:p>
        </p:txBody>
      </p:sp>
    </p:spTree>
    <p:extLst>
      <p:ext uri="{BB962C8B-B14F-4D97-AF65-F5344CB8AC3E}">
        <p14:creationId xmlns:p14="http://schemas.microsoft.com/office/powerpoint/2010/main" val="4001738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Introduction</a:t>
            </a:r>
            <a:endParaRPr lang="en-US" sz="1600" b="1" kern="0"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1200" dirty="0">
                <a:effectLst/>
                <a:latin typeface="Times New Roman" panose="02020603050405020304" pitchFamily="18" charset="0"/>
                <a:ea typeface="Calibri" panose="020F0502020204030204" pitchFamily="34" charset="0"/>
                <a:cs typeface="Cordia New"/>
              </a:rPr>
              <a:t>Hello everyone. Working as the Assistant Restaurant Manager at The Riverside Brasserie, a modern, UK-based food restaurant </a:t>
            </a:r>
            <a:r>
              <a:rPr lang="en-GB" sz="1200">
                <a:effectLst/>
                <a:latin typeface="Times New Roman" panose="02020603050405020304" pitchFamily="18" charset="0"/>
                <a:ea typeface="Calibri" panose="020F0502020204030204" pitchFamily="34" charset="0"/>
                <a:cs typeface="Cordia New"/>
              </a:rPr>
              <a:t>in Cardiff city, </a:t>
            </a:r>
            <a:r>
              <a:rPr lang="en-GB" sz="1200" dirty="0">
                <a:effectLst/>
                <a:latin typeface="Times New Roman" panose="02020603050405020304" pitchFamily="18" charset="0"/>
                <a:ea typeface="Calibri" panose="020F0502020204030204" pitchFamily="34" charset="0"/>
                <a:cs typeface="Cordia New"/>
              </a:rPr>
              <a:t>it is my responsibility to operate our 120-seater restaurant that caters for approximately 200 diners daily. As a front-of-house manager in my six-month placement, I have managed 15 front-of-house employees and reported to and collaboratively worked with a kitchen brigade of 8 employees.</a:t>
            </a:r>
            <a:endParaRPr lang="en-US" sz="12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1200" dirty="0">
                <a:effectLst/>
                <a:latin typeface="Times New Roman" panose="02020603050405020304" pitchFamily="18" charset="0"/>
                <a:ea typeface="Calibri" panose="020F0502020204030204" pitchFamily="34" charset="0"/>
                <a:cs typeface="Cordia New"/>
              </a:rPr>
              <a:t>Today, I’ll demonstrate my management and leadership capabilities through three key areas: firstly, my way of communication and organisation of teamwork to enhance service efficiency by 15%.  Secondly, my problem-solving involvement has led to a decrease in complaints from customers by 30 %. Lastly, my capability in system operation has resulted in food wastage reduction by 10 % and an increase in table turnover rate by 5%.</a:t>
            </a:r>
            <a:endParaRPr lang="en-US" sz="1200" dirty="0">
              <a:effectLst/>
              <a:latin typeface="Times New Roman" panose="02020603050405020304" pitchFamily="18" charset="0"/>
              <a:ea typeface="Calibri" panose="020F0502020204030204" pitchFamily="34" charset="0"/>
              <a:cs typeface="Cordia New"/>
            </a:endParaRPr>
          </a:p>
          <a:p>
            <a:endParaRPr lang="en-US" dirty="0"/>
          </a:p>
        </p:txBody>
      </p:sp>
      <p:sp>
        <p:nvSpPr>
          <p:cNvPr id="4" name="Slide Number Placeholder 3"/>
          <p:cNvSpPr>
            <a:spLocks noGrp="1"/>
          </p:cNvSpPr>
          <p:nvPr>
            <p:ph type="sldNum" sz="quarter" idx="10"/>
          </p:nvPr>
        </p:nvSpPr>
        <p:spPr/>
        <p:txBody>
          <a:bodyPr/>
          <a:lstStyle/>
          <a:p>
            <a:fld id="{7D79108E-23FC-48D6-8BA8-E6A2C0DF143B}" type="slidenum">
              <a:rPr lang="en-US" smtClean="0"/>
              <a:t>2</a:t>
            </a:fld>
            <a:endParaRPr lang="en-US"/>
          </a:p>
        </p:txBody>
      </p:sp>
    </p:spTree>
    <p:extLst>
      <p:ext uri="{BB962C8B-B14F-4D97-AF65-F5344CB8AC3E}">
        <p14:creationId xmlns:p14="http://schemas.microsoft.com/office/powerpoint/2010/main" val="41859084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Communication and Team Liaison </a:t>
            </a:r>
            <a:endParaRPr lang="en-US" sz="1600" b="1" kern="0"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Bef>
                <a:spcPts val="200"/>
              </a:spcBef>
              <a:spcAft>
                <a:spcPts val="0"/>
              </a:spcAft>
            </a:pPr>
            <a:r>
              <a:rPr lang="en-GB" sz="1400" b="1" dirty="0">
                <a:solidFill>
                  <a:srgbClr val="222A35"/>
                </a:solidFill>
                <a:effectLst/>
                <a:latin typeface="Times New Roman" panose="02020603050405020304" pitchFamily="18" charset="0"/>
                <a:ea typeface="Times New Roman" panose="02020603050405020304" pitchFamily="18" charset="0"/>
                <a:cs typeface="Angsana New"/>
              </a:rPr>
              <a:t>Daily Morning Programme – Leadership and Service Meeting</a:t>
            </a:r>
            <a:endParaRPr lang="en-US" sz="14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1200" dirty="0">
                <a:effectLst/>
                <a:latin typeface="Times New Roman" panose="02020603050405020304" pitchFamily="18" charset="0"/>
                <a:ea typeface="Calibri" panose="020F0502020204030204" pitchFamily="34" charset="0"/>
                <a:cs typeface="Cordia New"/>
              </a:rPr>
              <a:t>After gaining a job at the “Riverside Brasserie” as an Assistant Restaurant Manager, communication processes and structure during the morning briefings adopted the Institute of Hospitality’s communication model (</a:t>
            </a:r>
            <a:r>
              <a:rPr lang="en-GB" sz="1200" dirty="0" err="1">
                <a:effectLst/>
                <a:latin typeface="Times New Roman" panose="02020603050405020304" pitchFamily="18" charset="0"/>
                <a:ea typeface="Calibri" panose="020F0502020204030204" pitchFamily="34" charset="0"/>
                <a:cs typeface="Cordia New"/>
              </a:rPr>
              <a:t>IoH</a:t>
            </a:r>
            <a:r>
              <a:rPr lang="en-GB" sz="1200" dirty="0">
                <a:effectLst/>
                <a:latin typeface="Times New Roman" panose="02020603050405020304" pitchFamily="18" charset="0"/>
                <a:ea typeface="Calibri" panose="020F0502020204030204" pitchFamily="34" charset="0"/>
                <a:cs typeface="Cordia New"/>
              </a:rPr>
              <a:t>, 2024). These 15-minute briefings, conducted at 6:15 AM the beginning of a revolution in the preparation of breakfast service. They include daily covers, VIP notifications, special diets, changes in menus and probable staff deployment schedules. Wider adoption of systematic service briefings is part of the recommendations made in the UK Hospitality Service Excellence Guide (2023) and can increase operations efficiency by 35% (Roberts, 2024).</a:t>
            </a:r>
            <a:endParaRPr lang="en-US" sz="12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3</a:t>
            </a:fld>
            <a:endParaRPr lang="en-US"/>
          </a:p>
        </p:txBody>
      </p:sp>
    </p:spTree>
    <p:extLst>
      <p:ext uri="{BB962C8B-B14F-4D97-AF65-F5344CB8AC3E}">
        <p14:creationId xmlns:p14="http://schemas.microsoft.com/office/powerpoint/2010/main" val="692328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Communication and Team Liaison </a:t>
            </a:r>
            <a:endParaRPr lang="en-US" sz="1600" b="1" kern="0"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Bef>
                <a:spcPts val="200"/>
              </a:spcBef>
              <a:spcAft>
                <a:spcPts val="0"/>
              </a:spcAft>
            </a:pPr>
            <a:r>
              <a:rPr lang="en-GB" sz="1600" b="1" dirty="0">
                <a:solidFill>
                  <a:srgbClr val="222A35"/>
                </a:solidFill>
                <a:effectLst/>
                <a:latin typeface="Times New Roman" panose="02020603050405020304" pitchFamily="18" charset="0"/>
                <a:ea typeface="Times New Roman" panose="02020603050405020304" pitchFamily="18" charset="0"/>
                <a:cs typeface="Angsana New"/>
              </a:rPr>
              <a:t>Breakfast Service Operations</a:t>
            </a:r>
            <a:endParaRPr lang="en-US" sz="16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1400" dirty="0">
                <a:effectLst/>
                <a:latin typeface="Times New Roman" panose="02020603050405020304" pitchFamily="18" charset="0"/>
                <a:ea typeface="Calibri" panose="020F0502020204030204" pitchFamily="34" charset="0"/>
                <a:cs typeface="Cordia New"/>
              </a:rPr>
              <a:t>The breakfast coordination system was improved through a digital checklist completed through our restaurant management soft copy. This ensures the comprehensive completion of essential tasks before our 7:00 AM service commencement.  A survey conducted by Peng et al. (2024) reveals that the use of digital checklists in setting up reduces the level of error by 40%. Temperature control checks, buffet standards, and </a:t>
            </a:r>
            <a:r>
              <a:rPr lang="en-GB" sz="1400" dirty="0" err="1">
                <a:effectLst/>
                <a:latin typeface="Times New Roman" panose="02020603050405020304" pitchFamily="18" charset="0"/>
                <a:ea typeface="Calibri" panose="020F0502020204030204" pitchFamily="34" charset="0"/>
                <a:cs typeface="Cordia New"/>
              </a:rPr>
              <a:t>mise</a:t>
            </a:r>
            <a:r>
              <a:rPr lang="en-GB" sz="1400" dirty="0">
                <a:effectLst/>
                <a:latin typeface="Times New Roman" panose="02020603050405020304" pitchFamily="18" charset="0"/>
                <a:ea typeface="Calibri" panose="020F0502020204030204" pitchFamily="34" charset="0"/>
                <a:cs typeface="Cordia New"/>
              </a:rPr>
              <a:t>-</a:t>
            </a:r>
            <a:r>
              <a:rPr lang="en-GB" sz="1400" dirty="0" err="1">
                <a:effectLst/>
                <a:latin typeface="Times New Roman" panose="02020603050405020304" pitchFamily="18" charset="0"/>
                <a:ea typeface="Calibri" panose="020F0502020204030204" pitchFamily="34" charset="0"/>
                <a:cs typeface="Cordia New"/>
              </a:rPr>
              <a:t>en</a:t>
            </a:r>
            <a:r>
              <a:rPr lang="en-GB" sz="1400" dirty="0">
                <a:effectLst/>
                <a:latin typeface="Times New Roman" panose="02020603050405020304" pitchFamily="18" charset="0"/>
                <a:ea typeface="Calibri" panose="020F0502020204030204" pitchFamily="34" charset="0"/>
                <a:cs typeface="Cordia New"/>
              </a:rPr>
              <a:t>-place checks visibility are elements that are checked by our system, this corresponds to the Food Standard Agency (FSA) checklist (Garnett et al., 2023).</a:t>
            </a:r>
            <a:endParaRPr lang="en-US" sz="1400" dirty="0">
              <a:effectLst/>
              <a:latin typeface="Times New Roman" panose="02020603050405020304" pitchFamily="18" charset="0"/>
              <a:ea typeface="Calibri" panose="020F0502020204030204" pitchFamily="34" charset="0"/>
              <a:cs typeface="Cordia New"/>
            </a:endParaRPr>
          </a:p>
          <a:p>
            <a:pPr algn="just">
              <a:lnSpc>
                <a:spcPct val="150000"/>
              </a:lnSpc>
              <a:spcBef>
                <a:spcPts val="200"/>
              </a:spcBef>
              <a:spcAft>
                <a:spcPts val="0"/>
              </a:spcAft>
            </a:pPr>
            <a:r>
              <a:rPr lang="en-GB" sz="1600" b="1" dirty="0">
                <a:solidFill>
                  <a:srgbClr val="222A35"/>
                </a:solidFill>
                <a:effectLst/>
                <a:latin typeface="Times New Roman" panose="02020603050405020304" pitchFamily="18" charset="0"/>
                <a:ea typeface="Times New Roman" panose="02020603050405020304" pitchFamily="18" charset="0"/>
                <a:cs typeface="Angsana New"/>
              </a:rPr>
              <a:t>Improving Communication systems</a:t>
            </a:r>
            <a:endParaRPr lang="en-US" sz="1600" b="1" dirty="0">
              <a:solidFill>
                <a:srgbClr val="222A35"/>
              </a:solidFill>
              <a:effectLst/>
              <a:latin typeface="Times New Roman" panose="02020603050405020304" pitchFamily="18" charset="0"/>
              <a:ea typeface="Times New Roman" panose="02020603050405020304" pitchFamily="18" charset="0"/>
              <a:cs typeface="Angsana New"/>
            </a:endParaRPr>
          </a:p>
          <a:p>
            <a:r>
              <a:rPr lang="en-GB" sz="1400" dirty="0">
                <a:effectLst/>
                <a:latin typeface="Times New Roman" panose="02020603050405020304" pitchFamily="18" charset="0"/>
                <a:ea typeface="Calibri" panose="020F0502020204030204" pitchFamily="34" charset="0"/>
                <a:cs typeface="Cordia New"/>
              </a:rPr>
              <a:t>Regarding communication options, we improved the technology part of our company’s communication with new infrastructure based on several-tier WhatsApp with management, shift, and a social level. With the help of improved electronic handover and a detailed handover log, this digital transformation paid off. Based on our records, we eliminated setup time by 23% while increasing the guest satisfaction rate to 98%. The time it took to attend to guests’ requests was also significantly reduced by half; from 8 minutes to 4 minutes on average, which was commendable when compared to what Roberts (2024) had observed.</a:t>
            </a:r>
            <a:endParaRPr lang="en-US" sz="12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4</a:t>
            </a:fld>
            <a:endParaRPr lang="en-US"/>
          </a:p>
        </p:txBody>
      </p:sp>
    </p:spTree>
    <p:extLst>
      <p:ext uri="{BB962C8B-B14F-4D97-AF65-F5344CB8AC3E}">
        <p14:creationId xmlns:p14="http://schemas.microsoft.com/office/powerpoint/2010/main" val="2209005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Communication and Team Liaison </a:t>
            </a:r>
            <a:endParaRPr lang="en-US" sz="1600" b="1" kern="0"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Bef>
                <a:spcPts val="200"/>
              </a:spcBef>
              <a:spcAft>
                <a:spcPts val="0"/>
              </a:spcAft>
            </a:pPr>
            <a:r>
              <a:rPr lang="en-GB" sz="1800" b="1" dirty="0">
                <a:solidFill>
                  <a:srgbClr val="222A35"/>
                </a:solidFill>
                <a:effectLst/>
                <a:latin typeface="Times New Roman" panose="02020603050405020304" pitchFamily="18" charset="0"/>
                <a:ea typeface="Times New Roman" panose="02020603050405020304" pitchFamily="18" charset="0"/>
                <a:cs typeface="Angsana New"/>
              </a:rPr>
              <a:t>Kitchen and Front-of-House Synergy</a:t>
            </a:r>
            <a:endParaRPr lang="en-US" sz="18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1600" dirty="0">
                <a:effectLst/>
                <a:latin typeface="Times New Roman" panose="02020603050405020304" pitchFamily="18" charset="0"/>
                <a:ea typeface="Calibri" panose="020F0502020204030204" pitchFamily="34" charset="0"/>
                <a:cs typeface="Cordia New"/>
              </a:rPr>
              <a:t>New twice-daily kitchen-FOH briefing meetings addressed led to a 40% improvement in orders (</a:t>
            </a:r>
            <a:r>
              <a:rPr lang="en-GB" sz="1600" dirty="0" err="1">
                <a:effectLst/>
                <a:latin typeface="Times New Roman" panose="02020603050405020304" pitchFamily="18" charset="0"/>
                <a:ea typeface="Calibri" panose="020F0502020204030204" pitchFamily="34" charset="0"/>
                <a:cs typeface="Cordia New"/>
              </a:rPr>
              <a:t>Kirkman</a:t>
            </a:r>
            <a:r>
              <a:rPr lang="en-GB" sz="1600" dirty="0">
                <a:effectLst/>
                <a:latin typeface="Times New Roman" panose="02020603050405020304" pitchFamily="18" charset="0"/>
                <a:ea typeface="Calibri" panose="020F0502020204030204" pitchFamily="34" charset="0"/>
                <a:cs typeface="Cordia New"/>
              </a:rPr>
              <a:t> et al., 2021). The introduction of the </a:t>
            </a:r>
            <a:r>
              <a:rPr lang="en-GB" sz="1600" dirty="0" err="1">
                <a:effectLst/>
                <a:latin typeface="Times New Roman" panose="02020603050405020304" pitchFamily="18" charset="0"/>
                <a:ea typeface="Calibri" panose="020F0502020204030204" pitchFamily="34" charset="0"/>
                <a:cs typeface="Cordia New"/>
              </a:rPr>
              <a:t>Planday</a:t>
            </a:r>
            <a:r>
              <a:rPr lang="en-GB" sz="1600" dirty="0">
                <a:effectLst/>
                <a:latin typeface="Times New Roman" panose="02020603050405020304" pitchFamily="18" charset="0"/>
                <a:ea typeface="Calibri" panose="020F0502020204030204" pitchFamily="34" charset="0"/>
                <a:cs typeface="Cordia New"/>
              </a:rPr>
              <a:t> scheduling application helped to improve the staff rota, thus increasing the percentage of voluntary shift swaps by 30% and the overtime expenses by 15%.</a:t>
            </a:r>
            <a:endParaRPr lang="en-US" sz="1600" dirty="0">
              <a:effectLst/>
              <a:latin typeface="Times New Roman" panose="02020603050405020304" pitchFamily="18" charset="0"/>
              <a:ea typeface="Calibri" panose="020F0502020204030204" pitchFamily="34" charset="0"/>
              <a:cs typeface="Cordia New"/>
            </a:endParaRPr>
          </a:p>
          <a:p>
            <a:pPr algn="just">
              <a:lnSpc>
                <a:spcPct val="150000"/>
              </a:lnSpc>
              <a:spcBef>
                <a:spcPts val="200"/>
              </a:spcBef>
              <a:spcAft>
                <a:spcPts val="0"/>
              </a:spcAft>
            </a:pPr>
            <a:r>
              <a:rPr lang="en-GB" sz="1800" b="1" dirty="0">
                <a:solidFill>
                  <a:srgbClr val="222A35"/>
                </a:solidFill>
                <a:effectLst/>
                <a:latin typeface="Times New Roman" panose="02020603050405020304" pitchFamily="18" charset="0"/>
                <a:ea typeface="Times New Roman" panose="02020603050405020304" pitchFamily="18" charset="0"/>
                <a:cs typeface="Angsana New"/>
              </a:rPr>
              <a:t>Training and Development</a:t>
            </a:r>
            <a:endParaRPr lang="en-US" sz="18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1600" dirty="0">
                <a:effectLst/>
                <a:latin typeface="Times New Roman" panose="02020603050405020304" pitchFamily="18" charset="0"/>
                <a:ea typeface="Calibri" panose="020F0502020204030204" pitchFamily="34" charset="0"/>
                <a:cs typeface="Cordia New"/>
              </a:rPr>
              <a:t>Micro-training exercise takes place each week based on People 1st International standards (2023), cross-departmental movement, and self-Check/Quiz. From this initiative, up to 85% of the staff retention was achieved compared to 65% for the previous year and service delivery customer results rose from an average of 4.1 to 4.8 on a scale of 5.</a:t>
            </a:r>
            <a:endParaRPr lang="en-US" sz="16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5</a:t>
            </a:fld>
            <a:endParaRPr lang="en-US"/>
          </a:p>
        </p:txBody>
      </p:sp>
    </p:spTree>
    <p:extLst>
      <p:ext uri="{BB962C8B-B14F-4D97-AF65-F5344CB8AC3E}">
        <p14:creationId xmlns:p14="http://schemas.microsoft.com/office/powerpoint/2010/main" val="1904574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Troubleshooting and Initiative</a:t>
            </a:r>
          </a:p>
          <a:p>
            <a:pPr algn="just">
              <a:lnSpc>
                <a:spcPct val="150000"/>
              </a:lnSpc>
              <a:spcBef>
                <a:spcPts val="200"/>
              </a:spcBef>
              <a:spcAft>
                <a:spcPts val="0"/>
              </a:spcAft>
            </a:pPr>
            <a:r>
              <a:rPr lang="en-GB" sz="1600" b="1" dirty="0">
                <a:solidFill>
                  <a:srgbClr val="222A35"/>
                </a:solidFill>
                <a:effectLst/>
                <a:latin typeface="Times New Roman" panose="02020603050405020304" pitchFamily="18" charset="0"/>
                <a:ea typeface="Times New Roman" panose="02020603050405020304" pitchFamily="18" charset="0"/>
                <a:cs typeface="Angsana New"/>
              </a:rPr>
              <a:t>Service Challenge Management</a:t>
            </a:r>
            <a:endParaRPr lang="en-US" sz="1600" b="1" dirty="0">
              <a:solidFill>
                <a:srgbClr val="222A35"/>
              </a:solidFill>
              <a:effectLst/>
              <a:latin typeface="Times New Roman" panose="02020603050405020304" pitchFamily="18" charset="0"/>
              <a:ea typeface="Times New Roman" panose="02020603050405020304" pitchFamily="18" charset="0"/>
              <a:cs typeface="Angsana New"/>
            </a:endParaRPr>
          </a:p>
          <a:p>
            <a:r>
              <a:rPr lang="en-GB" sz="1400" dirty="0">
                <a:effectLst/>
                <a:latin typeface="Times New Roman" panose="02020603050405020304" pitchFamily="18" charset="0"/>
                <a:ea typeface="Calibri" panose="020F0502020204030204" pitchFamily="34" charset="0"/>
                <a:cs typeface="Cordia New"/>
              </a:rPr>
              <a:t>One memorable event took place during what may have been the fastest Saturday service; a party of twenty-five corporate guests arrived without a reservation. Therefore, in my organisational crisis management plan, under the </a:t>
            </a:r>
            <a:r>
              <a:rPr lang="en-GB" sz="1400" dirty="0" err="1">
                <a:effectLst/>
                <a:latin typeface="Times New Roman" panose="02020603050405020304" pitchFamily="18" charset="0"/>
                <a:ea typeface="Calibri" panose="020F0502020204030204" pitchFamily="34" charset="0"/>
                <a:cs typeface="Cordia New"/>
              </a:rPr>
              <a:t>IoH</a:t>
            </a:r>
            <a:r>
              <a:rPr lang="en-GB" sz="1400" dirty="0">
                <a:effectLst/>
                <a:latin typeface="Times New Roman" panose="02020603050405020304" pitchFamily="18" charset="0"/>
                <a:ea typeface="Calibri" panose="020F0502020204030204" pitchFamily="34" charset="0"/>
                <a:cs typeface="Cordia New"/>
              </a:rPr>
              <a:t> (2023) crisis management protocol, I promptly rearranged the seating in the dining room, which generated an additional capacity of 30%. The change in traffic volume was quickly responded to on the Kitchen Management System (KMS) which ensured that delivery time for food was kept to our standard of 18 minutes. According to the Journal of Hospitality Marketing &amp; Management by Hsu (2024), rapid spatial reorganizations can lead to an increase of up to 40% in the number of covers while maintaining high-quality services.</a:t>
            </a:r>
            <a:endParaRPr lang="en-US" sz="12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6</a:t>
            </a:fld>
            <a:endParaRPr lang="en-US"/>
          </a:p>
        </p:txBody>
      </p:sp>
    </p:spTree>
    <p:extLst>
      <p:ext uri="{BB962C8B-B14F-4D97-AF65-F5344CB8AC3E}">
        <p14:creationId xmlns:p14="http://schemas.microsoft.com/office/powerpoint/2010/main" val="2367603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Troubleshooting and Initiative</a:t>
            </a:r>
          </a:p>
          <a:p>
            <a:pPr algn="just">
              <a:lnSpc>
                <a:spcPct val="150000"/>
              </a:lnSpc>
              <a:spcBef>
                <a:spcPts val="200"/>
              </a:spcBef>
              <a:spcAft>
                <a:spcPts val="0"/>
              </a:spcAft>
            </a:pPr>
            <a:r>
              <a:rPr lang="en-GB" sz="1800" b="1" dirty="0">
                <a:solidFill>
                  <a:srgbClr val="222A35"/>
                </a:solidFill>
                <a:effectLst/>
                <a:latin typeface="Times New Roman" panose="02020603050405020304" pitchFamily="18" charset="0"/>
                <a:ea typeface="Times New Roman" panose="02020603050405020304" pitchFamily="18" charset="0"/>
                <a:cs typeface="Angsana New"/>
              </a:rPr>
              <a:t>Resources and Technical Solutions</a:t>
            </a:r>
            <a:endParaRPr lang="en-US" sz="18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1600" dirty="0">
                <a:effectLst/>
                <a:latin typeface="Times New Roman" panose="02020603050405020304" pitchFamily="18" charset="0"/>
                <a:ea typeface="Calibri" panose="020F0502020204030204" pitchFamily="34" charset="0"/>
                <a:cs typeface="Cordia New"/>
              </a:rPr>
              <a:t>The previous week during a Sunday brunch service, we experienced a breakdown of our first traditional POS system, which impacted the ordering system. Concerning the backup protocols suggested by restaurant technology monthly (Wilson-</a:t>
            </a:r>
            <a:r>
              <a:rPr lang="en-GB" sz="1600" dirty="0" err="1">
                <a:effectLst/>
                <a:latin typeface="Times New Roman" panose="02020603050405020304" pitchFamily="18" charset="0"/>
                <a:ea typeface="Calibri" panose="020F0502020204030204" pitchFamily="34" charset="0"/>
                <a:cs typeface="Cordia New"/>
              </a:rPr>
              <a:t>Mah</a:t>
            </a:r>
            <a:r>
              <a:rPr lang="en-GB" sz="1600" dirty="0">
                <a:effectLst/>
                <a:latin typeface="Times New Roman" panose="02020603050405020304" pitchFamily="18" charset="0"/>
                <a:ea typeface="Calibri" panose="020F0502020204030204" pitchFamily="34" charset="0"/>
                <a:cs typeface="Cordia New"/>
              </a:rPr>
              <a:t>, 2023), we had to switch to manual ordering in the next 10 minutes. This timely intervention averted any disruption of the services we offer hence retaining our 98% customer satisfaction level. Due to this, it was necessary to establish an effective equipment failure response plan that helped in minimizing such disruption by 75%.</a:t>
            </a:r>
            <a:endParaRPr lang="en-US" sz="16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7</a:t>
            </a:fld>
            <a:endParaRPr lang="en-US"/>
          </a:p>
        </p:txBody>
      </p:sp>
    </p:spTree>
    <p:extLst>
      <p:ext uri="{BB962C8B-B14F-4D97-AF65-F5344CB8AC3E}">
        <p14:creationId xmlns:p14="http://schemas.microsoft.com/office/powerpoint/2010/main" val="24042987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Troubleshooting and Initiative</a:t>
            </a:r>
          </a:p>
          <a:p>
            <a:pPr algn="just">
              <a:lnSpc>
                <a:spcPct val="150000"/>
              </a:lnSpc>
              <a:spcBef>
                <a:spcPts val="200"/>
              </a:spcBef>
              <a:spcAft>
                <a:spcPts val="0"/>
              </a:spcAft>
            </a:pPr>
            <a:r>
              <a:rPr lang="en-GB" sz="2000" b="1" dirty="0">
                <a:solidFill>
                  <a:srgbClr val="222A35"/>
                </a:solidFill>
                <a:effectLst/>
                <a:latin typeface="Times New Roman" panose="02020603050405020304" pitchFamily="18" charset="0"/>
                <a:ea typeface="Times New Roman" panose="02020603050405020304" pitchFamily="18" charset="0"/>
                <a:cs typeface="Angsana New"/>
              </a:rPr>
              <a:t>Staff Absence Management</a:t>
            </a:r>
            <a:endParaRPr lang="en-US" sz="20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Cordia New"/>
              </a:rPr>
              <a:t>As for the improvement of the 12% of shifts previously covered by emergency call-ins, I proposed a flexible staffing approach in line with CIPD workforce management recommendations (CIPD, 2023). This consisted of developing a roster for call-ins and sections and training the staff in the same section as well as other sections. It decreased the core unfilled shifts to 3% and, by empowering the teams and helping them make necessary decisions, enhanced the team morale by 40% as per the SRs filled in the quarterly staff satisfaction surveys.</a:t>
            </a:r>
            <a:endParaRPr lang="en-US" sz="18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8</a:t>
            </a:fld>
            <a:endParaRPr lang="en-US"/>
          </a:p>
        </p:txBody>
      </p:sp>
    </p:spTree>
    <p:extLst>
      <p:ext uri="{BB962C8B-B14F-4D97-AF65-F5344CB8AC3E}">
        <p14:creationId xmlns:p14="http://schemas.microsoft.com/office/powerpoint/2010/main" val="1090196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Troubleshooting and Initiative</a:t>
            </a:r>
          </a:p>
          <a:p>
            <a:pPr algn="just">
              <a:lnSpc>
                <a:spcPct val="150000"/>
              </a:lnSpc>
              <a:spcBef>
                <a:spcPts val="200"/>
              </a:spcBef>
              <a:spcAft>
                <a:spcPts val="0"/>
              </a:spcAft>
            </a:pPr>
            <a:r>
              <a:rPr lang="en-GB" sz="2400" b="1" dirty="0">
                <a:solidFill>
                  <a:srgbClr val="222A35"/>
                </a:solidFill>
                <a:effectLst/>
                <a:latin typeface="Times New Roman" panose="02020603050405020304" pitchFamily="18" charset="0"/>
                <a:ea typeface="Times New Roman" panose="02020603050405020304" pitchFamily="18" charset="0"/>
                <a:cs typeface="Angsana New"/>
              </a:rPr>
              <a:t>Strategies Used in Solving Conflicts</a:t>
            </a:r>
            <a:endParaRPr lang="en-US" sz="24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2000" dirty="0">
                <a:effectLst/>
                <a:latin typeface="Times New Roman" panose="02020603050405020304" pitchFamily="18" charset="0"/>
                <a:ea typeface="Calibri" panose="020F0502020204030204" pitchFamily="34" charset="0"/>
                <a:cs typeface="Cordia New"/>
              </a:rPr>
              <a:t>Thus, internal team conflicts were solved through the ACAS mediation framework ((GOV.UK, 2023). One such incident related to conflict management was regarding the establishment of a proper client-communication channel between the senior and junior service providers. Overall, structured mediated sessions on organisational role dynamics and clear definition of roles resulted in team cohesiveness gains of 45 percent demonstrating a new positive direction. In addition, with time staff turnover rates reduced from a quarter to 10 percent per quarter.</a:t>
            </a:r>
            <a:endParaRPr lang="en-US" sz="20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9</a:t>
            </a:fld>
            <a:endParaRPr lang="en-US"/>
          </a:p>
        </p:txBody>
      </p:sp>
    </p:spTree>
    <p:extLst>
      <p:ext uri="{BB962C8B-B14F-4D97-AF65-F5344CB8AC3E}">
        <p14:creationId xmlns:p14="http://schemas.microsoft.com/office/powerpoint/2010/main" val="4144605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Troubleshooting and Initiative</a:t>
            </a:r>
          </a:p>
          <a:p>
            <a:pPr algn="just">
              <a:lnSpc>
                <a:spcPct val="150000"/>
              </a:lnSpc>
              <a:spcBef>
                <a:spcPts val="200"/>
              </a:spcBef>
              <a:spcAft>
                <a:spcPts val="0"/>
              </a:spcAft>
            </a:pPr>
            <a:r>
              <a:rPr lang="en-GB" sz="2800" b="1" dirty="0">
                <a:solidFill>
                  <a:srgbClr val="222A35"/>
                </a:solidFill>
                <a:effectLst/>
                <a:latin typeface="Times New Roman" panose="02020603050405020304" pitchFamily="18" charset="0"/>
                <a:ea typeface="Times New Roman" panose="02020603050405020304" pitchFamily="18" charset="0"/>
                <a:cs typeface="Angsana New"/>
              </a:rPr>
              <a:t>Guest Relations Enhancement</a:t>
            </a:r>
            <a:endParaRPr lang="en-US" sz="2800" b="1" dirty="0">
              <a:solidFill>
                <a:srgbClr val="222A35"/>
              </a:solidFill>
              <a:effectLst/>
              <a:latin typeface="Times New Roman" panose="02020603050405020304" pitchFamily="18" charset="0"/>
              <a:ea typeface="Times New Roman" panose="02020603050405020304" pitchFamily="18" charset="0"/>
              <a:cs typeface="Angsana New"/>
            </a:endParaRPr>
          </a:p>
          <a:p>
            <a:r>
              <a:rPr lang="en-GB" sz="2400" dirty="0">
                <a:effectLst/>
                <a:latin typeface="Times New Roman" panose="02020603050405020304" pitchFamily="18" charset="0"/>
                <a:ea typeface="Calibri" panose="020F0502020204030204" pitchFamily="34" charset="0"/>
                <a:cs typeface="Cordia New"/>
              </a:rPr>
              <a:t>The handling of customer complaints was transformed by the use of a new model known as the service recovery excellence model as constructed by Singh et al. (2024). One of the tasks involved handling a wedding anniversary which was facing timing problems. Providing clients with an immediate acknowledgement of their complaint, personal compensation, and a follow-up message allowed for a 100% resolution rate and a 5* review that helped raise our average rating on TripAdvisor to 4/5 (</a:t>
            </a:r>
            <a:r>
              <a:rPr lang="en-GB" sz="2400" dirty="0" err="1">
                <a:effectLst/>
                <a:latin typeface="Times New Roman" panose="02020603050405020304" pitchFamily="18" charset="0"/>
                <a:ea typeface="Calibri" panose="020F0502020204030204" pitchFamily="34" charset="0"/>
                <a:cs typeface="Cordia New"/>
              </a:rPr>
              <a:t>Tripadvisor</a:t>
            </a:r>
            <a:r>
              <a:rPr lang="en-GB" sz="2400" dirty="0">
                <a:effectLst/>
                <a:latin typeface="Times New Roman" panose="02020603050405020304" pitchFamily="18" charset="0"/>
                <a:ea typeface="Calibri" panose="020F0502020204030204" pitchFamily="34" charset="0"/>
                <a:cs typeface="Cordia New"/>
              </a:rPr>
              <a:t>, 2024).</a:t>
            </a:r>
            <a:endParaRPr lang="en-US" sz="20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10</a:t>
            </a:fld>
            <a:endParaRPr lang="en-US"/>
          </a:p>
        </p:txBody>
      </p:sp>
    </p:spTree>
    <p:extLst>
      <p:ext uri="{BB962C8B-B14F-4D97-AF65-F5344CB8AC3E}">
        <p14:creationId xmlns:p14="http://schemas.microsoft.com/office/powerpoint/2010/main" val="3256980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Systems and Operations Management</a:t>
            </a:r>
          </a:p>
          <a:p>
            <a:pPr algn="just">
              <a:lnSpc>
                <a:spcPct val="150000"/>
              </a:lnSpc>
              <a:spcBef>
                <a:spcPts val="200"/>
              </a:spcBef>
              <a:spcAft>
                <a:spcPts val="0"/>
              </a:spcAft>
            </a:pPr>
            <a:r>
              <a:rPr lang="en-GB" sz="2800" b="1" dirty="0">
                <a:solidFill>
                  <a:srgbClr val="222A35"/>
                </a:solidFill>
                <a:effectLst/>
                <a:latin typeface="Times New Roman" panose="02020603050405020304" pitchFamily="18" charset="0"/>
                <a:ea typeface="Times New Roman" panose="02020603050405020304" pitchFamily="18" charset="0"/>
                <a:cs typeface="Angsana New"/>
              </a:rPr>
              <a:t>POS System Optimisation</a:t>
            </a:r>
            <a:endParaRPr lang="en-US" sz="28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2400" dirty="0">
                <a:effectLst/>
                <a:latin typeface="Times New Roman" panose="02020603050405020304" pitchFamily="18" charset="0"/>
                <a:ea typeface="Calibri" panose="020F0502020204030204" pitchFamily="34" charset="0"/>
                <a:cs typeface="Cordia New"/>
              </a:rPr>
              <a:t>The Oracle MICROS POS system integration improved our daily sales and was a bonus as recommended by restaurant technology news (</a:t>
            </a:r>
            <a:r>
              <a:rPr lang="en-GB" sz="2400" dirty="0" err="1">
                <a:effectLst/>
                <a:latin typeface="Times New Roman" panose="02020603050405020304" pitchFamily="18" charset="0"/>
                <a:ea typeface="Calibri" panose="020F0502020204030204" pitchFamily="34" charset="0"/>
                <a:cs typeface="Cordia New"/>
              </a:rPr>
              <a:t>Pandi</a:t>
            </a:r>
            <a:r>
              <a:rPr lang="en-GB" sz="2400" dirty="0">
                <a:effectLst/>
                <a:latin typeface="Times New Roman" panose="02020603050405020304" pitchFamily="18" charset="0"/>
                <a:ea typeface="Calibri" panose="020F0502020204030204" pitchFamily="34" charset="0"/>
                <a:cs typeface="Cordia New"/>
              </a:rPr>
              <a:t> and </a:t>
            </a:r>
            <a:r>
              <a:rPr lang="en-GB" sz="2400" dirty="0" err="1">
                <a:effectLst/>
                <a:latin typeface="Times New Roman" panose="02020603050405020304" pitchFamily="18" charset="0"/>
                <a:ea typeface="Calibri" panose="020F0502020204030204" pitchFamily="34" charset="0"/>
                <a:cs typeface="Cordia New"/>
              </a:rPr>
              <a:t>Spanaki</a:t>
            </a:r>
            <a:r>
              <a:rPr lang="en-GB" sz="2400" dirty="0">
                <a:effectLst/>
                <a:latin typeface="Times New Roman" panose="02020603050405020304" pitchFamily="18" charset="0"/>
                <a:ea typeface="Calibri" panose="020F0502020204030204" pitchFamily="34" charset="0"/>
                <a:cs typeface="Cordia New"/>
              </a:rPr>
              <a:t>, 2043). Facilitating overall optimisation of peak period management through live data analysis, led to a 25% increase in the number of turnovers in tables during busy hours. An analysis of the trend showed that there was a 35% uplift of the total sales on Thursdays in the evening when contained in the promotion product. In the commissioned by the British Hospitality Association technology aspect, it was revealed that up to 20% of revenue may increase based on data processing and analysis (Rahman, 2023).</a:t>
            </a:r>
            <a:endParaRPr lang="en-US" sz="24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11</a:t>
            </a:fld>
            <a:endParaRPr lang="en-US"/>
          </a:p>
        </p:txBody>
      </p:sp>
    </p:spTree>
    <p:extLst>
      <p:ext uri="{BB962C8B-B14F-4D97-AF65-F5344CB8AC3E}">
        <p14:creationId xmlns:p14="http://schemas.microsoft.com/office/powerpoint/2010/main" val="3318962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Systems and Operations Management</a:t>
            </a:r>
          </a:p>
          <a:p>
            <a:pPr algn="just">
              <a:lnSpc>
                <a:spcPct val="150000"/>
              </a:lnSpc>
              <a:spcBef>
                <a:spcPts val="200"/>
              </a:spcBef>
              <a:spcAft>
                <a:spcPts val="0"/>
              </a:spcAft>
            </a:pPr>
            <a:r>
              <a:rPr lang="en-GB" sz="3200" b="1" dirty="0">
                <a:solidFill>
                  <a:srgbClr val="222A35"/>
                </a:solidFill>
                <a:effectLst/>
                <a:latin typeface="Times New Roman" panose="02020603050405020304" pitchFamily="18" charset="0"/>
                <a:ea typeface="Times New Roman" panose="02020603050405020304" pitchFamily="18" charset="0"/>
                <a:cs typeface="Angsana New"/>
              </a:rPr>
              <a:t>Reservation Management Credibility</a:t>
            </a:r>
            <a:endParaRPr lang="en-US" sz="32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2800" dirty="0">
                <a:effectLst/>
                <a:latin typeface="Times New Roman" panose="02020603050405020304" pitchFamily="18" charset="0"/>
                <a:ea typeface="Calibri" panose="020F0502020204030204" pitchFamily="34" charset="0"/>
                <a:cs typeface="Cordia New"/>
              </a:rPr>
              <a:t>Yet, capacity was well maintained by automating it through </a:t>
            </a:r>
            <a:r>
              <a:rPr lang="en-GB" sz="2800" dirty="0" err="1">
                <a:effectLst/>
                <a:latin typeface="Times New Roman" panose="02020603050405020304" pitchFamily="18" charset="0"/>
                <a:ea typeface="Calibri" panose="020F0502020204030204" pitchFamily="34" charset="0"/>
                <a:cs typeface="Cordia New"/>
              </a:rPr>
              <a:t>OpenTable</a:t>
            </a:r>
            <a:r>
              <a:rPr lang="en-GB" sz="2800" dirty="0">
                <a:effectLst/>
                <a:latin typeface="Times New Roman" panose="02020603050405020304" pitchFamily="18" charset="0"/>
                <a:ea typeface="Calibri" panose="020F0502020204030204" pitchFamily="34" charset="0"/>
                <a:cs typeface="Cordia New"/>
              </a:rPr>
              <a:t>, a booking system with occupancy at peak times being 95 percent on average. The use of robotics in booking automates the process thereby minimizing no-shows by 45% (</a:t>
            </a:r>
            <a:r>
              <a:rPr lang="en-GB" sz="2800" dirty="0" err="1">
                <a:effectLst/>
                <a:latin typeface="Times New Roman" panose="02020603050405020304" pitchFamily="18" charset="0"/>
                <a:ea typeface="Calibri" panose="020F0502020204030204" pitchFamily="34" charset="0"/>
                <a:cs typeface="Cordia New"/>
              </a:rPr>
              <a:t>Goecke</a:t>
            </a:r>
            <a:r>
              <a:rPr lang="en-GB" sz="2800" dirty="0">
                <a:effectLst/>
                <a:latin typeface="Times New Roman" panose="02020603050405020304" pitchFamily="18" charset="0"/>
                <a:ea typeface="Calibri" panose="020F0502020204030204" pitchFamily="34" charset="0"/>
                <a:cs typeface="Cordia New"/>
              </a:rPr>
              <a:t>, 2020). We put down a deposit from groups of over six people and although it seemed unfair, we eliminated no-shows from 15% to 3%. Atomised communication increased special event coordination which saw private dining bookings rise to 40%.</a:t>
            </a:r>
            <a:endParaRPr lang="en-US" sz="28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endParaRPr lang="en-US" sz="24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12</a:t>
            </a:fld>
            <a:endParaRPr lang="en-US"/>
          </a:p>
        </p:txBody>
      </p:sp>
    </p:spTree>
    <p:extLst>
      <p:ext uri="{BB962C8B-B14F-4D97-AF65-F5344CB8AC3E}">
        <p14:creationId xmlns:p14="http://schemas.microsoft.com/office/powerpoint/2010/main" val="453533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Systems and Operations Management</a:t>
            </a:r>
          </a:p>
          <a:p>
            <a:pPr algn="just">
              <a:lnSpc>
                <a:spcPct val="150000"/>
              </a:lnSpc>
              <a:spcBef>
                <a:spcPts val="200"/>
              </a:spcBef>
              <a:spcAft>
                <a:spcPts val="0"/>
              </a:spcAft>
            </a:pPr>
            <a:r>
              <a:rPr lang="en-GB" sz="3600" b="1" dirty="0">
                <a:solidFill>
                  <a:srgbClr val="222A35"/>
                </a:solidFill>
                <a:effectLst/>
                <a:latin typeface="Times New Roman" panose="02020603050405020304" pitchFamily="18" charset="0"/>
                <a:ea typeface="Times New Roman" panose="02020603050405020304" pitchFamily="18" charset="0"/>
                <a:cs typeface="Angsana New"/>
              </a:rPr>
              <a:t>Inventory Control Systems</a:t>
            </a:r>
            <a:endParaRPr lang="en-US" sz="3600" b="1"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Aft>
                <a:spcPts val="800"/>
              </a:spcAft>
            </a:pPr>
            <a:r>
              <a:rPr lang="en-GB" sz="3200" dirty="0">
                <a:effectLst/>
                <a:latin typeface="Times New Roman" panose="02020603050405020304" pitchFamily="18" charset="0"/>
                <a:ea typeface="Calibri" panose="020F0502020204030204" pitchFamily="34" charset="0"/>
                <a:cs typeface="Cordia New"/>
              </a:rPr>
              <a:t>The fourth Inventory System was adopted in managing stock which complied with the FSA guidelines on storage (Garnett et al., 2023). Through the introduction of order processing automation, the time taken in procurement was cut down by 60% and supplier relationship score was increased by 35%. It improves the efficiency of stock rotation with the help of digital FIFO tracking and minimises wastage by 28%. Our waste reduction programme, concerning organisational guidelines of WRAP (2023) was effective in reducing the waste and quarterly costs by £12,000.</a:t>
            </a:r>
            <a:endParaRPr lang="en-US" sz="32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13</a:t>
            </a:fld>
            <a:endParaRPr lang="en-US"/>
          </a:p>
        </p:txBody>
      </p:sp>
    </p:spTree>
    <p:extLst>
      <p:ext uri="{BB962C8B-B14F-4D97-AF65-F5344CB8AC3E}">
        <p14:creationId xmlns:p14="http://schemas.microsoft.com/office/powerpoint/2010/main" val="42331219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Systems and Operations Management</a:t>
            </a:r>
          </a:p>
          <a:p>
            <a:pPr algn="just">
              <a:lnSpc>
                <a:spcPct val="150000"/>
              </a:lnSpc>
              <a:spcBef>
                <a:spcPts val="200"/>
              </a:spcBef>
              <a:spcAft>
                <a:spcPts val="0"/>
              </a:spcAft>
            </a:pPr>
            <a:r>
              <a:rPr lang="en-GB" sz="4000" b="1" dirty="0">
                <a:solidFill>
                  <a:srgbClr val="222A35"/>
                </a:solidFill>
                <a:effectLst/>
                <a:latin typeface="Times New Roman" panose="02020603050405020304" pitchFamily="18" charset="0"/>
                <a:ea typeface="Times New Roman" panose="02020603050405020304" pitchFamily="18" charset="0"/>
                <a:cs typeface="Angsana New"/>
              </a:rPr>
              <a:t>Performance Analytics</a:t>
            </a:r>
            <a:endParaRPr lang="en-US" sz="4000" b="1" dirty="0">
              <a:solidFill>
                <a:srgbClr val="222A35"/>
              </a:solidFill>
              <a:effectLst/>
              <a:latin typeface="Times New Roman" panose="02020603050405020304" pitchFamily="18" charset="0"/>
              <a:ea typeface="Times New Roman" panose="02020603050405020304" pitchFamily="18" charset="0"/>
              <a:cs typeface="Angsana New"/>
            </a:endParaRPr>
          </a:p>
          <a:p>
            <a:r>
              <a:rPr lang="en-GB" sz="3600" dirty="0">
                <a:effectLst/>
                <a:latin typeface="Times New Roman" panose="02020603050405020304" pitchFamily="18" charset="0"/>
                <a:ea typeface="Calibri" panose="020F0502020204030204" pitchFamily="34" charset="0"/>
                <a:cs typeface="Cordia New"/>
              </a:rPr>
              <a:t>The use of Power BI integration facilitated and offered daily revenue analysis to ascertain operation efficiency. They were able to increase their workforce efficiency by making labour cost management area by automating scheduling and thus cutting overtime by 22%. An evaluation of the prospect on food costs identified the area of menu that could be engineered with food costs reduced from 32% to 28%. Such percentages are 15% higher than industry benchmarks, as the report from </a:t>
            </a:r>
            <a:r>
              <a:rPr lang="en-GB" sz="3600" dirty="0" err="1">
                <a:effectLst/>
                <a:latin typeface="Times New Roman" panose="02020603050405020304" pitchFamily="18" charset="0"/>
                <a:ea typeface="Calibri" panose="020F0502020204030204" pitchFamily="34" charset="0"/>
                <a:cs typeface="Cordia New"/>
              </a:rPr>
              <a:t>UKHospitality</a:t>
            </a:r>
            <a:r>
              <a:rPr lang="en-GB" sz="3600" dirty="0">
                <a:effectLst/>
                <a:latin typeface="Times New Roman" panose="02020603050405020304" pitchFamily="18" charset="0"/>
                <a:ea typeface="Calibri" panose="020F0502020204030204" pitchFamily="34" charset="0"/>
                <a:cs typeface="Cordia New"/>
              </a:rPr>
              <a:t> (2023) shows.</a:t>
            </a:r>
            <a:endParaRPr lang="en-US" sz="32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14</a:t>
            </a:fld>
            <a:endParaRPr lang="en-US"/>
          </a:p>
        </p:txBody>
      </p:sp>
    </p:spTree>
    <p:extLst>
      <p:ext uri="{BB962C8B-B14F-4D97-AF65-F5344CB8AC3E}">
        <p14:creationId xmlns:p14="http://schemas.microsoft.com/office/powerpoint/2010/main" val="26145293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Conclusion</a:t>
            </a:r>
            <a:endParaRPr lang="en-US" sz="1600" b="1" kern="0" dirty="0">
              <a:solidFill>
                <a:srgbClr val="222A35"/>
              </a:solidFill>
              <a:effectLst/>
              <a:latin typeface="Times New Roman" panose="02020603050405020304" pitchFamily="18" charset="0"/>
              <a:ea typeface="Times New Roman" panose="02020603050405020304" pitchFamily="18" charset="0"/>
              <a:cs typeface="Angsana New"/>
            </a:endParaRPr>
          </a:p>
          <a:p>
            <a:pPr algn="just">
              <a:lnSpc>
                <a:spcPct val="150000"/>
              </a:lnSpc>
              <a:spcBef>
                <a:spcPts val="200"/>
              </a:spcBef>
              <a:spcAft>
                <a:spcPts val="0"/>
              </a:spcAft>
            </a:pPr>
            <a:r>
              <a:rPr lang="en-GB" sz="4000" dirty="0">
                <a:effectLst/>
                <a:latin typeface="Times New Roman" panose="02020603050405020304" pitchFamily="18" charset="0"/>
                <a:ea typeface="Calibri" panose="020F0502020204030204" pitchFamily="34" charset="0"/>
                <a:cs typeface="Cordia New"/>
              </a:rPr>
              <a:t>Through the strategic implementation of systematic operational improvements at The Riverside Brasserie, we achieved remarkable results: This has resulted in a 15% increase in service efficiency, a 30% reduction in customer complaints and a 10% reduction in costs. I led a team with a success rate of 85% staff retention with a 4.8/5 customer satisfaction rating, which is personal growth in my management role. Looking ahead, I’ve identified key areas for continued development: This includes implementing AI-driven demand forecasting, launching a sustainable best practices journey focused on reducing waste by 50% by 2025 and delivering a full end-to-end consumer-facing digital training platform to elevate team performance and guest experience.</a:t>
            </a:r>
            <a:endParaRPr lang="en-US" sz="32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15</a:t>
            </a:fld>
            <a:endParaRPr lang="en-US"/>
          </a:p>
        </p:txBody>
      </p:sp>
    </p:spTree>
    <p:extLst>
      <p:ext uri="{BB962C8B-B14F-4D97-AF65-F5344CB8AC3E}">
        <p14:creationId xmlns:p14="http://schemas.microsoft.com/office/powerpoint/2010/main" val="514055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lnSpc>
                <a:spcPct val="150000"/>
              </a:lnSpc>
              <a:spcBef>
                <a:spcPts val="1200"/>
              </a:spcBef>
              <a:spcAft>
                <a:spcPts val="0"/>
              </a:spcAft>
            </a:pPr>
            <a:r>
              <a:rPr lang="en-GB" sz="1600" b="1" kern="0" dirty="0">
                <a:solidFill>
                  <a:srgbClr val="222A35"/>
                </a:solidFill>
                <a:effectLst/>
                <a:latin typeface="Times New Roman" panose="02020603050405020304" pitchFamily="18" charset="0"/>
                <a:ea typeface="Times New Roman" panose="02020603050405020304" pitchFamily="18" charset="0"/>
                <a:cs typeface="Angsana New"/>
              </a:rPr>
              <a:t>References</a:t>
            </a: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CIPD (2023) </a:t>
            </a:r>
            <a:r>
              <a:rPr lang="en-GB" sz="4000" i="1" dirty="0">
                <a:effectLst/>
                <a:latin typeface="Times New Roman" panose="02020603050405020304" pitchFamily="18" charset="0"/>
                <a:ea typeface="Calibri" panose="020F0502020204030204" pitchFamily="34" charset="0"/>
                <a:cs typeface="Cordia New"/>
              </a:rPr>
              <a:t>Build your impact and career in the people profession</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CIPD</a:t>
            </a:r>
            <a:r>
              <a:rPr lang="en-GB" sz="4000" dirty="0">
                <a:effectLst/>
                <a:latin typeface="Times New Roman" panose="02020603050405020304" pitchFamily="18" charset="0"/>
                <a:ea typeface="Calibri" panose="020F0502020204030204" pitchFamily="34" charset="0"/>
                <a:cs typeface="Cordia New"/>
              </a:rPr>
              <a:t>. Available at: https://www.cipd.org/en/ (Accessed: 24 October 2024). </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Garnett, K., Delgado, J., </a:t>
            </a:r>
            <a:r>
              <a:rPr lang="en-GB" sz="4000" dirty="0" err="1">
                <a:effectLst/>
                <a:latin typeface="Times New Roman" panose="02020603050405020304" pitchFamily="18" charset="0"/>
                <a:ea typeface="Calibri" panose="020F0502020204030204" pitchFamily="34" charset="0"/>
                <a:cs typeface="Cordia New"/>
              </a:rPr>
              <a:t>Lickorish</a:t>
            </a:r>
            <a:r>
              <a:rPr lang="en-GB" sz="4000" dirty="0">
                <a:effectLst/>
                <a:latin typeface="Times New Roman" panose="02020603050405020304" pitchFamily="18" charset="0"/>
                <a:ea typeface="Calibri" panose="020F0502020204030204" pitchFamily="34" charset="0"/>
                <a:cs typeface="Cordia New"/>
              </a:rPr>
              <a:t>, F.A., Pollard, S.J., Medina-</a:t>
            </a:r>
            <a:r>
              <a:rPr lang="en-GB" sz="4000" dirty="0" err="1">
                <a:effectLst/>
                <a:latin typeface="Times New Roman" panose="02020603050405020304" pitchFamily="18" charset="0"/>
                <a:ea typeface="Calibri" panose="020F0502020204030204" pitchFamily="34" charset="0"/>
                <a:cs typeface="Cordia New"/>
              </a:rPr>
              <a:t>Vaya</a:t>
            </a:r>
            <a:r>
              <a:rPr lang="en-GB" sz="4000" dirty="0">
                <a:effectLst/>
                <a:latin typeface="Times New Roman" panose="02020603050405020304" pitchFamily="18" charset="0"/>
                <a:ea typeface="Calibri" panose="020F0502020204030204" pitchFamily="34" charset="0"/>
                <a:cs typeface="Cordia New"/>
              </a:rPr>
              <a:t>, A., </a:t>
            </a:r>
            <a:r>
              <a:rPr lang="en-GB" sz="4000" dirty="0" err="1">
                <a:effectLst/>
                <a:latin typeface="Times New Roman" panose="02020603050405020304" pitchFamily="18" charset="0"/>
                <a:ea typeface="Calibri" panose="020F0502020204030204" pitchFamily="34" charset="0"/>
                <a:cs typeface="Cordia New"/>
              </a:rPr>
              <a:t>Magan</a:t>
            </a:r>
            <a:r>
              <a:rPr lang="en-GB" sz="4000" dirty="0">
                <a:effectLst/>
                <a:latin typeface="Times New Roman" panose="02020603050405020304" pitchFamily="18" charset="0"/>
                <a:ea typeface="Calibri" panose="020F0502020204030204" pitchFamily="34" charset="0"/>
                <a:cs typeface="Cordia New"/>
              </a:rPr>
              <a:t>, N., Leinster, P. and Terry, L.A., (2023). Future foods: Morphological scenarios to explore changes in the UK food system with implications for food safety across the food chain. </a:t>
            </a:r>
            <a:r>
              <a:rPr lang="en-GB" sz="4000" i="1" dirty="0">
                <a:effectLst/>
                <a:latin typeface="Times New Roman" panose="02020603050405020304" pitchFamily="18" charset="0"/>
                <a:ea typeface="Calibri" panose="020F0502020204030204" pitchFamily="34" charset="0"/>
                <a:cs typeface="Cordia New"/>
              </a:rPr>
              <a:t>Futures</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149</a:t>
            </a:r>
            <a:r>
              <a:rPr lang="en-GB" sz="4000" dirty="0">
                <a:effectLst/>
                <a:latin typeface="Times New Roman" panose="02020603050405020304" pitchFamily="18" charset="0"/>
                <a:ea typeface="Calibri" panose="020F0502020204030204" pitchFamily="34" charset="0"/>
                <a:cs typeface="Cordia New"/>
              </a:rPr>
              <a:t>, p.103140.</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err="1">
                <a:effectLst/>
                <a:latin typeface="Times New Roman" panose="02020603050405020304" pitchFamily="18" charset="0"/>
                <a:ea typeface="Calibri" panose="020F0502020204030204" pitchFamily="34" charset="0"/>
                <a:cs typeface="Cordia New"/>
              </a:rPr>
              <a:t>Goecke</a:t>
            </a:r>
            <a:r>
              <a:rPr lang="en-GB" sz="4000" dirty="0">
                <a:effectLst/>
                <a:latin typeface="Times New Roman" panose="02020603050405020304" pitchFamily="18" charset="0"/>
                <a:ea typeface="Calibri" panose="020F0502020204030204" pitchFamily="34" charset="0"/>
                <a:cs typeface="Cordia New"/>
              </a:rPr>
              <a:t>, R., (2020). The evolution of online booking systems. </a:t>
            </a:r>
            <a:r>
              <a:rPr lang="en-GB" sz="4000" i="1" dirty="0">
                <a:effectLst/>
                <a:latin typeface="Times New Roman" panose="02020603050405020304" pitchFamily="18" charset="0"/>
                <a:ea typeface="Calibri" panose="020F0502020204030204" pitchFamily="34" charset="0"/>
                <a:cs typeface="Cordia New"/>
              </a:rPr>
              <a:t>Handbook of e-Tourism</a:t>
            </a:r>
            <a:r>
              <a:rPr lang="en-GB" sz="4000" dirty="0">
                <a:effectLst/>
                <a:latin typeface="Times New Roman" panose="02020603050405020304" pitchFamily="18" charset="0"/>
                <a:ea typeface="Calibri" panose="020F0502020204030204" pitchFamily="34" charset="0"/>
                <a:cs typeface="Cordia New"/>
              </a:rPr>
              <a:t>, pp.1-25.</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GOV.UK (2023) </a:t>
            </a:r>
            <a:r>
              <a:rPr lang="en-GB" sz="4000" i="1" dirty="0">
                <a:effectLst/>
                <a:latin typeface="Times New Roman" panose="02020603050405020304" pitchFamily="18" charset="0"/>
                <a:ea typeface="Calibri" panose="020F0502020204030204" pitchFamily="34" charset="0"/>
                <a:cs typeface="Cordia New"/>
              </a:rPr>
              <a:t>Advisory, conciliation and arbitration service</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GOV.UK</a:t>
            </a:r>
            <a:r>
              <a:rPr lang="en-GB" sz="4000" dirty="0">
                <a:effectLst/>
                <a:latin typeface="Times New Roman" panose="02020603050405020304" pitchFamily="18" charset="0"/>
                <a:ea typeface="Calibri" panose="020F0502020204030204" pitchFamily="34" charset="0"/>
                <a:cs typeface="Cordia New"/>
              </a:rPr>
              <a:t>. Available at: https://www.gov.uk/government/organisations/acas (Accessed: 24 October 2024). </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Hsu, H., (2024). Facing the era of smartness–delivering excellent smart hospitality experiences through cloud computing. </a:t>
            </a:r>
            <a:r>
              <a:rPr lang="en-GB" sz="4000" i="1" dirty="0">
                <a:effectLst/>
                <a:latin typeface="Times New Roman" panose="02020603050405020304" pitchFamily="18" charset="0"/>
                <a:ea typeface="Calibri" panose="020F0502020204030204" pitchFamily="34" charset="0"/>
                <a:cs typeface="Cordia New"/>
              </a:rPr>
              <a:t>Journal of Hospitality Marketing &amp; Management</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33</a:t>
            </a:r>
            <a:r>
              <a:rPr lang="en-GB" sz="4000" dirty="0">
                <a:effectLst/>
                <a:latin typeface="Times New Roman" panose="02020603050405020304" pitchFamily="18" charset="0"/>
                <a:ea typeface="Calibri" panose="020F0502020204030204" pitchFamily="34" charset="0"/>
                <a:cs typeface="Cordia New"/>
              </a:rPr>
              <a:t>(3), pp.333-359.</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err="1">
                <a:effectLst/>
                <a:latin typeface="Times New Roman" panose="02020603050405020304" pitchFamily="18" charset="0"/>
                <a:ea typeface="Calibri" panose="020F0502020204030204" pitchFamily="34" charset="0"/>
                <a:cs typeface="Cordia New"/>
              </a:rPr>
              <a:t>IoH</a:t>
            </a:r>
            <a:r>
              <a:rPr lang="en-GB" sz="4000" dirty="0">
                <a:effectLst/>
                <a:latin typeface="Times New Roman" panose="02020603050405020304" pitchFamily="18" charset="0"/>
                <a:ea typeface="Calibri" panose="020F0502020204030204" pitchFamily="34" charset="0"/>
                <a:cs typeface="Cordia New"/>
              </a:rPr>
              <a:t> (2024) </a:t>
            </a:r>
            <a:r>
              <a:rPr lang="en-GB" sz="4000" i="1" dirty="0">
                <a:effectLst/>
                <a:latin typeface="Times New Roman" panose="02020603050405020304" pitchFamily="18" charset="0"/>
                <a:ea typeface="Calibri" panose="020F0502020204030204" pitchFamily="34" charset="0"/>
                <a:cs typeface="Cordia New"/>
              </a:rPr>
              <a:t>The Institute of Hospitality is the global professional body for hospitality</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Institute of Hospitality</a:t>
            </a:r>
            <a:r>
              <a:rPr lang="en-GB" sz="4000" dirty="0">
                <a:effectLst/>
                <a:latin typeface="Times New Roman" panose="02020603050405020304" pitchFamily="18" charset="0"/>
                <a:ea typeface="Calibri" panose="020F0502020204030204" pitchFamily="34" charset="0"/>
                <a:cs typeface="Cordia New"/>
              </a:rPr>
              <a:t>. Available at: https://www.instituteofhospitality.org/ (Accessed: 24 October 2024). </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err="1">
                <a:effectLst/>
                <a:latin typeface="Times New Roman" panose="02020603050405020304" pitchFamily="18" charset="0"/>
                <a:ea typeface="Calibri" panose="020F0502020204030204" pitchFamily="34" charset="0"/>
                <a:cs typeface="Cordia New"/>
              </a:rPr>
              <a:t>Kirkman</a:t>
            </a:r>
            <a:r>
              <a:rPr lang="en-GB" sz="4000" dirty="0">
                <a:effectLst/>
                <a:latin typeface="Times New Roman" panose="02020603050405020304" pitchFamily="18" charset="0"/>
                <a:ea typeface="Calibri" panose="020F0502020204030204" pitchFamily="34" charset="0"/>
                <a:cs typeface="Cordia New"/>
              </a:rPr>
              <a:t>, S., Hollingsworth, B., Lake, A., </a:t>
            </a:r>
            <a:r>
              <a:rPr lang="en-GB" sz="4000" dirty="0" err="1">
                <a:effectLst/>
                <a:latin typeface="Times New Roman" panose="02020603050405020304" pitchFamily="18" charset="0"/>
                <a:ea typeface="Calibri" panose="020F0502020204030204" pitchFamily="34" charset="0"/>
                <a:cs typeface="Cordia New"/>
              </a:rPr>
              <a:t>Hinke</a:t>
            </a:r>
            <a:r>
              <a:rPr lang="en-GB" sz="4000" dirty="0">
                <a:effectLst/>
                <a:latin typeface="Times New Roman" panose="02020603050405020304" pitchFamily="18" charset="0"/>
                <a:ea typeface="Calibri" panose="020F0502020204030204" pitchFamily="34" charset="0"/>
                <a:cs typeface="Cordia New"/>
              </a:rPr>
              <a:t>, S., Sorrell, S., </a:t>
            </a:r>
            <a:r>
              <a:rPr lang="en-GB" sz="4000" dirty="0" err="1">
                <a:effectLst/>
                <a:latin typeface="Times New Roman" panose="02020603050405020304" pitchFamily="18" charset="0"/>
                <a:ea typeface="Calibri" panose="020F0502020204030204" pitchFamily="34" charset="0"/>
                <a:cs typeface="Cordia New"/>
              </a:rPr>
              <a:t>Burgoine</a:t>
            </a:r>
            <a:r>
              <a:rPr lang="en-GB" sz="4000" dirty="0">
                <a:effectLst/>
                <a:latin typeface="Times New Roman" panose="02020603050405020304" pitchFamily="18" charset="0"/>
                <a:ea typeface="Calibri" panose="020F0502020204030204" pitchFamily="34" charset="0"/>
                <a:cs typeface="Cordia New"/>
              </a:rPr>
              <a:t>, T. and Brown, H., (2021). Field validity and spatial accuracy of Food Standards Agency Food Hygiene Rating scheme data for England. </a:t>
            </a:r>
            <a:r>
              <a:rPr lang="en-GB" sz="4000" i="1" dirty="0">
                <a:effectLst/>
                <a:latin typeface="Times New Roman" panose="02020603050405020304" pitchFamily="18" charset="0"/>
                <a:ea typeface="Calibri" panose="020F0502020204030204" pitchFamily="34" charset="0"/>
                <a:cs typeface="Cordia New"/>
              </a:rPr>
              <a:t>Journal of Public Health</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43</a:t>
            </a:r>
            <a:r>
              <a:rPr lang="en-GB" sz="4000" dirty="0">
                <a:effectLst/>
                <a:latin typeface="Times New Roman" panose="02020603050405020304" pitchFamily="18" charset="0"/>
                <a:ea typeface="Calibri" panose="020F0502020204030204" pitchFamily="34" charset="0"/>
                <a:cs typeface="Cordia New"/>
              </a:rPr>
              <a:t>(4), pp.e720-e727.</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err="1">
                <a:effectLst/>
                <a:latin typeface="Times New Roman" panose="02020603050405020304" pitchFamily="18" charset="0"/>
                <a:ea typeface="Calibri" panose="020F0502020204030204" pitchFamily="34" charset="0"/>
                <a:cs typeface="Cordia New"/>
              </a:rPr>
              <a:t>Pandi</a:t>
            </a:r>
            <a:r>
              <a:rPr lang="en-GB" sz="4000" dirty="0">
                <a:effectLst/>
                <a:latin typeface="Times New Roman" panose="02020603050405020304" pitchFamily="18" charset="0"/>
                <a:ea typeface="Calibri" panose="020F0502020204030204" pitchFamily="34" charset="0"/>
                <a:cs typeface="Cordia New"/>
              </a:rPr>
              <a:t>, S. and </a:t>
            </a:r>
            <a:r>
              <a:rPr lang="en-GB" sz="4000" dirty="0" err="1">
                <a:effectLst/>
                <a:latin typeface="Times New Roman" panose="02020603050405020304" pitchFamily="18" charset="0"/>
                <a:ea typeface="Calibri" panose="020F0502020204030204" pitchFamily="34" charset="0"/>
                <a:cs typeface="Cordia New"/>
              </a:rPr>
              <a:t>Spanaki</a:t>
            </a:r>
            <a:r>
              <a:rPr lang="en-GB" sz="4000" dirty="0">
                <a:effectLst/>
                <a:latin typeface="Times New Roman" panose="02020603050405020304" pitchFamily="18" charset="0"/>
                <a:ea typeface="Calibri" panose="020F0502020204030204" pitchFamily="34" charset="0"/>
                <a:cs typeface="Cordia New"/>
              </a:rPr>
              <a:t>, M.Z., (2024). The influence of Social Media Platforms on Casual Dining Restaurants in the Thessaloniki Region: The Management Perspectives.</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Peng, X., Zhu, J., Lee, S., Zhou, D., Song, W. and Ying, T., (2024). Digital transformation in the hospitality industry: A bibliometric review from 2000 to 2023. </a:t>
            </a:r>
            <a:r>
              <a:rPr lang="en-GB" sz="4000" i="1" dirty="0">
                <a:effectLst/>
                <a:latin typeface="Times New Roman" panose="02020603050405020304" pitchFamily="18" charset="0"/>
                <a:ea typeface="Calibri" panose="020F0502020204030204" pitchFamily="34" charset="0"/>
                <a:cs typeface="Cordia New"/>
              </a:rPr>
              <a:t>International Journal of Hospitality Management</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120</a:t>
            </a:r>
            <a:r>
              <a:rPr lang="en-GB" sz="4000" dirty="0">
                <a:effectLst/>
                <a:latin typeface="Times New Roman" panose="02020603050405020304" pitchFamily="18" charset="0"/>
                <a:ea typeface="Calibri" panose="020F0502020204030204" pitchFamily="34" charset="0"/>
                <a:cs typeface="Cordia New"/>
              </a:rPr>
              <a:t>, p.103761.</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People 1st International (2023) </a:t>
            </a:r>
            <a:r>
              <a:rPr lang="en-GB" sz="4000" i="1" dirty="0">
                <a:effectLst/>
                <a:latin typeface="Times New Roman" panose="02020603050405020304" pitchFamily="18" charset="0"/>
                <a:ea typeface="Calibri" panose="020F0502020204030204" pitchFamily="34" charset="0"/>
                <a:cs typeface="Cordia New"/>
              </a:rPr>
              <a:t>People 1st - hospitality apprenticeship standards &amp; assessment plans</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People 1st International</a:t>
            </a:r>
            <a:r>
              <a:rPr lang="en-GB" sz="4000" dirty="0">
                <a:effectLst/>
                <a:latin typeface="Times New Roman" panose="02020603050405020304" pitchFamily="18" charset="0"/>
                <a:ea typeface="Calibri" panose="020F0502020204030204" pitchFamily="34" charset="0"/>
                <a:cs typeface="Cordia New"/>
              </a:rPr>
              <a:t>. Available at: https://www.people1st.co.uk/apprenticeships/standards-assessment-plans/hospitality-apprenticeship-standards/ (Accessed: 24 October 2024). </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Rahman, M., (2023). </a:t>
            </a:r>
            <a:r>
              <a:rPr lang="en-GB" sz="4000" i="1" dirty="0">
                <a:effectLst/>
                <a:latin typeface="Times New Roman" panose="02020603050405020304" pitchFamily="18" charset="0"/>
                <a:ea typeface="Calibri" panose="020F0502020204030204" pitchFamily="34" charset="0"/>
                <a:cs typeface="Cordia New"/>
              </a:rPr>
              <a:t>Trade union effectiveness in the UK hospitality sector: a case study approach</a:t>
            </a:r>
            <a:r>
              <a:rPr lang="en-GB" sz="4000" dirty="0">
                <a:effectLst/>
                <a:latin typeface="Times New Roman" panose="02020603050405020304" pitchFamily="18" charset="0"/>
                <a:ea typeface="Calibri" panose="020F0502020204030204" pitchFamily="34" charset="0"/>
                <a:cs typeface="Cordia New"/>
              </a:rPr>
              <a:t> (Doctoral dissertation, London South Bank University).</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Roberts, I. (2024) </a:t>
            </a:r>
            <a:r>
              <a:rPr lang="en-GB" sz="4000" i="1" dirty="0">
                <a:effectLst/>
                <a:latin typeface="Times New Roman" panose="02020603050405020304" pitchFamily="18" charset="0"/>
                <a:ea typeface="Calibri" panose="020F0502020204030204" pitchFamily="34" charset="0"/>
                <a:cs typeface="Cordia New"/>
              </a:rPr>
              <a:t>Our response to the autumn statement 2023</a:t>
            </a:r>
            <a:r>
              <a:rPr lang="en-GB" sz="4000" dirty="0">
                <a:effectLst/>
                <a:latin typeface="Times New Roman" panose="02020603050405020304" pitchFamily="18" charset="0"/>
                <a:ea typeface="Calibri" panose="020F0502020204030204" pitchFamily="34" charset="0"/>
                <a:cs typeface="Cordia New"/>
              </a:rPr>
              <a:t>, </a:t>
            </a:r>
            <a:r>
              <a:rPr lang="en-GB" sz="4000" i="1" dirty="0" err="1">
                <a:effectLst/>
                <a:latin typeface="Times New Roman" panose="02020603050405020304" pitchFamily="18" charset="0"/>
                <a:ea typeface="Calibri" panose="020F0502020204030204" pitchFamily="34" charset="0"/>
                <a:cs typeface="Cordia New"/>
              </a:rPr>
              <a:t>UKHospitality</a:t>
            </a:r>
            <a:r>
              <a:rPr lang="en-GB" sz="4000" dirty="0">
                <a:effectLst/>
                <a:latin typeface="Times New Roman" panose="02020603050405020304" pitchFamily="18" charset="0"/>
                <a:ea typeface="Calibri" panose="020F0502020204030204" pitchFamily="34" charset="0"/>
                <a:cs typeface="Cordia New"/>
              </a:rPr>
              <a:t>. Available at: https://www.ukhospitality.org.uk/our-response-to-the-autumn-statement-2023/ (Accessed: 24 October 2024). </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Singh, S.V., </a:t>
            </a:r>
            <a:r>
              <a:rPr lang="en-GB" sz="4000" dirty="0" err="1">
                <a:effectLst/>
                <a:latin typeface="Times New Roman" panose="02020603050405020304" pitchFamily="18" charset="0"/>
                <a:ea typeface="Calibri" panose="020F0502020204030204" pitchFamily="34" charset="0"/>
                <a:cs typeface="Cordia New"/>
              </a:rPr>
              <a:t>Ancheary</a:t>
            </a:r>
            <a:r>
              <a:rPr lang="en-GB" sz="4000" dirty="0">
                <a:effectLst/>
                <a:latin typeface="Times New Roman" panose="02020603050405020304" pitchFamily="18" charset="0"/>
                <a:ea typeface="Calibri" panose="020F0502020204030204" pitchFamily="34" charset="0"/>
                <a:cs typeface="Cordia New"/>
              </a:rPr>
              <a:t>, T., </a:t>
            </a:r>
            <a:r>
              <a:rPr lang="en-GB" sz="4000" dirty="0" err="1">
                <a:effectLst/>
                <a:latin typeface="Times New Roman" panose="02020603050405020304" pitchFamily="18" charset="0"/>
                <a:ea typeface="Calibri" panose="020F0502020204030204" pitchFamily="34" charset="0"/>
                <a:cs typeface="Cordia New"/>
              </a:rPr>
              <a:t>Mondal</a:t>
            </a:r>
            <a:r>
              <a:rPr lang="en-GB" sz="4000" dirty="0">
                <a:effectLst/>
                <a:latin typeface="Times New Roman" panose="02020603050405020304" pitchFamily="18" charset="0"/>
                <a:ea typeface="Calibri" panose="020F0502020204030204" pitchFamily="34" charset="0"/>
                <a:cs typeface="Cordia New"/>
              </a:rPr>
              <a:t>, A. and </a:t>
            </a:r>
            <a:r>
              <a:rPr lang="en-GB" sz="4000" dirty="0" err="1">
                <a:effectLst/>
                <a:latin typeface="Times New Roman" panose="02020603050405020304" pitchFamily="18" charset="0"/>
                <a:ea typeface="Calibri" panose="020F0502020204030204" pitchFamily="34" charset="0"/>
                <a:cs typeface="Cordia New"/>
              </a:rPr>
              <a:t>Rajauria</a:t>
            </a:r>
            <a:r>
              <a:rPr lang="en-GB" sz="4000" dirty="0">
                <a:effectLst/>
                <a:latin typeface="Times New Roman" panose="02020603050405020304" pitchFamily="18" charset="0"/>
                <a:ea typeface="Calibri" panose="020F0502020204030204" pitchFamily="34" charset="0"/>
                <a:cs typeface="Cordia New"/>
              </a:rPr>
              <a:t>, S., (2024). Enhancing Service Excellence in the Hospitality Industry Through Effective Service Recovery From Failures. In </a:t>
            </a:r>
            <a:r>
              <a:rPr lang="en-GB" sz="4000" i="1" dirty="0">
                <a:effectLst/>
                <a:latin typeface="Times New Roman" panose="02020603050405020304" pitchFamily="18" charset="0"/>
                <a:ea typeface="Calibri" panose="020F0502020204030204" pitchFamily="34" charset="0"/>
                <a:cs typeface="Cordia New"/>
              </a:rPr>
              <a:t>Innovative Technologies for Increasing Service Productivity</a:t>
            </a:r>
            <a:r>
              <a:rPr lang="en-GB" sz="4000" dirty="0">
                <a:effectLst/>
                <a:latin typeface="Times New Roman" panose="02020603050405020304" pitchFamily="18" charset="0"/>
                <a:ea typeface="Calibri" panose="020F0502020204030204" pitchFamily="34" charset="0"/>
                <a:cs typeface="Cordia New"/>
              </a:rPr>
              <a:t> (pp. 117-133). IGI Global.</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err="1">
                <a:effectLst/>
                <a:latin typeface="Times New Roman" panose="02020603050405020304" pitchFamily="18" charset="0"/>
                <a:ea typeface="Calibri" panose="020F0502020204030204" pitchFamily="34" charset="0"/>
                <a:cs typeface="Cordia New"/>
              </a:rPr>
              <a:t>Tripadvisor</a:t>
            </a:r>
            <a:r>
              <a:rPr lang="en-GB" sz="4000" dirty="0">
                <a:effectLst/>
                <a:latin typeface="Times New Roman" panose="02020603050405020304" pitchFamily="18" charset="0"/>
                <a:ea typeface="Calibri" panose="020F0502020204030204" pitchFamily="34" charset="0"/>
                <a:cs typeface="Cordia New"/>
              </a:rPr>
              <a:t> (2024) </a:t>
            </a:r>
            <a:r>
              <a:rPr lang="en-GB" sz="4000" i="1" dirty="0">
                <a:effectLst/>
                <a:latin typeface="Times New Roman" panose="02020603050405020304" pitchFamily="18" charset="0"/>
                <a:ea typeface="Calibri" panose="020F0502020204030204" pitchFamily="34" charset="0"/>
                <a:cs typeface="Cordia New"/>
              </a:rPr>
              <a:t>Riverside Brasserie, Lewes - restaurant reviews, Photos &amp; Phone Number</a:t>
            </a:r>
            <a:r>
              <a:rPr lang="en-GB" sz="4000" dirty="0">
                <a:effectLst/>
                <a:latin typeface="Times New Roman" panose="02020603050405020304" pitchFamily="18" charset="0"/>
                <a:ea typeface="Calibri" panose="020F0502020204030204" pitchFamily="34" charset="0"/>
                <a:cs typeface="Cordia New"/>
              </a:rPr>
              <a:t>, </a:t>
            </a:r>
            <a:r>
              <a:rPr lang="en-GB" sz="4000" i="1" dirty="0" err="1">
                <a:effectLst/>
                <a:latin typeface="Times New Roman" panose="02020603050405020304" pitchFamily="18" charset="0"/>
                <a:ea typeface="Calibri" panose="020F0502020204030204" pitchFamily="34" charset="0"/>
                <a:cs typeface="Cordia New"/>
              </a:rPr>
              <a:t>Tripadvisor</a:t>
            </a:r>
            <a:r>
              <a:rPr lang="en-GB" sz="4000" dirty="0">
                <a:effectLst/>
                <a:latin typeface="Times New Roman" panose="02020603050405020304" pitchFamily="18" charset="0"/>
                <a:ea typeface="Calibri" panose="020F0502020204030204" pitchFamily="34" charset="0"/>
                <a:cs typeface="Cordia New"/>
              </a:rPr>
              <a:t>. Available at: https://www.tripadvisor.com/Restaurant_Review-g186275-d3973466-Reviews-Riverside_Brasserie-Lewes_East_Sussex_England.html (Accessed: 24 October 2024). </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err="1">
                <a:effectLst/>
                <a:latin typeface="Times New Roman" panose="02020603050405020304" pitchFamily="18" charset="0"/>
                <a:ea typeface="Calibri" panose="020F0502020204030204" pitchFamily="34" charset="0"/>
                <a:cs typeface="Cordia New"/>
              </a:rPr>
              <a:t>UKHospitality</a:t>
            </a:r>
            <a:r>
              <a:rPr lang="en-GB" sz="4000" dirty="0">
                <a:effectLst/>
                <a:latin typeface="Times New Roman" panose="02020603050405020304" pitchFamily="18" charset="0"/>
                <a:ea typeface="Calibri" panose="020F0502020204030204" pitchFamily="34" charset="0"/>
                <a:cs typeface="Cordia New"/>
              </a:rPr>
              <a:t> (2023) </a:t>
            </a:r>
            <a:r>
              <a:rPr lang="en-GB" sz="4000" i="1" dirty="0">
                <a:effectLst/>
                <a:latin typeface="Times New Roman" panose="02020603050405020304" pitchFamily="18" charset="0"/>
                <a:ea typeface="Calibri" panose="020F0502020204030204" pitchFamily="34" charset="0"/>
                <a:cs typeface="Cordia New"/>
              </a:rPr>
              <a:t>Benchmarking report</a:t>
            </a:r>
            <a:r>
              <a:rPr lang="en-GB" sz="4000" dirty="0">
                <a:effectLst/>
                <a:latin typeface="Times New Roman" panose="02020603050405020304" pitchFamily="18" charset="0"/>
                <a:ea typeface="Calibri" panose="020F0502020204030204" pitchFamily="34" charset="0"/>
                <a:cs typeface="Cordia New"/>
              </a:rPr>
              <a:t>, </a:t>
            </a:r>
            <a:r>
              <a:rPr lang="en-GB" sz="4000" i="1" dirty="0" err="1">
                <a:effectLst/>
                <a:latin typeface="Times New Roman" panose="02020603050405020304" pitchFamily="18" charset="0"/>
                <a:ea typeface="Calibri" panose="020F0502020204030204" pitchFamily="34" charset="0"/>
                <a:cs typeface="Cordia New"/>
              </a:rPr>
              <a:t>UKHospitality</a:t>
            </a:r>
            <a:r>
              <a:rPr lang="en-GB" sz="4000" dirty="0">
                <a:effectLst/>
                <a:latin typeface="Times New Roman" panose="02020603050405020304" pitchFamily="18" charset="0"/>
                <a:ea typeface="Calibri" panose="020F0502020204030204" pitchFamily="34" charset="0"/>
                <a:cs typeface="Cordia New"/>
              </a:rPr>
              <a:t>. Available at: https://www.ukhospitality.org.uk/insight/benchmarking-report/ (Accessed: 24 October 2024). </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Wilson-</a:t>
            </a:r>
            <a:r>
              <a:rPr lang="en-GB" sz="4000" dirty="0" err="1">
                <a:effectLst/>
                <a:latin typeface="Times New Roman" panose="02020603050405020304" pitchFamily="18" charset="0"/>
                <a:ea typeface="Calibri" panose="020F0502020204030204" pitchFamily="34" charset="0"/>
                <a:cs typeface="Cordia New"/>
              </a:rPr>
              <a:t>Mah</a:t>
            </a:r>
            <a:r>
              <a:rPr lang="en-GB" sz="4000" dirty="0">
                <a:effectLst/>
                <a:latin typeface="Times New Roman" panose="02020603050405020304" pitchFamily="18" charset="0"/>
                <a:ea typeface="Calibri" panose="020F0502020204030204" pitchFamily="34" charset="0"/>
                <a:cs typeface="Cordia New"/>
              </a:rPr>
              <a:t>, R. ed., (2023). </a:t>
            </a:r>
            <a:r>
              <a:rPr lang="en-GB" sz="4000" i="1" dirty="0">
                <a:effectLst/>
                <a:latin typeface="Times New Roman" panose="02020603050405020304" pitchFamily="18" charset="0"/>
                <a:ea typeface="Calibri" panose="020F0502020204030204" pitchFamily="34" charset="0"/>
                <a:cs typeface="Cordia New"/>
              </a:rPr>
              <a:t>Tourism and Hospitality Management in Practice: A Case Study Collection</a:t>
            </a:r>
            <a:r>
              <a:rPr lang="en-GB" sz="4000" dirty="0">
                <a:effectLst/>
                <a:latin typeface="Times New Roman" panose="02020603050405020304" pitchFamily="18" charset="0"/>
                <a:ea typeface="Calibri" panose="020F0502020204030204" pitchFamily="34" charset="0"/>
                <a:cs typeface="Cordia New"/>
              </a:rPr>
              <a:t>. Taylor &amp; Francis.</a:t>
            </a:r>
            <a:endParaRPr lang="en-US" sz="4000" dirty="0">
              <a:effectLst/>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4000" dirty="0">
                <a:effectLst/>
                <a:latin typeface="Times New Roman" panose="02020603050405020304" pitchFamily="18" charset="0"/>
                <a:ea typeface="Calibri" panose="020F0502020204030204" pitchFamily="34" charset="0"/>
                <a:cs typeface="Cordia New"/>
              </a:rPr>
              <a:t>WRAP (2023) </a:t>
            </a:r>
            <a:r>
              <a:rPr lang="en-GB" sz="4000" i="1" dirty="0">
                <a:effectLst/>
                <a:latin typeface="Times New Roman" panose="02020603050405020304" pitchFamily="18" charset="0"/>
                <a:ea typeface="Calibri" panose="020F0502020204030204" pitchFamily="34" charset="0"/>
                <a:cs typeface="Cordia New"/>
              </a:rPr>
              <a:t>The Food Waste Reduction Roadmap: Progress Update 2023</a:t>
            </a:r>
            <a:r>
              <a:rPr lang="en-GB" sz="4000" dirty="0">
                <a:effectLst/>
                <a:latin typeface="Times New Roman" panose="02020603050405020304" pitchFamily="18" charset="0"/>
                <a:ea typeface="Calibri" panose="020F0502020204030204" pitchFamily="34" charset="0"/>
                <a:cs typeface="Cordia New"/>
              </a:rPr>
              <a:t>, </a:t>
            </a:r>
            <a:r>
              <a:rPr lang="en-GB" sz="4000" i="1" dirty="0">
                <a:effectLst/>
                <a:latin typeface="Times New Roman" panose="02020603050405020304" pitchFamily="18" charset="0"/>
                <a:ea typeface="Calibri" panose="020F0502020204030204" pitchFamily="34" charset="0"/>
                <a:cs typeface="Cordia New"/>
              </a:rPr>
              <a:t>WRAP</a:t>
            </a:r>
            <a:r>
              <a:rPr lang="en-GB" sz="4000" dirty="0">
                <a:effectLst/>
                <a:latin typeface="Times New Roman" panose="02020603050405020304" pitchFamily="18" charset="0"/>
                <a:ea typeface="Calibri" panose="020F0502020204030204" pitchFamily="34" charset="0"/>
                <a:cs typeface="Cordia New"/>
              </a:rPr>
              <a:t>. Available at: https://www.wrap.ngo/resources/report/food-waste-reduction-roadmap-progress-update-2023 (Accessed: 24 October 2024). </a:t>
            </a:r>
            <a:endParaRPr lang="en-US" sz="4000" dirty="0">
              <a:effectLst/>
              <a:latin typeface="Times New Roman" panose="02020603050405020304" pitchFamily="18" charset="0"/>
              <a:ea typeface="Calibri" panose="020F0502020204030204" pitchFamily="34" charset="0"/>
              <a:cs typeface="Cordia New"/>
            </a:endParaRPr>
          </a:p>
        </p:txBody>
      </p:sp>
      <p:sp>
        <p:nvSpPr>
          <p:cNvPr id="4" name="Slide Number Placeholder 3"/>
          <p:cNvSpPr>
            <a:spLocks noGrp="1"/>
          </p:cNvSpPr>
          <p:nvPr>
            <p:ph type="sldNum" sz="quarter" idx="10"/>
          </p:nvPr>
        </p:nvSpPr>
        <p:spPr/>
        <p:txBody>
          <a:bodyPr/>
          <a:lstStyle/>
          <a:p>
            <a:fld id="{7D79108E-23FC-48D6-8BA8-E6A2C0DF143B}" type="slidenum">
              <a:rPr lang="en-US" smtClean="0"/>
              <a:t>16</a:t>
            </a:fld>
            <a:endParaRPr lang="en-US"/>
          </a:p>
        </p:txBody>
      </p:sp>
    </p:spTree>
    <p:extLst>
      <p:ext uri="{BB962C8B-B14F-4D97-AF65-F5344CB8AC3E}">
        <p14:creationId xmlns:p14="http://schemas.microsoft.com/office/powerpoint/2010/main" val="1124857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10/25/2024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10/25/2024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7.xml" /></Relationships>
</file>

<file path=ppt/slides/_rels/slide10.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9.xml" /><Relationship Id="rId1" Type="http://schemas.openxmlformats.org/officeDocument/2006/relationships/slideLayout" Target="../slideLayouts/slideLayout7.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7.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7866" y="583095"/>
            <a:ext cx="9942813" cy="2222036"/>
          </a:xfrm>
        </p:spPr>
        <p:txBody>
          <a:bodyPr/>
          <a:lstStyle/>
          <a:p>
            <a:pPr algn="ctr"/>
            <a:r>
              <a:rPr lang="en-GB" sz="3200" b="1" dirty="0">
                <a:latin typeface="Times New Roman" panose="02020603050405020304" pitchFamily="18" charset="0"/>
                <a:cs typeface="Times New Roman" panose="02020603050405020304" pitchFamily="18" charset="0"/>
              </a:rPr>
              <a:t>BMGM5004 -Placement Developing Restaurant Management</a:t>
            </a:r>
            <a:br>
              <a:rPr lang="en-US" sz="3200" dirty="0">
                <a:latin typeface="Times New Roman" panose="02020603050405020304" pitchFamily="18" charset="0"/>
                <a:cs typeface="Times New Roman" panose="02020603050405020304" pitchFamily="18" charset="0"/>
              </a:rPr>
            </a:br>
            <a:r>
              <a:rPr lang="en-GB" sz="3200" b="1" dirty="0">
                <a:latin typeface="Times New Roman" panose="02020603050405020304" pitchFamily="18" charset="0"/>
                <a:cs typeface="Times New Roman" panose="02020603050405020304" pitchFamily="18" charset="0"/>
              </a:rPr>
              <a:t>Assignment Type: Individual Presentation</a:t>
            </a:r>
            <a:br>
              <a:rPr lang="en-US" sz="3200" dirty="0">
                <a:latin typeface="Times New Roman" panose="02020603050405020304" pitchFamily="18" charset="0"/>
                <a:cs typeface="Times New Roman" panose="02020603050405020304" pitchFamily="18" charset="0"/>
              </a:rPr>
            </a:br>
            <a:r>
              <a:rPr lang="en-GB" sz="3200" b="1" dirty="0">
                <a:latin typeface="Times New Roman" panose="02020603050405020304" pitchFamily="18" charset="0"/>
                <a:cs typeface="Times New Roman" panose="02020603050405020304" pitchFamily="18" charset="0"/>
              </a:rPr>
              <a:t>“Developing Restaurant Management”</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normAutofit/>
          </a:bodyPr>
          <a:lstStyle/>
          <a:p>
            <a:pPr algn="just"/>
            <a:r>
              <a:rPr lang="en-GB" sz="2000" b="1" dirty="0">
                <a:solidFill>
                  <a:schemeClr val="tx1"/>
                </a:solidFill>
                <a:latin typeface="Times New Roman" panose="02020603050405020304" pitchFamily="18" charset="0"/>
                <a:cs typeface="Times New Roman" panose="02020603050405020304" pitchFamily="18" charset="0"/>
              </a:rPr>
              <a:t>Name: </a:t>
            </a:r>
            <a:r>
              <a:rPr lang="en-GB" sz="2000" b="1" dirty="0" err="1">
                <a:solidFill>
                  <a:schemeClr val="tx1"/>
                </a:solidFill>
                <a:latin typeface="Times New Roman" panose="02020603050405020304" pitchFamily="18" charset="0"/>
                <a:cs typeface="Times New Roman" panose="02020603050405020304" pitchFamily="18" charset="0"/>
              </a:rPr>
              <a:t>Arafa</a:t>
            </a:r>
            <a:r>
              <a:rPr lang="en-GB" sz="2000" b="1" dirty="0">
                <a:solidFill>
                  <a:schemeClr val="tx1"/>
                </a:solidFill>
                <a:latin typeface="Times New Roman" panose="02020603050405020304" pitchFamily="18" charset="0"/>
                <a:cs typeface="Times New Roman" panose="02020603050405020304" pitchFamily="18" charset="0"/>
              </a:rPr>
              <a:t> Mohammed Ali </a:t>
            </a:r>
            <a:endParaRPr lang="en-US" sz="2000" dirty="0">
              <a:solidFill>
                <a:schemeClr val="tx1"/>
              </a:solidFill>
              <a:latin typeface="Times New Roman" panose="02020603050405020304" pitchFamily="18" charset="0"/>
              <a:cs typeface="Times New Roman" panose="02020603050405020304" pitchFamily="18" charset="0"/>
            </a:endParaRPr>
          </a:p>
          <a:p>
            <a:pPr algn="just"/>
            <a:r>
              <a:rPr lang="en-GB" sz="2000" b="1" dirty="0">
                <a:solidFill>
                  <a:schemeClr val="tx1"/>
                </a:solidFill>
                <a:latin typeface="Times New Roman" panose="02020603050405020304" pitchFamily="18" charset="0"/>
                <a:cs typeface="Times New Roman" panose="02020603050405020304" pitchFamily="18" charset="0"/>
              </a:rPr>
              <a:t>ID:2016248</a:t>
            </a:r>
            <a:endParaRPr lang="en-US"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4338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28138" y="579505"/>
            <a:ext cx="5078437"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Introduction</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82880" y="1758462"/>
            <a:ext cx="10424160" cy="4247317"/>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Hello everyone. Working as the Assistant Restaurant Manager at The Riverside Brasserie, a modern, UK-based food restaurant in Cardiff city, it is my responsibility to operate our 120-seater restaurant that caters for approximately 200 diners daily. As a front-of-house manager in my six-month placement, I have managed 15 front-of-house employees and reported to and collaboratively worked with a kitchen brigade of 8 employees.</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r>
              <a:rPr lang="en-GB" dirty="0">
                <a:latin typeface="Times New Roman" panose="02020603050405020304" pitchFamily="18" charset="0"/>
                <a:cs typeface="Times New Roman" panose="02020603050405020304" pitchFamily="18" charset="0"/>
              </a:rPr>
              <a:t>Today, I’ll demonstrate my management and leadership capabilities through three key areas: firstly, my way of communication and organisation of teamwork to enhance service efficiency by 15%.  Secondly, my problem-solving involvement has led to a decrease in complaints from customers by 30 %. Lastly, my capability in system operation has resulted in food wastage reduction by 10 % and an increase in table turnover rate by 5%.</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474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38400" y="389467"/>
            <a:ext cx="6434667"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Communication and Team Liaison</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70933" y="1524001"/>
            <a:ext cx="10210800" cy="4083169"/>
          </a:xfrm>
          <a:prstGeom prst="rect">
            <a:avLst/>
          </a:prstGeom>
          <a:noFill/>
        </p:spPr>
        <p:txBody>
          <a:bodyPr wrap="square" rtlCol="0">
            <a:spAutoFit/>
          </a:bodyPr>
          <a:lstStyle/>
          <a:p>
            <a:pPr algn="just">
              <a:lnSpc>
                <a:spcPct val="150000"/>
              </a:lnSpc>
              <a:spcBef>
                <a:spcPts val="200"/>
              </a:spcBef>
              <a:spcAft>
                <a:spcPts val="0"/>
              </a:spcAft>
            </a:pPr>
            <a:r>
              <a:rPr lang="en-GB" sz="2000" b="1" dirty="0">
                <a:solidFill>
                  <a:srgbClr val="222A35"/>
                </a:solidFill>
                <a:latin typeface="Times New Roman" panose="02020603050405020304" pitchFamily="18" charset="0"/>
                <a:ea typeface="Times New Roman" panose="02020603050405020304" pitchFamily="18" charset="0"/>
                <a:cs typeface="Angsana New"/>
              </a:rPr>
              <a:t>Daily Morning Programme – Leadership and Service Meeting</a:t>
            </a:r>
            <a:endParaRPr lang="en-US" sz="2000" b="1" dirty="0">
              <a:solidFill>
                <a:srgbClr val="222A35"/>
              </a:solidFill>
              <a:latin typeface="Times New Roman" panose="02020603050405020304" pitchFamily="18" charset="0"/>
              <a:ea typeface="Times New Roman" panose="02020603050405020304" pitchFamily="18" charset="0"/>
              <a:cs typeface="Angsana New"/>
            </a:endParaRPr>
          </a:p>
          <a:p>
            <a:pPr marL="285750" indent="-285750" algn="just">
              <a:lnSpc>
                <a:spcPct val="150000"/>
              </a:lnSpc>
              <a:spcAft>
                <a:spcPts val="800"/>
              </a:spcAft>
              <a:buFont typeface="Wingdings" panose="05000000000000000000" pitchFamily="2" charset="2"/>
              <a:buChar char="q"/>
            </a:pPr>
            <a:r>
              <a:rPr lang="en-GB" dirty="0">
                <a:latin typeface="Times New Roman" panose="02020603050405020304" pitchFamily="18" charset="0"/>
                <a:ea typeface="Calibri" panose="020F0502020204030204" pitchFamily="34" charset="0"/>
                <a:cs typeface="Cordia New"/>
              </a:rPr>
              <a:t>After gaining a job at the “Riverside Brasserie” as an Assistant Restaurant Manager, communication processes and structure during the morning briefings adopted the Institute of Hospitality’s communication model (</a:t>
            </a:r>
            <a:r>
              <a:rPr lang="en-GB" dirty="0" err="1">
                <a:latin typeface="Times New Roman" panose="02020603050405020304" pitchFamily="18" charset="0"/>
                <a:ea typeface="Calibri" panose="020F0502020204030204" pitchFamily="34" charset="0"/>
                <a:cs typeface="Cordia New"/>
              </a:rPr>
              <a:t>IoH</a:t>
            </a:r>
            <a:r>
              <a:rPr lang="en-GB" dirty="0">
                <a:latin typeface="Times New Roman" panose="02020603050405020304" pitchFamily="18" charset="0"/>
                <a:ea typeface="Calibri" panose="020F0502020204030204" pitchFamily="34" charset="0"/>
                <a:cs typeface="Cordia New"/>
              </a:rPr>
              <a:t>, 2024). </a:t>
            </a:r>
          </a:p>
          <a:p>
            <a:pPr marL="285750" indent="-285750" algn="just">
              <a:lnSpc>
                <a:spcPct val="150000"/>
              </a:lnSpc>
              <a:spcAft>
                <a:spcPts val="800"/>
              </a:spcAft>
              <a:buFont typeface="Wingdings" panose="05000000000000000000" pitchFamily="2" charset="2"/>
              <a:buChar char="q"/>
            </a:pPr>
            <a:r>
              <a:rPr lang="en-GB" dirty="0">
                <a:latin typeface="Times New Roman" panose="02020603050405020304" pitchFamily="18" charset="0"/>
                <a:ea typeface="Calibri" panose="020F0502020204030204" pitchFamily="34" charset="0"/>
                <a:cs typeface="Cordia New"/>
              </a:rPr>
              <a:t>These 15-minute briefings, conducted at 6:15 AM the beginning of a revolution in the preparation of breakfast service. They include daily covers, VIP notifications, special diets, changes in menus and probable staff deployment schedules. </a:t>
            </a:r>
          </a:p>
          <a:p>
            <a:pPr marL="285750" indent="-285750" algn="just">
              <a:lnSpc>
                <a:spcPct val="150000"/>
              </a:lnSpc>
              <a:spcAft>
                <a:spcPts val="800"/>
              </a:spcAft>
              <a:buFont typeface="Wingdings" panose="05000000000000000000" pitchFamily="2" charset="2"/>
              <a:buChar char="q"/>
            </a:pPr>
            <a:r>
              <a:rPr lang="en-GB" dirty="0">
                <a:latin typeface="Times New Roman" panose="02020603050405020304" pitchFamily="18" charset="0"/>
                <a:ea typeface="Calibri" panose="020F0502020204030204" pitchFamily="34" charset="0"/>
                <a:cs typeface="Cordia New"/>
              </a:rPr>
              <a:t>Wider adoption of systematic service briefings is part of the recommendations made in the UK Hospitality Service Excellence Guide (2023) and can increase operations efficiency by 35% (Roberts, 2024).</a:t>
            </a:r>
            <a:endParaRPr lang="en-US" dirty="0">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1896580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8800" y="389467"/>
            <a:ext cx="9296400"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Communication and Team Liaison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70933" y="974242"/>
            <a:ext cx="11921067" cy="5816977"/>
          </a:xfrm>
          <a:prstGeom prst="rect">
            <a:avLst/>
          </a:prstGeom>
          <a:noFill/>
        </p:spPr>
        <p:txBody>
          <a:bodyPr wrap="square" rtlCol="0">
            <a:spAutoFit/>
          </a:bodyPr>
          <a:lstStyle/>
          <a:p>
            <a:pPr algn="just">
              <a:lnSpc>
                <a:spcPct val="150000"/>
              </a:lnSpc>
              <a:spcBef>
                <a:spcPts val="200"/>
              </a:spcBef>
              <a:spcAft>
                <a:spcPts val="0"/>
              </a:spcAft>
            </a:pPr>
            <a:r>
              <a:rPr lang="en-GB" sz="2000" b="1" dirty="0">
                <a:solidFill>
                  <a:srgbClr val="222A35"/>
                </a:solidFill>
                <a:latin typeface="Times New Roman" panose="02020603050405020304" pitchFamily="18" charset="0"/>
                <a:ea typeface="Times New Roman" panose="02020603050405020304" pitchFamily="18" charset="0"/>
                <a:cs typeface="Angsana New"/>
              </a:rPr>
              <a:t>Breakfast Service Operations</a:t>
            </a:r>
            <a:endParaRPr lang="en-US" sz="2000" b="1" dirty="0">
              <a:solidFill>
                <a:srgbClr val="222A35"/>
              </a:solidFill>
              <a:latin typeface="Times New Roman" panose="02020603050405020304" pitchFamily="18" charset="0"/>
              <a:ea typeface="Times New Roman" panose="02020603050405020304" pitchFamily="18" charset="0"/>
              <a:cs typeface="Angsana New"/>
            </a:endParaRPr>
          </a:p>
          <a:p>
            <a:pPr marL="285750" indent="-285750" algn="just">
              <a:lnSpc>
                <a:spcPct val="150000"/>
              </a:lnSpc>
              <a:spcAft>
                <a:spcPts val="800"/>
              </a:spcAft>
              <a:buFont typeface="Wingdings" panose="05000000000000000000" pitchFamily="2" charset="2"/>
              <a:buChar char="q"/>
            </a:pPr>
            <a:r>
              <a:rPr lang="en-GB" dirty="0">
                <a:latin typeface="Times New Roman" panose="02020603050405020304" pitchFamily="18" charset="0"/>
                <a:ea typeface="Calibri" panose="020F0502020204030204" pitchFamily="34" charset="0"/>
                <a:cs typeface="Cordia New"/>
              </a:rPr>
              <a:t>The breakfast coordination system was improved through a digital checklist completed through our restaurant management soft copy. This ensures the comprehensive completion of essential tasks before our 7:00 AM service commencement.  </a:t>
            </a:r>
          </a:p>
          <a:p>
            <a:pPr marL="285750" indent="-285750" algn="just">
              <a:lnSpc>
                <a:spcPct val="150000"/>
              </a:lnSpc>
              <a:spcAft>
                <a:spcPts val="800"/>
              </a:spcAft>
              <a:buFont typeface="Wingdings" panose="05000000000000000000" pitchFamily="2" charset="2"/>
              <a:buChar char="q"/>
            </a:pPr>
            <a:r>
              <a:rPr lang="en-GB" dirty="0">
                <a:latin typeface="Times New Roman" panose="02020603050405020304" pitchFamily="18" charset="0"/>
                <a:ea typeface="Calibri" panose="020F0502020204030204" pitchFamily="34" charset="0"/>
                <a:cs typeface="Cordia New"/>
              </a:rPr>
              <a:t>A survey conducted by Peng et al. (2024) reveals that the use of digital checklists in setting up reduces the level of error by 40%. Temperature control checks, buffet standards, and </a:t>
            </a:r>
            <a:r>
              <a:rPr lang="en-GB" dirty="0" err="1">
                <a:latin typeface="Times New Roman" panose="02020603050405020304" pitchFamily="18" charset="0"/>
                <a:ea typeface="Calibri" panose="020F0502020204030204" pitchFamily="34" charset="0"/>
                <a:cs typeface="Cordia New"/>
              </a:rPr>
              <a:t>mise</a:t>
            </a:r>
            <a:r>
              <a:rPr lang="en-GB" dirty="0">
                <a:latin typeface="Times New Roman" panose="02020603050405020304" pitchFamily="18" charset="0"/>
                <a:ea typeface="Calibri" panose="020F0502020204030204" pitchFamily="34" charset="0"/>
                <a:cs typeface="Cordia New"/>
              </a:rPr>
              <a:t>-</a:t>
            </a:r>
            <a:r>
              <a:rPr lang="en-GB" dirty="0" err="1">
                <a:latin typeface="Times New Roman" panose="02020603050405020304" pitchFamily="18" charset="0"/>
                <a:ea typeface="Calibri" panose="020F0502020204030204" pitchFamily="34" charset="0"/>
                <a:cs typeface="Cordia New"/>
              </a:rPr>
              <a:t>en</a:t>
            </a:r>
            <a:r>
              <a:rPr lang="en-GB" dirty="0">
                <a:latin typeface="Times New Roman" panose="02020603050405020304" pitchFamily="18" charset="0"/>
                <a:ea typeface="Calibri" panose="020F0502020204030204" pitchFamily="34" charset="0"/>
                <a:cs typeface="Cordia New"/>
              </a:rPr>
              <a:t>-place checks visibility are elements that are checked by our system, this corresponds to the Food Standard Agency (FSA) checklist (Garnett et al., 2023).</a:t>
            </a:r>
            <a:endParaRPr lang="en-US" dirty="0">
              <a:latin typeface="Times New Roman" panose="02020603050405020304" pitchFamily="18" charset="0"/>
              <a:ea typeface="Calibri" panose="020F0502020204030204" pitchFamily="34" charset="0"/>
              <a:cs typeface="Cordia New"/>
            </a:endParaRPr>
          </a:p>
          <a:p>
            <a:pPr algn="just">
              <a:lnSpc>
                <a:spcPct val="150000"/>
              </a:lnSpc>
              <a:spcBef>
                <a:spcPts val="200"/>
              </a:spcBef>
              <a:spcAft>
                <a:spcPts val="0"/>
              </a:spcAft>
            </a:pPr>
            <a:r>
              <a:rPr lang="en-GB" sz="2000" b="1" dirty="0">
                <a:solidFill>
                  <a:srgbClr val="222A35"/>
                </a:solidFill>
                <a:latin typeface="Times New Roman" panose="02020603050405020304" pitchFamily="18" charset="0"/>
                <a:ea typeface="Times New Roman" panose="02020603050405020304" pitchFamily="18" charset="0"/>
                <a:cs typeface="Angsana New"/>
              </a:rPr>
              <a:t>Improving Communication systems</a:t>
            </a:r>
            <a:endParaRPr lang="en-US" sz="2000" b="1" dirty="0">
              <a:solidFill>
                <a:srgbClr val="222A35"/>
              </a:solidFill>
              <a:latin typeface="Times New Roman" panose="02020603050405020304" pitchFamily="18" charset="0"/>
              <a:ea typeface="Times New Roman" panose="02020603050405020304" pitchFamily="18" charset="0"/>
              <a:cs typeface="Angsana New"/>
            </a:endParaRPr>
          </a:p>
          <a:p>
            <a:pPr marL="285750" indent="-285750" algn="just">
              <a:lnSpc>
                <a:spcPct val="150000"/>
              </a:lnSpc>
              <a:buFont typeface="Wingdings" panose="05000000000000000000" pitchFamily="2" charset="2"/>
              <a:buChar char="q"/>
            </a:pPr>
            <a:r>
              <a:rPr lang="en-GB" dirty="0">
                <a:latin typeface="Times New Roman" panose="02020603050405020304" pitchFamily="18" charset="0"/>
                <a:ea typeface="Calibri" panose="020F0502020204030204" pitchFamily="34" charset="0"/>
                <a:cs typeface="Cordia New"/>
              </a:rPr>
              <a:t>Regarding communication options, we improved the technology part of our company’s communication with new infrastructure based on several-tier WhatsApp with management, shift, and a social level. </a:t>
            </a:r>
          </a:p>
          <a:p>
            <a:pPr marL="285750" indent="-285750" algn="just">
              <a:lnSpc>
                <a:spcPct val="150000"/>
              </a:lnSpc>
              <a:buFont typeface="Wingdings" panose="05000000000000000000" pitchFamily="2" charset="2"/>
              <a:buChar char="q"/>
            </a:pPr>
            <a:r>
              <a:rPr lang="en-GB" dirty="0">
                <a:latin typeface="Times New Roman" panose="02020603050405020304" pitchFamily="18" charset="0"/>
                <a:ea typeface="Calibri" panose="020F0502020204030204" pitchFamily="34" charset="0"/>
                <a:cs typeface="Cordia New"/>
              </a:rPr>
              <a:t>With the help of improved electronic handover and a detailed handover log, this digital transformation paid off. Based on our records, we eliminated setup time by 23% while increasing the guest satisfaction rate to 98%. The time it took to attend to guests’ requests was also significantly reduced by half; from 8 minutes to 4 minutes on average, which was commendable when compared to what Roberts (2024) had observed.</a:t>
            </a:r>
            <a:endParaRPr lang="en-US" sz="1600" dirty="0">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3768863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42963" y="389467"/>
            <a:ext cx="9115425"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Communication and Team Liaison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70932" y="1524001"/>
            <a:ext cx="10969881" cy="5124480"/>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Kitchen and Front-of-House Synergy</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New twice-daily kitchen-FOH briefing meetings addressed led to a 40% improvement in orders (</a:t>
            </a:r>
            <a:r>
              <a:rPr lang="en-GB" sz="2000" dirty="0" err="1">
                <a:latin typeface="Times New Roman" panose="02020603050405020304" pitchFamily="18" charset="0"/>
                <a:ea typeface="Calibri" panose="020F0502020204030204" pitchFamily="34" charset="0"/>
                <a:cs typeface="Cordia New"/>
              </a:rPr>
              <a:t>Kirkman</a:t>
            </a:r>
            <a:r>
              <a:rPr lang="en-GB" sz="2000" dirty="0">
                <a:latin typeface="Times New Roman" panose="02020603050405020304" pitchFamily="18" charset="0"/>
                <a:ea typeface="Calibri" panose="020F0502020204030204" pitchFamily="34" charset="0"/>
                <a:cs typeface="Cordia New"/>
              </a:rPr>
              <a:t> et al., 2021).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introduction of the </a:t>
            </a:r>
            <a:r>
              <a:rPr lang="en-GB" sz="2000" dirty="0" err="1">
                <a:latin typeface="Times New Roman" panose="02020603050405020304" pitchFamily="18" charset="0"/>
                <a:ea typeface="Calibri" panose="020F0502020204030204" pitchFamily="34" charset="0"/>
                <a:cs typeface="Cordia New"/>
              </a:rPr>
              <a:t>Planday</a:t>
            </a:r>
            <a:r>
              <a:rPr lang="en-GB" sz="2000" dirty="0">
                <a:latin typeface="Times New Roman" panose="02020603050405020304" pitchFamily="18" charset="0"/>
                <a:ea typeface="Calibri" panose="020F0502020204030204" pitchFamily="34" charset="0"/>
                <a:cs typeface="Cordia New"/>
              </a:rPr>
              <a:t> scheduling application helped to improve the staff rota, thus increasing the percentage of voluntary shift swaps by 30% and the overtime expenses by 15%.</a:t>
            </a:r>
            <a:endParaRPr lang="en-US" sz="2000" dirty="0">
              <a:latin typeface="Times New Roman" panose="02020603050405020304" pitchFamily="18" charset="0"/>
              <a:ea typeface="Calibri" panose="020F0502020204030204" pitchFamily="34" charset="0"/>
              <a:cs typeface="Cordia New"/>
            </a:endParaRPr>
          </a:p>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Training and Development</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Micro-training exercise takes place each week based on People 1st International standards (2023), cross-departmental movement, and self-Check/Quiz. From this initiative, up to 85% of the staff retention was achieved compared to 65% for the previous year and service delivery customer results rose from an average of 4.1 to 4.8 on a scale of 5.</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3529502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38400" y="389467"/>
            <a:ext cx="6434667"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Troubleshooting and Initiative</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5" y="1271752"/>
            <a:ext cx="10843757" cy="4801314"/>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Service Challenge Management</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One memorable event took place during what may have been the fastest Saturday service; a party of twenty-five corporate guests arrived without a reservation. Therefore, in my organisational crisis management plan, under the </a:t>
            </a:r>
            <a:r>
              <a:rPr lang="en-GB" sz="2000" dirty="0" err="1">
                <a:latin typeface="Times New Roman" panose="02020603050405020304" pitchFamily="18" charset="0"/>
                <a:ea typeface="Calibri" panose="020F0502020204030204" pitchFamily="34" charset="0"/>
                <a:cs typeface="Cordia New"/>
              </a:rPr>
              <a:t>IoH</a:t>
            </a:r>
            <a:r>
              <a:rPr lang="en-GB" sz="2000" dirty="0">
                <a:latin typeface="Times New Roman" panose="02020603050405020304" pitchFamily="18" charset="0"/>
                <a:ea typeface="Calibri" panose="020F0502020204030204" pitchFamily="34" charset="0"/>
                <a:cs typeface="Cordia New"/>
              </a:rPr>
              <a:t> (2023) crisis management protocol, I promptly rearranged the seating in the dining room, which generated an additional capacity of 30%. </a:t>
            </a:r>
          </a:p>
          <a:p>
            <a:pPr marL="342900" indent="-342900" algn="just">
              <a:lnSpc>
                <a:spcPct val="150000"/>
              </a:lnSpc>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change in traffic volume was quickly responded to on the Kitchen Management System (KMS) which ensured that delivery time for food was kept to our standard of 18 minutes.</a:t>
            </a:r>
          </a:p>
          <a:p>
            <a:pPr marL="342900" indent="-342900" algn="just">
              <a:lnSpc>
                <a:spcPct val="150000"/>
              </a:lnSpc>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According to the Journal of Hospitality Marketing &amp; Management by Hsu (2024), rapid spatial reorganizations can lead to an increase of up to 40% in the number of covers while maintaining high-quality services.</a:t>
            </a:r>
            <a:endParaRPr lang="en-US" dirty="0">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2628389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0883" y="389467"/>
            <a:ext cx="8229599"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Troubleshooting and Initiative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5" y="1271752"/>
            <a:ext cx="10843757" cy="4175502"/>
          </a:xfrm>
          <a:prstGeom prst="rect">
            <a:avLst/>
          </a:prstGeom>
          <a:noFill/>
        </p:spPr>
        <p:txBody>
          <a:bodyPr wrap="square" rtlCol="0">
            <a:spAutoFit/>
          </a:bodyPr>
          <a:lstStyle/>
          <a:p>
            <a:pPr algn="just">
              <a:lnSpc>
                <a:spcPct val="150000"/>
              </a:lnSpc>
              <a:spcBef>
                <a:spcPts val="200"/>
              </a:spcBef>
              <a:spcAft>
                <a:spcPts val="0"/>
              </a:spcAft>
            </a:pPr>
            <a:r>
              <a:rPr lang="en-GB" sz="2800" b="1" dirty="0">
                <a:solidFill>
                  <a:srgbClr val="222A35"/>
                </a:solidFill>
                <a:latin typeface="Times New Roman" panose="02020603050405020304" pitchFamily="18" charset="0"/>
                <a:ea typeface="Times New Roman" panose="02020603050405020304" pitchFamily="18" charset="0"/>
                <a:cs typeface="Angsana New"/>
              </a:rPr>
              <a:t>Resources and Technical Solutions</a:t>
            </a:r>
            <a:endParaRPr lang="en-US" sz="28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previous week during a Sunday brunch service, we experienced a breakdown of our first traditional POS system, which impacted the ordering system.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Concerning the backup protocols suggested by restaurant technology monthly (Wilson-</a:t>
            </a:r>
            <a:r>
              <a:rPr lang="en-GB" sz="2000" dirty="0" err="1">
                <a:latin typeface="Times New Roman" panose="02020603050405020304" pitchFamily="18" charset="0"/>
                <a:ea typeface="Calibri" panose="020F0502020204030204" pitchFamily="34" charset="0"/>
                <a:cs typeface="Cordia New"/>
              </a:rPr>
              <a:t>Mah</a:t>
            </a:r>
            <a:r>
              <a:rPr lang="en-GB" sz="2000" dirty="0">
                <a:latin typeface="Times New Roman" panose="02020603050405020304" pitchFamily="18" charset="0"/>
                <a:ea typeface="Calibri" panose="020F0502020204030204" pitchFamily="34" charset="0"/>
                <a:cs typeface="Cordia New"/>
              </a:rPr>
              <a:t>, 2023), we had to switch to manual ordering in the next 10 minutes.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This timely intervention averted any disruption of the services we offer hence retaining our 98% customer satisfaction level. Due to this, it was necessary to establish an effective equipment failure response plan that helped in minimizing such disruption by 75%.</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1542380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0883" y="389467"/>
            <a:ext cx="8229599"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Troubleshooting and Initiative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5" y="1271752"/>
            <a:ext cx="10843757" cy="4083169"/>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Staff Absence Management</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As for the improvement of the 12% of shifts previously covered by emergency call-ins, I proposed a flexible staffing approach in line with CIPD workforce management recommendations (CIPD, 2023).</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This consisted of developing a roster for call-ins and sections and training the staff in the same section as well as other sections.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It decreased the core unfilled shifts to 3% and, by empowering the teams and helping them make necessary decisions, enhanced the team morale by 40% as per the SRs filled in the quarterly staff satisfaction surveys.</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42495499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0883" y="389467"/>
            <a:ext cx="8229599"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Troubleshooting and Initiative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5" y="1271752"/>
            <a:ext cx="10843757" cy="3518912"/>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Strategies Used in Solving Conflicts</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Thus, internal team conflicts were solved through the ACAS mediation framework ((GOV.UK, 2023). One such incident related to conflict management was regarding the establishment of a proper client-communication channel between the senior and junior service providers.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Overall, structured mediated sessions on organisational role dynamics and clear definition of roles resulted in team cohesiveness gains of 45 percent demonstrating a new positive direction. In addition, with time staff turnover rates reduced from a quarter to 10 percent per quarter.</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3403229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0883" y="389467"/>
            <a:ext cx="8229599"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Troubleshooting and Initiative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7" y="1271752"/>
            <a:ext cx="6508239" cy="5262979"/>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Guest Relations Enhancement</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handling of customer complaints was transformed by the use of a new model known as the service recovery excellence model as constructed by Singh et al. (2024). </a:t>
            </a:r>
          </a:p>
          <a:p>
            <a:pPr marL="342900" indent="-342900" algn="just">
              <a:lnSpc>
                <a:spcPct val="150000"/>
              </a:lnSpc>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One of the tasks involved handling a wedding anniversary which was facing timing problems. Providing clients with an immediate acknowledgement of their complaint, personal compensation, and a follow-up message allowed for a 100% resolution rate and a 5* review that helped raise our average rating on TripAdvisor to 4/5 (</a:t>
            </a:r>
            <a:r>
              <a:rPr lang="en-GB" sz="2000" dirty="0" err="1">
                <a:latin typeface="Times New Roman" panose="02020603050405020304" pitchFamily="18" charset="0"/>
                <a:ea typeface="Calibri" panose="020F0502020204030204" pitchFamily="34" charset="0"/>
                <a:cs typeface="Cordia New"/>
              </a:rPr>
              <a:t>Tripadvisor</a:t>
            </a:r>
            <a:r>
              <a:rPr lang="en-GB" sz="2000" dirty="0">
                <a:latin typeface="Times New Roman" panose="02020603050405020304" pitchFamily="18" charset="0"/>
                <a:ea typeface="Calibri" panose="020F0502020204030204" pitchFamily="34" charset="0"/>
                <a:cs typeface="Cordia New"/>
              </a:rPr>
              <a:t>, 2024).</a:t>
            </a:r>
            <a:endParaRPr lang="en-US" sz="2000" dirty="0">
              <a:effectLst/>
              <a:latin typeface="Times New Roman" panose="02020603050405020304" pitchFamily="18" charset="0"/>
              <a:ea typeface="Calibri" panose="020F0502020204030204" pitchFamily="34" charset="0"/>
              <a:cs typeface="Cordia New"/>
            </a:endParaRPr>
          </a:p>
        </p:txBody>
      </p:sp>
      <p:pic>
        <p:nvPicPr>
          <p:cNvPr id="4" name="Picture 3"/>
          <p:cNvPicPr/>
          <p:nvPr/>
        </p:nvPicPr>
        <p:blipFill>
          <a:blip r:embed="rId3"/>
          <a:stretch>
            <a:fillRect/>
          </a:stretch>
        </p:blipFill>
        <p:spPr>
          <a:xfrm>
            <a:off x="7214717" y="2539813"/>
            <a:ext cx="4782842" cy="2899290"/>
          </a:xfrm>
          <a:prstGeom prst="rect">
            <a:avLst/>
          </a:prstGeom>
        </p:spPr>
      </p:pic>
      <p:sp>
        <p:nvSpPr>
          <p:cNvPr id="5" name="Rectangle 4"/>
          <p:cNvSpPr/>
          <p:nvPr/>
        </p:nvSpPr>
        <p:spPr>
          <a:xfrm>
            <a:off x="8174560" y="5439103"/>
            <a:ext cx="2863155" cy="507831"/>
          </a:xfrm>
          <a:prstGeom prst="rect">
            <a:avLst/>
          </a:prstGeom>
        </p:spPr>
        <p:txBody>
          <a:bodyPr wrap="none">
            <a:spAutoFit/>
          </a:bodyPr>
          <a:lstStyle/>
          <a:p>
            <a:pPr algn="ctr">
              <a:lnSpc>
                <a:spcPct val="150000"/>
              </a:lnSpc>
              <a:spcAft>
                <a:spcPts val="800"/>
              </a:spcAft>
            </a:pPr>
            <a:r>
              <a:rPr lang="en-GB" b="1" dirty="0">
                <a:latin typeface="Times New Roman" panose="02020603050405020304" pitchFamily="18" charset="0"/>
                <a:ea typeface="Calibri" panose="020F0502020204030204" pitchFamily="34" charset="0"/>
                <a:cs typeface="Cordia New"/>
              </a:rPr>
              <a:t>(Source: </a:t>
            </a:r>
            <a:r>
              <a:rPr lang="en-GB" b="1" dirty="0" err="1">
                <a:latin typeface="Times New Roman" panose="02020603050405020304" pitchFamily="18" charset="0"/>
                <a:ea typeface="Calibri" panose="020F0502020204030204" pitchFamily="34" charset="0"/>
                <a:cs typeface="Cordia New"/>
              </a:rPr>
              <a:t>Tripadvisor</a:t>
            </a:r>
            <a:r>
              <a:rPr lang="en-GB" b="1" dirty="0">
                <a:latin typeface="Times New Roman" panose="02020603050405020304" pitchFamily="18" charset="0"/>
                <a:ea typeface="Calibri" panose="020F0502020204030204" pitchFamily="34" charset="0"/>
                <a:cs typeface="Cordia New"/>
              </a:rPr>
              <a:t>, 2024)</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4009855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0883" y="389467"/>
            <a:ext cx="8229599"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Systems and Operations Management</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5" y="1271752"/>
            <a:ext cx="10843757" cy="4544834"/>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POS System Optimisation</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Oracle MICROS POS system integration improved our daily sales and was a bonus as recommended by restaurant technology news (</a:t>
            </a:r>
            <a:r>
              <a:rPr lang="en-GB" sz="2000" dirty="0" err="1">
                <a:latin typeface="Times New Roman" panose="02020603050405020304" pitchFamily="18" charset="0"/>
                <a:ea typeface="Calibri" panose="020F0502020204030204" pitchFamily="34" charset="0"/>
                <a:cs typeface="Cordia New"/>
              </a:rPr>
              <a:t>Pandi</a:t>
            </a:r>
            <a:r>
              <a:rPr lang="en-GB" sz="2000" dirty="0">
                <a:latin typeface="Times New Roman" panose="02020603050405020304" pitchFamily="18" charset="0"/>
                <a:ea typeface="Calibri" panose="020F0502020204030204" pitchFamily="34" charset="0"/>
                <a:cs typeface="Cordia New"/>
              </a:rPr>
              <a:t> and </a:t>
            </a:r>
            <a:r>
              <a:rPr lang="en-GB" sz="2000" dirty="0" err="1">
                <a:latin typeface="Times New Roman" panose="02020603050405020304" pitchFamily="18" charset="0"/>
                <a:ea typeface="Calibri" panose="020F0502020204030204" pitchFamily="34" charset="0"/>
                <a:cs typeface="Cordia New"/>
              </a:rPr>
              <a:t>Spanaki</a:t>
            </a:r>
            <a:r>
              <a:rPr lang="en-GB" sz="2000" dirty="0">
                <a:latin typeface="Times New Roman" panose="02020603050405020304" pitchFamily="18" charset="0"/>
                <a:ea typeface="Calibri" panose="020F0502020204030204" pitchFamily="34" charset="0"/>
                <a:cs typeface="Cordia New"/>
              </a:rPr>
              <a:t>, 2043).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Facilitating overall optimisation of peak period management through live data analysis, led to a 25% increase in the number of turnovers in tables during busy hours. An analysis of the trend showed that there was a 35% uplift of the total sales on Thursdays in the evening when contained in the promotion product.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In the commissioned by the British Hospitality Association technology aspect, it was revealed that up to 20% of revenue may increase based on data processing and analysis (Rahman, 2023).</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266364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387" y="389467"/>
            <a:ext cx="9475076"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Systems and Operations Management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5" y="1271752"/>
            <a:ext cx="10843757" cy="4083169"/>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Reservation Management Credibility</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Yet, capacity was well maintained by automating it through </a:t>
            </a:r>
            <a:r>
              <a:rPr lang="en-GB" sz="2000" dirty="0" err="1">
                <a:latin typeface="Times New Roman" panose="02020603050405020304" pitchFamily="18" charset="0"/>
                <a:ea typeface="Calibri" panose="020F0502020204030204" pitchFamily="34" charset="0"/>
                <a:cs typeface="Cordia New"/>
              </a:rPr>
              <a:t>OpenTable</a:t>
            </a:r>
            <a:r>
              <a:rPr lang="en-GB" sz="2000" dirty="0">
                <a:latin typeface="Times New Roman" panose="02020603050405020304" pitchFamily="18" charset="0"/>
                <a:ea typeface="Calibri" panose="020F0502020204030204" pitchFamily="34" charset="0"/>
                <a:cs typeface="Cordia New"/>
              </a:rPr>
              <a:t>, a booking system with occupancy at peak times being 95 percent on average.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use of robotics in booking automates the process thereby minimizing no-shows by 45% (</a:t>
            </a:r>
            <a:r>
              <a:rPr lang="en-GB" sz="2000" dirty="0" err="1">
                <a:latin typeface="Times New Roman" panose="02020603050405020304" pitchFamily="18" charset="0"/>
                <a:ea typeface="Calibri" panose="020F0502020204030204" pitchFamily="34" charset="0"/>
                <a:cs typeface="Cordia New"/>
              </a:rPr>
              <a:t>Goecke</a:t>
            </a:r>
            <a:r>
              <a:rPr lang="en-GB" sz="2000" dirty="0">
                <a:latin typeface="Times New Roman" panose="02020603050405020304" pitchFamily="18" charset="0"/>
                <a:ea typeface="Calibri" panose="020F0502020204030204" pitchFamily="34" charset="0"/>
                <a:cs typeface="Cordia New"/>
              </a:rPr>
              <a:t>, 2020). We put down a deposit from groups of over six people and although it seemed unfair, we eliminated no-shows from 15% to 3%.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Atomised communication increased special event coordination which saw private dining bookings rise to 40%.</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2110410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387" y="389467"/>
            <a:ext cx="9475076"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Systems and Operations Management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5" y="1271752"/>
            <a:ext cx="10843757" cy="4083169"/>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Inventory Control Systems</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fourth Inventory System was adopted in managing stock which complied with the FSA guidelines on storage (Garnett et al., 2023).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Through the introduction of order processing automation, the time taken in procurement was cut down by 60% and supplier relationship score was increased by 35%. </a:t>
            </a:r>
          </a:p>
          <a:p>
            <a:pPr marL="342900" indent="-342900" algn="just">
              <a:lnSpc>
                <a:spcPct val="150000"/>
              </a:lnSpc>
              <a:spcAft>
                <a:spcPts val="80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It improves the efficiency of stock rotation with the help of digital FIFO tracking and minimises wastage by 28%. Our waste reduction programme, concerning organisational guidelines of WRAP (2023) was effective in reducing the waste and quarterly costs by £12,000.</a:t>
            </a:r>
            <a:endParaRPr lang="en-US" sz="20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795435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387" y="389467"/>
            <a:ext cx="9475076"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Systems and Operations Management (Continuing)</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6" y="1271752"/>
            <a:ext cx="10323496" cy="3416320"/>
          </a:xfrm>
          <a:prstGeom prst="rect">
            <a:avLst/>
          </a:prstGeom>
          <a:noFill/>
        </p:spPr>
        <p:txBody>
          <a:bodyPr wrap="square" rtlCol="0">
            <a:spAutoFit/>
          </a:bodyPr>
          <a:lstStyle/>
          <a:p>
            <a:pPr algn="just">
              <a:lnSpc>
                <a:spcPct val="150000"/>
              </a:lnSpc>
              <a:spcBef>
                <a:spcPts val="200"/>
              </a:spcBef>
              <a:spcAft>
                <a:spcPts val="0"/>
              </a:spcAft>
            </a:pPr>
            <a:r>
              <a:rPr lang="en-GB" sz="2400" b="1" dirty="0">
                <a:solidFill>
                  <a:srgbClr val="222A35"/>
                </a:solidFill>
                <a:latin typeface="Times New Roman" panose="02020603050405020304" pitchFamily="18" charset="0"/>
                <a:ea typeface="Times New Roman" panose="02020603050405020304" pitchFamily="18" charset="0"/>
                <a:cs typeface="Angsana New"/>
              </a:rPr>
              <a:t>Performance Analytics</a:t>
            </a:r>
            <a:endParaRPr lang="en-US" sz="2400" b="1" dirty="0">
              <a:solidFill>
                <a:srgbClr val="222A35"/>
              </a:solidFill>
              <a:latin typeface="Times New Roman" panose="02020603050405020304" pitchFamily="18" charset="0"/>
              <a:ea typeface="Times New Roman" panose="02020603050405020304" pitchFamily="18" charset="0"/>
              <a:cs typeface="Angsana New"/>
            </a:endParaRPr>
          </a:p>
          <a:p>
            <a:pPr marL="342900" indent="-342900" algn="just">
              <a:lnSpc>
                <a:spcPct val="150000"/>
              </a:lnSpc>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The use of Power BI integration facilitated and offered daily revenue analysis to ascertain operation efficiency. They were able to increase their workforce efficiency by making labour cost management area by automating scheduling and thus cutting overtime by 22%. </a:t>
            </a:r>
          </a:p>
          <a:p>
            <a:pPr marL="342900" indent="-342900" algn="just">
              <a:lnSpc>
                <a:spcPct val="150000"/>
              </a:lnSpc>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An evaluation of the prospect on food costs identified the area of menu that could be engineered with food costs reduced from 32% to 28%. Such percentages are 15% higher than industry benchmarks, as the report from </a:t>
            </a:r>
            <a:r>
              <a:rPr lang="en-GB" sz="2000" dirty="0" err="1">
                <a:latin typeface="Times New Roman" panose="02020603050405020304" pitchFamily="18" charset="0"/>
                <a:ea typeface="Calibri" panose="020F0502020204030204" pitchFamily="34" charset="0"/>
                <a:cs typeface="Cordia New"/>
              </a:rPr>
              <a:t>UKHospitality</a:t>
            </a:r>
            <a:r>
              <a:rPr lang="en-GB" sz="2000" dirty="0">
                <a:latin typeface="Times New Roman" panose="02020603050405020304" pitchFamily="18" charset="0"/>
                <a:ea typeface="Calibri" panose="020F0502020204030204" pitchFamily="34" charset="0"/>
                <a:cs typeface="Cordia New"/>
              </a:rPr>
              <a:t> (2023) shows.</a:t>
            </a:r>
            <a:endParaRPr lang="en-US"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7459510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387" y="389467"/>
            <a:ext cx="9475076"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Conclusion</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65526" y="1271752"/>
            <a:ext cx="10323496" cy="4298613"/>
          </a:xfrm>
          <a:prstGeom prst="rect">
            <a:avLst/>
          </a:prstGeom>
          <a:noFill/>
        </p:spPr>
        <p:txBody>
          <a:bodyPr wrap="square" rtlCol="0">
            <a:spAutoFit/>
          </a:bodyPr>
          <a:lstStyle/>
          <a:p>
            <a:pPr marL="342900" indent="-342900" algn="just">
              <a:lnSpc>
                <a:spcPct val="150000"/>
              </a:lnSpc>
              <a:spcBef>
                <a:spcPts val="200"/>
              </a:spcBef>
              <a:spcAft>
                <a:spcPts val="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Through the strategic implementation of systematic operational improvements at The Riverside Brasserie, we achieved remarkable results: This has resulted in a 15% increase in service efficiency, a 30% reduction in customer complaints and a 10% reduction in costs. </a:t>
            </a:r>
          </a:p>
          <a:p>
            <a:pPr marL="342900" indent="-342900" algn="just">
              <a:lnSpc>
                <a:spcPct val="150000"/>
              </a:lnSpc>
              <a:spcBef>
                <a:spcPts val="200"/>
              </a:spcBef>
              <a:spcAft>
                <a:spcPts val="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I led a team with a success rate of 85% staff retention with a 4.8/5 customer satisfaction rating, which is personal growth in my management role. </a:t>
            </a:r>
          </a:p>
          <a:p>
            <a:pPr marL="342900" indent="-342900" algn="just">
              <a:lnSpc>
                <a:spcPct val="150000"/>
              </a:lnSpc>
              <a:spcBef>
                <a:spcPts val="200"/>
              </a:spcBef>
              <a:spcAft>
                <a:spcPts val="0"/>
              </a:spcAft>
              <a:buFont typeface="Wingdings" panose="05000000000000000000" pitchFamily="2" charset="2"/>
              <a:buChar char="q"/>
            </a:pPr>
            <a:r>
              <a:rPr lang="en-GB" sz="2000" dirty="0">
                <a:latin typeface="Times New Roman" panose="02020603050405020304" pitchFamily="18" charset="0"/>
                <a:ea typeface="Calibri" panose="020F0502020204030204" pitchFamily="34" charset="0"/>
                <a:cs typeface="Cordia New"/>
              </a:rPr>
              <a:t>Looking ahead, I’ve identified key areas for continued development: This includes implementing AI-driven demand forecasting, launching a sustainable best practices journey focused on reducing waste by 50% by 2025 and delivering a full end-to-end consumer-facing digital training platform to elevate team performance and guest experience.</a:t>
            </a:r>
            <a:endParaRPr lang="en-US" sz="16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838941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387" y="389467"/>
            <a:ext cx="9475076" cy="584775"/>
          </a:xfrm>
          <a:prstGeom prst="rect">
            <a:avLst/>
          </a:prstGeom>
          <a:noFill/>
        </p:spPr>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References</a:t>
            </a:r>
            <a:endParaRPr lang="en-US" sz="3200" b="1"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18229" y="974242"/>
            <a:ext cx="11474377" cy="5405006"/>
          </a:xfrm>
          <a:prstGeom prst="rect">
            <a:avLst/>
          </a:prstGeom>
          <a:noFill/>
        </p:spPr>
        <p:txBody>
          <a:bodyPr wrap="square" rtlCol="0">
            <a:spAutoFit/>
          </a:bodyPr>
          <a:lstStyle/>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CIPD (2023) </a:t>
            </a:r>
            <a:r>
              <a:rPr lang="en-GB" sz="800" i="1" dirty="0">
                <a:latin typeface="Times New Roman" panose="02020603050405020304" pitchFamily="18" charset="0"/>
                <a:ea typeface="Calibri" panose="020F0502020204030204" pitchFamily="34" charset="0"/>
                <a:cs typeface="Cordia New"/>
              </a:rPr>
              <a:t>Build your impact and career in the people profession</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CIPD</a:t>
            </a:r>
            <a:r>
              <a:rPr lang="en-GB" sz="800" dirty="0">
                <a:latin typeface="Times New Roman" panose="02020603050405020304" pitchFamily="18" charset="0"/>
                <a:ea typeface="Calibri" panose="020F0502020204030204" pitchFamily="34" charset="0"/>
                <a:cs typeface="Cordia New"/>
              </a:rPr>
              <a:t>. Available at: https://www.cipd.org/en/ (Accessed: 24 October 2024). </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Garnett, K., Delgado, J., </a:t>
            </a:r>
            <a:r>
              <a:rPr lang="en-GB" sz="800" dirty="0" err="1">
                <a:latin typeface="Times New Roman" panose="02020603050405020304" pitchFamily="18" charset="0"/>
                <a:ea typeface="Calibri" panose="020F0502020204030204" pitchFamily="34" charset="0"/>
                <a:cs typeface="Cordia New"/>
              </a:rPr>
              <a:t>Lickorish</a:t>
            </a:r>
            <a:r>
              <a:rPr lang="en-GB" sz="800" dirty="0">
                <a:latin typeface="Times New Roman" panose="02020603050405020304" pitchFamily="18" charset="0"/>
                <a:ea typeface="Calibri" panose="020F0502020204030204" pitchFamily="34" charset="0"/>
                <a:cs typeface="Cordia New"/>
              </a:rPr>
              <a:t>, F.A., Pollard, S.J., Medina-</a:t>
            </a:r>
            <a:r>
              <a:rPr lang="en-GB" sz="800" dirty="0" err="1">
                <a:latin typeface="Times New Roman" panose="02020603050405020304" pitchFamily="18" charset="0"/>
                <a:ea typeface="Calibri" panose="020F0502020204030204" pitchFamily="34" charset="0"/>
                <a:cs typeface="Cordia New"/>
              </a:rPr>
              <a:t>Vaya</a:t>
            </a:r>
            <a:r>
              <a:rPr lang="en-GB" sz="800" dirty="0">
                <a:latin typeface="Times New Roman" panose="02020603050405020304" pitchFamily="18" charset="0"/>
                <a:ea typeface="Calibri" panose="020F0502020204030204" pitchFamily="34" charset="0"/>
                <a:cs typeface="Cordia New"/>
              </a:rPr>
              <a:t>, A., </a:t>
            </a:r>
            <a:r>
              <a:rPr lang="en-GB" sz="800" dirty="0" err="1">
                <a:latin typeface="Times New Roman" panose="02020603050405020304" pitchFamily="18" charset="0"/>
                <a:ea typeface="Calibri" panose="020F0502020204030204" pitchFamily="34" charset="0"/>
                <a:cs typeface="Cordia New"/>
              </a:rPr>
              <a:t>Magan</a:t>
            </a:r>
            <a:r>
              <a:rPr lang="en-GB" sz="800" dirty="0">
                <a:latin typeface="Times New Roman" panose="02020603050405020304" pitchFamily="18" charset="0"/>
                <a:ea typeface="Calibri" panose="020F0502020204030204" pitchFamily="34" charset="0"/>
                <a:cs typeface="Cordia New"/>
              </a:rPr>
              <a:t>, N., Leinster, P. and Terry, L.A., (2023). Future foods: Morphological scenarios to explore changes in the UK food system with implications for food safety across the food chain. </a:t>
            </a:r>
            <a:r>
              <a:rPr lang="en-GB" sz="800" i="1" dirty="0">
                <a:latin typeface="Times New Roman" panose="02020603050405020304" pitchFamily="18" charset="0"/>
                <a:ea typeface="Calibri" panose="020F0502020204030204" pitchFamily="34" charset="0"/>
                <a:cs typeface="Cordia New"/>
              </a:rPr>
              <a:t>Futures</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149</a:t>
            </a:r>
            <a:r>
              <a:rPr lang="en-GB" sz="800" dirty="0">
                <a:latin typeface="Times New Roman" panose="02020603050405020304" pitchFamily="18" charset="0"/>
                <a:ea typeface="Calibri" panose="020F0502020204030204" pitchFamily="34" charset="0"/>
                <a:cs typeface="Cordia New"/>
              </a:rPr>
              <a:t>, p.103140.</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err="1">
                <a:latin typeface="Times New Roman" panose="02020603050405020304" pitchFamily="18" charset="0"/>
                <a:ea typeface="Calibri" panose="020F0502020204030204" pitchFamily="34" charset="0"/>
                <a:cs typeface="Cordia New"/>
              </a:rPr>
              <a:t>Goecke</a:t>
            </a:r>
            <a:r>
              <a:rPr lang="en-GB" sz="800" dirty="0">
                <a:latin typeface="Times New Roman" panose="02020603050405020304" pitchFamily="18" charset="0"/>
                <a:ea typeface="Calibri" panose="020F0502020204030204" pitchFamily="34" charset="0"/>
                <a:cs typeface="Cordia New"/>
              </a:rPr>
              <a:t>, R., (2020). The evolution of online booking systems. </a:t>
            </a:r>
            <a:r>
              <a:rPr lang="en-GB" sz="800" i="1" dirty="0">
                <a:latin typeface="Times New Roman" panose="02020603050405020304" pitchFamily="18" charset="0"/>
                <a:ea typeface="Calibri" panose="020F0502020204030204" pitchFamily="34" charset="0"/>
                <a:cs typeface="Cordia New"/>
              </a:rPr>
              <a:t>Handbook of e-Tourism</a:t>
            </a:r>
            <a:r>
              <a:rPr lang="en-GB" sz="800" dirty="0">
                <a:latin typeface="Times New Roman" panose="02020603050405020304" pitchFamily="18" charset="0"/>
                <a:ea typeface="Calibri" panose="020F0502020204030204" pitchFamily="34" charset="0"/>
                <a:cs typeface="Cordia New"/>
              </a:rPr>
              <a:t>, pp.1-25.</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GOV.UK (2023) </a:t>
            </a:r>
            <a:r>
              <a:rPr lang="en-GB" sz="800" i="1" dirty="0">
                <a:latin typeface="Times New Roman" panose="02020603050405020304" pitchFamily="18" charset="0"/>
                <a:ea typeface="Calibri" panose="020F0502020204030204" pitchFamily="34" charset="0"/>
                <a:cs typeface="Cordia New"/>
              </a:rPr>
              <a:t>Advisory, conciliation and arbitration service</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GOV.UK</a:t>
            </a:r>
            <a:r>
              <a:rPr lang="en-GB" sz="800" dirty="0">
                <a:latin typeface="Times New Roman" panose="02020603050405020304" pitchFamily="18" charset="0"/>
                <a:ea typeface="Calibri" panose="020F0502020204030204" pitchFamily="34" charset="0"/>
                <a:cs typeface="Cordia New"/>
              </a:rPr>
              <a:t>. Available at: https://www.gov.uk/government/organisations/acas (Accessed: 24 October 2024). </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Hsu, H., (2024). Facing the era of smartness–delivering excellent smart hospitality experiences through cloud computing. </a:t>
            </a:r>
            <a:r>
              <a:rPr lang="en-GB" sz="800" i="1" dirty="0">
                <a:latin typeface="Times New Roman" panose="02020603050405020304" pitchFamily="18" charset="0"/>
                <a:ea typeface="Calibri" panose="020F0502020204030204" pitchFamily="34" charset="0"/>
                <a:cs typeface="Cordia New"/>
              </a:rPr>
              <a:t>Journal of Hospitality Marketing &amp; Management</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33</a:t>
            </a:r>
            <a:r>
              <a:rPr lang="en-GB" sz="800" dirty="0">
                <a:latin typeface="Times New Roman" panose="02020603050405020304" pitchFamily="18" charset="0"/>
                <a:ea typeface="Calibri" panose="020F0502020204030204" pitchFamily="34" charset="0"/>
                <a:cs typeface="Cordia New"/>
              </a:rPr>
              <a:t>(3), pp.333-359.</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err="1">
                <a:latin typeface="Times New Roman" panose="02020603050405020304" pitchFamily="18" charset="0"/>
                <a:ea typeface="Calibri" panose="020F0502020204030204" pitchFamily="34" charset="0"/>
                <a:cs typeface="Cordia New"/>
              </a:rPr>
              <a:t>IoH</a:t>
            </a:r>
            <a:r>
              <a:rPr lang="en-GB" sz="800" dirty="0">
                <a:latin typeface="Times New Roman" panose="02020603050405020304" pitchFamily="18" charset="0"/>
                <a:ea typeface="Calibri" panose="020F0502020204030204" pitchFamily="34" charset="0"/>
                <a:cs typeface="Cordia New"/>
              </a:rPr>
              <a:t> (2024) </a:t>
            </a:r>
            <a:r>
              <a:rPr lang="en-GB" sz="800" i="1" dirty="0">
                <a:latin typeface="Times New Roman" panose="02020603050405020304" pitchFamily="18" charset="0"/>
                <a:ea typeface="Calibri" panose="020F0502020204030204" pitchFamily="34" charset="0"/>
                <a:cs typeface="Cordia New"/>
              </a:rPr>
              <a:t>The Institute of Hospitality is the global professional body for hospitality</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Institute of Hospitality</a:t>
            </a:r>
            <a:r>
              <a:rPr lang="en-GB" sz="800" dirty="0">
                <a:latin typeface="Times New Roman" panose="02020603050405020304" pitchFamily="18" charset="0"/>
                <a:ea typeface="Calibri" panose="020F0502020204030204" pitchFamily="34" charset="0"/>
                <a:cs typeface="Cordia New"/>
              </a:rPr>
              <a:t>. Available at: https://www.instituteofhospitality.org/ (Accessed: 24 October 2024). </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err="1">
                <a:latin typeface="Times New Roman" panose="02020603050405020304" pitchFamily="18" charset="0"/>
                <a:ea typeface="Calibri" panose="020F0502020204030204" pitchFamily="34" charset="0"/>
                <a:cs typeface="Cordia New"/>
              </a:rPr>
              <a:t>Kirkman</a:t>
            </a:r>
            <a:r>
              <a:rPr lang="en-GB" sz="800" dirty="0">
                <a:latin typeface="Times New Roman" panose="02020603050405020304" pitchFamily="18" charset="0"/>
                <a:ea typeface="Calibri" panose="020F0502020204030204" pitchFamily="34" charset="0"/>
                <a:cs typeface="Cordia New"/>
              </a:rPr>
              <a:t>, S., Hollingsworth, B., Lake, A., </a:t>
            </a:r>
            <a:r>
              <a:rPr lang="en-GB" sz="800" dirty="0" err="1">
                <a:latin typeface="Times New Roman" panose="02020603050405020304" pitchFamily="18" charset="0"/>
                <a:ea typeface="Calibri" panose="020F0502020204030204" pitchFamily="34" charset="0"/>
                <a:cs typeface="Cordia New"/>
              </a:rPr>
              <a:t>Hinke</a:t>
            </a:r>
            <a:r>
              <a:rPr lang="en-GB" sz="800" dirty="0">
                <a:latin typeface="Times New Roman" panose="02020603050405020304" pitchFamily="18" charset="0"/>
                <a:ea typeface="Calibri" panose="020F0502020204030204" pitchFamily="34" charset="0"/>
                <a:cs typeface="Cordia New"/>
              </a:rPr>
              <a:t>, S., Sorrell, S., </a:t>
            </a:r>
            <a:r>
              <a:rPr lang="en-GB" sz="800" dirty="0" err="1">
                <a:latin typeface="Times New Roman" panose="02020603050405020304" pitchFamily="18" charset="0"/>
                <a:ea typeface="Calibri" panose="020F0502020204030204" pitchFamily="34" charset="0"/>
                <a:cs typeface="Cordia New"/>
              </a:rPr>
              <a:t>Burgoine</a:t>
            </a:r>
            <a:r>
              <a:rPr lang="en-GB" sz="800" dirty="0">
                <a:latin typeface="Times New Roman" panose="02020603050405020304" pitchFamily="18" charset="0"/>
                <a:ea typeface="Calibri" panose="020F0502020204030204" pitchFamily="34" charset="0"/>
                <a:cs typeface="Cordia New"/>
              </a:rPr>
              <a:t>, T. and Brown, H., (2021). Field validity and spatial accuracy of Food Standards Agency Food Hygiene Rating scheme data for England. </a:t>
            </a:r>
            <a:r>
              <a:rPr lang="en-GB" sz="800" i="1" dirty="0">
                <a:latin typeface="Times New Roman" panose="02020603050405020304" pitchFamily="18" charset="0"/>
                <a:ea typeface="Calibri" panose="020F0502020204030204" pitchFamily="34" charset="0"/>
                <a:cs typeface="Cordia New"/>
              </a:rPr>
              <a:t>Journal of Public Health</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43</a:t>
            </a:r>
            <a:r>
              <a:rPr lang="en-GB" sz="800" dirty="0">
                <a:latin typeface="Times New Roman" panose="02020603050405020304" pitchFamily="18" charset="0"/>
                <a:ea typeface="Calibri" panose="020F0502020204030204" pitchFamily="34" charset="0"/>
                <a:cs typeface="Cordia New"/>
              </a:rPr>
              <a:t>(4), pp.e720-e727.</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err="1">
                <a:latin typeface="Times New Roman" panose="02020603050405020304" pitchFamily="18" charset="0"/>
                <a:ea typeface="Calibri" panose="020F0502020204030204" pitchFamily="34" charset="0"/>
                <a:cs typeface="Cordia New"/>
              </a:rPr>
              <a:t>Pandi</a:t>
            </a:r>
            <a:r>
              <a:rPr lang="en-GB" sz="800" dirty="0">
                <a:latin typeface="Times New Roman" panose="02020603050405020304" pitchFamily="18" charset="0"/>
                <a:ea typeface="Calibri" panose="020F0502020204030204" pitchFamily="34" charset="0"/>
                <a:cs typeface="Cordia New"/>
              </a:rPr>
              <a:t>, S. and </a:t>
            </a:r>
            <a:r>
              <a:rPr lang="en-GB" sz="800" dirty="0" err="1">
                <a:latin typeface="Times New Roman" panose="02020603050405020304" pitchFamily="18" charset="0"/>
                <a:ea typeface="Calibri" panose="020F0502020204030204" pitchFamily="34" charset="0"/>
                <a:cs typeface="Cordia New"/>
              </a:rPr>
              <a:t>Spanaki</a:t>
            </a:r>
            <a:r>
              <a:rPr lang="en-GB" sz="800" dirty="0">
                <a:latin typeface="Times New Roman" panose="02020603050405020304" pitchFamily="18" charset="0"/>
                <a:ea typeface="Calibri" panose="020F0502020204030204" pitchFamily="34" charset="0"/>
                <a:cs typeface="Cordia New"/>
              </a:rPr>
              <a:t>, M.Z., (2024). The influence of Social Media Platforms on Casual Dining Restaurants in the Thessaloniki Region: The Management Perspectives.</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Peng, X., Zhu, J., Lee, S., Zhou, D., Song, W. and Ying, T., (2024). Digital transformation in the hospitality industry: A bibliometric review from 2000 to 2023. </a:t>
            </a:r>
            <a:r>
              <a:rPr lang="en-GB" sz="800" i="1" dirty="0">
                <a:latin typeface="Times New Roman" panose="02020603050405020304" pitchFamily="18" charset="0"/>
                <a:ea typeface="Calibri" panose="020F0502020204030204" pitchFamily="34" charset="0"/>
                <a:cs typeface="Cordia New"/>
              </a:rPr>
              <a:t>International Journal of Hospitality Management</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120</a:t>
            </a:r>
            <a:r>
              <a:rPr lang="en-GB" sz="800" dirty="0">
                <a:latin typeface="Times New Roman" panose="02020603050405020304" pitchFamily="18" charset="0"/>
                <a:ea typeface="Calibri" panose="020F0502020204030204" pitchFamily="34" charset="0"/>
                <a:cs typeface="Cordia New"/>
              </a:rPr>
              <a:t>, p.103761.</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People 1st International (2023) </a:t>
            </a:r>
            <a:r>
              <a:rPr lang="en-GB" sz="800" i="1" dirty="0">
                <a:latin typeface="Times New Roman" panose="02020603050405020304" pitchFamily="18" charset="0"/>
                <a:ea typeface="Calibri" panose="020F0502020204030204" pitchFamily="34" charset="0"/>
                <a:cs typeface="Cordia New"/>
              </a:rPr>
              <a:t>People 1st - hospitality apprenticeship standards &amp; assessment plans</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People 1st International</a:t>
            </a:r>
            <a:r>
              <a:rPr lang="en-GB" sz="800" dirty="0">
                <a:latin typeface="Times New Roman" panose="02020603050405020304" pitchFamily="18" charset="0"/>
                <a:ea typeface="Calibri" panose="020F0502020204030204" pitchFamily="34" charset="0"/>
                <a:cs typeface="Cordia New"/>
              </a:rPr>
              <a:t>. Available at: https://www.people1st.co.uk/apprenticeships/standards-assessment-plans/hospitality-apprenticeship-standards/ (Accessed: 24 October 2024). </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Rahman, M., (2023). </a:t>
            </a:r>
            <a:r>
              <a:rPr lang="en-GB" sz="800" i="1" dirty="0">
                <a:latin typeface="Times New Roman" panose="02020603050405020304" pitchFamily="18" charset="0"/>
                <a:ea typeface="Calibri" panose="020F0502020204030204" pitchFamily="34" charset="0"/>
                <a:cs typeface="Cordia New"/>
              </a:rPr>
              <a:t>Trade union effectiveness in the UK hospitality sector: a case study approach</a:t>
            </a:r>
            <a:r>
              <a:rPr lang="en-GB" sz="800" dirty="0">
                <a:latin typeface="Times New Roman" panose="02020603050405020304" pitchFamily="18" charset="0"/>
                <a:ea typeface="Calibri" panose="020F0502020204030204" pitchFamily="34" charset="0"/>
                <a:cs typeface="Cordia New"/>
              </a:rPr>
              <a:t> (Doctoral dissertation, London South Bank University).</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Roberts, I. (2024) </a:t>
            </a:r>
            <a:r>
              <a:rPr lang="en-GB" sz="800" i="1" dirty="0">
                <a:latin typeface="Times New Roman" panose="02020603050405020304" pitchFamily="18" charset="0"/>
                <a:ea typeface="Calibri" panose="020F0502020204030204" pitchFamily="34" charset="0"/>
                <a:cs typeface="Cordia New"/>
              </a:rPr>
              <a:t>Our response to the autumn statement 2023</a:t>
            </a:r>
            <a:r>
              <a:rPr lang="en-GB" sz="800" dirty="0">
                <a:latin typeface="Times New Roman" panose="02020603050405020304" pitchFamily="18" charset="0"/>
                <a:ea typeface="Calibri" panose="020F0502020204030204" pitchFamily="34" charset="0"/>
                <a:cs typeface="Cordia New"/>
              </a:rPr>
              <a:t>, </a:t>
            </a:r>
            <a:r>
              <a:rPr lang="en-GB" sz="800" i="1" dirty="0" err="1">
                <a:latin typeface="Times New Roman" panose="02020603050405020304" pitchFamily="18" charset="0"/>
                <a:ea typeface="Calibri" panose="020F0502020204030204" pitchFamily="34" charset="0"/>
                <a:cs typeface="Cordia New"/>
              </a:rPr>
              <a:t>UKHospitality</a:t>
            </a:r>
            <a:r>
              <a:rPr lang="en-GB" sz="800" dirty="0">
                <a:latin typeface="Times New Roman" panose="02020603050405020304" pitchFamily="18" charset="0"/>
                <a:ea typeface="Calibri" panose="020F0502020204030204" pitchFamily="34" charset="0"/>
                <a:cs typeface="Cordia New"/>
              </a:rPr>
              <a:t>. Available at: https://www.ukhospitality.org.uk/our-response-to-the-autumn-statement-2023/ (Accessed: 24 October 2024). </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Singh, S.V., </a:t>
            </a:r>
            <a:r>
              <a:rPr lang="en-GB" sz="800" dirty="0" err="1">
                <a:latin typeface="Times New Roman" panose="02020603050405020304" pitchFamily="18" charset="0"/>
                <a:ea typeface="Calibri" panose="020F0502020204030204" pitchFamily="34" charset="0"/>
                <a:cs typeface="Cordia New"/>
              </a:rPr>
              <a:t>Ancheary</a:t>
            </a:r>
            <a:r>
              <a:rPr lang="en-GB" sz="800" dirty="0">
                <a:latin typeface="Times New Roman" panose="02020603050405020304" pitchFamily="18" charset="0"/>
                <a:ea typeface="Calibri" panose="020F0502020204030204" pitchFamily="34" charset="0"/>
                <a:cs typeface="Cordia New"/>
              </a:rPr>
              <a:t>, T., </a:t>
            </a:r>
            <a:r>
              <a:rPr lang="en-GB" sz="800" dirty="0" err="1">
                <a:latin typeface="Times New Roman" panose="02020603050405020304" pitchFamily="18" charset="0"/>
                <a:ea typeface="Calibri" panose="020F0502020204030204" pitchFamily="34" charset="0"/>
                <a:cs typeface="Cordia New"/>
              </a:rPr>
              <a:t>Mondal</a:t>
            </a:r>
            <a:r>
              <a:rPr lang="en-GB" sz="800" dirty="0">
                <a:latin typeface="Times New Roman" panose="02020603050405020304" pitchFamily="18" charset="0"/>
                <a:ea typeface="Calibri" panose="020F0502020204030204" pitchFamily="34" charset="0"/>
                <a:cs typeface="Cordia New"/>
              </a:rPr>
              <a:t>, A. and </a:t>
            </a:r>
            <a:r>
              <a:rPr lang="en-GB" sz="800" dirty="0" err="1">
                <a:latin typeface="Times New Roman" panose="02020603050405020304" pitchFamily="18" charset="0"/>
                <a:ea typeface="Calibri" panose="020F0502020204030204" pitchFamily="34" charset="0"/>
                <a:cs typeface="Cordia New"/>
              </a:rPr>
              <a:t>Rajauria</a:t>
            </a:r>
            <a:r>
              <a:rPr lang="en-GB" sz="800" dirty="0">
                <a:latin typeface="Times New Roman" panose="02020603050405020304" pitchFamily="18" charset="0"/>
                <a:ea typeface="Calibri" panose="020F0502020204030204" pitchFamily="34" charset="0"/>
                <a:cs typeface="Cordia New"/>
              </a:rPr>
              <a:t>, S., (2024). Enhancing Service Excellence in the Hospitality Industry Through Effective Service Recovery From Failures. In </a:t>
            </a:r>
            <a:r>
              <a:rPr lang="en-GB" sz="800" i="1" dirty="0">
                <a:latin typeface="Times New Roman" panose="02020603050405020304" pitchFamily="18" charset="0"/>
                <a:ea typeface="Calibri" panose="020F0502020204030204" pitchFamily="34" charset="0"/>
                <a:cs typeface="Cordia New"/>
              </a:rPr>
              <a:t>Innovative Technologies for Increasing Service Productivity</a:t>
            </a:r>
            <a:r>
              <a:rPr lang="en-GB" sz="800" dirty="0">
                <a:latin typeface="Times New Roman" panose="02020603050405020304" pitchFamily="18" charset="0"/>
                <a:ea typeface="Calibri" panose="020F0502020204030204" pitchFamily="34" charset="0"/>
                <a:cs typeface="Cordia New"/>
              </a:rPr>
              <a:t> (pp. 117-133). IGI Global.</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err="1">
                <a:latin typeface="Times New Roman" panose="02020603050405020304" pitchFamily="18" charset="0"/>
                <a:ea typeface="Calibri" panose="020F0502020204030204" pitchFamily="34" charset="0"/>
                <a:cs typeface="Cordia New"/>
              </a:rPr>
              <a:t>Tripadvisor</a:t>
            </a:r>
            <a:r>
              <a:rPr lang="en-GB" sz="800" dirty="0">
                <a:latin typeface="Times New Roman" panose="02020603050405020304" pitchFamily="18" charset="0"/>
                <a:ea typeface="Calibri" panose="020F0502020204030204" pitchFamily="34" charset="0"/>
                <a:cs typeface="Cordia New"/>
              </a:rPr>
              <a:t> (2024) </a:t>
            </a:r>
            <a:r>
              <a:rPr lang="en-GB" sz="800" i="1" dirty="0">
                <a:latin typeface="Times New Roman" panose="02020603050405020304" pitchFamily="18" charset="0"/>
                <a:ea typeface="Calibri" panose="020F0502020204030204" pitchFamily="34" charset="0"/>
                <a:cs typeface="Cordia New"/>
              </a:rPr>
              <a:t>Riverside Brasserie, Lewes - restaurant reviews, Photos &amp; Phone Number</a:t>
            </a:r>
            <a:r>
              <a:rPr lang="en-GB" sz="800" dirty="0">
                <a:latin typeface="Times New Roman" panose="02020603050405020304" pitchFamily="18" charset="0"/>
                <a:ea typeface="Calibri" panose="020F0502020204030204" pitchFamily="34" charset="0"/>
                <a:cs typeface="Cordia New"/>
              </a:rPr>
              <a:t>, </a:t>
            </a:r>
            <a:r>
              <a:rPr lang="en-GB" sz="800" i="1" dirty="0" err="1">
                <a:latin typeface="Times New Roman" panose="02020603050405020304" pitchFamily="18" charset="0"/>
                <a:ea typeface="Calibri" panose="020F0502020204030204" pitchFamily="34" charset="0"/>
                <a:cs typeface="Cordia New"/>
              </a:rPr>
              <a:t>Tripadvisor</a:t>
            </a:r>
            <a:r>
              <a:rPr lang="en-GB" sz="800" dirty="0">
                <a:latin typeface="Times New Roman" panose="02020603050405020304" pitchFamily="18" charset="0"/>
                <a:ea typeface="Calibri" panose="020F0502020204030204" pitchFamily="34" charset="0"/>
                <a:cs typeface="Cordia New"/>
              </a:rPr>
              <a:t>. Available at: https://www.tripadvisor.com/Restaurant_Review-g186275-d3973466-Reviews-Riverside_Brasserie-Lewes_East_Sussex_England.html (Accessed: 24 October 2024). </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err="1">
                <a:latin typeface="Times New Roman" panose="02020603050405020304" pitchFamily="18" charset="0"/>
                <a:ea typeface="Calibri" panose="020F0502020204030204" pitchFamily="34" charset="0"/>
                <a:cs typeface="Cordia New"/>
              </a:rPr>
              <a:t>UKHospitality</a:t>
            </a:r>
            <a:r>
              <a:rPr lang="en-GB" sz="800" dirty="0">
                <a:latin typeface="Times New Roman" panose="02020603050405020304" pitchFamily="18" charset="0"/>
                <a:ea typeface="Calibri" panose="020F0502020204030204" pitchFamily="34" charset="0"/>
                <a:cs typeface="Cordia New"/>
              </a:rPr>
              <a:t> (2023) </a:t>
            </a:r>
            <a:r>
              <a:rPr lang="en-GB" sz="800" i="1" dirty="0">
                <a:latin typeface="Times New Roman" panose="02020603050405020304" pitchFamily="18" charset="0"/>
                <a:ea typeface="Calibri" panose="020F0502020204030204" pitchFamily="34" charset="0"/>
                <a:cs typeface="Cordia New"/>
              </a:rPr>
              <a:t>Benchmarking report</a:t>
            </a:r>
            <a:r>
              <a:rPr lang="en-GB" sz="800" dirty="0">
                <a:latin typeface="Times New Roman" panose="02020603050405020304" pitchFamily="18" charset="0"/>
                <a:ea typeface="Calibri" panose="020F0502020204030204" pitchFamily="34" charset="0"/>
                <a:cs typeface="Cordia New"/>
              </a:rPr>
              <a:t>, </a:t>
            </a:r>
            <a:r>
              <a:rPr lang="en-GB" sz="800" i="1" dirty="0" err="1">
                <a:latin typeface="Times New Roman" panose="02020603050405020304" pitchFamily="18" charset="0"/>
                <a:ea typeface="Calibri" panose="020F0502020204030204" pitchFamily="34" charset="0"/>
                <a:cs typeface="Cordia New"/>
              </a:rPr>
              <a:t>UKHospitality</a:t>
            </a:r>
            <a:r>
              <a:rPr lang="en-GB" sz="800" dirty="0">
                <a:latin typeface="Times New Roman" panose="02020603050405020304" pitchFamily="18" charset="0"/>
                <a:ea typeface="Calibri" panose="020F0502020204030204" pitchFamily="34" charset="0"/>
                <a:cs typeface="Cordia New"/>
              </a:rPr>
              <a:t>. Available at: https://www.ukhospitality.org.uk/insight/benchmarking-report/ (Accessed: 24 October 2024). </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Wilson-</a:t>
            </a:r>
            <a:r>
              <a:rPr lang="en-GB" sz="800" dirty="0" err="1">
                <a:latin typeface="Times New Roman" panose="02020603050405020304" pitchFamily="18" charset="0"/>
                <a:ea typeface="Calibri" panose="020F0502020204030204" pitchFamily="34" charset="0"/>
                <a:cs typeface="Cordia New"/>
              </a:rPr>
              <a:t>Mah</a:t>
            </a:r>
            <a:r>
              <a:rPr lang="en-GB" sz="800" dirty="0">
                <a:latin typeface="Times New Roman" panose="02020603050405020304" pitchFamily="18" charset="0"/>
                <a:ea typeface="Calibri" panose="020F0502020204030204" pitchFamily="34" charset="0"/>
                <a:cs typeface="Cordia New"/>
              </a:rPr>
              <a:t>, R. ed., (2023). </a:t>
            </a:r>
            <a:r>
              <a:rPr lang="en-GB" sz="800" i="1" dirty="0">
                <a:latin typeface="Times New Roman" panose="02020603050405020304" pitchFamily="18" charset="0"/>
                <a:ea typeface="Calibri" panose="020F0502020204030204" pitchFamily="34" charset="0"/>
                <a:cs typeface="Cordia New"/>
              </a:rPr>
              <a:t>Tourism and Hospitality Management in Practice: A Case Study Collection</a:t>
            </a:r>
            <a:r>
              <a:rPr lang="en-GB" sz="800" dirty="0">
                <a:latin typeface="Times New Roman" panose="02020603050405020304" pitchFamily="18" charset="0"/>
                <a:ea typeface="Calibri" panose="020F0502020204030204" pitchFamily="34" charset="0"/>
                <a:cs typeface="Cordia New"/>
              </a:rPr>
              <a:t>. Taylor &amp; Francis.</a:t>
            </a:r>
            <a:endParaRPr lang="en-US" sz="800" dirty="0">
              <a:latin typeface="Times New Roman" panose="02020603050405020304" pitchFamily="18" charset="0"/>
              <a:ea typeface="Calibri" panose="020F0502020204030204" pitchFamily="34" charset="0"/>
              <a:cs typeface="Cordia New"/>
            </a:endParaRPr>
          </a:p>
          <a:p>
            <a:pPr algn="just">
              <a:lnSpc>
                <a:spcPct val="150000"/>
              </a:lnSpc>
              <a:spcAft>
                <a:spcPts val="800"/>
              </a:spcAft>
            </a:pPr>
            <a:r>
              <a:rPr lang="en-GB" sz="800" dirty="0">
                <a:latin typeface="Times New Roman" panose="02020603050405020304" pitchFamily="18" charset="0"/>
                <a:ea typeface="Calibri" panose="020F0502020204030204" pitchFamily="34" charset="0"/>
                <a:cs typeface="Cordia New"/>
              </a:rPr>
              <a:t>WRAP (2023) </a:t>
            </a:r>
            <a:r>
              <a:rPr lang="en-GB" sz="800" i="1" dirty="0">
                <a:latin typeface="Times New Roman" panose="02020603050405020304" pitchFamily="18" charset="0"/>
                <a:ea typeface="Calibri" panose="020F0502020204030204" pitchFamily="34" charset="0"/>
                <a:cs typeface="Cordia New"/>
              </a:rPr>
              <a:t>The Food Waste Reduction Roadmap: Progress Update 2023</a:t>
            </a:r>
            <a:r>
              <a:rPr lang="en-GB" sz="800" dirty="0">
                <a:latin typeface="Times New Roman" panose="02020603050405020304" pitchFamily="18" charset="0"/>
                <a:ea typeface="Calibri" panose="020F0502020204030204" pitchFamily="34" charset="0"/>
                <a:cs typeface="Cordia New"/>
              </a:rPr>
              <a:t>, </a:t>
            </a:r>
            <a:r>
              <a:rPr lang="en-GB" sz="800" i="1" dirty="0">
                <a:latin typeface="Times New Roman" panose="02020603050405020304" pitchFamily="18" charset="0"/>
                <a:ea typeface="Calibri" panose="020F0502020204030204" pitchFamily="34" charset="0"/>
                <a:cs typeface="Cordia New"/>
              </a:rPr>
              <a:t>WRAP</a:t>
            </a:r>
            <a:r>
              <a:rPr lang="en-GB" sz="800" dirty="0">
                <a:latin typeface="Times New Roman" panose="02020603050405020304" pitchFamily="18" charset="0"/>
                <a:ea typeface="Calibri" panose="020F0502020204030204" pitchFamily="34" charset="0"/>
                <a:cs typeface="Cordia New"/>
              </a:rPr>
              <a:t>. Available at: https://www.wrap.ngo/resources/report/food-waste-reduction-roadmap-progress-update-2023 (Accessed: 24 October 2024). </a:t>
            </a:r>
            <a:endParaRPr lang="en-US" sz="800" dirty="0">
              <a:effectLst/>
              <a:latin typeface="Times New Roman" panose="02020603050405020304" pitchFamily="18" charset="0"/>
              <a:ea typeface="Calibri" panose="020F0502020204030204" pitchFamily="34" charset="0"/>
              <a:cs typeface="Cordia New"/>
            </a:endParaRPr>
          </a:p>
        </p:txBody>
      </p:sp>
    </p:spTree>
    <p:extLst>
      <p:ext uri="{BB962C8B-B14F-4D97-AF65-F5344CB8AC3E}">
        <p14:creationId xmlns:p14="http://schemas.microsoft.com/office/powerpoint/2010/main" val="399047725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3633</Words>
  <Application>Microsoft Office PowerPoint</Application>
  <PresentationFormat>Widescreen</PresentationFormat>
  <Paragraphs>167</Paragraphs>
  <Slides>16</Slides>
  <Notes>15</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Facet</vt:lpstr>
      <vt:lpstr>BMGM5004 -Placement Developing Restaurant Management Assignment Type: Individual Presentation “Developing Restaurant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BMGM5004 -Placement Developing Restaurant Management Assignment Type: Individual Presentation “Developing Restaurant Management”</dc:title>
  <dc:creator/>
  <cp:lastModifiedBy>Enas Belal</cp:lastModifiedBy>
  <cp:revision>2</cp:revision>
  <dcterms:created xsi:type="dcterms:W3CDTF">2024-10-24T16:40:14Z</dcterms:created>
  <dcterms:modified xsi:type="dcterms:W3CDTF">2024-10-25T21:55:48Z</dcterms:modified>
</cp:coreProperties>
</file>