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2"/>
  </p:notesMasterIdLst>
  <p:sldIdLst>
    <p:sldId id="262" r:id="rId5"/>
    <p:sldId id="256" r:id="rId6"/>
    <p:sldId id="257" r:id="rId7"/>
    <p:sldId id="258" r:id="rId8"/>
    <p:sldId id="259" r:id="rId9"/>
    <p:sldId id="260" r:id="rId10"/>
    <p:sldId id="26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C0884B-0B67-47AD-A605-38CE858B312D}" v="4" dt="2025-10-06T22:49:52.3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nson Omobude Agbonaye (2426680)" userId="9aa4965d-6ae7-416d-918c-e14e45b6e0e5" providerId="ADAL" clId="{B6B79278-75AA-4DB9-B0A4-26752AC60BF6}"/>
    <pc:docChg chg="undo custSel modSld">
      <pc:chgData name="Stevenson Omobude Agbonaye (2426680)" userId="9aa4965d-6ae7-416d-918c-e14e45b6e0e5" providerId="ADAL" clId="{B6B79278-75AA-4DB9-B0A4-26752AC60BF6}" dt="2025-10-06T23:02:59.940" v="80" actId="1076"/>
      <pc:docMkLst>
        <pc:docMk/>
      </pc:docMkLst>
      <pc:sldChg chg="addSp delSp modSp mod setBg delDesignElem">
        <pc:chgData name="Stevenson Omobude Agbonaye (2426680)" userId="9aa4965d-6ae7-416d-918c-e14e45b6e0e5" providerId="ADAL" clId="{B6B79278-75AA-4DB9-B0A4-26752AC60BF6}" dt="2025-10-06T22:56:45.908" v="58" actId="1076"/>
        <pc:sldMkLst>
          <pc:docMk/>
          <pc:sldMk cId="1480624187" sldId="256"/>
        </pc:sldMkLst>
        <pc:spChg chg="mod">
          <ac:chgData name="Stevenson Omobude Agbonaye (2426680)" userId="9aa4965d-6ae7-416d-918c-e14e45b6e0e5" providerId="ADAL" clId="{B6B79278-75AA-4DB9-B0A4-26752AC60BF6}" dt="2025-10-06T22:56:34.268" v="57" actId="1076"/>
          <ac:spMkLst>
            <pc:docMk/>
            <pc:sldMk cId="1480624187" sldId="256"/>
            <ac:spMk id="2" creationId="{E28A7EDB-A391-6BAA-820B-F7B4BEC5846D}"/>
          </ac:spMkLst>
        </pc:spChg>
        <pc:spChg chg="mod">
          <ac:chgData name="Stevenson Omobude Agbonaye (2426680)" userId="9aa4965d-6ae7-416d-918c-e14e45b6e0e5" providerId="ADAL" clId="{B6B79278-75AA-4DB9-B0A4-26752AC60BF6}" dt="2025-10-06T22:56:45.908" v="58" actId="1076"/>
          <ac:spMkLst>
            <pc:docMk/>
            <pc:sldMk cId="1480624187" sldId="256"/>
            <ac:spMk id="3" creationId="{33755B32-A59E-31EE-51CB-0F34CF0CD6D8}"/>
          </ac:spMkLst>
        </pc:spChg>
        <pc:spChg chg="add del">
          <ac:chgData name="Stevenson Omobude Agbonaye (2426680)" userId="9aa4965d-6ae7-416d-918c-e14e45b6e0e5" providerId="ADAL" clId="{B6B79278-75AA-4DB9-B0A4-26752AC60BF6}" dt="2025-10-06T22:49:43.178" v="11" actId="26606"/>
          <ac:spMkLst>
            <pc:docMk/>
            <pc:sldMk cId="1480624187" sldId="256"/>
            <ac:spMk id="43" creationId="{A692209D-B607-46C3-8560-07AF72291659}"/>
          </ac:spMkLst>
        </pc:spChg>
        <pc:spChg chg="add del">
          <ac:chgData name="Stevenson Omobude Agbonaye (2426680)" userId="9aa4965d-6ae7-416d-918c-e14e45b6e0e5" providerId="ADAL" clId="{B6B79278-75AA-4DB9-B0A4-26752AC60BF6}" dt="2025-10-06T22:49:51.374" v="22"/>
          <ac:spMkLst>
            <pc:docMk/>
            <pc:sldMk cId="1480624187" sldId="256"/>
            <ac:spMk id="45" creationId="{74751229-0244-4FBB-BED1-407467F4C951}"/>
          </ac:spMkLst>
        </pc:spChg>
        <pc:spChg chg="add del">
          <ac:chgData name="Stevenson Omobude Agbonaye (2426680)" userId="9aa4965d-6ae7-416d-918c-e14e45b6e0e5" providerId="ADAL" clId="{B6B79278-75AA-4DB9-B0A4-26752AC60BF6}" dt="2025-10-06T22:49:43.178" v="11" actId="26606"/>
          <ac:spMkLst>
            <pc:docMk/>
            <pc:sldMk cId="1480624187" sldId="256"/>
            <ac:spMk id="47" creationId="{94874638-CF15-4908-BC4B-4908744D0BAF}"/>
          </ac:spMkLst>
        </pc:spChg>
        <pc:spChg chg="add del">
          <ac:chgData name="Stevenson Omobude Agbonaye (2426680)" userId="9aa4965d-6ae7-416d-918c-e14e45b6e0e5" providerId="ADAL" clId="{B6B79278-75AA-4DB9-B0A4-26752AC60BF6}" dt="2025-10-06T22:49:43.178" v="11" actId="26606"/>
          <ac:spMkLst>
            <pc:docMk/>
            <pc:sldMk cId="1480624187" sldId="256"/>
            <ac:spMk id="49" creationId="{5F1B8348-CD6E-4561-A704-C232D9A2676D}"/>
          </ac:spMkLst>
        </pc:spChg>
        <pc:spChg chg="add del">
          <ac:chgData name="Stevenson Omobude Agbonaye (2426680)" userId="9aa4965d-6ae7-416d-918c-e14e45b6e0e5" providerId="ADAL" clId="{B6B79278-75AA-4DB9-B0A4-26752AC60BF6}" dt="2025-10-06T22:49:45.122" v="14" actId="26606"/>
          <ac:spMkLst>
            <pc:docMk/>
            <pc:sldMk cId="1480624187" sldId="256"/>
            <ac:spMk id="51" creationId="{22589B50-D615-4630-B6F7-29E99FF2C4AB}"/>
          </ac:spMkLst>
        </pc:spChg>
        <pc:spChg chg="add del">
          <ac:chgData name="Stevenson Omobude Agbonaye (2426680)" userId="9aa4965d-6ae7-416d-918c-e14e45b6e0e5" providerId="ADAL" clId="{B6B79278-75AA-4DB9-B0A4-26752AC60BF6}" dt="2025-10-06T22:49:45.122" v="14" actId="26606"/>
          <ac:spMkLst>
            <pc:docMk/>
            <pc:sldMk cId="1480624187" sldId="256"/>
            <ac:spMk id="52" creationId="{B87A83DF-4E7A-4A81-867E-10E29C4BD3EB}"/>
          </ac:spMkLst>
        </pc:spChg>
        <pc:spChg chg="add del">
          <ac:chgData name="Stevenson Omobude Agbonaye (2426680)" userId="9aa4965d-6ae7-416d-918c-e14e45b6e0e5" providerId="ADAL" clId="{B6B79278-75AA-4DB9-B0A4-26752AC60BF6}" dt="2025-10-06T22:49:45.122" v="14" actId="26606"/>
          <ac:spMkLst>
            <pc:docMk/>
            <pc:sldMk cId="1480624187" sldId="256"/>
            <ac:spMk id="53" creationId="{435515D7-4CE9-4558-BA93-E245EFB64CD4}"/>
          </ac:spMkLst>
        </pc:spChg>
        <pc:picChg chg="mod">
          <ac:chgData name="Stevenson Omobude Agbonaye (2426680)" userId="9aa4965d-6ae7-416d-918c-e14e45b6e0e5" providerId="ADAL" clId="{B6B79278-75AA-4DB9-B0A4-26752AC60BF6}" dt="2025-10-06T22:49:45.122" v="14" actId="26606"/>
          <ac:picMkLst>
            <pc:docMk/>
            <pc:sldMk cId="1480624187" sldId="256"/>
            <ac:picMk id="40" creationId="{B327690E-1A07-1763-D453-55DAE2F61849}"/>
          </ac:picMkLst>
        </pc:picChg>
        <pc:picChg chg="add del">
          <ac:chgData name="Stevenson Omobude Agbonaye (2426680)" userId="9aa4965d-6ae7-416d-918c-e14e45b6e0e5" providerId="ADAL" clId="{B6B79278-75AA-4DB9-B0A4-26752AC60BF6}" dt="2025-10-06T22:49:51.374" v="22"/>
          <ac:picMkLst>
            <pc:docMk/>
            <pc:sldMk cId="1480624187" sldId="256"/>
            <ac:picMk id="42" creationId="{3CFCC502-5150-42A2-B671-352DF917A475}"/>
          </ac:picMkLst>
        </pc:picChg>
      </pc:sldChg>
      <pc:sldChg chg="addSp delSp modSp mod delDesignElem">
        <pc:chgData name="Stevenson Omobude Agbonaye (2426680)" userId="9aa4965d-6ae7-416d-918c-e14e45b6e0e5" providerId="ADAL" clId="{B6B79278-75AA-4DB9-B0A4-26752AC60BF6}" dt="2025-10-06T22:50:51.573" v="35" actId="255"/>
        <pc:sldMkLst>
          <pc:docMk/>
          <pc:sldMk cId="1884973181" sldId="257"/>
        </pc:sldMkLst>
        <pc:spChg chg="mod">
          <ac:chgData name="Stevenson Omobude Agbonaye (2426680)" userId="9aa4965d-6ae7-416d-918c-e14e45b6e0e5" providerId="ADAL" clId="{B6B79278-75AA-4DB9-B0A4-26752AC60BF6}" dt="2025-10-06T22:50:41.302" v="34" actId="1076"/>
          <ac:spMkLst>
            <pc:docMk/>
            <pc:sldMk cId="1884973181" sldId="257"/>
            <ac:spMk id="2" creationId="{9E0FF34E-7B8F-C878-346A-94FB8610A254}"/>
          </ac:spMkLst>
        </pc:spChg>
        <pc:spChg chg="mod">
          <ac:chgData name="Stevenson Omobude Agbonaye (2426680)" userId="9aa4965d-6ae7-416d-918c-e14e45b6e0e5" providerId="ADAL" clId="{B6B79278-75AA-4DB9-B0A4-26752AC60BF6}" dt="2025-10-06T22:50:51.573" v="35" actId="255"/>
          <ac:spMkLst>
            <pc:docMk/>
            <pc:sldMk cId="1884973181" sldId="257"/>
            <ac:spMk id="3" creationId="{D115968E-B0F5-0500-B558-D8D6D4332412}"/>
          </ac:spMkLst>
        </pc:spChg>
        <pc:spChg chg="add del">
          <ac:chgData name="Stevenson Omobude Agbonaye (2426680)" userId="9aa4965d-6ae7-416d-918c-e14e45b6e0e5" providerId="ADAL" clId="{B6B79278-75AA-4DB9-B0A4-26752AC60BF6}" dt="2025-10-06T22:49:51.374" v="22"/>
          <ac:spMkLst>
            <pc:docMk/>
            <pc:sldMk cId="1884973181" sldId="257"/>
            <ac:spMk id="17" creationId="{45D37F4E-DDB4-456B-97E0-9937730A039F}"/>
          </ac:spMkLst>
        </pc:spChg>
        <pc:spChg chg="add del">
          <ac:chgData name="Stevenson Omobude Agbonaye (2426680)" userId="9aa4965d-6ae7-416d-918c-e14e45b6e0e5" providerId="ADAL" clId="{B6B79278-75AA-4DB9-B0A4-26752AC60BF6}" dt="2025-10-06T22:49:51.374" v="22"/>
          <ac:spMkLst>
            <pc:docMk/>
            <pc:sldMk cId="1884973181" sldId="257"/>
            <ac:spMk id="19" creationId="{B2DD41CD-8F47-4F56-AD12-4E2FF7696987}"/>
          </ac:spMkLst>
        </pc:spChg>
      </pc:sldChg>
      <pc:sldChg chg="addSp delSp modSp mod delDesignElem">
        <pc:chgData name="Stevenson Omobude Agbonaye (2426680)" userId="9aa4965d-6ae7-416d-918c-e14e45b6e0e5" providerId="ADAL" clId="{B6B79278-75AA-4DB9-B0A4-26752AC60BF6}" dt="2025-10-06T22:55:18.468" v="53" actId="255"/>
        <pc:sldMkLst>
          <pc:docMk/>
          <pc:sldMk cId="1154980585" sldId="258"/>
        </pc:sldMkLst>
        <pc:spChg chg="mod">
          <ac:chgData name="Stevenson Omobude Agbonaye (2426680)" userId="9aa4965d-6ae7-416d-918c-e14e45b6e0e5" providerId="ADAL" clId="{B6B79278-75AA-4DB9-B0A4-26752AC60BF6}" dt="2025-10-06T22:51:55.086" v="41" actId="255"/>
          <ac:spMkLst>
            <pc:docMk/>
            <pc:sldMk cId="1154980585" sldId="258"/>
            <ac:spMk id="2" creationId="{DB87E0BB-1CC0-16A2-0A08-BA69C67117B4}"/>
          </ac:spMkLst>
        </pc:spChg>
        <pc:spChg chg="mod">
          <ac:chgData name="Stevenson Omobude Agbonaye (2426680)" userId="9aa4965d-6ae7-416d-918c-e14e45b6e0e5" providerId="ADAL" clId="{B6B79278-75AA-4DB9-B0A4-26752AC60BF6}" dt="2025-10-06T22:55:18.468" v="53" actId="255"/>
          <ac:spMkLst>
            <pc:docMk/>
            <pc:sldMk cId="1154980585" sldId="258"/>
            <ac:spMk id="3" creationId="{8AD9127D-199F-B175-2296-BB1B996EF7F3}"/>
          </ac:spMkLst>
        </pc:spChg>
        <pc:spChg chg="add del">
          <ac:chgData name="Stevenson Omobude Agbonaye (2426680)" userId="9aa4965d-6ae7-416d-918c-e14e45b6e0e5" providerId="ADAL" clId="{B6B79278-75AA-4DB9-B0A4-26752AC60BF6}" dt="2025-10-06T22:49:51.374" v="22"/>
          <ac:spMkLst>
            <pc:docMk/>
            <pc:sldMk cId="1154980585" sldId="258"/>
            <ac:spMk id="16" creationId="{45D37F4E-DDB4-456B-97E0-9937730A039F}"/>
          </ac:spMkLst>
        </pc:spChg>
        <pc:spChg chg="add del">
          <ac:chgData name="Stevenson Omobude Agbonaye (2426680)" userId="9aa4965d-6ae7-416d-918c-e14e45b6e0e5" providerId="ADAL" clId="{B6B79278-75AA-4DB9-B0A4-26752AC60BF6}" dt="2025-10-06T22:49:51.374" v="22"/>
          <ac:spMkLst>
            <pc:docMk/>
            <pc:sldMk cId="1154980585" sldId="258"/>
            <ac:spMk id="18" creationId="{B2DD41CD-8F47-4F56-AD12-4E2FF7696987}"/>
          </ac:spMkLst>
        </pc:spChg>
      </pc:sldChg>
      <pc:sldChg chg="addSp delSp modSp mod delDesignElem">
        <pc:chgData name="Stevenson Omobude Agbonaye (2426680)" userId="9aa4965d-6ae7-416d-918c-e14e45b6e0e5" providerId="ADAL" clId="{B6B79278-75AA-4DB9-B0A4-26752AC60BF6}" dt="2025-10-06T22:58:37.117" v="66" actId="14100"/>
        <pc:sldMkLst>
          <pc:docMk/>
          <pc:sldMk cId="3643032992" sldId="259"/>
        </pc:sldMkLst>
        <pc:spChg chg="mod">
          <ac:chgData name="Stevenson Omobude Agbonaye (2426680)" userId="9aa4965d-6ae7-416d-918c-e14e45b6e0e5" providerId="ADAL" clId="{B6B79278-75AA-4DB9-B0A4-26752AC60BF6}" dt="2025-10-06T22:52:25.745" v="43" actId="1076"/>
          <ac:spMkLst>
            <pc:docMk/>
            <pc:sldMk cId="3643032992" sldId="259"/>
            <ac:spMk id="2" creationId="{57B3818E-7B5E-11F6-790F-8511E4F30420}"/>
          </ac:spMkLst>
        </pc:spChg>
        <pc:spChg chg="mod">
          <ac:chgData name="Stevenson Omobude Agbonaye (2426680)" userId="9aa4965d-6ae7-416d-918c-e14e45b6e0e5" providerId="ADAL" clId="{B6B79278-75AA-4DB9-B0A4-26752AC60BF6}" dt="2025-10-06T22:57:44.495" v="61" actId="1076"/>
          <ac:spMkLst>
            <pc:docMk/>
            <pc:sldMk cId="3643032992" sldId="259"/>
            <ac:spMk id="3" creationId="{9FDDFD81-22AB-AA03-2DFC-1D21CF50420A}"/>
          </ac:spMkLst>
        </pc:spChg>
        <pc:spChg chg="add del">
          <ac:chgData name="Stevenson Omobude Agbonaye (2426680)" userId="9aa4965d-6ae7-416d-918c-e14e45b6e0e5" providerId="ADAL" clId="{B6B79278-75AA-4DB9-B0A4-26752AC60BF6}" dt="2025-10-06T22:49:51.374" v="22"/>
          <ac:spMkLst>
            <pc:docMk/>
            <pc:sldMk cId="3643032992" sldId="259"/>
            <ac:spMk id="13" creationId="{04812C46-200A-4DEB-A05E-3ED6C68C2387}"/>
          </ac:spMkLst>
        </pc:spChg>
        <pc:spChg chg="add del">
          <ac:chgData name="Stevenson Omobude Agbonaye (2426680)" userId="9aa4965d-6ae7-416d-918c-e14e45b6e0e5" providerId="ADAL" clId="{B6B79278-75AA-4DB9-B0A4-26752AC60BF6}" dt="2025-10-06T22:49:51.374" v="22"/>
          <ac:spMkLst>
            <pc:docMk/>
            <pc:sldMk cId="3643032992" sldId="259"/>
            <ac:spMk id="14" creationId="{D1EA859B-E555-4109-94F3-6700E046E008}"/>
          </ac:spMkLst>
        </pc:spChg>
        <pc:picChg chg="mod">
          <ac:chgData name="Stevenson Omobude Agbonaye (2426680)" userId="9aa4965d-6ae7-416d-918c-e14e45b6e0e5" providerId="ADAL" clId="{B6B79278-75AA-4DB9-B0A4-26752AC60BF6}" dt="2025-10-06T22:58:37.117" v="66" actId="14100"/>
          <ac:picMkLst>
            <pc:docMk/>
            <pc:sldMk cId="3643032992" sldId="259"/>
            <ac:picMk id="4" creationId="{1A98DB76-456C-869E-9353-C37827CC5DEF}"/>
          </ac:picMkLst>
        </pc:picChg>
      </pc:sldChg>
      <pc:sldChg chg="addSp delSp modSp mod delDesignElem">
        <pc:chgData name="Stevenson Omobude Agbonaye (2426680)" userId="9aa4965d-6ae7-416d-918c-e14e45b6e0e5" providerId="ADAL" clId="{B6B79278-75AA-4DB9-B0A4-26752AC60BF6}" dt="2025-10-06T23:00:20.228" v="77" actId="1076"/>
        <pc:sldMkLst>
          <pc:docMk/>
          <pc:sldMk cId="1900613391" sldId="260"/>
        </pc:sldMkLst>
        <pc:spChg chg="mod">
          <ac:chgData name="Stevenson Omobude Agbonaye (2426680)" userId="9aa4965d-6ae7-416d-918c-e14e45b6e0e5" providerId="ADAL" clId="{B6B79278-75AA-4DB9-B0A4-26752AC60BF6}" dt="2025-10-06T23:00:07.594" v="76" actId="1076"/>
          <ac:spMkLst>
            <pc:docMk/>
            <pc:sldMk cId="1900613391" sldId="260"/>
            <ac:spMk id="2" creationId="{E9767DF4-D8E5-E73E-A913-82C15CBEF95F}"/>
          </ac:spMkLst>
        </pc:spChg>
        <pc:spChg chg="mod">
          <ac:chgData name="Stevenson Omobude Agbonaye (2426680)" userId="9aa4965d-6ae7-416d-918c-e14e45b6e0e5" providerId="ADAL" clId="{B6B79278-75AA-4DB9-B0A4-26752AC60BF6}" dt="2025-10-06T23:00:20.228" v="77" actId="1076"/>
          <ac:spMkLst>
            <pc:docMk/>
            <pc:sldMk cId="1900613391" sldId="260"/>
            <ac:spMk id="3" creationId="{0181C082-C013-C581-6640-E34B3E82EB5F}"/>
          </ac:spMkLst>
        </pc:spChg>
        <pc:spChg chg="add del">
          <ac:chgData name="Stevenson Omobude Agbonaye (2426680)" userId="9aa4965d-6ae7-416d-918c-e14e45b6e0e5" providerId="ADAL" clId="{B6B79278-75AA-4DB9-B0A4-26752AC60BF6}" dt="2025-10-06T22:49:51.374" v="22"/>
          <ac:spMkLst>
            <pc:docMk/>
            <pc:sldMk cId="1900613391" sldId="260"/>
            <ac:spMk id="9" creationId="{45D37F4E-DDB4-456B-97E0-9937730A039F}"/>
          </ac:spMkLst>
        </pc:spChg>
        <pc:spChg chg="add del">
          <ac:chgData name="Stevenson Omobude Agbonaye (2426680)" userId="9aa4965d-6ae7-416d-918c-e14e45b6e0e5" providerId="ADAL" clId="{B6B79278-75AA-4DB9-B0A4-26752AC60BF6}" dt="2025-10-06T22:49:51.374" v="22"/>
          <ac:spMkLst>
            <pc:docMk/>
            <pc:sldMk cId="1900613391" sldId="260"/>
            <ac:spMk id="11" creationId="{B2DD41CD-8F47-4F56-AD12-4E2FF7696987}"/>
          </ac:spMkLst>
        </pc:spChg>
      </pc:sldChg>
      <pc:sldChg chg="modSp mod">
        <pc:chgData name="Stevenson Omobude Agbonaye (2426680)" userId="9aa4965d-6ae7-416d-918c-e14e45b6e0e5" providerId="ADAL" clId="{B6B79278-75AA-4DB9-B0A4-26752AC60BF6}" dt="2025-10-06T23:02:59.940" v="80" actId="1076"/>
        <pc:sldMkLst>
          <pc:docMk/>
          <pc:sldMk cId="3639719650" sldId="261"/>
        </pc:sldMkLst>
        <pc:spChg chg="mod">
          <ac:chgData name="Stevenson Omobude Agbonaye (2426680)" userId="9aa4965d-6ae7-416d-918c-e14e45b6e0e5" providerId="ADAL" clId="{B6B79278-75AA-4DB9-B0A4-26752AC60BF6}" dt="2025-10-06T23:02:52.870" v="79" actId="1076"/>
          <ac:spMkLst>
            <pc:docMk/>
            <pc:sldMk cId="3639719650" sldId="261"/>
            <ac:spMk id="2" creationId="{9AC21FBA-73D4-8921-87DB-E100030E88E3}"/>
          </ac:spMkLst>
        </pc:spChg>
        <pc:spChg chg="mod">
          <ac:chgData name="Stevenson Omobude Agbonaye (2426680)" userId="9aa4965d-6ae7-416d-918c-e14e45b6e0e5" providerId="ADAL" clId="{B6B79278-75AA-4DB9-B0A4-26752AC60BF6}" dt="2025-10-06T23:02:59.940" v="80" actId="1076"/>
          <ac:spMkLst>
            <pc:docMk/>
            <pc:sldMk cId="3639719650" sldId="261"/>
            <ac:spMk id="3" creationId="{A9B1C40F-00E9-EAB1-C634-BD3540FA0B7B}"/>
          </ac:spMkLst>
        </pc:spChg>
      </pc:sldChg>
      <pc:sldChg chg="modSp mod">
        <pc:chgData name="Stevenson Omobude Agbonaye (2426680)" userId="9aa4965d-6ae7-416d-918c-e14e45b6e0e5" providerId="ADAL" clId="{B6B79278-75AA-4DB9-B0A4-26752AC60BF6}" dt="2025-10-06T22:56:14.807" v="55" actId="1076"/>
        <pc:sldMkLst>
          <pc:docMk/>
          <pc:sldMk cId="2348107748" sldId="262"/>
        </pc:sldMkLst>
        <pc:spChg chg="mod">
          <ac:chgData name="Stevenson Omobude Agbonaye (2426680)" userId="9aa4965d-6ae7-416d-918c-e14e45b6e0e5" providerId="ADAL" clId="{B6B79278-75AA-4DB9-B0A4-26752AC60BF6}" dt="2025-10-06T22:56:14.807" v="55" actId="1076"/>
          <ac:spMkLst>
            <pc:docMk/>
            <pc:sldMk cId="2348107748" sldId="262"/>
            <ac:spMk id="5" creationId="{B0676F60-B8E2-20A4-BE79-8EC4A3629BB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1A8150-CC91-456E-8AFC-E34D608C7A55}" type="datetimeFigureOut">
              <a:rPr lang="en-GB" smtClean="0"/>
              <a:t>06/10/2025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3C1F89-99A9-45CE-89AB-A8B8C89640A9}" type="slidenum">
              <a:rPr lang="en-GB" smtClean="0"/>
              <a:t>‹#›</a:t>
            </a:fld>
            <a:endParaRPr lang="en-GB"/>
          </a:p>
        </p:txBody>
      </p:sp>
    </p:spTree>
    <p:extLst>
      <p:ext uri="{BB962C8B-B14F-4D97-AF65-F5344CB8AC3E}">
        <p14:creationId xmlns:p14="http://schemas.microsoft.com/office/powerpoint/2010/main" val="1434157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3C1F89-99A9-45CE-89AB-A8B8C89640A9}" type="slidenum">
              <a:rPr lang="en-GB" smtClean="0"/>
              <a:t>3</a:t>
            </a:fld>
            <a:endParaRPr lang="en-GB"/>
          </a:p>
        </p:txBody>
      </p:sp>
    </p:spTree>
    <p:extLst>
      <p:ext uri="{BB962C8B-B14F-4D97-AF65-F5344CB8AC3E}">
        <p14:creationId xmlns:p14="http://schemas.microsoft.com/office/powerpoint/2010/main" val="41756384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78C0B9B-0FE6-824D-9B72-F53C26C87B00}"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3946BF2E-EA97-DF46-979A-0A32625E77C5}" type="slidenum">
              <a:rPr lang="en-US" smtClean="0"/>
              <a:t>‹#›</a:t>
            </a:fld>
            <a:endParaRPr lang="en-US"/>
          </a:p>
        </p:txBody>
      </p:sp>
    </p:spTree>
    <p:extLst>
      <p:ext uri="{BB962C8B-B14F-4D97-AF65-F5344CB8AC3E}">
        <p14:creationId xmlns:p14="http://schemas.microsoft.com/office/powerpoint/2010/main" val="2866398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8C0B9B-0FE6-824D-9B72-F53C26C87B00}"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946BF2E-EA97-DF46-979A-0A32625E77C5}" type="slidenum">
              <a:rPr lang="en-US" smtClean="0"/>
              <a:t>‹#›</a:t>
            </a:fld>
            <a:endParaRPr lang="en-US"/>
          </a:p>
        </p:txBody>
      </p:sp>
    </p:spTree>
    <p:extLst>
      <p:ext uri="{BB962C8B-B14F-4D97-AF65-F5344CB8AC3E}">
        <p14:creationId xmlns:p14="http://schemas.microsoft.com/office/powerpoint/2010/main" val="1020108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8C0B9B-0FE6-824D-9B72-F53C26C87B00}"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946BF2E-EA97-DF46-979A-0A32625E77C5}" type="slidenum">
              <a:rPr lang="en-US" smtClean="0"/>
              <a:t>‹#›</a:t>
            </a:fld>
            <a:endParaRPr lang="en-US"/>
          </a:p>
        </p:txBody>
      </p:sp>
    </p:spTree>
    <p:extLst>
      <p:ext uri="{BB962C8B-B14F-4D97-AF65-F5344CB8AC3E}">
        <p14:creationId xmlns:p14="http://schemas.microsoft.com/office/powerpoint/2010/main" val="2189174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8C0B9B-0FE6-824D-9B72-F53C26C87B00}" type="datetimeFigureOut">
              <a:rPr lang="en-US" smtClean="0"/>
              <a:t>10/6/2025</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3946BF2E-EA97-DF46-979A-0A32625E77C5}" type="slidenum">
              <a:rPr lang="en-US" smtClean="0"/>
              <a:t>‹#›</a:t>
            </a:fld>
            <a:endParaRPr lang="en-US"/>
          </a:p>
        </p:txBody>
      </p:sp>
    </p:spTree>
    <p:extLst>
      <p:ext uri="{BB962C8B-B14F-4D97-AF65-F5344CB8AC3E}">
        <p14:creationId xmlns:p14="http://schemas.microsoft.com/office/powerpoint/2010/main" val="36104678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78C0B9B-0FE6-824D-9B72-F53C26C87B00}" type="datetimeFigureOut">
              <a:rPr lang="en-US" smtClean="0"/>
              <a:t>10/6/2025</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946BF2E-EA97-DF46-979A-0A32625E77C5}" type="slidenum">
              <a:rPr lang="en-US" smtClean="0"/>
              <a:t>‹#›</a:t>
            </a:fld>
            <a:endParaRPr lang="en-US"/>
          </a:p>
        </p:txBody>
      </p:sp>
    </p:spTree>
    <p:extLst>
      <p:ext uri="{BB962C8B-B14F-4D97-AF65-F5344CB8AC3E}">
        <p14:creationId xmlns:p14="http://schemas.microsoft.com/office/powerpoint/2010/main" val="3593106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78C0B9B-0FE6-824D-9B72-F53C26C87B00}" type="datetimeFigureOut">
              <a:rPr lang="en-US" smtClean="0"/>
              <a:t>10/6/2025</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946BF2E-EA97-DF46-979A-0A32625E77C5}" type="slidenum">
              <a:rPr lang="en-US" smtClean="0"/>
              <a:t>‹#›</a:t>
            </a:fld>
            <a:endParaRPr lang="en-US"/>
          </a:p>
        </p:txBody>
      </p:sp>
    </p:spTree>
    <p:extLst>
      <p:ext uri="{BB962C8B-B14F-4D97-AF65-F5344CB8AC3E}">
        <p14:creationId xmlns:p14="http://schemas.microsoft.com/office/powerpoint/2010/main" val="32099647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8C0B9B-0FE6-824D-9B72-F53C26C87B00}" type="datetimeFigureOut">
              <a:rPr lang="en-US" smtClean="0"/>
              <a:t>10/6/2025</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946BF2E-EA97-DF46-979A-0A32625E77C5}" type="slidenum">
              <a:rPr lang="en-US" smtClean="0"/>
              <a:t>‹#›</a:t>
            </a:fld>
            <a:endParaRPr lang="en-US"/>
          </a:p>
        </p:txBody>
      </p:sp>
    </p:spTree>
    <p:extLst>
      <p:ext uri="{BB962C8B-B14F-4D97-AF65-F5344CB8AC3E}">
        <p14:creationId xmlns:p14="http://schemas.microsoft.com/office/powerpoint/2010/main" val="34480886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78C0B9B-0FE6-824D-9B72-F53C26C87B00}" type="datetimeFigureOut">
              <a:rPr lang="en-US" smtClean="0"/>
              <a:t>10/6/2025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946BF2E-EA97-DF46-979A-0A32625E77C5}" type="slidenum">
              <a:rPr lang="en-US" smtClean="0"/>
              <a:t>‹#›</a:t>
            </a:fld>
            <a:endParaRPr lang="en-US"/>
          </a:p>
        </p:txBody>
      </p:sp>
    </p:spTree>
    <p:extLst>
      <p:ext uri="{BB962C8B-B14F-4D97-AF65-F5344CB8AC3E}">
        <p14:creationId xmlns:p14="http://schemas.microsoft.com/office/powerpoint/2010/main" val="3500432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78C0B9B-0FE6-824D-9B72-F53C26C87B00}" type="datetimeFigureOut">
              <a:rPr lang="en-US" smtClean="0"/>
              <a:t>10/6/2025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946BF2E-EA97-DF46-979A-0A32625E77C5}" type="slidenum">
              <a:rPr lang="en-US" smtClean="0"/>
              <a:t>‹#›</a:t>
            </a:fld>
            <a:endParaRPr lang="en-US"/>
          </a:p>
        </p:txBody>
      </p:sp>
    </p:spTree>
    <p:extLst>
      <p:ext uri="{BB962C8B-B14F-4D97-AF65-F5344CB8AC3E}">
        <p14:creationId xmlns:p14="http://schemas.microsoft.com/office/powerpoint/2010/main" val="27925182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8C0B9B-0FE6-824D-9B72-F53C26C87B00}"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946BF2E-EA97-DF46-979A-0A32625E77C5}" type="slidenum">
              <a:rPr lang="en-US" smtClean="0"/>
              <a:t>‹#›</a:t>
            </a:fld>
            <a:endParaRPr lang="en-US"/>
          </a:p>
        </p:txBody>
      </p:sp>
    </p:spTree>
    <p:extLst>
      <p:ext uri="{BB962C8B-B14F-4D97-AF65-F5344CB8AC3E}">
        <p14:creationId xmlns:p14="http://schemas.microsoft.com/office/powerpoint/2010/main" val="102902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8C0B9B-0FE6-824D-9B72-F53C26C87B00}"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946BF2E-EA97-DF46-979A-0A32625E77C5}"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527274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78C0B9B-0FE6-824D-9B72-F53C26C87B00}" type="datetimeFigureOut">
              <a:rPr lang="en-US" smtClean="0"/>
              <a:t>10/6/2025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946BF2E-EA97-DF46-979A-0A32625E77C5}" type="slidenum">
              <a:rPr lang="en-US" smtClean="0"/>
              <a:t>‹#›</a:t>
            </a:fld>
            <a:endParaRPr lang="en-US"/>
          </a:p>
        </p:txBody>
      </p:sp>
    </p:spTree>
    <p:extLst>
      <p:ext uri="{BB962C8B-B14F-4D97-AF65-F5344CB8AC3E}">
        <p14:creationId xmlns:p14="http://schemas.microsoft.com/office/powerpoint/2010/main" val="35839736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78C0B9B-0FE6-824D-9B72-F53C26C87B00}" type="datetimeFigureOut">
              <a:rPr lang="en-US" smtClean="0"/>
              <a:t>10/6/2025</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946BF2E-EA97-DF46-979A-0A32625E77C5}"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614076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78C0B9B-0FE6-824D-9B72-F53C26C87B00}" type="datetimeFigureOut">
              <a:rPr lang="en-US" smtClean="0"/>
              <a:t>10/6/2025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946BF2E-EA97-DF46-979A-0A32625E77C5}" type="slidenum">
              <a:rPr lang="en-US" smtClean="0"/>
              <a:t>‹#›</a:t>
            </a:fld>
            <a:endParaRPr lang="en-US"/>
          </a:p>
        </p:txBody>
      </p:sp>
    </p:spTree>
    <p:extLst>
      <p:ext uri="{BB962C8B-B14F-4D97-AF65-F5344CB8AC3E}">
        <p14:creationId xmlns:p14="http://schemas.microsoft.com/office/powerpoint/2010/main" val="38677886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8C0B9B-0FE6-824D-9B72-F53C26C87B00}"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946BF2E-EA97-DF46-979A-0A32625E77C5}" type="slidenum">
              <a:rPr lang="en-US" smtClean="0"/>
              <a:t>‹#›</a:t>
            </a:fld>
            <a:endParaRPr lang="en-US"/>
          </a:p>
        </p:txBody>
      </p:sp>
    </p:spTree>
    <p:extLst>
      <p:ext uri="{BB962C8B-B14F-4D97-AF65-F5344CB8AC3E}">
        <p14:creationId xmlns:p14="http://schemas.microsoft.com/office/powerpoint/2010/main" val="37530071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8C0B9B-0FE6-824D-9B72-F53C26C87B00}"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946BF2E-EA97-DF46-979A-0A32625E77C5}" type="slidenum">
              <a:rPr lang="en-US" smtClean="0"/>
              <a:t>‹#›</a:t>
            </a:fld>
            <a:endParaRPr lang="en-US"/>
          </a:p>
        </p:txBody>
      </p:sp>
    </p:spTree>
    <p:extLst>
      <p:ext uri="{BB962C8B-B14F-4D97-AF65-F5344CB8AC3E}">
        <p14:creationId xmlns:p14="http://schemas.microsoft.com/office/powerpoint/2010/main" val="15074233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578C0B9B-0FE6-824D-9B72-F53C26C87B00}" type="datetimeFigureOut">
              <a:rPr lang="en-US" smtClean="0"/>
              <a:t>10/6/2025</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946BF2E-EA97-DF46-979A-0A32625E77C5}" type="slidenum">
              <a:rPr lang="en-US" smtClean="0"/>
              <a:t>‹#›</a:t>
            </a:fld>
            <a:endParaRPr lang="en-US"/>
          </a:p>
        </p:txBody>
      </p:sp>
    </p:spTree>
    <p:extLst>
      <p:ext uri="{BB962C8B-B14F-4D97-AF65-F5344CB8AC3E}">
        <p14:creationId xmlns:p14="http://schemas.microsoft.com/office/powerpoint/2010/main" val="386281114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0676F60-B8E2-20A4-BE79-8EC4A3629BB1}"/>
              </a:ext>
            </a:extLst>
          </p:cNvPr>
          <p:cNvSpPr>
            <a:spLocks noGrp="1"/>
          </p:cNvSpPr>
          <p:nvPr>
            <p:ph idx="1"/>
          </p:nvPr>
        </p:nvSpPr>
        <p:spPr>
          <a:xfrm>
            <a:off x="1201291" y="664364"/>
            <a:ext cx="10872019" cy="5174944"/>
          </a:xfrm>
        </p:spPr>
        <p:txBody>
          <a:bodyPr/>
          <a:lstStyle/>
          <a:p>
            <a:r>
              <a:rPr lang="en-GB" sz="3200" b="1" dirty="0">
                <a:latin typeface="Arial" panose="020B0604020202020204" pitchFamily="34" charset="0"/>
                <a:cs typeface="Arial" panose="020B0604020202020204" pitchFamily="34" charset="0"/>
              </a:rPr>
              <a:t>Student name: </a:t>
            </a:r>
            <a:r>
              <a:rPr lang="en-GB" sz="3200" dirty="0">
                <a:latin typeface="Arial" panose="020B0604020202020204" pitchFamily="34" charset="0"/>
                <a:cs typeface="Arial" panose="020B0604020202020204" pitchFamily="34" charset="0"/>
              </a:rPr>
              <a:t>Stevenson Omobude Agbonaye</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number:</a:t>
            </a:r>
            <a:r>
              <a:rPr lang="en-GB" sz="3200" dirty="0">
                <a:latin typeface="Arial" panose="020B0604020202020204" pitchFamily="34" charset="0"/>
                <a:cs typeface="Arial" panose="020B0604020202020204" pitchFamily="34" charset="0"/>
              </a:rPr>
              <a:t>2426680</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a:t>
            </a:r>
            <a:r>
              <a:rPr lang="en-US" sz="3200" b="1" dirty="0">
                <a:latin typeface="Arial" panose="020B0604020202020204" pitchFamily="34" charset="0"/>
                <a:cs typeface="Arial" panose="020B0604020202020204" pitchFamily="34" charset="0"/>
              </a:rPr>
              <a:t> </a:t>
            </a:r>
            <a:r>
              <a:rPr lang="en-US" sz="3200" dirty="0">
                <a:latin typeface="Arial" panose="020B0604020202020204" pitchFamily="34" charset="0"/>
                <a:cs typeface="Arial" panose="020B0604020202020204" pitchFamily="34" charset="0"/>
              </a:rPr>
              <a:t>Psychology in Health and Social Care</a:t>
            </a:r>
          </a:p>
          <a:p>
            <a:endParaRPr lang="en-GB" sz="3200"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3200" dirty="0">
                <a:latin typeface="Arial" panose="020B0604020202020204" pitchFamily="34" charset="0"/>
                <a:cs typeface="Arial" panose="020B0604020202020204" pitchFamily="34" charset="0"/>
              </a:rPr>
              <a:t>(LCHS4010_BIRM) 2025</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481077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A7EDB-A391-6BAA-820B-F7B4BEC5846D}"/>
              </a:ext>
            </a:extLst>
          </p:cNvPr>
          <p:cNvSpPr>
            <a:spLocks noGrp="1"/>
          </p:cNvSpPr>
          <p:nvPr>
            <p:ph type="ctrTitle"/>
          </p:nvPr>
        </p:nvSpPr>
        <p:spPr>
          <a:xfrm>
            <a:off x="2205930" y="348344"/>
            <a:ext cx="4728270" cy="1270400"/>
          </a:xfrm>
        </p:spPr>
        <p:txBody>
          <a:bodyPr anchor="b">
            <a:normAutofit/>
          </a:bodyPr>
          <a:lstStyle/>
          <a:p>
            <a:pPr algn="l"/>
            <a:r>
              <a:rPr lang="en-GB" sz="4000" dirty="0"/>
              <a:t>INTRODUCTION</a:t>
            </a:r>
            <a:endParaRPr lang="en-US" sz="4000" dirty="0"/>
          </a:p>
        </p:txBody>
      </p:sp>
      <p:sp>
        <p:nvSpPr>
          <p:cNvPr id="3" name="Subtitle 2">
            <a:extLst>
              <a:ext uri="{FF2B5EF4-FFF2-40B4-BE49-F238E27FC236}">
                <a16:creationId xmlns:a16="http://schemas.microsoft.com/office/drawing/2014/main" id="{33755B32-A59E-31EE-51CB-0F34CF0CD6D8}"/>
              </a:ext>
            </a:extLst>
          </p:cNvPr>
          <p:cNvSpPr>
            <a:spLocks noGrp="1"/>
          </p:cNvSpPr>
          <p:nvPr>
            <p:ph type="subTitle" idx="1"/>
          </p:nvPr>
        </p:nvSpPr>
        <p:spPr>
          <a:xfrm>
            <a:off x="2205930" y="1747495"/>
            <a:ext cx="4978399" cy="2058657"/>
          </a:xfrm>
        </p:spPr>
        <p:txBody>
          <a:bodyPr>
            <a:noAutofit/>
          </a:bodyPr>
          <a:lstStyle/>
          <a:p>
            <a:pPr algn="l"/>
            <a:r>
              <a:rPr lang="en-GB" sz="2000" dirty="0">
                <a:latin typeface="Arial" panose="020B0604020202020204" pitchFamily="34" charset="0"/>
                <a:cs typeface="Arial" panose="020B0604020202020204" pitchFamily="34" charset="0"/>
              </a:rPr>
              <a:t>I choose Bowlby’s attachment theory to frame Amira’s case because it directly addresses separation distress and early relationship patterns that shape social-emotional development (Bowlby, 1969)</a:t>
            </a:r>
          </a:p>
          <a:p>
            <a:pPr algn="l"/>
            <a:r>
              <a:rPr lang="en-GB" sz="2000" b="0" i="0" u="none" strike="noStrike" dirty="0">
                <a:effectLst/>
                <a:latin typeface="Arial" panose="020B0604020202020204" pitchFamily="34" charset="0"/>
                <a:cs typeface="Arial" panose="020B0604020202020204" pitchFamily="34" charset="0"/>
              </a:rPr>
              <a:t>For a three-year-old to confidently explore the nursery setting, healthy attachment is essential. </a:t>
            </a:r>
          </a:p>
          <a:p>
            <a:pPr algn="l"/>
            <a:r>
              <a:rPr lang="en-GB" sz="2000" b="0" i="0" u="none" strike="noStrike" dirty="0">
                <a:effectLst/>
                <a:latin typeface="Arial" panose="020B0604020202020204" pitchFamily="34" charset="0"/>
                <a:cs typeface="Arial" panose="020B0604020202020204" pitchFamily="34" charset="0"/>
              </a:rPr>
              <a:t>This theory provides a useful foundation for managing Amira's support plan as attachment concepts like proximity seeking and secure foundation explain her behaviours, including her avoidance of group play and discomfort when left by caretakers (Ainsworth et al., 1978).</a:t>
            </a:r>
            <a:endParaRPr lang="en-US" sz="2000" dirty="0">
              <a:latin typeface="Arial" panose="020B0604020202020204" pitchFamily="34" charset="0"/>
              <a:cs typeface="Arial" panose="020B0604020202020204" pitchFamily="34" charset="0"/>
            </a:endParaRPr>
          </a:p>
        </p:txBody>
      </p:sp>
      <p:pic>
        <p:nvPicPr>
          <p:cNvPr id="40" name="Graphic 39" descr="Books">
            <a:extLst>
              <a:ext uri="{FF2B5EF4-FFF2-40B4-BE49-F238E27FC236}">
                <a16:creationId xmlns:a16="http://schemas.microsoft.com/office/drawing/2014/main" id="{B327690E-1A07-1763-D453-55DAE2F6184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4025" y="867298"/>
            <a:ext cx="1289051" cy="1270399"/>
          </a:xfrm>
          <a:prstGeom prst="rect">
            <a:avLst/>
          </a:prstGeom>
        </p:spPr>
      </p:pic>
    </p:spTree>
    <p:extLst>
      <p:ext uri="{BB962C8B-B14F-4D97-AF65-F5344CB8AC3E}">
        <p14:creationId xmlns:p14="http://schemas.microsoft.com/office/powerpoint/2010/main" val="14806241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FF34E-7B8F-C878-346A-94FB8610A254}"/>
              </a:ext>
            </a:extLst>
          </p:cNvPr>
          <p:cNvSpPr>
            <a:spLocks noGrp="1"/>
          </p:cNvSpPr>
          <p:nvPr>
            <p:ph type="title"/>
          </p:nvPr>
        </p:nvSpPr>
        <p:spPr>
          <a:xfrm>
            <a:off x="1500051" y="-175119"/>
            <a:ext cx="11018520" cy="1434415"/>
          </a:xfrm>
        </p:spPr>
        <p:txBody>
          <a:bodyPr anchor="b">
            <a:normAutofit/>
          </a:bodyPr>
          <a:lstStyle/>
          <a:p>
            <a:r>
              <a:rPr lang="en-GB" dirty="0"/>
              <a:t>BIOLOGICAL AND ENVIRONMENTAL FACTORS</a:t>
            </a:r>
            <a:endParaRPr lang="en-US" dirty="0"/>
          </a:p>
        </p:txBody>
      </p:sp>
      <p:sp>
        <p:nvSpPr>
          <p:cNvPr id="3" name="Content Placeholder 2">
            <a:extLst>
              <a:ext uri="{FF2B5EF4-FFF2-40B4-BE49-F238E27FC236}">
                <a16:creationId xmlns:a16="http://schemas.microsoft.com/office/drawing/2014/main" id="{D115968E-B0F5-0500-B558-D8D6D4332412}"/>
              </a:ext>
            </a:extLst>
          </p:cNvPr>
          <p:cNvSpPr>
            <a:spLocks noGrp="1"/>
          </p:cNvSpPr>
          <p:nvPr>
            <p:ph idx="1"/>
          </p:nvPr>
        </p:nvSpPr>
        <p:spPr>
          <a:xfrm>
            <a:off x="572493" y="2071316"/>
            <a:ext cx="6713552" cy="4119172"/>
          </a:xfrm>
        </p:spPr>
        <p:txBody>
          <a:bodyPr anchor="t">
            <a:normAutofit fontScale="92500" lnSpcReduction="20000"/>
          </a:bodyPr>
          <a:lstStyle/>
          <a:p>
            <a:pPr marL="0" indent="0">
              <a:buNone/>
            </a:pPr>
            <a:r>
              <a:rPr lang="en-GB" sz="2200" b="0" i="0" u="none" strike="noStrike" dirty="0">
                <a:effectLst/>
                <a:latin typeface="Arial" panose="020B0604020202020204" pitchFamily="34" charset="0"/>
                <a:cs typeface="Arial" panose="020B0604020202020204" pitchFamily="34" charset="0"/>
              </a:rPr>
              <a:t>According to attachment theory, children's social and emotional development is shaped by internal processes they develop based on how responsive their carers are (Bowlby, 1969). </a:t>
            </a:r>
          </a:p>
          <a:p>
            <a:pPr marL="0" indent="0">
              <a:buNone/>
            </a:pPr>
            <a:r>
              <a:rPr lang="en-GB" sz="2200" b="0" i="0" u="none" strike="noStrike" dirty="0">
                <a:effectLst/>
                <a:latin typeface="Arial" panose="020B0604020202020204" pitchFamily="34" charset="0"/>
                <a:cs typeface="Arial" panose="020B0604020202020204" pitchFamily="34" charset="0"/>
              </a:rPr>
              <a:t> Amira may not yet feel safe in the nursery, based on her nervousness and unwillingness to interact. It describes how early relationships affect later social, emotional, and cognitive behaviour. </a:t>
            </a:r>
            <a:r>
              <a:rPr lang="en-GB" sz="2200" dirty="0">
                <a:latin typeface="Arial" panose="020B0604020202020204" pitchFamily="34" charset="0"/>
                <a:cs typeface="Arial" panose="020B0604020202020204" pitchFamily="34" charset="0"/>
              </a:rPr>
              <a:t>For example, temperament may predispose her to heightened anxiety, but sensitive and consistent caregiving can buffer these tendencies (Rutter, 2006). </a:t>
            </a:r>
            <a:endParaRPr lang="en-GB" sz="2200" b="0" i="0" u="none" strike="noStrike" dirty="0">
              <a:effectLst/>
              <a:latin typeface="Arial" panose="020B0604020202020204" pitchFamily="34" charset="0"/>
              <a:cs typeface="Arial" panose="020B0604020202020204" pitchFamily="34" charset="0"/>
            </a:endParaRPr>
          </a:p>
          <a:p>
            <a:pPr marL="0" indent="0">
              <a:buNone/>
            </a:pPr>
            <a:r>
              <a:rPr lang="en-GB" sz="2200" b="0" i="0" u="none" strike="noStrike" dirty="0">
                <a:effectLst/>
                <a:latin typeface="Arial" panose="020B0604020202020204" pitchFamily="34" charset="0"/>
                <a:cs typeface="Arial" panose="020B0604020202020204" pitchFamily="34" charset="0"/>
              </a:rPr>
              <a:t>While insecure attachments can lead to anxiety and social withdrawal, securely attached children show confidence, good emotion regulation, and curiosity (Cassidy and Shaver, 2016). </a:t>
            </a:r>
          </a:p>
          <a:p>
            <a:pPr marL="0" indent="0">
              <a:buNone/>
            </a:pPr>
            <a:endParaRPr lang="en-US" sz="2000" dirty="0"/>
          </a:p>
        </p:txBody>
      </p:sp>
      <p:pic>
        <p:nvPicPr>
          <p:cNvPr id="4" name="Picture 3" descr="Biology AV | College of DuPage Library">
            <a:extLst>
              <a:ext uri="{FF2B5EF4-FFF2-40B4-BE49-F238E27FC236}">
                <a16:creationId xmlns:a16="http://schemas.microsoft.com/office/drawing/2014/main" id="{4280B418-7FCF-2795-50E2-E5AF63DA05BD}"/>
              </a:ext>
            </a:extLst>
          </p:cNvPr>
          <p:cNvPicPr>
            <a:picLocks noChangeAspect="1"/>
          </p:cNvPicPr>
          <p:nvPr/>
        </p:nvPicPr>
        <p:blipFill>
          <a:blip r:embed="rId3">
            <a:extLst>
              <a:ext uri="{28A0092B-C50C-407E-A947-70E740481C1C}">
                <a14:useLocalDpi xmlns:a14="http://schemas.microsoft.com/office/drawing/2010/main" val="0"/>
              </a:ext>
            </a:extLst>
          </a:blip>
          <a:srcRect l="23822" r="12361"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8849731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7E0BB-1CC0-16A2-0A08-BA69C67117B4}"/>
              </a:ext>
            </a:extLst>
          </p:cNvPr>
          <p:cNvSpPr>
            <a:spLocks noGrp="1"/>
          </p:cNvSpPr>
          <p:nvPr>
            <p:ph type="title"/>
          </p:nvPr>
        </p:nvSpPr>
        <p:spPr>
          <a:xfrm>
            <a:off x="1598405" y="-140602"/>
            <a:ext cx="11018520" cy="1434415"/>
          </a:xfrm>
        </p:spPr>
        <p:txBody>
          <a:bodyPr anchor="b">
            <a:normAutofit/>
          </a:bodyPr>
          <a:lstStyle/>
          <a:p>
            <a:r>
              <a:rPr lang="en-GB" sz="4000" dirty="0">
                <a:latin typeface="Arial" panose="020B0604020202020204" pitchFamily="34" charset="0"/>
                <a:cs typeface="Arial" panose="020B0604020202020204" pitchFamily="34" charset="0"/>
              </a:rPr>
              <a:t>EVALUATING BOWBLY’S THEORY</a:t>
            </a: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AD9127D-199F-B175-2296-BB1B996EF7F3}"/>
              </a:ext>
            </a:extLst>
          </p:cNvPr>
          <p:cNvSpPr>
            <a:spLocks noGrp="1"/>
          </p:cNvSpPr>
          <p:nvPr>
            <p:ph idx="1"/>
          </p:nvPr>
        </p:nvSpPr>
        <p:spPr>
          <a:xfrm>
            <a:off x="572493" y="2071316"/>
            <a:ext cx="6713552" cy="4119172"/>
          </a:xfrm>
        </p:spPr>
        <p:txBody>
          <a:bodyPr anchor="t">
            <a:noAutofit/>
          </a:bodyPr>
          <a:lstStyle/>
          <a:p>
            <a:pPr marL="0" indent="0">
              <a:buNone/>
            </a:pPr>
            <a:r>
              <a:rPr lang="en-GB" sz="2000" b="0" i="0" u="none" strike="noStrike" dirty="0">
                <a:effectLst/>
                <a:latin typeface="Arial" panose="020B0604020202020204" pitchFamily="34" charset="0"/>
                <a:cs typeface="Arial" panose="020B0604020202020204" pitchFamily="34" charset="0"/>
              </a:rPr>
              <a:t>Bowlby's attachment theory, which emphasises foundational behaviours and internal working models developed in early childhood, explains Amira's separation anxiety and low participation. </a:t>
            </a:r>
          </a:p>
          <a:p>
            <a:pPr marL="0" indent="0">
              <a:buNone/>
            </a:pPr>
            <a:r>
              <a:rPr lang="en-GB" sz="2000" b="0" i="0" u="none" strike="noStrike" dirty="0">
                <a:effectLst/>
                <a:latin typeface="Arial" panose="020B0604020202020204" pitchFamily="34" charset="0"/>
                <a:cs typeface="Arial" panose="020B0604020202020204" pitchFamily="34" charset="0"/>
              </a:rPr>
              <a:t> It supports realistic, evidence-based nursery interventions that are practicable in health and social care practice, such as gradual separation and regular routines. </a:t>
            </a:r>
          </a:p>
          <a:p>
            <a:pPr marL="0" indent="0">
              <a:buNone/>
            </a:pPr>
            <a:r>
              <a:rPr lang="en-GB" sz="2000" dirty="0">
                <a:latin typeface="Arial" panose="020B0604020202020204" pitchFamily="34" charset="0"/>
                <a:cs typeface="Arial" panose="020B0604020202020204" pitchFamily="34" charset="0"/>
              </a:rPr>
              <a:t>However, limitations to Bowlby’s theory include possible exaggeration of caregiver bonds while under-explaining wider cultural and social factors (Rothbaum et al., 2000). </a:t>
            </a:r>
          </a:p>
          <a:p>
            <a:pPr marL="0" indent="0">
              <a:buNone/>
            </a:pPr>
            <a:r>
              <a:rPr lang="en-GB" sz="2000" dirty="0">
                <a:latin typeface="Arial" panose="020B0604020202020204" pitchFamily="34" charset="0"/>
                <a:cs typeface="Arial" panose="020B0604020202020204" pitchFamily="34" charset="0"/>
              </a:rPr>
              <a:t>A </a:t>
            </a:r>
            <a:r>
              <a:rPr lang="en-GB" sz="2000" b="0" i="0" u="none" strike="noStrike" dirty="0">
                <a:effectLst/>
                <a:latin typeface="Arial" panose="020B0604020202020204" pitchFamily="34" charset="0"/>
                <a:cs typeface="Arial" panose="020B0604020202020204" pitchFamily="34" charset="0"/>
              </a:rPr>
              <a:t>more thorough support plan can be produced by combining sociocultural and language-development viewpoints (Rothbaum et al., 2000)  (Sroufe et al., 2005).</a:t>
            </a:r>
            <a:endParaRPr lang="en-US" sz="2000" dirty="0">
              <a:latin typeface="Arial" panose="020B0604020202020204" pitchFamily="34" charset="0"/>
              <a:cs typeface="Arial" panose="020B0604020202020204" pitchFamily="34" charset="0"/>
            </a:endParaRPr>
          </a:p>
        </p:txBody>
      </p:sp>
      <p:pic>
        <p:nvPicPr>
          <p:cNvPr id="5" name="Picture 4" descr="Detective Ace At Your Service Ma'am Free Stock Photo - Public Domain ...">
            <a:extLst>
              <a:ext uri="{FF2B5EF4-FFF2-40B4-BE49-F238E27FC236}">
                <a16:creationId xmlns:a16="http://schemas.microsoft.com/office/drawing/2014/main" id="{5EF82FCC-24B7-EF88-0D26-A60C593D2B93}"/>
              </a:ext>
            </a:extLst>
          </p:cNvPr>
          <p:cNvPicPr>
            <a:picLocks noChangeAspect="1"/>
          </p:cNvPicPr>
          <p:nvPr/>
        </p:nvPicPr>
        <p:blipFill>
          <a:blip r:embed="rId2">
            <a:extLst>
              <a:ext uri="{28A0092B-C50C-407E-A947-70E740481C1C}">
                <a14:useLocalDpi xmlns:a14="http://schemas.microsoft.com/office/drawing/2010/main" val="0"/>
              </a:ext>
            </a:extLst>
          </a:blip>
          <a:srcRect l="2296" r="33858"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154980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Kindergarten Teacher Teaching">
            <a:extLst>
              <a:ext uri="{FF2B5EF4-FFF2-40B4-BE49-F238E27FC236}">
                <a16:creationId xmlns:a16="http://schemas.microsoft.com/office/drawing/2014/main" id="{1A98DB76-456C-869E-9353-C37827CC5DEF}"/>
              </a:ext>
            </a:extLst>
          </p:cNvPr>
          <p:cNvPicPr>
            <a:picLocks noChangeAspect="1"/>
          </p:cNvPicPr>
          <p:nvPr/>
        </p:nvPicPr>
        <p:blipFill>
          <a:blip r:embed="rId2">
            <a:extLst>
              <a:ext uri="{28A0092B-C50C-407E-A947-70E740481C1C}">
                <a14:useLocalDpi xmlns:a14="http://schemas.microsoft.com/office/drawing/2010/main" val="0"/>
              </a:ext>
            </a:extLst>
          </a:blip>
          <a:srcRect l="5884" r="-1" b="-1"/>
          <a:stretch>
            <a:fillRect/>
          </a:stretch>
        </p:blipFill>
        <p:spPr>
          <a:xfrm>
            <a:off x="2574522" y="80267"/>
            <a:ext cx="9530391" cy="6697466"/>
          </a:xfrm>
          <a:prstGeom prst="rect">
            <a:avLst/>
          </a:prstGeom>
        </p:spPr>
      </p:pic>
      <p:sp>
        <p:nvSpPr>
          <p:cNvPr id="2" name="Title 1">
            <a:extLst>
              <a:ext uri="{FF2B5EF4-FFF2-40B4-BE49-F238E27FC236}">
                <a16:creationId xmlns:a16="http://schemas.microsoft.com/office/drawing/2014/main" id="{57B3818E-7B5E-11F6-790F-8511E4F30420}"/>
              </a:ext>
            </a:extLst>
          </p:cNvPr>
          <p:cNvSpPr>
            <a:spLocks noGrp="1"/>
          </p:cNvSpPr>
          <p:nvPr>
            <p:ph type="title"/>
          </p:nvPr>
        </p:nvSpPr>
        <p:spPr>
          <a:xfrm>
            <a:off x="1776319" y="238902"/>
            <a:ext cx="7893325" cy="1899912"/>
          </a:xfrm>
        </p:spPr>
        <p:txBody>
          <a:bodyPr>
            <a:normAutofit/>
          </a:bodyPr>
          <a:lstStyle/>
          <a:p>
            <a:r>
              <a:rPr lang="en-GB" dirty="0">
                <a:latin typeface="Arial" panose="020B0604020202020204" pitchFamily="34" charset="0"/>
                <a:cs typeface="Arial" panose="020B0604020202020204" pitchFamily="34" charset="0"/>
              </a:rPr>
              <a:t>INTERVENTION TO SUPPORT AMIRA’S DEVELOPMENT</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FDDFD81-22AB-AA03-2DFC-1D21CF50420A}"/>
              </a:ext>
            </a:extLst>
          </p:cNvPr>
          <p:cNvSpPr>
            <a:spLocks noGrp="1"/>
          </p:cNvSpPr>
          <p:nvPr>
            <p:ph idx="1"/>
          </p:nvPr>
        </p:nvSpPr>
        <p:spPr>
          <a:xfrm>
            <a:off x="174171" y="1386159"/>
            <a:ext cx="5695493" cy="5232939"/>
          </a:xfrm>
        </p:spPr>
        <p:txBody>
          <a:bodyPr>
            <a:noAutofit/>
          </a:bodyPr>
          <a:lstStyle/>
          <a:p>
            <a:pPr marL="0" indent="0">
              <a:buNone/>
            </a:pPr>
            <a:r>
              <a:rPr lang="en-GB" sz="2000" b="1" dirty="0">
                <a:solidFill>
                  <a:schemeClr val="tx1"/>
                </a:solidFill>
                <a:latin typeface="Arial" panose="020B0604020202020204" pitchFamily="34" charset="0"/>
                <a:cs typeface="Arial" panose="020B0604020202020204" pitchFamily="34" charset="0"/>
              </a:rPr>
              <a:t>A strategical intervention can be designed for Amira to transition comfortable into her new environment.</a:t>
            </a:r>
          </a:p>
          <a:p>
            <a:pPr marL="0" indent="0">
              <a:buNone/>
            </a:pPr>
            <a:r>
              <a:rPr lang="en-GB" sz="2000" b="1" dirty="0">
                <a:solidFill>
                  <a:schemeClr val="tx1"/>
                </a:solidFill>
                <a:latin typeface="Arial" panose="020B0604020202020204" pitchFamily="34" charset="0"/>
                <a:cs typeface="Arial" panose="020B0604020202020204" pitchFamily="34" charset="0"/>
              </a:rPr>
              <a:t>This can include:</a:t>
            </a:r>
          </a:p>
          <a:p>
            <a:pPr marL="0" indent="0">
              <a:buNone/>
            </a:pPr>
            <a:r>
              <a:rPr lang="en-GB" sz="2000" b="1" dirty="0">
                <a:solidFill>
                  <a:schemeClr val="tx1"/>
                </a:solidFill>
                <a:latin typeface="Arial" panose="020B0604020202020204" pitchFamily="34" charset="0"/>
                <a:cs typeface="Arial" panose="020B0604020202020204" pitchFamily="34" charset="0"/>
              </a:rPr>
              <a:t>-Maintaining</a:t>
            </a:r>
            <a:r>
              <a:rPr lang="en-GB" sz="2000" b="1" i="0" u="none" strike="noStrike" dirty="0">
                <a:solidFill>
                  <a:schemeClr val="tx1"/>
                </a:solidFill>
                <a:effectLst/>
                <a:latin typeface="Arial" panose="020B0604020202020204" pitchFamily="34" charset="0"/>
                <a:cs typeface="Arial" panose="020B0604020202020204" pitchFamily="34" charset="0"/>
              </a:rPr>
              <a:t> regular routines</a:t>
            </a:r>
          </a:p>
          <a:p>
            <a:pPr marL="0" indent="0">
              <a:buNone/>
            </a:pPr>
            <a:r>
              <a:rPr lang="en-GB" sz="2000" b="1" i="0" u="none" strike="noStrike" dirty="0">
                <a:solidFill>
                  <a:schemeClr val="tx1"/>
                </a:solidFill>
                <a:effectLst/>
                <a:latin typeface="Arial" panose="020B0604020202020204" pitchFamily="34" charset="0"/>
                <a:cs typeface="Arial" panose="020B0604020202020204" pitchFamily="34" charset="0"/>
              </a:rPr>
              <a:t>-Reducing anxiety through gradual separation </a:t>
            </a:r>
          </a:p>
          <a:p>
            <a:pPr marL="0" indent="0">
              <a:buNone/>
            </a:pPr>
            <a:r>
              <a:rPr lang="en-GB" sz="2000" b="1" dirty="0">
                <a:solidFill>
                  <a:schemeClr val="tx1"/>
                </a:solidFill>
                <a:latin typeface="Arial" panose="020B0604020202020204" pitchFamily="34" charset="0"/>
                <a:cs typeface="Arial" panose="020B0604020202020204" pitchFamily="34" charset="0"/>
              </a:rPr>
              <a:t>-P</a:t>
            </a:r>
            <a:r>
              <a:rPr lang="en-GB" sz="2000" b="1" i="0" u="none" strike="noStrike" dirty="0">
                <a:solidFill>
                  <a:schemeClr val="tx1"/>
                </a:solidFill>
                <a:effectLst/>
                <a:latin typeface="Arial" panose="020B0604020202020204" pitchFamily="34" charset="0"/>
                <a:cs typeface="Arial" panose="020B0604020202020204" pitchFamily="34" charset="0"/>
              </a:rPr>
              <a:t>roviding consistent care through a key worker</a:t>
            </a:r>
          </a:p>
          <a:p>
            <a:pPr marL="0" indent="0">
              <a:buNone/>
            </a:pPr>
            <a:r>
              <a:rPr lang="en-GB" sz="2000" b="1" i="0" u="none" strike="noStrike" dirty="0">
                <a:solidFill>
                  <a:schemeClr val="tx1"/>
                </a:solidFill>
                <a:effectLst/>
                <a:latin typeface="Arial" panose="020B0604020202020204" pitchFamily="34" charset="0"/>
                <a:cs typeface="Arial" panose="020B0604020202020204" pitchFamily="34" charset="0"/>
              </a:rPr>
              <a:t>Using transitional items can also help create a link between the nursery and the home.</a:t>
            </a:r>
          </a:p>
          <a:p>
            <a:pPr marL="0" indent="0">
              <a:buNone/>
            </a:pPr>
            <a:r>
              <a:rPr lang="en-GB" sz="2000" b="1" i="0" u="none" strike="noStrike" dirty="0">
                <a:solidFill>
                  <a:schemeClr val="tx1"/>
                </a:solidFill>
                <a:effectLst/>
                <a:latin typeface="Arial" panose="020B0604020202020204" pitchFamily="34" charset="0"/>
                <a:cs typeface="Arial" panose="020B0604020202020204" pitchFamily="34" charset="0"/>
              </a:rPr>
              <a:t> Peer involvement can also be enhanced by small, supervised group play, and communication </a:t>
            </a:r>
            <a:r>
              <a:rPr lang="en-GB" sz="2000" b="1" dirty="0">
                <a:solidFill>
                  <a:schemeClr val="tx1"/>
                </a:solidFill>
                <a:latin typeface="Arial" panose="020B0604020202020204" pitchFamily="34" charset="0"/>
                <a:cs typeface="Arial" panose="020B0604020202020204" pitchFamily="34" charset="0"/>
              </a:rPr>
              <a:t>can be improved </a:t>
            </a:r>
            <a:r>
              <a:rPr lang="en-GB" sz="2000" b="1" i="0" u="none" strike="noStrike" dirty="0">
                <a:solidFill>
                  <a:schemeClr val="tx1"/>
                </a:solidFill>
                <a:effectLst/>
                <a:latin typeface="Arial" panose="020B0604020202020204" pitchFamily="34" charset="0"/>
                <a:cs typeface="Arial" panose="020B0604020202020204" pitchFamily="34" charset="0"/>
              </a:rPr>
              <a:t>by language-rich activities.</a:t>
            </a:r>
          </a:p>
          <a:p>
            <a:pPr marL="0" indent="0">
              <a:buNone/>
            </a:pPr>
            <a:endParaRPr lang="en-US" sz="2000" dirty="0"/>
          </a:p>
        </p:txBody>
      </p:sp>
    </p:spTree>
    <p:extLst>
      <p:ext uri="{BB962C8B-B14F-4D97-AF65-F5344CB8AC3E}">
        <p14:creationId xmlns:p14="http://schemas.microsoft.com/office/powerpoint/2010/main" val="36430329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67DF4-D8E5-E73E-A913-82C15CBEF95F}"/>
              </a:ext>
            </a:extLst>
          </p:cNvPr>
          <p:cNvSpPr>
            <a:spLocks noGrp="1"/>
          </p:cNvSpPr>
          <p:nvPr>
            <p:ph type="title"/>
          </p:nvPr>
        </p:nvSpPr>
        <p:spPr>
          <a:xfrm>
            <a:off x="1698171" y="0"/>
            <a:ext cx="10210800" cy="1426028"/>
          </a:xfrm>
        </p:spPr>
        <p:txBody>
          <a:bodyPr anchor="b">
            <a:normAutofit/>
          </a:bodyPr>
          <a:lstStyle/>
          <a:p>
            <a:r>
              <a:rPr lang="en-GB" sz="4000" dirty="0">
                <a:latin typeface="Arial" panose="020B0604020202020204" pitchFamily="34" charset="0"/>
                <a:cs typeface="Arial" panose="020B0604020202020204" pitchFamily="34" charset="0"/>
              </a:rPr>
              <a:t>CONCLUSION</a:t>
            </a:r>
            <a:endParaRPr lang="en-US"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181C082-C013-C581-6640-E34B3E82EB5F}"/>
              </a:ext>
            </a:extLst>
          </p:cNvPr>
          <p:cNvSpPr>
            <a:spLocks noGrp="1"/>
          </p:cNvSpPr>
          <p:nvPr>
            <p:ph idx="1"/>
          </p:nvPr>
        </p:nvSpPr>
        <p:spPr>
          <a:xfrm>
            <a:off x="670464" y="1755630"/>
            <a:ext cx="6713552" cy="4119172"/>
          </a:xfrm>
        </p:spPr>
        <p:txBody>
          <a:bodyPr anchor="t">
            <a:noAutofit/>
          </a:bodyPr>
          <a:lstStyle/>
          <a:p>
            <a:pPr marL="0" indent="0">
              <a:buNone/>
            </a:pPr>
            <a:endParaRPr lang="en-GB" sz="2000" dirty="0"/>
          </a:p>
          <a:p>
            <a:pPr marL="0" indent="0">
              <a:buNone/>
            </a:pPr>
            <a:r>
              <a:rPr lang="en-US" sz="2000" dirty="0">
                <a:latin typeface="Arial" panose="020B0604020202020204" pitchFamily="34" charset="0"/>
                <a:cs typeface="Arial" panose="020B0604020202020204" pitchFamily="34" charset="0"/>
              </a:rPr>
              <a:t>In conclusion, supporting Amira’s transition into nursery requires close cooperation between parents and key workers to maintain consistency and strengthen her sense of security</a:t>
            </a:r>
            <a:r>
              <a:rPr lang="en-GB" sz="2000" dirty="0">
                <a:latin typeface="Arial" panose="020B0604020202020204" pitchFamily="34" charset="0"/>
                <a:cs typeface="Arial" panose="020B0604020202020204" pitchFamily="34" charset="0"/>
              </a:rPr>
              <a:t>.</a:t>
            </a:r>
          </a:p>
          <a:p>
            <a:pPr marL="0" indent="0">
              <a:buNone/>
            </a:pPr>
            <a:r>
              <a:rPr lang="en-US" sz="2000" dirty="0" err="1">
                <a:latin typeface="Arial" panose="020B0604020202020204" pitchFamily="34" charset="0"/>
                <a:cs typeface="Arial" panose="020B0604020202020204" pitchFamily="34" charset="0"/>
              </a:rPr>
              <a:t>Bowlby's</a:t>
            </a:r>
            <a:r>
              <a:rPr lang="en-US" sz="2000" dirty="0">
                <a:latin typeface="Arial" panose="020B0604020202020204" pitchFamily="34" charset="0"/>
                <a:cs typeface="Arial" panose="020B0604020202020204" pitchFamily="34" charset="0"/>
              </a:rPr>
              <a:t> attachment theory offers a useful foundation for comprehending her separation anxiety and suggesting useful solutions including responsive caregiving, progressive separation, and regular routines. In addition to supporting Amira's emotional, social, and cognitive development, nurseries can help other kids experiencing similar challenges develop courage and healthy relationships by incorporating these techniques into everyday life (</a:t>
            </a:r>
            <a:r>
              <a:rPr lang="en-US" sz="2000" dirty="0" err="1">
                <a:latin typeface="Arial" panose="020B0604020202020204" pitchFamily="34" charset="0"/>
                <a:cs typeface="Arial" panose="020B0604020202020204" pitchFamily="34" charset="0"/>
              </a:rPr>
              <a:t>Zeanah</a:t>
            </a:r>
            <a:r>
              <a:rPr lang="en-US" sz="2000" dirty="0">
                <a:latin typeface="Arial" panose="020B0604020202020204" pitchFamily="34" charset="0"/>
                <a:cs typeface="Arial" panose="020B0604020202020204" pitchFamily="34" charset="0"/>
              </a:rPr>
              <a:t> and Gleason, 2015).</a:t>
            </a:r>
          </a:p>
        </p:txBody>
      </p:sp>
      <p:pic>
        <p:nvPicPr>
          <p:cNvPr id="4" name="Picture 3" descr="pensar icono de vector 20368427 Vector en Vecteezy">
            <a:extLst>
              <a:ext uri="{FF2B5EF4-FFF2-40B4-BE49-F238E27FC236}">
                <a16:creationId xmlns:a16="http://schemas.microsoft.com/office/drawing/2014/main" id="{405A000A-66F2-60D0-20D6-8AE46DA6C0F7}"/>
              </a:ext>
            </a:extLst>
          </p:cNvPr>
          <p:cNvPicPr>
            <a:picLocks noChangeAspect="1"/>
          </p:cNvPicPr>
          <p:nvPr/>
        </p:nvPicPr>
        <p:blipFill>
          <a:blip r:embed="rId2">
            <a:extLst>
              <a:ext uri="{28A0092B-C50C-407E-A947-70E740481C1C}">
                <a14:useLocalDpi xmlns:a14="http://schemas.microsoft.com/office/drawing/2010/main" val="0"/>
              </a:ext>
            </a:extLst>
          </a:blip>
          <a:srcRect r="4" b="775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900613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21FBA-73D4-8921-87DB-E100030E88E3}"/>
              </a:ext>
            </a:extLst>
          </p:cNvPr>
          <p:cNvSpPr>
            <a:spLocks noGrp="1"/>
          </p:cNvSpPr>
          <p:nvPr>
            <p:ph type="title"/>
          </p:nvPr>
        </p:nvSpPr>
        <p:spPr>
          <a:xfrm>
            <a:off x="2182727" y="-105233"/>
            <a:ext cx="8911687" cy="1280890"/>
          </a:xfrm>
        </p:spPr>
        <p:txBody>
          <a:bodyPr>
            <a:normAutofit/>
          </a:bodyPr>
          <a:lstStyle/>
          <a:p>
            <a:r>
              <a:rPr lang="en-GB" dirty="0">
                <a:latin typeface="Arial" panose="020B0604020202020204" pitchFamily="34" charset="0"/>
                <a:cs typeface="Arial" panose="020B0604020202020204" pitchFamily="34" charset="0"/>
              </a:rPr>
              <a:t>REFERENCES</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9B1C40F-00E9-EAB1-C634-BD3540FA0B7B}"/>
              </a:ext>
            </a:extLst>
          </p:cNvPr>
          <p:cNvSpPr>
            <a:spLocks noGrp="1"/>
          </p:cNvSpPr>
          <p:nvPr>
            <p:ph idx="1"/>
          </p:nvPr>
        </p:nvSpPr>
        <p:spPr>
          <a:xfrm>
            <a:off x="2618156" y="1110343"/>
            <a:ext cx="8915400" cy="3777622"/>
          </a:xfrm>
        </p:spPr>
        <p:txBody>
          <a:bodyPr>
            <a:normAutofit fontScale="25000" lnSpcReduction="20000"/>
          </a:bodyPr>
          <a:lstStyle/>
          <a:p>
            <a:pPr marL="514350" indent="-514350">
              <a:buFont typeface="+mj-lt"/>
              <a:buAutoNum type="arabicPeriod"/>
            </a:pPr>
            <a:r>
              <a:rPr lang="en-GB" sz="8000" dirty="0">
                <a:latin typeface="Arial" panose="020B0604020202020204" pitchFamily="34" charset="0"/>
                <a:cs typeface="Arial" panose="020B0604020202020204" pitchFamily="34" charset="0"/>
              </a:rPr>
              <a:t>Ainsworth, M.D.S., </a:t>
            </a:r>
            <a:r>
              <a:rPr lang="en-GB" sz="8000" dirty="0" err="1">
                <a:latin typeface="Arial" panose="020B0604020202020204" pitchFamily="34" charset="0"/>
                <a:cs typeface="Arial" panose="020B0604020202020204" pitchFamily="34" charset="0"/>
              </a:rPr>
              <a:t>Blehar</a:t>
            </a:r>
            <a:r>
              <a:rPr lang="en-GB" sz="8000" dirty="0">
                <a:latin typeface="Arial" panose="020B0604020202020204" pitchFamily="34" charset="0"/>
                <a:cs typeface="Arial" panose="020B0604020202020204" pitchFamily="34" charset="0"/>
              </a:rPr>
              <a:t>, M.C., Waters, E. and Wall, S. (1978) Patterns of Attachment: A Psychological Study of the Strange Situation. Hillsdale, NJ: Lawrence </a:t>
            </a:r>
            <a:r>
              <a:rPr lang="en-GB" sz="8000" dirty="0" err="1">
                <a:latin typeface="Arial" panose="020B0604020202020204" pitchFamily="34" charset="0"/>
                <a:cs typeface="Arial" panose="020B0604020202020204" pitchFamily="34" charset="0"/>
              </a:rPr>
              <a:t>Erlbaum</a:t>
            </a:r>
            <a:r>
              <a:rPr lang="en-GB" sz="8000" dirty="0">
                <a:latin typeface="Arial" panose="020B0604020202020204" pitchFamily="34" charset="0"/>
                <a:cs typeface="Arial" panose="020B0604020202020204" pitchFamily="34" charset="0"/>
              </a:rPr>
              <a:t> Associates</a:t>
            </a:r>
          </a:p>
          <a:p>
            <a:pPr marL="514350" indent="-514350">
              <a:buFont typeface="+mj-lt"/>
              <a:buAutoNum type="arabicPeriod"/>
            </a:pPr>
            <a:r>
              <a:rPr lang="en-GB" sz="8000" dirty="0" err="1">
                <a:latin typeface="Arial" panose="020B0604020202020204" pitchFamily="34" charset="0"/>
                <a:cs typeface="Arial" panose="020B0604020202020204" pitchFamily="34" charset="0"/>
              </a:rPr>
              <a:t>Bowlby</a:t>
            </a:r>
            <a:r>
              <a:rPr lang="en-GB" sz="8000" dirty="0">
                <a:latin typeface="Arial" panose="020B0604020202020204" pitchFamily="34" charset="0"/>
                <a:cs typeface="Arial" panose="020B0604020202020204" pitchFamily="34" charset="0"/>
              </a:rPr>
              <a:t>, 1969) → </a:t>
            </a:r>
            <a:r>
              <a:rPr lang="en-GB" sz="8000" dirty="0" err="1">
                <a:latin typeface="Arial" panose="020B0604020202020204" pitchFamily="34" charset="0"/>
                <a:cs typeface="Arial" panose="020B0604020202020204" pitchFamily="34" charset="0"/>
              </a:rPr>
              <a:t>Bowlby</a:t>
            </a:r>
            <a:r>
              <a:rPr lang="en-GB" sz="8000" dirty="0">
                <a:latin typeface="Arial" panose="020B0604020202020204" pitchFamily="34" charset="0"/>
                <a:cs typeface="Arial" panose="020B0604020202020204" pitchFamily="34" charset="0"/>
              </a:rPr>
              <a:t>, J. (1969) Attachment and Loss: Volume 1. Attachment.</a:t>
            </a:r>
          </a:p>
          <a:p>
            <a:pPr marL="514350" indent="-514350">
              <a:buFont typeface="+mj-lt"/>
              <a:buAutoNum type="arabicPeriod"/>
            </a:pPr>
            <a:r>
              <a:rPr lang="en-GB" sz="8000" dirty="0">
                <a:latin typeface="Arial" panose="020B0604020202020204" pitchFamily="34" charset="0"/>
                <a:cs typeface="Arial" panose="020B0604020202020204" pitchFamily="34" charset="0"/>
              </a:rPr>
              <a:t>Cassidy, J. and Shaver, P.R. (eds.) (2016) Handbook of attachment: Theory, research, and clinical applications. 3rd </a:t>
            </a:r>
            <a:r>
              <a:rPr lang="en-GB" sz="8000" dirty="0" err="1">
                <a:latin typeface="Arial" panose="020B0604020202020204" pitchFamily="34" charset="0"/>
                <a:cs typeface="Arial" panose="020B0604020202020204" pitchFamily="34" charset="0"/>
              </a:rPr>
              <a:t>edn</a:t>
            </a:r>
            <a:r>
              <a:rPr lang="en-GB" sz="8000" dirty="0">
                <a:latin typeface="Arial" panose="020B0604020202020204" pitchFamily="34" charset="0"/>
                <a:cs typeface="Arial" panose="020B0604020202020204" pitchFamily="34" charset="0"/>
              </a:rPr>
              <a:t>. New York: Guilford Press.</a:t>
            </a:r>
          </a:p>
          <a:p>
            <a:pPr marL="514350" indent="-514350">
              <a:buFont typeface="+mj-lt"/>
              <a:buAutoNum type="arabicPeriod"/>
            </a:pPr>
            <a:r>
              <a:rPr lang="en-GB" sz="8000" dirty="0" err="1">
                <a:latin typeface="Arial" panose="020B0604020202020204" pitchFamily="34" charset="0"/>
                <a:cs typeface="Arial" panose="020B0604020202020204" pitchFamily="34" charset="0"/>
              </a:rPr>
              <a:t>Rothbaum</a:t>
            </a:r>
            <a:r>
              <a:rPr lang="en-GB" sz="8000" dirty="0">
                <a:latin typeface="Arial" panose="020B0604020202020204" pitchFamily="34" charset="0"/>
                <a:cs typeface="Arial" panose="020B0604020202020204" pitchFamily="34" charset="0"/>
              </a:rPr>
              <a:t>, F., Weisz, J., </a:t>
            </a:r>
            <a:r>
              <a:rPr lang="en-GB" sz="8000" dirty="0" err="1">
                <a:latin typeface="Arial" panose="020B0604020202020204" pitchFamily="34" charset="0"/>
                <a:cs typeface="Arial" panose="020B0604020202020204" pitchFamily="34" charset="0"/>
              </a:rPr>
              <a:t>Pott</a:t>
            </a:r>
            <a:r>
              <a:rPr lang="en-GB" sz="8000" dirty="0">
                <a:latin typeface="Arial" panose="020B0604020202020204" pitchFamily="34" charset="0"/>
                <a:cs typeface="Arial" panose="020B0604020202020204" pitchFamily="34" charset="0"/>
              </a:rPr>
              <a:t>, M., </a:t>
            </a:r>
            <a:r>
              <a:rPr lang="en-GB" sz="8000" dirty="0" err="1">
                <a:latin typeface="Arial" panose="020B0604020202020204" pitchFamily="34" charset="0"/>
                <a:cs typeface="Arial" panose="020B0604020202020204" pitchFamily="34" charset="0"/>
              </a:rPr>
              <a:t>Miyake</a:t>
            </a:r>
            <a:r>
              <a:rPr lang="en-GB" sz="8000" dirty="0">
                <a:latin typeface="Arial" panose="020B0604020202020204" pitchFamily="34" charset="0"/>
                <a:cs typeface="Arial" panose="020B0604020202020204" pitchFamily="34" charset="0"/>
              </a:rPr>
              <a:t>, K. and Morelli, G. (2000) ‘Attachment and culture: Security in the United States and Japan’, American Psychologist, 55(10), pp. 1063–1074.</a:t>
            </a:r>
          </a:p>
          <a:p>
            <a:pPr marL="514350" indent="-514350">
              <a:buFont typeface="+mj-lt"/>
              <a:buAutoNum type="arabicPeriod"/>
            </a:pPr>
            <a:r>
              <a:rPr lang="en-GB" sz="8000" dirty="0">
                <a:latin typeface="Arial" panose="020B0604020202020204" pitchFamily="34" charset="0"/>
                <a:cs typeface="Arial" panose="020B0604020202020204" pitchFamily="34" charset="0"/>
              </a:rPr>
              <a:t>Rutter, M. (2006) ‘Implications of resilience concepts for scientific understanding’, Annals of the New York Academy of Sciences, 1094(1), pp. 1–12.</a:t>
            </a:r>
          </a:p>
          <a:p>
            <a:pPr marL="514350" indent="-514350">
              <a:buFont typeface="+mj-lt"/>
              <a:buAutoNum type="arabicPeriod"/>
            </a:pPr>
            <a:r>
              <a:rPr lang="en-GB" sz="8000" dirty="0" err="1">
                <a:latin typeface="Arial" panose="020B0604020202020204" pitchFamily="34" charset="0"/>
                <a:cs typeface="Arial" panose="020B0604020202020204" pitchFamily="34" charset="0"/>
              </a:rPr>
              <a:t>Sroufe</a:t>
            </a:r>
            <a:r>
              <a:rPr lang="en-GB" sz="8000" dirty="0">
                <a:latin typeface="Arial" panose="020B0604020202020204" pitchFamily="34" charset="0"/>
                <a:cs typeface="Arial" panose="020B0604020202020204" pitchFamily="34" charset="0"/>
              </a:rPr>
              <a:t>,.A., </a:t>
            </a:r>
            <a:r>
              <a:rPr lang="en-GB" sz="8000" dirty="0" err="1">
                <a:latin typeface="Arial" panose="020B0604020202020204" pitchFamily="34" charset="0"/>
                <a:cs typeface="Arial" panose="020B0604020202020204" pitchFamily="34" charset="0"/>
              </a:rPr>
              <a:t>Egeland</a:t>
            </a:r>
            <a:r>
              <a:rPr lang="en-GB" sz="8000" dirty="0">
                <a:latin typeface="Arial" panose="020B0604020202020204" pitchFamily="34" charset="0"/>
                <a:cs typeface="Arial" panose="020B0604020202020204" pitchFamily="34" charset="0"/>
              </a:rPr>
              <a:t>, B., Carlson, E. and Collins, W.A. (2005) The Development of the Person: The Minnesota Study of Risk and Adaptation from Birth to Adulthood. New York: Guilford Press.</a:t>
            </a:r>
          </a:p>
          <a:p>
            <a:pPr marL="514350" indent="-514350">
              <a:buFont typeface="+mj-lt"/>
              <a:buAutoNum type="arabicPeriod"/>
            </a:pPr>
            <a:r>
              <a:rPr lang="en-GB" sz="8000" dirty="0" err="1">
                <a:latin typeface="Arial" panose="020B0604020202020204" pitchFamily="34" charset="0"/>
                <a:cs typeface="Arial" panose="020B0604020202020204" pitchFamily="34" charset="0"/>
              </a:rPr>
              <a:t>Zeanah</a:t>
            </a:r>
            <a:r>
              <a:rPr lang="en-GB" sz="8000" dirty="0">
                <a:latin typeface="Arial" panose="020B0604020202020204" pitchFamily="34" charset="0"/>
                <a:cs typeface="Arial" panose="020B0604020202020204" pitchFamily="34" charset="0"/>
              </a:rPr>
              <a:t>, C.H. and Gleason, M.M. (2015) ‘Attachment disorders in early childhood: clinical and research issues’, Journal of Child Psychology and Psychiatry, 56(3), pp. 207–223.</a:t>
            </a:r>
          </a:p>
          <a:p>
            <a:pPr marL="514350" indent="-514350">
              <a:buFont typeface="+mj-lt"/>
              <a:buAutoNum type="arabicPeriod"/>
            </a:pPr>
            <a:endParaRPr lang="en-GB" sz="80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63971965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d39b1c562c734f8ba64b72f3174cdf47">
  <xsd:schema xmlns:xsd="http://www.w3.org/2001/XMLSchema" xmlns:xs="http://www.w3.org/2001/XMLSchema" xmlns:p="http://schemas.microsoft.com/office/2006/metadata/properties" xmlns:ns3="ccfc14db-0f45-423b-b2f5-752f8f8a0ada" targetNamespace="http://schemas.microsoft.com/office/2006/metadata/properties" ma:root="true" ma:fieldsID="2312fecea72026245a9e801c621967ca" ns3:_="">
    <xsd:import namespace="ccfc14db-0f45-423b-b2f5-752f8f8a0ada"/>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EB8109D8-F414-47B6-B1EA-0DFB090E52C8}">
  <ds:schemaRefs>
    <ds:schemaRef ds:uri="http://schemas.microsoft.com/sharepoint/v3/contenttype/forms"/>
  </ds:schemaRefs>
</ds:datastoreItem>
</file>

<file path=customXml/itemProps2.xml><?xml version="1.0" encoding="utf-8"?>
<ds:datastoreItem xmlns:ds="http://schemas.openxmlformats.org/officeDocument/2006/customXml" ds:itemID="{8DA508C3-8ED3-4584-894F-933F6304D65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4848B45-901B-472E-8225-20C67BF5B03F}">
  <ds:schemaRefs>
    <ds:schemaRef ds:uri="http://schemas.microsoft.com/office/2006/metadata/properties"/>
    <ds:schemaRef ds:uri="http://www.w3.org/XML/1998/namespace"/>
    <ds:schemaRef ds:uri="http://schemas.microsoft.com/office/2006/documentManagement/types"/>
    <ds:schemaRef ds:uri="http://purl.org/dc/elements/1.1/"/>
    <ds:schemaRef ds:uri="http://purl.org/dc/dcmitype/"/>
    <ds:schemaRef ds:uri="http://purl.org/dc/terms/"/>
    <ds:schemaRef ds:uri="http://schemas.microsoft.com/office/infopath/2007/PartnerControls"/>
    <ds:schemaRef ds:uri="http://schemas.openxmlformats.org/package/2006/metadata/core-properties"/>
    <ds:schemaRef ds:uri="ccfc14db-0f45-423b-b2f5-752f8f8a0ada"/>
  </ds:schemaRefs>
</ds:datastoreItem>
</file>

<file path=docProps/app.xml><?xml version="1.0" encoding="utf-8"?>
<Properties xmlns="http://schemas.openxmlformats.org/officeDocument/2006/extended-properties" xmlns:vt="http://schemas.openxmlformats.org/officeDocument/2006/docPropsVTypes">
  <Template>Wisp</Template>
  <TotalTime>85</TotalTime>
  <Words>792</Words>
  <Application>Microsoft Office PowerPoint</Application>
  <PresentationFormat>Widescreen</PresentationFormat>
  <Paragraphs>42</Paragraphs>
  <Slides>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Arial</vt:lpstr>
      <vt:lpstr>Century Gothic</vt:lpstr>
      <vt:lpstr>Wingdings 3</vt:lpstr>
      <vt:lpstr>Wisp</vt:lpstr>
      <vt:lpstr>PowerPoint Presentation</vt:lpstr>
      <vt:lpstr>INTRODUCTION</vt:lpstr>
      <vt:lpstr>BIOLOGICAL AND ENVIRONMENTAL FACTORS</vt:lpstr>
      <vt:lpstr>EVALUATING BOWBLY’S THEORY</vt:lpstr>
      <vt:lpstr>INTERVENTION TO SUPPORT AMIRA’S DEVELOPMENT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Stevenson Omobude Agbonaye (2426680)</cp:lastModifiedBy>
  <cp:revision>6</cp:revision>
  <dcterms:created xsi:type="dcterms:W3CDTF">2025-09-24T05:54:30Z</dcterms:created>
  <dcterms:modified xsi:type="dcterms:W3CDTF">2025-10-06T23:03:01Z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