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3EBC00-E7BC-4CB9-9E0B-92FC4E949D68}" v="29" dt="2022-11-04T18:04:02.048"/>
    <p1510:client id="{27E13F83-A0A2-E9FC-CD89-026EF6F22136}" v="133" dt="2022-11-12T20:05:48.830"/>
    <p1510:client id="{3409802E-0A24-A097-D847-1697266B087F}" v="32" dt="2022-11-18T09:31:49.541"/>
    <p1510:client id="{602B8213-AF77-C33B-6199-852159B42762}" v="600" dt="2022-11-18T11:32:03.024"/>
    <p1510:client id="{911FAC45-1BA1-BDE3-5DE5-BEA9E08ADE88}" v="72" dt="2022-11-12T18:54:57.250"/>
    <p1510:client id="{A4D736C9-55C9-AFE1-BA58-55680EB739D7}" v="3" dt="2022-11-12T19:53:33.8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1" d="100"/>
          <a:sy n="81" d="100"/>
        </p:scale>
        <p:origin x="72" y="4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beya Begum (2209407)" userId="2b285af6-8419-424b-80a8-c25efa3d57ed" providerId="ADAL" clId="{263EBC00-E7BC-4CB9-9E0B-92FC4E949D68}"/>
    <pc:docChg chg="undo custSel modSld">
      <pc:chgData name="Rabeya Begum (2209407)" userId="2b285af6-8419-424b-80a8-c25efa3d57ed" providerId="ADAL" clId="{263EBC00-E7BC-4CB9-9E0B-92FC4E949D68}" dt="2022-11-04T20:05:13.657" v="1126" actId="20577"/>
      <pc:docMkLst>
        <pc:docMk/>
      </pc:docMkLst>
      <pc:sldChg chg="modSp mod">
        <pc:chgData name="Rabeya Begum (2209407)" userId="2b285af6-8419-424b-80a8-c25efa3d57ed" providerId="ADAL" clId="{263EBC00-E7BC-4CB9-9E0B-92FC4E949D68}" dt="2022-11-04T20:05:13.657" v="1126" actId="20577"/>
        <pc:sldMkLst>
          <pc:docMk/>
          <pc:sldMk cId="1147010734" sldId="257"/>
        </pc:sldMkLst>
        <pc:graphicFrameChg chg="mod modGraphic">
          <ac:chgData name="Rabeya Begum (2209407)" userId="2b285af6-8419-424b-80a8-c25efa3d57ed" providerId="ADAL" clId="{263EBC00-E7BC-4CB9-9E0B-92FC4E949D68}" dt="2022-11-04T20:05:13.657" v="1126" actId="20577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Rabeya Begum (2209407)" userId="S::2209407@student.uwtsd.ac.uk::2b285af6-8419-424b-80a8-c25efa3d57ed" providerId="AD" clId="Web-{3409802E-0A24-A097-D847-1697266B087F}"/>
    <pc:docChg chg="modSld">
      <pc:chgData name="Rabeya Begum (2209407)" userId="S::2209407@student.uwtsd.ac.uk::2b285af6-8419-424b-80a8-c25efa3d57ed" providerId="AD" clId="Web-{3409802E-0A24-A097-D847-1697266B087F}" dt="2022-11-18T09:31:49.541" v="31"/>
      <pc:docMkLst>
        <pc:docMk/>
      </pc:docMkLst>
      <pc:sldChg chg="modSp">
        <pc:chgData name="Rabeya Begum (2209407)" userId="S::2209407@student.uwtsd.ac.uk::2b285af6-8419-424b-80a8-c25efa3d57ed" providerId="AD" clId="Web-{3409802E-0A24-A097-D847-1697266B087F}" dt="2022-11-18T09:31:49.541" v="31"/>
        <pc:sldMkLst>
          <pc:docMk/>
          <pc:sldMk cId="1147010734" sldId="257"/>
        </pc:sldMkLst>
        <pc:graphicFrameChg chg="mod modGraphic">
          <ac:chgData name="Rabeya Begum (2209407)" userId="S::2209407@student.uwtsd.ac.uk::2b285af6-8419-424b-80a8-c25efa3d57ed" providerId="AD" clId="Web-{3409802E-0A24-A097-D847-1697266B087F}" dt="2022-11-18T09:31:49.541" v="31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Rabeya Begum (2209407)" userId="S::2209407@student.uwtsd.ac.uk::2b285af6-8419-424b-80a8-c25efa3d57ed" providerId="AD" clId="Web-{27E13F83-A0A2-E9FC-CD89-026EF6F22136}"/>
    <pc:docChg chg="modSld">
      <pc:chgData name="Rabeya Begum (2209407)" userId="S::2209407@student.uwtsd.ac.uk::2b285af6-8419-424b-80a8-c25efa3d57ed" providerId="AD" clId="Web-{27E13F83-A0A2-E9FC-CD89-026EF6F22136}" dt="2022-11-12T20:05:48.158" v="135" actId="20577"/>
      <pc:docMkLst>
        <pc:docMk/>
      </pc:docMkLst>
      <pc:sldChg chg="modSp">
        <pc:chgData name="Rabeya Begum (2209407)" userId="S::2209407@student.uwtsd.ac.uk::2b285af6-8419-424b-80a8-c25efa3d57ed" providerId="AD" clId="Web-{27E13F83-A0A2-E9FC-CD89-026EF6F22136}" dt="2022-11-12T20:04:25.498" v="112"/>
        <pc:sldMkLst>
          <pc:docMk/>
          <pc:sldMk cId="1147010734" sldId="257"/>
        </pc:sldMkLst>
        <pc:graphicFrameChg chg="mod modGraphic">
          <ac:chgData name="Rabeya Begum (2209407)" userId="S::2209407@student.uwtsd.ac.uk::2b285af6-8419-424b-80a8-c25efa3d57ed" providerId="AD" clId="Web-{27E13F83-A0A2-E9FC-CD89-026EF6F22136}" dt="2022-11-12T20:04:25.498" v="112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modSp">
        <pc:chgData name="Rabeya Begum (2209407)" userId="S::2209407@student.uwtsd.ac.uk::2b285af6-8419-424b-80a8-c25efa3d57ed" providerId="AD" clId="Web-{27E13F83-A0A2-E9FC-CD89-026EF6F22136}" dt="2022-11-12T20:05:48.158" v="135" actId="20577"/>
        <pc:sldMkLst>
          <pc:docMk/>
          <pc:sldMk cId="2431601311" sldId="258"/>
        </pc:sldMkLst>
        <pc:spChg chg="mod">
          <ac:chgData name="Rabeya Begum (2209407)" userId="S::2209407@student.uwtsd.ac.uk::2b285af6-8419-424b-80a8-c25efa3d57ed" providerId="AD" clId="Web-{27E13F83-A0A2-E9FC-CD89-026EF6F22136}" dt="2022-11-12T20:05:48.158" v="135" actId="20577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  <pc:docChgLst>
    <pc:chgData name="Rabeya Begum (2209407)" userId="S::2209407@student.uwtsd.ac.uk::2b285af6-8419-424b-80a8-c25efa3d57ed" providerId="AD" clId="Web-{A4D736C9-55C9-AFE1-BA58-55680EB739D7}"/>
    <pc:docChg chg="modSld">
      <pc:chgData name="Rabeya Begum (2209407)" userId="S::2209407@student.uwtsd.ac.uk::2b285af6-8419-424b-80a8-c25efa3d57ed" providerId="AD" clId="Web-{A4D736C9-55C9-AFE1-BA58-55680EB739D7}" dt="2022-11-12T19:53:33.857" v="3" actId="20577"/>
      <pc:docMkLst>
        <pc:docMk/>
      </pc:docMkLst>
      <pc:sldChg chg="modSp">
        <pc:chgData name="Rabeya Begum (2209407)" userId="S::2209407@student.uwtsd.ac.uk::2b285af6-8419-424b-80a8-c25efa3d57ed" providerId="AD" clId="Web-{A4D736C9-55C9-AFE1-BA58-55680EB739D7}" dt="2022-11-12T19:53:33.857" v="3" actId="20577"/>
        <pc:sldMkLst>
          <pc:docMk/>
          <pc:sldMk cId="2431601311" sldId="258"/>
        </pc:sldMkLst>
        <pc:spChg chg="mod">
          <ac:chgData name="Rabeya Begum (2209407)" userId="S::2209407@student.uwtsd.ac.uk::2b285af6-8419-424b-80a8-c25efa3d57ed" providerId="AD" clId="Web-{A4D736C9-55C9-AFE1-BA58-55680EB739D7}" dt="2022-11-12T19:53:33.857" v="3" actId="20577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  <pc:docChgLst>
    <pc:chgData name="Rabeya Begum (2209407)" userId="S::2209407@student.uwtsd.ac.uk::2b285af6-8419-424b-80a8-c25efa3d57ed" providerId="AD" clId="Web-{911FAC45-1BA1-BDE3-5DE5-BEA9E08ADE88}"/>
    <pc:docChg chg="modSld">
      <pc:chgData name="Rabeya Begum (2209407)" userId="S::2209407@student.uwtsd.ac.uk::2b285af6-8419-424b-80a8-c25efa3d57ed" providerId="AD" clId="Web-{911FAC45-1BA1-BDE3-5DE5-BEA9E08ADE88}" dt="2022-11-12T18:54:57.250" v="89" actId="20577"/>
      <pc:docMkLst>
        <pc:docMk/>
      </pc:docMkLst>
      <pc:sldChg chg="modSp">
        <pc:chgData name="Rabeya Begum (2209407)" userId="S::2209407@student.uwtsd.ac.uk::2b285af6-8419-424b-80a8-c25efa3d57ed" providerId="AD" clId="Web-{911FAC45-1BA1-BDE3-5DE5-BEA9E08ADE88}" dt="2022-11-12T18:54:57.250" v="89" actId="20577"/>
        <pc:sldMkLst>
          <pc:docMk/>
          <pc:sldMk cId="2431601311" sldId="258"/>
        </pc:sldMkLst>
        <pc:spChg chg="mod">
          <ac:chgData name="Rabeya Begum (2209407)" userId="S::2209407@student.uwtsd.ac.uk::2b285af6-8419-424b-80a8-c25efa3d57ed" providerId="AD" clId="Web-{911FAC45-1BA1-BDE3-5DE5-BEA9E08ADE88}" dt="2022-11-12T18:54:57.250" v="89" actId="20577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  <pc:docChgLst>
    <pc:chgData name="Rabeya Begum (2209407)" userId="S::2209407@student.uwtsd.ac.uk::2b285af6-8419-424b-80a8-c25efa3d57ed" providerId="AD" clId="Web-{602B8213-AF77-C33B-6199-852159B42762}"/>
    <pc:docChg chg="modSld">
      <pc:chgData name="Rabeya Begum (2209407)" userId="S::2209407@student.uwtsd.ac.uk::2b285af6-8419-424b-80a8-c25efa3d57ed" providerId="AD" clId="Web-{602B8213-AF77-C33B-6199-852159B42762}" dt="2022-11-18T11:32:03.024" v="594"/>
      <pc:docMkLst>
        <pc:docMk/>
      </pc:docMkLst>
      <pc:sldChg chg="modSp">
        <pc:chgData name="Rabeya Begum (2209407)" userId="S::2209407@student.uwtsd.ac.uk::2b285af6-8419-424b-80a8-c25efa3d57ed" providerId="AD" clId="Web-{602B8213-AF77-C33B-6199-852159B42762}" dt="2022-11-18T11:32:03.024" v="594"/>
        <pc:sldMkLst>
          <pc:docMk/>
          <pc:sldMk cId="1147010734" sldId="257"/>
        </pc:sldMkLst>
        <pc:graphicFrameChg chg="mod modGraphic">
          <ac:chgData name="Rabeya Begum (2209407)" userId="S::2209407@student.uwtsd.ac.uk::2b285af6-8419-424b-80a8-c25efa3d57ed" providerId="AD" clId="Web-{602B8213-AF77-C33B-6199-852159B42762}" dt="2022-11-18T11:32:03.024" v="594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Rabeya Begum 2209407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5461022"/>
              </p:ext>
            </p:extLst>
          </p:nvPr>
        </p:nvGraphicFramePr>
        <p:xfrm>
          <a:off x="451884" y="8861"/>
          <a:ext cx="11266433" cy="684878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302488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9278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9278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9278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9278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9278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615855">
                <a:tc rowSpan="6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 sz="1800" b="1" dirty="0"/>
                    </a:p>
                    <a:p>
                      <a:pPr lvl="0">
                        <a:buNone/>
                      </a:pPr>
                      <a:endParaRPr lang="en-GB" sz="1800" b="1" dirty="0"/>
                    </a:p>
                    <a:p>
                      <a:pPr lvl="0">
                        <a:buNone/>
                      </a:pPr>
                      <a:endParaRPr lang="en-GB" sz="1800" b="1" dirty="0"/>
                    </a:p>
                    <a:p>
                      <a:pPr lvl="0">
                        <a:buNone/>
                      </a:pPr>
                      <a:endParaRPr lang="en-GB" sz="1800" b="1" dirty="0"/>
                    </a:p>
                    <a:p>
                      <a:pPr lvl="0">
                        <a:buNone/>
                      </a:pPr>
                      <a:endParaRPr lang="en-GB" sz="1800" b="1" dirty="0"/>
                    </a:p>
                    <a:p>
                      <a:pPr lvl="0">
                        <a:buNone/>
                      </a:pPr>
                      <a:endParaRPr lang="en-GB" sz="1800" b="1" dirty="0"/>
                    </a:p>
                    <a:p>
                      <a:pPr lvl="0">
                        <a:buNone/>
                      </a:pPr>
                      <a:endParaRPr lang="en-GB" sz="1800" b="1" dirty="0"/>
                    </a:p>
                    <a:p>
                      <a:pPr lvl="0">
                        <a:buNone/>
                      </a:pPr>
                      <a:r>
                        <a:rPr lang="en-GB" sz="1800" b="1" dirty="0"/>
                        <a:t>    Cyber</a:t>
                      </a:r>
                    </a:p>
                    <a:p>
                      <a:pPr lvl="0">
                        <a:buNone/>
                      </a:pPr>
                      <a:r>
                        <a:rPr lang="en-GB" sz="1800" b="1" dirty="0"/>
                        <a:t>    Security</a:t>
                      </a:r>
                    </a:p>
                    <a:p>
                      <a:pPr lvl="0">
                        <a:buNone/>
                      </a:pPr>
                      <a:r>
                        <a:rPr lang="en-GB" sz="1800" b="1" dirty="0"/>
                        <a:t>    Analyst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109673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Enrol onto a course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 database security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400" dirty="0"/>
                        <a:t>Analysing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400" dirty="0"/>
                        <a:t>Summarising</a:t>
                      </a:r>
                    </a:p>
                    <a:p>
                      <a:r>
                        <a:rPr lang="en-GB" sz="1400" dirty="0"/>
                        <a:t>-  Identifying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Accredited training courses from CompTIA, </a:t>
                      </a:r>
                      <a:r>
                        <a:rPr lang="en-US" sz="14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Microsoft and Cisco,</a:t>
                      </a:r>
                      <a:endParaRPr lang="en-US" sz="14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14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get a degree</a:t>
                      </a:r>
                      <a:endParaRPr lang="en-US" sz="14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691782">
                <a:tc vMerge="1">
                  <a:txBody>
                    <a:bodyPr/>
                    <a:lstStyle/>
                    <a:p>
                      <a:endParaRPr lang="en-GB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Training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 configurations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400" dirty="0"/>
                        <a:t>Configuring tools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sz="1400" dirty="0"/>
                        <a:t>-   Reporting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sz="1400" dirty="0"/>
                        <a:t>-   Evaluating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Live-lab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4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gain experience</a:t>
                      </a:r>
                      <a:endParaRPr lang="en-GB" sz="14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24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894251">
                <a:tc vMerge="1">
                  <a:txBody>
                    <a:bodyPr/>
                    <a:lstStyle/>
                    <a:p>
                      <a:endParaRPr lang="en-GB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400" dirty="0"/>
                        <a:t>Complete professional </a:t>
                      </a:r>
                      <a:r>
                        <a:rPr lang="en-GB" sz="1400"/>
                        <a:t>programme </a:t>
                      </a:r>
                      <a:endParaRPr lang="en-GB" sz="1400" dirty="0"/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400" dirty="0"/>
                        <a:t>Risk management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400" dirty="0"/>
                        <a:t>Critical thinking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400" dirty="0"/>
                        <a:t>Adaptability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400"/>
                        <a:t>- Cyber </a:t>
                      </a:r>
                      <a:r>
                        <a:rPr lang="en-GB" sz="1400" dirty="0"/>
                        <a:t>threats</a:t>
                      </a:r>
                    </a:p>
                    <a:p>
                      <a:r>
                        <a:rPr lang="en-GB" sz="1400"/>
                        <a:t>- critical thinking 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Official CompTIA A+ &amp; CYSA+ Exams</a:t>
                      </a:r>
                    </a:p>
                    <a:p>
                      <a:pPr lvl="0">
                        <a:buNone/>
                      </a:pP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achieve </a:t>
                      </a:r>
                      <a:r>
                        <a:rPr lang="en-GB" sz="14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certificates</a:t>
                      </a: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and be certified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1299201">
                <a:tc vMerge="1">
                  <a:txBody>
                    <a:bodyPr/>
                    <a:lstStyle/>
                    <a:p>
                      <a:endParaRPr lang="en-GB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supervisor/</a:t>
                      </a:r>
                    </a:p>
                    <a:p>
                      <a:pPr lvl="0">
                        <a:buNone/>
                      </a:pPr>
                      <a:r>
                        <a:rPr lang="en-GB" sz="1400" dirty="0"/>
                        <a:t>consultant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en-GB" sz="1400" dirty="0"/>
                        <a:t>Processing data framework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en-GB" sz="1400" dirty="0"/>
                        <a:t>security knowledge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endParaRPr lang="en-GB" sz="1400" dirty="0"/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endParaRPr lang="en-GB" sz="1400" dirty="0"/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 -   Managing data</a:t>
                      </a:r>
                    </a:p>
                    <a:p>
                      <a:r>
                        <a:rPr lang="en-GB" sz="1400" dirty="0"/>
                        <a:t> -   Monitor breaching activities</a:t>
                      </a:r>
                    </a:p>
                    <a:p>
                      <a:r>
                        <a:rPr lang="en-GB" sz="1400" dirty="0"/>
                        <a:t> -   Pinning down potential threats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Cyber cloud monitoring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24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200246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sz="1400"/>
                        <a:t>- Team </a:t>
                      </a:r>
                      <a:r>
                        <a:rPr lang="en-GB" sz="1400" dirty="0"/>
                        <a:t>leader</a:t>
                      </a:r>
                    </a:p>
                    <a:p>
                      <a:r>
                        <a:rPr lang="en-GB" sz="1400"/>
                        <a:t>-     good </a:t>
                      </a:r>
                      <a:r>
                        <a:rPr lang="en-GB" sz="1400" dirty="0"/>
                        <a:t>administrator</a:t>
                      </a:r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Evaluating and </a:t>
                      </a:r>
                      <a:endParaRPr lang="en-GB" sz="1400" dirty="0"/>
                    </a:p>
                    <a:p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  </a:t>
                      </a:r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Deconstructing Malware Software</a:t>
                      </a:r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400" dirty="0"/>
                        <a:t> -   Management skills</a:t>
                      </a:r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-   strong analytical skills</a:t>
                      </a:r>
                      <a:endParaRPr lang="en-GB" sz="1400" dirty="0"/>
                    </a:p>
                    <a:p>
                      <a:r>
                        <a:rPr lang="en-GB" sz="1400" dirty="0"/>
                        <a:t> -   Creativity</a:t>
                      </a:r>
                    </a:p>
                    <a:p>
                      <a:r>
                        <a:rPr lang="en-GB" sz="1400" dirty="0"/>
                        <a:t> -   leadership skills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400" dirty="0"/>
                        <a:t>Gain experience</a:t>
                      </a:r>
                    </a:p>
                    <a:p>
                      <a:pPr marL="171450" lvl="0" indent="-171450">
                        <a:buFontTx/>
                        <a:buChar char="-"/>
                      </a:pPr>
                      <a:r>
                        <a:rPr lang="en-GB" sz="1400" dirty="0"/>
                        <a:t>Earn certificates and build my way up</a:t>
                      </a:r>
                    </a:p>
                    <a:p>
                      <a:pPr marL="171450" lvl="0" indent="-171450">
                        <a:buFontTx/>
                        <a:buChar char="-"/>
                      </a:pPr>
                      <a:r>
                        <a:rPr lang="en-GB" sz="1400"/>
                        <a:t>Strategic</a:t>
                      </a:r>
                      <a:r>
                        <a:rPr lang="en-GB" sz="1400" dirty="0"/>
                        <a:t> thinking</a:t>
                      </a:r>
                    </a:p>
                    <a:p>
                      <a:pPr marL="171450" lvl="0" indent="-171450">
                        <a:buFontTx/>
                        <a:buChar char="-"/>
                      </a:pPr>
                      <a:endParaRPr lang="en-GB" sz="1400" dirty="0"/>
                    </a:p>
                    <a:p>
                      <a:pPr marL="171450" indent="-171450">
                        <a:buFontTx/>
                        <a:buChar char="-"/>
                      </a:pP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endParaRPr lang="en-GB" sz="7200" dirty="0">
              <a:cs typeface="Calibri"/>
            </a:endParaRPr>
          </a:p>
          <a:p>
            <a:pPr>
              <a:buNone/>
            </a:pPr>
            <a:r>
              <a:rPr lang="en-GB" sz="7200" dirty="0">
                <a:ea typeface="+mn-lt"/>
                <a:cs typeface="+mn-lt"/>
              </a:rPr>
              <a:t>[1] B. Gupta, Advances in malware and data-driven network security. Hershey, Pennsylvania: Information Science Reference, 2022.</a:t>
            </a:r>
          </a:p>
          <a:p>
            <a:pPr>
              <a:buNone/>
            </a:pPr>
            <a:r>
              <a:rPr lang="en-GB" sz="7200" dirty="0">
                <a:ea typeface="+mn-lt"/>
                <a:cs typeface="+mn-lt"/>
              </a:rPr>
              <a:t>[2] J. Om Prakash, H. L. Gururaj, M. R. Pooja, and S. P. Pavan Kumar, Methods, Implementation, and Application of Cyber Security Intelligence and Analytics. Hershey: IGI Global, 2022.</a:t>
            </a:r>
          </a:p>
          <a:p>
            <a:pPr>
              <a:buNone/>
            </a:pPr>
            <a:r>
              <a:rPr lang="en-GB" sz="7200" dirty="0">
                <a:ea typeface="+mn-lt"/>
                <a:cs typeface="+mn-lt"/>
              </a:rPr>
              <a:t>[3] R. Ganesan, S. </a:t>
            </a:r>
            <a:r>
              <a:rPr lang="en-GB" sz="7200" dirty="0" err="1">
                <a:ea typeface="+mn-lt"/>
                <a:cs typeface="+mn-lt"/>
              </a:rPr>
              <a:t>Jajodia</a:t>
            </a:r>
            <a:r>
              <a:rPr lang="en-GB" sz="7200" dirty="0">
                <a:ea typeface="+mn-lt"/>
                <a:cs typeface="+mn-lt"/>
              </a:rPr>
              <a:t>, and H. Cam, “Optimal Scheduling of Cybersecurity Analysts for Minimizing Risk,” ACM transactions on intelligent systems and technology, vol. 8, no. 4, pp. 1–32, 2017, </a:t>
            </a:r>
            <a:r>
              <a:rPr lang="en-GB" sz="7200" dirty="0" err="1">
                <a:ea typeface="+mn-lt"/>
                <a:cs typeface="+mn-lt"/>
              </a:rPr>
              <a:t>doi</a:t>
            </a:r>
            <a:r>
              <a:rPr lang="en-GB" sz="7200" dirty="0">
                <a:ea typeface="+mn-lt"/>
                <a:cs typeface="+mn-lt"/>
              </a:rPr>
              <a:t>: 10.1145/2914795.</a:t>
            </a:r>
          </a:p>
          <a:p>
            <a:pPr>
              <a:buNone/>
            </a:pPr>
            <a:r>
              <a:rPr lang="en-GB" sz="7200" dirty="0">
                <a:ea typeface="+mn-lt"/>
                <a:cs typeface="+mn-lt"/>
              </a:rPr>
              <a:t>[4] R. Ganesan, S. </a:t>
            </a:r>
            <a:r>
              <a:rPr lang="en-GB" sz="7200" dirty="0" err="1">
                <a:ea typeface="+mn-lt"/>
                <a:cs typeface="+mn-lt"/>
              </a:rPr>
              <a:t>Jajodia</a:t>
            </a:r>
            <a:r>
              <a:rPr lang="en-GB" sz="7200" dirty="0">
                <a:ea typeface="+mn-lt"/>
                <a:cs typeface="+mn-lt"/>
              </a:rPr>
              <a:t>, A. Shah, and H. Cam, “Dynamic Scheduling of Cybersecurity Analysts for Minimizing Risk Using Reinforcement Learning,” ACM transactions on intelligent systems and technology, vol. 8, no. 1, pp. 1–21, 2016, </a:t>
            </a:r>
            <a:r>
              <a:rPr lang="en-GB" sz="7200" dirty="0" err="1">
                <a:ea typeface="+mn-lt"/>
                <a:cs typeface="+mn-lt"/>
              </a:rPr>
              <a:t>doi</a:t>
            </a:r>
            <a:r>
              <a:rPr lang="en-GB" sz="7200" dirty="0">
                <a:ea typeface="+mn-lt"/>
                <a:cs typeface="+mn-lt"/>
              </a:rPr>
              <a:t>: 10.1145/2882969.</a:t>
            </a:r>
          </a:p>
          <a:p>
            <a:pPr>
              <a:buNone/>
            </a:pPr>
            <a:r>
              <a:rPr lang="en-GB" sz="7200" dirty="0">
                <a:ea typeface="+mn-lt"/>
                <a:cs typeface="+mn-lt"/>
              </a:rPr>
              <a:t>[5] A. Shah, R. Ganesan, S. </a:t>
            </a:r>
            <a:r>
              <a:rPr lang="en-GB" sz="7200" err="1">
                <a:ea typeface="+mn-lt"/>
                <a:cs typeface="+mn-lt"/>
              </a:rPr>
              <a:t>Jajodia</a:t>
            </a:r>
            <a:r>
              <a:rPr lang="en-GB" sz="7200" dirty="0">
                <a:ea typeface="+mn-lt"/>
                <a:cs typeface="+mn-lt"/>
              </a:rPr>
              <a:t>, and H. Cam, “Adaptive reallocation of cybersecurity analysts to sensors for balancing risk between sensors,” Service oriented computing and applications, vol. 12, no. 2, pp. 123–135, 2018, </a:t>
            </a:r>
            <a:r>
              <a:rPr lang="en-GB" sz="7200" err="1">
                <a:ea typeface="+mn-lt"/>
                <a:cs typeface="+mn-lt"/>
              </a:rPr>
              <a:t>doi</a:t>
            </a:r>
            <a:r>
              <a:rPr lang="en-GB" sz="7200" dirty="0">
                <a:ea typeface="+mn-lt"/>
                <a:cs typeface="+mn-lt"/>
              </a:rPr>
              <a:t>: 10.1007/s11761-018-0235-3.</a:t>
            </a:r>
          </a:p>
          <a:p>
            <a:pPr>
              <a:buNone/>
            </a:pPr>
            <a:r>
              <a:rPr lang="en-GB" sz="7200" dirty="0">
                <a:ea typeface="+mn-lt"/>
                <a:cs typeface="+mn-lt"/>
              </a:rPr>
              <a:t>[6] “CompTIA introduced a new vendor-neutral certification, CompTIA Cybersecurity Analyst (CSA+),” Information today, vol. 34, no. 3, p. 20–, 2017.</a:t>
            </a:r>
            <a:endParaRPr lang="en-GB" sz="7200" dirty="0">
              <a:cs typeface="Calibri"/>
            </a:endParaRPr>
          </a:p>
          <a:p>
            <a:pPr>
              <a:buNone/>
            </a:pPr>
            <a:r>
              <a:rPr lang="en-GB" sz="7200" dirty="0">
                <a:ea typeface="+mn-lt"/>
                <a:cs typeface="+mn-lt"/>
              </a:rPr>
              <a:t>[7]V. D. Veksler, N. Buchler, C. G. LaFleur, M. S. Yu, C. </a:t>
            </a:r>
            <a:r>
              <a:rPr lang="en-GB" sz="7200" err="1">
                <a:ea typeface="+mn-lt"/>
                <a:cs typeface="+mn-lt"/>
              </a:rPr>
              <a:t>Lebiere</a:t>
            </a:r>
            <a:r>
              <a:rPr lang="en-GB" sz="7200" dirty="0">
                <a:ea typeface="+mn-lt"/>
                <a:cs typeface="+mn-lt"/>
              </a:rPr>
              <a:t>, and C. Gonzalez, “Cognitive Models in Cybersecurity: Learning From Expert Analysts and Predicting Attacker </a:t>
            </a:r>
            <a:r>
              <a:rPr lang="en-GB" sz="7200" err="1">
                <a:ea typeface="+mn-lt"/>
                <a:cs typeface="+mn-lt"/>
              </a:rPr>
              <a:t>Behavior</a:t>
            </a:r>
            <a:r>
              <a:rPr lang="en-GB" sz="7200" dirty="0">
                <a:ea typeface="+mn-lt"/>
                <a:cs typeface="+mn-lt"/>
              </a:rPr>
              <a:t>,” Frontiers in psychology, vol. 11, pp. 1049–1049, 2020, </a:t>
            </a:r>
            <a:r>
              <a:rPr lang="en-GB" sz="7200" err="1">
                <a:ea typeface="+mn-lt"/>
                <a:cs typeface="+mn-lt"/>
              </a:rPr>
              <a:t>doi</a:t>
            </a:r>
            <a:r>
              <a:rPr lang="en-GB" sz="7200" dirty="0">
                <a:ea typeface="+mn-lt"/>
                <a:cs typeface="+mn-lt"/>
              </a:rPr>
              <a:t>: 10.3389/fpsyg.2020.01049.</a:t>
            </a:r>
            <a:endParaRPr lang="en-GB" sz="7200">
              <a:cs typeface="Calibri" panose="020F0502020204030204"/>
            </a:endParaRPr>
          </a:p>
          <a:p>
            <a:pPr>
              <a:buNone/>
            </a:pPr>
            <a:r>
              <a:rPr lang="en-GB" sz="7200" dirty="0">
                <a:ea typeface="+mn-lt"/>
                <a:cs typeface="+mn-lt"/>
              </a:rPr>
              <a:t>  </a:t>
            </a:r>
            <a:endParaRPr lang="en-GB" sz="7200">
              <a:cs typeface="Calibri"/>
            </a:endParaRPr>
          </a:p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>
              <a:buNone/>
            </a:pPr>
            <a:endParaRPr lang="en-GB" sz="2000" dirty="0">
              <a:ea typeface="+mn-lt"/>
              <a:cs typeface="+mn-lt"/>
            </a:endParaRPr>
          </a:p>
          <a:p>
            <a:pPr>
              <a:buNone/>
            </a:pPr>
            <a:r>
              <a:rPr lang="en-GB" sz="2000" dirty="0">
                <a:ea typeface="+mn-lt"/>
                <a:cs typeface="+mn-lt"/>
              </a:rPr>
              <a:t>  </a:t>
            </a:r>
            <a:endParaRPr lang="en-GB">
              <a:ea typeface="+mn-lt"/>
              <a:cs typeface="+mn-lt"/>
            </a:endParaRPr>
          </a:p>
          <a:p>
            <a:pPr>
              <a:buNone/>
            </a:pPr>
            <a:endParaRPr lang="en-GB" sz="2000" dirty="0">
              <a:ea typeface="+mn-lt"/>
              <a:cs typeface="+mn-lt"/>
            </a:endParaRPr>
          </a:p>
          <a:p>
            <a:pPr>
              <a:buNone/>
            </a:pPr>
            <a:r>
              <a:rPr lang="en-GB" sz="1400" dirty="0">
                <a:ea typeface="+mn-lt"/>
                <a:cs typeface="+mn-lt"/>
              </a:rPr>
              <a:t>  </a:t>
            </a:r>
            <a:endParaRPr lang="en-GB">
              <a:ea typeface="+mn-lt"/>
              <a:cs typeface="+mn-lt"/>
            </a:endParaRPr>
          </a:p>
          <a:p>
            <a:pPr>
              <a:buNone/>
            </a:pPr>
            <a:endParaRPr lang="en-GB" sz="1400" dirty="0">
              <a:ea typeface="+mn-lt"/>
              <a:cs typeface="+mn-lt"/>
            </a:endParaRPr>
          </a:p>
          <a:p>
            <a:pPr>
              <a:buNone/>
            </a:pPr>
            <a:r>
              <a:rPr lang="en-GB" sz="1400" dirty="0">
                <a:ea typeface="+mn-lt"/>
                <a:cs typeface="+mn-lt"/>
              </a:rPr>
              <a:t>  </a:t>
            </a:r>
            <a:endParaRPr lang="en-GB">
              <a:ea typeface="+mn-lt"/>
              <a:cs typeface="+mn-lt"/>
            </a:endParaRPr>
          </a:p>
          <a:p>
            <a:pPr>
              <a:buNone/>
            </a:pPr>
            <a:endParaRPr lang="en-GB" sz="1400" dirty="0">
              <a:ea typeface="+mn-lt"/>
              <a:cs typeface="+mn-lt"/>
            </a:endParaRPr>
          </a:p>
          <a:p>
            <a:pPr>
              <a:buNone/>
            </a:pPr>
            <a:r>
              <a:rPr lang="en-GB" sz="1400" dirty="0">
                <a:ea typeface="+mn-lt"/>
                <a:cs typeface="+mn-lt"/>
              </a:rPr>
              <a:t>  </a:t>
            </a:r>
            <a:endParaRPr lang="en-GB">
              <a:ea typeface="+mn-lt"/>
              <a:cs typeface="+mn-lt"/>
            </a:endParaRPr>
          </a:p>
          <a:p>
            <a:pPr>
              <a:buNone/>
            </a:pPr>
            <a:endParaRPr lang="en-GB" sz="1400" dirty="0">
              <a:ea typeface="+mn-lt"/>
              <a:cs typeface="+mn-lt"/>
            </a:endParaRPr>
          </a:p>
          <a:p>
            <a:pPr>
              <a:buNone/>
            </a:pPr>
            <a:r>
              <a:rPr lang="en-GB" sz="1400" dirty="0">
                <a:ea typeface="+mn-lt"/>
                <a:cs typeface="+mn-lt"/>
              </a:rPr>
              <a:t>  </a:t>
            </a:r>
            <a:endParaRPr lang="en-GB"/>
          </a:p>
          <a:p>
            <a:pPr marL="0" indent="0">
              <a:buNone/>
            </a:pPr>
            <a:endParaRPr lang="en-GB" sz="1400" dirty="0">
              <a:cs typeface="Calibri"/>
            </a:endParaRPr>
          </a:p>
          <a:p>
            <a:endParaRPr lang="en-GB" sz="1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216</Words>
  <Application>Microsoft Office PowerPoint</Application>
  <PresentationFormat>Widescreen</PresentationFormat>
  <Paragraphs>64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Rabeya Begum (2209407)</cp:lastModifiedBy>
  <cp:revision>133</cp:revision>
  <dcterms:created xsi:type="dcterms:W3CDTF">2022-07-21T09:53:39Z</dcterms:created>
  <dcterms:modified xsi:type="dcterms:W3CDTF">2022-11-18T11:32:06Z</dcterms:modified>
</cp:coreProperties>
</file>