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5"/>
  </p:notesMasterIdLst>
  <p:sldIdLst>
    <p:sldId id="356" r:id="rId2"/>
    <p:sldId id="357" r:id="rId3"/>
    <p:sldId id="358" r:id="rId4"/>
    <p:sldId id="359" r:id="rId5"/>
    <p:sldId id="360" r:id="rId6"/>
    <p:sldId id="361" r:id="rId7"/>
    <p:sldId id="362" r:id="rId8"/>
    <p:sldId id="363" r:id="rId9"/>
    <p:sldId id="364" r:id="rId10"/>
    <p:sldId id="365" r:id="rId11"/>
    <p:sldId id="366" r:id="rId12"/>
    <p:sldId id="367" r:id="rId13"/>
    <p:sldId id="369" r:id="rId14"/>
    <p:sldId id="376" r:id="rId15"/>
    <p:sldId id="370" r:id="rId16"/>
    <p:sldId id="371" r:id="rId17"/>
    <p:sldId id="372" r:id="rId18"/>
    <p:sldId id="373" r:id="rId19"/>
    <p:sldId id="374" r:id="rId20"/>
    <p:sldId id="375" r:id="rId21"/>
    <p:sldId id="377" r:id="rId22"/>
    <p:sldId id="378" r:id="rId23"/>
    <p:sldId id="379"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66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3239" autoAdjust="0"/>
  </p:normalViewPr>
  <p:slideViewPr>
    <p:cSldViewPr>
      <p:cViewPr varScale="1">
        <p:scale>
          <a:sx n="72" d="100"/>
          <a:sy n="72" d="100"/>
        </p:scale>
        <p:origin x="1104" y="72"/>
      </p:cViewPr>
      <p:guideLst>
        <p:guide orient="horz" pos="2160"/>
        <p:guide pos="2880"/>
      </p:guideLst>
    </p:cSldViewPr>
  </p:slideViewPr>
  <p:notesTextViewPr>
    <p:cViewPr>
      <p:scale>
        <a:sx n="100" d="100"/>
        <a:sy n="100" d="100"/>
      </p:scale>
      <p:origin x="0" y="0"/>
    </p:cViewPr>
  </p:notesTextViewPr>
  <p:notesViewPr>
    <p:cSldViewPr>
      <p:cViewPr varScale="1">
        <p:scale>
          <a:sx n="60" d="100"/>
          <a:sy n="60" d="100"/>
        </p:scale>
        <p:origin x="-2490" y="-78"/>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72F07F5-038F-401C-A690-32BAE5AC7F10}" type="datetimeFigureOut">
              <a:rPr lang="en-US" smtClean="0"/>
              <a:pPr/>
              <a:t>2/27/2019</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3737830-1592-42B1-9C40-0C9F69F41AD2}" type="slidenum">
              <a:rPr lang="en-US" smtClean="0"/>
              <a:pPr/>
              <a:t>‹#›</a:t>
            </a:fld>
            <a:endParaRPr lang="en-US"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Tap water or any other source of water tends to be contaminated either during the collection stage (dissolving elements and compounds from contact or from treatment such as chlorination/fluorination. All these impurities tend to interfere with chemical solutions/electrolytes and particularly any analysis or sampling. CAUTION! Demineralised or deionized water is in effect toxic as it will leech out vital elements from the body if ingested.</a:t>
            </a:r>
          </a:p>
          <a:p>
            <a:r>
              <a:rPr lang="en-GB" dirty="0"/>
              <a:t>Steam is used in plants as a significant source of heat due to the latent heat of vaporisation/condensation. It is also very effective for flushing and cleaning</a:t>
            </a:r>
          </a:p>
          <a:p>
            <a:r>
              <a:rPr lang="en-GB" dirty="0"/>
              <a:t>Compressed air, normally to about 6 -10 atmospheres or bar is used to drive pneumatic valves, pistons, motors etc. It is important to ensure that this compressed air supply is free from water vapour so desiccants are included in the conveyance system. Some high pressure systems can use pressures </a:t>
            </a:r>
            <a:r>
              <a:rPr lang="en-GB"/>
              <a:t>as high as 46 Bar.</a:t>
            </a:r>
            <a:endParaRPr lang="en-GB" dirty="0"/>
          </a:p>
        </p:txBody>
      </p:sp>
      <p:sp>
        <p:nvSpPr>
          <p:cNvPr id="4" name="Slide Number Placeholder 3"/>
          <p:cNvSpPr>
            <a:spLocks noGrp="1"/>
          </p:cNvSpPr>
          <p:nvPr>
            <p:ph type="sldNum" sz="quarter" idx="5"/>
          </p:nvPr>
        </p:nvSpPr>
        <p:spPr/>
        <p:txBody>
          <a:bodyPr/>
          <a:lstStyle/>
          <a:p>
            <a:fld id="{93737830-1592-42B1-9C40-0C9F69F41AD2}" type="slidenum">
              <a:rPr lang="en-US" smtClean="0"/>
              <a:pPr/>
              <a:t>19</a:t>
            </a:fld>
            <a:endParaRPr lang="en-US" dirty="0"/>
          </a:p>
        </p:txBody>
      </p:sp>
    </p:spTree>
    <p:extLst>
      <p:ext uri="{BB962C8B-B14F-4D97-AF65-F5344CB8AC3E}">
        <p14:creationId xmlns:p14="http://schemas.microsoft.com/office/powerpoint/2010/main" val="10230086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latent heat of condensation/</a:t>
            </a:r>
            <a:r>
              <a:rPr lang="en-GB" dirty="0" err="1"/>
              <a:t>evaporisation</a:t>
            </a:r>
            <a:r>
              <a:rPr lang="en-GB" dirty="0"/>
              <a:t> of </a:t>
            </a:r>
            <a:r>
              <a:rPr lang="en-GB"/>
              <a:t>water is 2260KJ/Kg</a:t>
            </a:r>
          </a:p>
        </p:txBody>
      </p:sp>
      <p:sp>
        <p:nvSpPr>
          <p:cNvPr id="4" name="Slide Number Placeholder 3"/>
          <p:cNvSpPr>
            <a:spLocks noGrp="1"/>
          </p:cNvSpPr>
          <p:nvPr>
            <p:ph type="sldNum" sz="quarter" idx="5"/>
          </p:nvPr>
        </p:nvSpPr>
        <p:spPr/>
        <p:txBody>
          <a:bodyPr/>
          <a:lstStyle/>
          <a:p>
            <a:fld id="{93737830-1592-42B1-9C40-0C9F69F41AD2}" type="slidenum">
              <a:rPr lang="en-US" smtClean="0"/>
              <a:pPr/>
              <a:t>20</a:t>
            </a:fld>
            <a:endParaRPr lang="en-US" dirty="0"/>
          </a:p>
        </p:txBody>
      </p:sp>
    </p:spTree>
    <p:extLst>
      <p:ext uri="{BB962C8B-B14F-4D97-AF65-F5344CB8AC3E}">
        <p14:creationId xmlns:p14="http://schemas.microsoft.com/office/powerpoint/2010/main" val="22634444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2/27/2019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2/27/2019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2/27/2019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2/27/2019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2/27/2019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2/27/2019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2/27/2019</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0.gi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CEE79-5D84-4AE9-9039-BCD7FDEBE250}"/>
              </a:ext>
            </a:extLst>
          </p:cNvPr>
          <p:cNvSpPr>
            <a:spLocks noGrp="1"/>
          </p:cNvSpPr>
          <p:nvPr>
            <p:ph type="title"/>
          </p:nvPr>
        </p:nvSpPr>
        <p:spPr>
          <a:xfrm>
            <a:off x="0" y="274638"/>
            <a:ext cx="9144000" cy="1173162"/>
          </a:xfrm>
        </p:spPr>
        <p:txBody>
          <a:bodyPr>
            <a:normAutofit fontScale="90000"/>
          </a:bodyPr>
          <a:lstStyle/>
          <a:p>
            <a:r>
              <a:rPr lang="en-GB" dirty="0"/>
              <a:t>PIPING AND INSTRUMENTATION DESIGN</a:t>
            </a:r>
          </a:p>
        </p:txBody>
      </p:sp>
      <p:pic>
        <p:nvPicPr>
          <p:cNvPr id="1026" name="Picture 2" descr="P&amp;IDsPiping and Instrumentation Diagrams or simply P&amp;IDs are the âschematicsâused in the field of instrumentation and cont...">
            <a:extLst>
              <a:ext uri="{FF2B5EF4-FFF2-40B4-BE49-F238E27FC236}">
                <a16:creationId xmlns:a16="http://schemas.microsoft.com/office/drawing/2014/main" id="{F7127A90-1CF4-4122-867C-DB5CAC1FBFC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 t="18108" r="-308" b="18812"/>
          <a:stretch/>
        </p:blipFill>
        <p:spPr bwMode="auto">
          <a:xfrm>
            <a:off x="-1" y="1371600"/>
            <a:ext cx="9067801" cy="42768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5168825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46C532-366A-41C0-B9B6-2F8ACD690313}"/>
              </a:ext>
            </a:extLst>
          </p:cNvPr>
          <p:cNvSpPr>
            <a:spLocks noGrp="1"/>
          </p:cNvSpPr>
          <p:nvPr>
            <p:ph type="title"/>
          </p:nvPr>
        </p:nvSpPr>
        <p:spPr/>
        <p:txBody>
          <a:bodyPr/>
          <a:lstStyle/>
          <a:p>
            <a:r>
              <a:rPr lang="en-GB" dirty="0"/>
              <a:t>TEMPERATURE PROCESS</a:t>
            </a:r>
          </a:p>
        </p:txBody>
      </p:sp>
      <p:pic>
        <p:nvPicPr>
          <p:cNvPr id="2050" name="Picture 2" descr="Temperature ProcessUsing pictorial diagrams may be informative however it is not practical or CAD   friendly especially in...">
            <a:extLst>
              <a:ext uri="{FF2B5EF4-FFF2-40B4-BE49-F238E27FC236}">
                <a16:creationId xmlns:a16="http://schemas.microsoft.com/office/drawing/2014/main" id="{56E36280-51B4-41BF-8228-3382F064D7D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352" t="13304" r="7209" b="7223"/>
          <a:stretch/>
        </p:blipFill>
        <p:spPr bwMode="auto">
          <a:xfrm>
            <a:off x="533400" y="1295400"/>
            <a:ext cx="8001000" cy="53923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2028201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B847E7-7596-4FD3-B2F6-26D9256868F2}"/>
              </a:ext>
            </a:extLst>
          </p:cNvPr>
          <p:cNvSpPr>
            <a:spLocks noGrp="1"/>
          </p:cNvSpPr>
          <p:nvPr>
            <p:ph type="title"/>
          </p:nvPr>
        </p:nvSpPr>
        <p:spPr/>
        <p:txBody>
          <a:bodyPr/>
          <a:lstStyle/>
          <a:p>
            <a:r>
              <a:rPr lang="en-GB" dirty="0"/>
              <a:t>BUILDING THE  P AND ID</a:t>
            </a:r>
          </a:p>
        </p:txBody>
      </p:sp>
      <p:pic>
        <p:nvPicPr>
          <p:cNvPr id="3074" name="Picture 2" descr="Building the P&amp;IDThe P&amp;ID will use symbols and circles to  represent each instrument and how they are  inter-connected in ...">
            <a:extLst>
              <a:ext uri="{FF2B5EF4-FFF2-40B4-BE49-F238E27FC236}">
                <a16:creationId xmlns:a16="http://schemas.microsoft.com/office/drawing/2014/main" id="{42E7007C-0DA3-4A34-A729-73F8AB239B8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758" t="18637" r="9670" b="2125"/>
          <a:stretch/>
        </p:blipFill>
        <p:spPr bwMode="auto">
          <a:xfrm>
            <a:off x="762000" y="1295400"/>
            <a:ext cx="7620000" cy="53545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9233799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EA3F62-ACF4-434F-A0E8-BE4DBF674527}"/>
              </a:ext>
            </a:extLst>
          </p:cNvPr>
          <p:cNvSpPr>
            <a:spLocks noGrp="1"/>
          </p:cNvSpPr>
          <p:nvPr>
            <p:ph type="title"/>
          </p:nvPr>
        </p:nvSpPr>
        <p:spPr/>
        <p:txBody>
          <a:bodyPr/>
          <a:lstStyle/>
          <a:p>
            <a:r>
              <a:rPr lang="en-GB" dirty="0"/>
              <a:t>TAG NUMBERS</a:t>
            </a:r>
          </a:p>
        </p:txBody>
      </p:sp>
      <p:pic>
        <p:nvPicPr>
          <p:cNvPr id="4098" name="Picture 2" descr="Tag NumbersTag ânumbersâ are letters and numbers placed within or near the instrument to identify the type and function of...">
            <a:extLst>
              <a:ext uri="{FF2B5EF4-FFF2-40B4-BE49-F238E27FC236}">
                <a16:creationId xmlns:a16="http://schemas.microsoft.com/office/drawing/2014/main" id="{4D4121DA-5EF5-4D02-A2AE-2AF46597752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165" t="20169" r="4813" b="6220"/>
          <a:stretch/>
        </p:blipFill>
        <p:spPr bwMode="auto">
          <a:xfrm>
            <a:off x="304800" y="1219200"/>
            <a:ext cx="8610600" cy="52807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3128412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7BA1FE-90F4-4365-9686-6E8F2849B6D3}"/>
              </a:ext>
            </a:extLst>
          </p:cNvPr>
          <p:cNvSpPr>
            <a:spLocks noGrp="1"/>
          </p:cNvSpPr>
          <p:nvPr>
            <p:ph type="title"/>
          </p:nvPr>
        </p:nvSpPr>
        <p:spPr/>
        <p:txBody>
          <a:bodyPr/>
          <a:lstStyle/>
          <a:p>
            <a:r>
              <a:rPr lang="en-GB" dirty="0"/>
              <a:t>TAG DESCRIPTORS</a:t>
            </a:r>
          </a:p>
        </p:txBody>
      </p:sp>
      <p:pic>
        <p:nvPicPr>
          <p:cNvPr id="5122" name="Picture 2" descr="Tag Descriptors                                        The succeeding letter(s) areThe first letter is used to designate  ...">
            <a:extLst>
              <a:ext uri="{FF2B5EF4-FFF2-40B4-BE49-F238E27FC236}">
                <a16:creationId xmlns:a16="http://schemas.microsoft.com/office/drawing/2014/main" id="{E791554D-6966-4976-8EA6-A74BA2A8353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099" t="28374" r="5340" b="9502"/>
          <a:stretch/>
        </p:blipFill>
        <p:spPr bwMode="auto">
          <a:xfrm>
            <a:off x="228600" y="1447800"/>
            <a:ext cx="8735107" cy="46482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592886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B66AF3-FEAD-4076-B36A-C019725C8310}"/>
              </a:ext>
            </a:extLst>
          </p:cNvPr>
          <p:cNvSpPr>
            <a:spLocks noGrp="1"/>
          </p:cNvSpPr>
          <p:nvPr>
            <p:ph type="title"/>
          </p:nvPr>
        </p:nvSpPr>
        <p:spPr/>
        <p:txBody>
          <a:bodyPr/>
          <a:lstStyle/>
          <a:p>
            <a:r>
              <a:rPr lang="en-GB" dirty="0"/>
              <a:t>TAG NUMBERS</a:t>
            </a:r>
          </a:p>
        </p:txBody>
      </p:sp>
      <p:pic>
        <p:nvPicPr>
          <p:cNvPr id="6146" name="Picture 2" descr="Tag NumbersTag ânumbersâ are letters and numbers placed within or near the instrument to identify the type and function of...">
            <a:extLst>
              <a:ext uri="{FF2B5EF4-FFF2-40B4-BE49-F238E27FC236}">
                <a16:creationId xmlns:a16="http://schemas.microsoft.com/office/drawing/2014/main" id="{0CE850CC-0598-47B3-93FA-8836E6472C9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341" t="18755" r="4286" b="5282"/>
          <a:stretch/>
        </p:blipFill>
        <p:spPr bwMode="auto">
          <a:xfrm>
            <a:off x="228600" y="1219199"/>
            <a:ext cx="8763000" cy="55242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484661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C06DC7-6667-4AC2-8431-CDE6219F179B}"/>
              </a:ext>
            </a:extLst>
          </p:cNvPr>
          <p:cNvSpPr>
            <a:spLocks noGrp="1"/>
          </p:cNvSpPr>
          <p:nvPr>
            <p:ph type="title"/>
          </p:nvPr>
        </p:nvSpPr>
        <p:spPr/>
        <p:txBody>
          <a:bodyPr/>
          <a:lstStyle/>
          <a:p>
            <a:r>
              <a:rPr lang="en-GB" dirty="0"/>
              <a:t>ISA S5.1 IDENTIFICATION LETTERS</a:t>
            </a:r>
          </a:p>
        </p:txBody>
      </p:sp>
      <p:pic>
        <p:nvPicPr>
          <p:cNvPr id="7170" name="Picture 2" descr="ISA S5.1 Identification Letters ">
            <a:extLst>
              <a:ext uri="{FF2B5EF4-FFF2-40B4-BE49-F238E27FC236}">
                <a16:creationId xmlns:a16="http://schemas.microsoft.com/office/drawing/2014/main" id="{EADCDC0D-1CB1-4EE7-AB52-D54E7608D4C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912" t="15479" r="9912" b="5751"/>
          <a:stretch/>
        </p:blipFill>
        <p:spPr bwMode="auto">
          <a:xfrm>
            <a:off x="685800" y="1102252"/>
            <a:ext cx="7848600" cy="57831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875112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A7B5A-A41E-43A8-8214-DB77053091D7}"/>
              </a:ext>
            </a:extLst>
          </p:cNvPr>
          <p:cNvSpPr>
            <a:spLocks noGrp="1"/>
          </p:cNvSpPr>
          <p:nvPr>
            <p:ph type="title"/>
          </p:nvPr>
        </p:nvSpPr>
        <p:spPr/>
        <p:txBody>
          <a:bodyPr/>
          <a:lstStyle/>
          <a:p>
            <a:r>
              <a:rPr lang="en-GB" dirty="0"/>
              <a:t>EXAMPLES</a:t>
            </a:r>
          </a:p>
        </p:txBody>
      </p:sp>
      <p:pic>
        <p:nvPicPr>
          <p:cNvPr id="8194" name="Picture 2" descr="Examples ">
            <a:extLst>
              <a:ext uri="{FF2B5EF4-FFF2-40B4-BE49-F238E27FC236}">
                <a16:creationId xmlns:a16="http://schemas.microsoft.com/office/drawing/2014/main" id="{115266D3-1B52-42D3-860B-D724C09F8BF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626" t="20402" r="40154" b="9269"/>
          <a:stretch/>
        </p:blipFill>
        <p:spPr bwMode="auto">
          <a:xfrm>
            <a:off x="1981200" y="1219200"/>
            <a:ext cx="5145024" cy="51969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5085682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04E602-A30F-41D9-9E9C-7D155B7E6E50}"/>
              </a:ext>
            </a:extLst>
          </p:cNvPr>
          <p:cNvSpPr>
            <a:spLocks noGrp="1"/>
          </p:cNvSpPr>
          <p:nvPr>
            <p:ph type="title"/>
          </p:nvPr>
        </p:nvSpPr>
        <p:spPr/>
        <p:txBody>
          <a:bodyPr/>
          <a:lstStyle/>
          <a:p>
            <a:r>
              <a:rPr lang="en-GB" dirty="0"/>
              <a:t>INSTRUMENT LOCATION</a:t>
            </a:r>
          </a:p>
        </p:txBody>
      </p:sp>
      <p:pic>
        <p:nvPicPr>
          <p:cNvPr id="9218" name="Picture 2" descr="Instrument LocationThe presence or absence of a line determines the location of the physical   device. For example no line...">
            <a:extLst>
              <a:ext uri="{FF2B5EF4-FFF2-40B4-BE49-F238E27FC236}">
                <a16:creationId xmlns:a16="http://schemas.microsoft.com/office/drawing/2014/main" id="{C57E5FA5-ABCD-44D5-84B8-A9E48892129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461" t="18763" r="7802" b="5750"/>
          <a:stretch/>
        </p:blipFill>
        <p:spPr bwMode="auto">
          <a:xfrm>
            <a:off x="381000" y="1295400"/>
            <a:ext cx="8373716" cy="54034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4209686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E03225-71F9-4971-AAB8-B3D12086FE07}"/>
              </a:ext>
            </a:extLst>
          </p:cNvPr>
          <p:cNvSpPr>
            <a:spLocks noGrp="1"/>
          </p:cNvSpPr>
          <p:nvPr>
            <p:ph type="title"/>
          </p:nvPr>
        </p:nvSpPr>
        <p:spPr/>
        <p:txBody>
          <a:bodyPr/>
          <a:lstStyle/>
          <a:p>
            <a:r>
              <a:rPr lang="en-GB" dirty="0"/>
              <a:t>SHARED DISPLAYS/CONTROL</a:t>
            </a:r>
          </a:p>
        </p:txBody>
      </p:sp>
      <p:pic>
        <p:nvPicPr>
          <p:cNvPr id="10242" name="Picture 2" descr="Shared Displays/Shared ControlSome instruments are part of a Distributed Control  System (DCS) where a specific controller...">
            <a:extLst>
              <a:ext uri="{FF2B5EF4-FFF2-40B4-BE49-F238E27FC236}">
                <a16:creationId xmlns:a16="http://schemas.microsoft.com/office/drawing/2014/main" id="{3826BB9C-BFE2-4B8F-9841-40B2DBE3AF3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759" t="21575" r="6923" b="18645"/>
          <a:stretch/>
        </p:blipFill>
        <p:spPr bwMode="auto">
          <a:xfrm>
            <a:off x="30480" y="1447800"/>
            <a:ext cx="9108136" cy="45719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5932378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DC2B9-7766-49B6-B626-3ACE29F13894}"/>
              </a:ext>
            </a:extLst>
          </p:cNvPr>
          <p:cNvSpPr>
            <a:spLocks noGrp="1"/>
          </p:cNvSpPr>
          <p:nvPr>
            <p:ph type="title"/>
          </p:nvPr>
        </p:nvSpPr>
        <p:spPr/>
        <p:txBody>
          <a:bodyPr>
            <a:normAutofit fontScale="90000"/>
          </a:bodyPr>
          <a:lstStyle/>
          <a:p>
            <a:r>
              <a:rPr lang="en-GB" dirty="0"/>
              <a:t>INSTRUMENT TYPE AND LOCATION</a:t>
            </a:r>
            <a:br>
              <a:rPr lang="en-GB" dirty="0"/>
            </a:br>
            <a:endParaRPr lang="en-GB" dirty="0"/>
          </a:p>
        </p:txBody>
      </p:sp>
      <p:pic>
        <p:nvPicPr>
          <p:cNvPr id="11266" name="Picture 2" descr="Summary of instrument type &amp; location ">
            <a:extLst>
              <a:ext uri="{FF2B5EF4-FFF2-40B4-BE49-F238E27FC236}">
                <a16:creationId xmlns:a16="http://schemas.microsoft.com/office/drawing/2014/main" id="{8A2512C5-58AD-4EB0-921D-17E4E57C139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9406" t="20403" r="14132" b="9971"/>
          <a:stretch/>
        </p:blipFill>
        <p:spPr bwMode="auto">
          <a:xfrm>
            <a:off x="838200" y="924631"/>
            <a:ext cx="7543800" cy="59272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7105254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3C3EF-9503-4199-9EFC-56A8D952A27B}"/>
              </a:ext>
            </a:extLst>
          </p:cNvPr>
          <p:cNvSpPr>
            <a:spLocks noGrp="1"/>
          </p:cNvSpPr>
          <p:nvPr>
            <p:ph type="title"/>
          </p:nvPr>
        </p:nvSpPr>
        <p:spPr/>
        <p:txBody>
          <a:bodyPr>
            <a:normAutofit fontScale="90000"/>
          </a:bodyPr>
          <a:lstStyle/>
          <a:p>
            <a:r>
              <a:rPr lang="en-GB" dirty="0"/>
              <a:t>PIPING AND CONNECTION SYMBOLS</a:t>
            </a:r>
          </a:p>
        </p:txBody>
      </p:sp>
      <p:pic>
        <p:nvPicPr>
          <p:cNvPr id="12290" name="Picture 2" descr="Piping and Connection Symbols                These symbols are                  used to identify how                  the ...">
            <a:extLst>
              <a:ext uri="{FF2B5EF4-FFF2-40B4-BE49-F238E27FC236}">
                <a16:creationId xmlns:a16="http://schemas.microsoft.com/office/drawing/2014/main" id="{9580D79C-E974-4035-8182-3A1A84FF225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450" t="17355" r="3054" b="4579"/>
          <a:stretch/>
        </p:blipFill>
        <p:spPr bwMode="auto">
          <a:xfrm>
            <a:off x="533400" y="1371600"/>
            <a:ext cx="8153400" cy="53341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4501923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D2E6F2-DF13-409D-B964-38EFE7778086}"/>
              </a:ext>
            </a:extLst>
          </p:cNvPr>
          <p:cNvSpPr>
            <a:spLocks noGrp="1"/>
          </p:cNvSpPr>
          <p:nvPr>
            <p:ph type="title"/>
          </p:nvPr>
        </p:nvSpPr>
        <p:spPr/>
        <p:txBody>
          <a:bodyPr/>
          <a:lstStyle/>
          <a:p>
            <a:r>
              <a:rPr lang="en-GB" dirty="0"/>
              <a:t>VALVE SYMBOLS</a:t>
            </a:r>
          </a:p>
        </p:txBody>
      </p:sp>
      <p:pic>
        <p:nvPicPr>
          <p:cNvPr id="14338" name="Picture 2" descr="Valve Symbols ">
            <a:extLst>
              <a:ext uri="{FF2B5EF4-FFF2-40B4-BE49-F238E27FC236}">
                <a16:creationId xmlns:a16="http://schemas.microsoft.com/office/drawing/2014/main" id="{505DC496-F5B7-4691-A8A1-11AD67936EF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3780" t="24623" r="16066" b="10205"/>
          <a:stretch/>
        </p:blipFill>
        <p:spPr bwMode="auto">
          <a:xfrm>
            <a:off x="914400" y="1371600"/>
            <a:ext cx="7510742" cy="52330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134892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Valve Types</a:t>
            </a:r>
            <a:endParaRPr lang="en-GB" dirty="0"/>
          </a:p>
        </p:txBody>
      </p:sp>
      <p:pic>
        <p:nvPicPr>
          <p:cNvPr id="1026" name="Picture 2" descr="Image result for valve types"/>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933700" y="1600200"/>
            <a:ext cx="3276600" cy="51489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1784611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D5E20-9485-4817-91C9-218B724AE91C}"/>
              </a:ext>
            </a:extLst>
          </p:cNvPr>
          <p:cNvSpPr>
            <a:spLocks noGrp="1"/>
          </p:cNvSpPr>
          <p:nvPr>
            <p:ph type="title"/>
          </p:nvPr>
        </p:nvSpPr>
        <p:spPr/>
        <p:txBody>
          <a:bodyPr/>
          <a:lstStyle/>
          <a:p>
            <a:r>
              <a:rPr lang="en-GB" dirty="0"/>
              <a:t>P AND ID EXAMPLE</a:t>
            </a:r>
          </a:p>
        </p:txBody>
      </p:sp>
      <p:pic>
        <p:nvPicPr>
          <p:cNvPr id="15362" name="Picture 2" descr="P&amp;ID Example  Temperature Controller     and Recorder                                               TRC                   ...">
            <a:extLst>
              <a:ext uri="{FF2B5EF4-FFF2-40B4-BE49-F238E27FC236}">
                <a16:creationId xmlns:a16="http://schemas.microsoft.com/office/drawing/2014/main" id="{A4A77FC2-5A26-4EF3-A444-E4AC8D84475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340" t="26968" r="7275" b="19582"/>
          <a:stretch/>
        </p:blipFill>
        <p:spPr bwMode="auto">
          <a:xfrm>
            <a:off x="0" y="1371600"/>
            <a:ext cx="9135639" cy="4419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481918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1BBC0D-299F-4DC7-BB23-EDD3E5045732}"/>
              </a:ext>
            </a:extLst>
          </p:cNvPr>
          <p:cNvSpPr>
            <a:spLocks noGrp="1"/>
          </p:cNvSpPr>
          <p:nvPr>
            <p:ph type="title"/>
          </p:nvPr>
        </p:nvSpPr>
        <p:spPr/>
        <p:txBody>
          <a:bodyPr/>
          <a:lstStyle/>
          <a:p>
            <a:r>
              <a:rPr lang="en-GB" dirty="0"/>
              <a:t>P AND ID EXERCISE</a:t>
            </a:r>
          </a:p>
        </p:txBody>
      </p:sp>
      <p:pic>
        <p:nvPicPr>
          <p:cNvPr id="16386" name="Picture 2" descr="P&amp;ID Exercise          FIC          TIC1         YIC2          TY    3          FT          TT          1          2      ...">
            <a:extLst>
              <a:ext uri="{FF2B5EF4-FFF2-40B4-BE49-F238E27FC236}">
                <a16:creationId xmlns:a16="http://schemas.microsoft.com/office/drawing/2014/main" id="{3DDCFEE5-78E3-49E5-9180-59415D87CE5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516" t="20403" r="6747" b="6923"/>
          <a:stretch/>
        </p:blipFill>
        <p:spPr bwMode="auto">
          <a:xfrm>
            <a:off x="228600" y="1219200"/>
            <a:ext cx="8763000" cy="54439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611096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6BEA29-5D0E-417D-A3C2-1598D48761E0}"/>
              </a:ext>
            </a:extLst>
          </p:cNvPr>
          <p:cNvSpPr>
            <a:spLocks noGrp="1"/>
          </p:cNvSpPr>
          <p:nvPr>
            <p:ph type="title"/>
          </p:nvPr>
        </p:nvSpPr>
        <p:spPr/>
        <p:txBody>
          <a:bodyPr/>
          <a:lstStyle/>
          <a:p>
            <a:r>
              <a:rPr lang="en-GB" dirty="0"/>
              <a:t>P AND ID EXERCISE</a:t>
            </a:r>
          </a:p>
        </p:txBody>
      </p:sp>
      <p:pic>
        <p:nvPicPr>
          <p:cNvPr id="17410" name="Picture 2" descr="P&amp;ID Exercise          FIC â          Flow Indicating Controller          TIC          Temperature Indicating Cont.       ...">
            <a:extLst>
              <a:ext uri="{FF2B5EF4-FFF2-40B4-BE49-F238E27FC236}">
                <a16:creationId xmlns:a16="http://schemas.microsoft.com/office/drawing/2014/main" id="{CA1BD52D-141F-457F-A99A-0DF1C0F1350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692" t="20169" r="6571" b="6455"/>
          <a:stretch/>
        </p:blipFill>
        <p:spPr bwMode="auto">
          <a:xfrm>
            <a:off x="228600" y="1219200"/>
            <a:ext cx="8763000" cy="54966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5937016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9D9542-67A4-4FA3-AC95-730646BF4BF9}"/>
              </a:ext>
            </a:extLst>
          </p:cNvPr>
          <p:cNvSpPr>
            <a:spLocks noGrp="1"/>
          </p:cNvSpPr>
          <p:nvPr>
            <p:ph type="title"/>
          </p:nvPr>
        </p:nvSpPr>
        <p:spPr/>
        <p:txBody>
          <a:bodyPr/>
          <a:lstStyle/>
          <a:p>
            <a:r>
              <a:rPr lang="en-GB" dirty="0"/>
              <a:t>PROCESS FLOW DIAGRAM PFD</a:t>
            </a:r>
          </a:p>
        </p:txBody>
      </p:sp>
      <p:pic>
        <p:nvPicPr>
          <p:cNvPr id="18434" name="Picture 2" descr="Process Flow Diagram - PFDA PFD shows less detail than a P&amp;ID and is  used only to understand how the process  works ">
            <a:extLst>
              <a:ext uri="{FF2B5EF4-FFF2-40B4-BE49-F238E27FC236}">
                <a16:creationId xmlns:a16="http://schemas.microsoft.com/office/drawing/2014/main" id="{A7A4B609-A71B-4E76-8C34-E8BB83AC66D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220" t="19934" r="9209" b="13019"/>
          <a:stretch/>
        </p:blipFill>
        <p:spPr bwMode="auto">
          <a:xfrm>
            <a:off x="228600" y="1295400"/>
            <a:ext cx="8686800" cy="5165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7964225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833823-6FCD-46C1-B0B4-1A47B7B69161}"/>
              </a:ext>
            </a:extLst>
          </p:cNvPr>
          <p:cNvSpPr>
            <a:spLocks noGrp="1"/>
          </p:cNvSpPr>
          <p:nvPr>
            <p:ph type="title"/>
          </p:nvPr>
        </p:nvSpPr>
        <p:spPr/>
        <p:txBody>
          <a:bodyPr/>
          <a:lstStyle/>
          <a:p>
            <a:r>
              <a:rPr lang="en-GB" dirty="0"/>
              <a:t>P and ID Services</a:t>
            </a:r>
          </a:p>
        </p:txBody>
      </p:sp>
      <p:sp>
        <p:nvSpPr>
          <p:cNvPr id="3" name="Content Placeholder 2">
            <a:extLst>
              <a:ext uri="{FF2B5EF4-FFF2-40B4-BE49-F238E27FC236}">
                <a16:creationId xmlns:a16="http://schemas.microsoft.com/office/drawing/2014/main" id="{E15575D5-5AD7-45EC-8EC9-16C35CE21F2C}"/>
              </a:ext>
            </a:extLst>
          </p:cNvPr>
          <p:cNvSpPr>
            <a:spLocks noGrp="1"/>
          </p:cNvSpPr>
          <p:nvPr>
            <p:ph idx="1"/>
          </p:nvPr>
        </p:nvSpPr>
        <p:spPr/>
        <p:txBody>
          <a:bodyPr>
            <a:normAutofit fontScale="92500"/>
          </a:bodyPr>
          <a:lstStyle/>
          <a:p>
            <a:pPr marL="0" indent="0">
              <a:buNone/>
            </a:pPr>
            <a:r>
              <a:rPr lang="en-GB" b="1" dirty="0"/>
              <a:t>    Normally the services are either already </a:t>
            </a:r>
          </a:p>
          <a:p>
            <a:pPr marL="0" indent="0">
              <a:buNone/>
            </a:pPr>
            <a:r>
              <a:rPr lang="en-GB" b="1" dirty="0"/>
              <a:t>    available, or are installed first into the plant and </a:t>
            </a:r>
          </a:p>
          <a:p>
            <a:pPr marL="0" indent="0">
              <a:buNone/>
            </a:pPr>
            <a:r>
              <a:rPr lang="en-GB" b="1" dirty="0"/>
              <a:t>    these include:</a:t>
            </a:r>
          </a:p>
          <a:p>
            <a:r>
              <a:rPr lang="en-GB" b="1" dirty="0">
                <a:solidFill>
                  <a:srgbClr val="0070C0"/>
                </a:solidFill>
              </a:rPr>
              <a:t>Water</a:t>
            </a:r>
            <a:r>
              <a:rPr lang="en-GB" b="1" dirty="0"/>
              <a:t> (often demineralised by ion exchange )</a:t>
            </a:r>
          </a:p>
          <a:p>
            <a:r>
              <a:rPr lang="en-GB" b="1" dirty="0">
                <a:solidFill>
                  <a:srgbClr val="FF0000"/>
                </a:solidFill>
              </a:rPr>
              <a:t>Steam</a:t>
            </a:r>
            <a:r>
              <a:rPr lang="en-GB" b="1" dirty="0"/>
              <a:t> (often super – heated &gt;100</a:t>
            </a:r>
            <a:r>
              <a:rPr lang="en-GB" b="1" baseline="30000" dirty="0"/>
              <a:t>o</a:t>
            </a:r>
            <a:r>
              <a:rPr lang="en-GB" b="1" dirty="0"/>
              <a:t>C)</a:t>
            </a:r>
          </a:p>
          <a:p>
            <a:r>
              <a:rPr lang="en-GB" b="1" dirty="0">
                <a:solidFill>
                  <a:srgbClr val="00B050"/>
                </a:solidFill>
              </a:rPr>
              <a:t>Air</a:t>
            </a:r>
            <a:r>
              <a:rPr lang="en-GB" b="1" dirty="0"/>
              <a:t> (compressed to several atmospheres (bars))</a:t>
            </a:r>
          </a:p>
          <a:p>
            <a:r>
              <a:rPr lang="en-GB" b="1" dirty="0"/>
              <a:t>Electricity (voltage and phase depends on plant)</a:t>
            </a:r>
          </a:p>
          <a:p>
            <a:r>
              <a:rPr lang="en-GB" b="1" dirty="0"/>
              <a:t>Natural or other gas supplies</a:t>
            </a:r>
          </a:p>
        </p:txBody>
      </p:sp>
    </p:spTree>
    <p:extLst>
      <p:ext uri="{BB962C8B-B14F-4D97-AF65-F5344CB8AC3E}">
        <p14:creationId xmlns:p14="http://schemas.microsoft.com/office/powerpoint/2010/main" val="77614790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5EF0A-0362-4F3C-8FC0-5949EC00196E}"/>
              </a:ext>
            </a:extLst>
          </p:cNvPr>
          <p:cNvSpPr>
            <a:spLocks noGrp="1"/>
          </p:cNvSpPr>
          <p:nvPr>
            <p:ph type="title"/>
          </p:nvPr>
        </p:nvSpPr>
        <p:spPr/>
        <p:txBody>
          <a:bodyPr/>
          <a:lstStyle/>
          <a:p>
            <a:endParaRPr lang="en-GB"/>
          </a:p>
        </p:txBody>
      </p:sp>
      <p:pic>
        <p:nvPicPr>
          <p:cNvPr id="1026" name="Picture 2" descr="latent heat">
            <a:extLst>
              <a:ext uri="{FF2B5EF4-FFF2-40B4-BE49-F238E27FC236}">
                <a16:creationId xmlns:a16="http://schemas.microsoft.com/office/drawing/2014/main" id="{495C36BC-72A6-4AE0-B639-38D4DB64EF8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52600" y="1600200"/>
            <a:ext cx="4953000" cy="49910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63159887"/>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Bimetallic Thermal Control</a:t>
            </a:r>
            <a:endParaRPr lang="en-GB" dirty="0"/>
          </a:p>
        </p:txBody>
      </p:sp>
      <p:pic>
        <p:nvPicPr>
          <p:cNvPr id="2050" name="Picture 2" descr="Image result for temperature measurement types"/>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143001" y="1687248"/>
            <a:ext cx="6707478" cy="42563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2734297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Thermocouple</a:t>
            </a:r>
            <a:endParaRPr lang="en-GB" dirty="0"/>
          </a:p>
        </p:txBody>
      </p:sp>
      <p:sp>
        <p:nvSpPr>
          <p:cNvPr id="7" name="AutoShape 6" descr="Image result for thermocouple principle"/>
          <p:cNvSpPr>
            <a:spLocks noChangeAspect="1" noChangeArrowheads="1"/>
          </p:cNvSpPr>
          <p:nvPr/>
        </p:nvSpPr>
        <p:spPr bwMode="auto">
          <a:xfrm>
            <a:off x="2819400" y="3124200"/>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9" name="Picture 8"/>
          <p:cNvPicPr>
            <a:picLocks noChangeAspect="1"/>
          </p:cNvPicPr>
          <p:nvPr/>
        </p:nvPicPr>
        <p:blipFill>
          <a:blip r:embed="rId2"/>
          <a:stretch>
            <a:fillRect/>
          </a:stretch>
        </p:blipFill>
        <p:spPr>
          <a:xfrm>
            <a:off x="838200" y="1828800"/>
            <a:ext cx="7412938" cy="4100512"/>
          </a:xfrm>
          <a:prstGeom prst="rect">
            <a:avLst/>
          </a:prstGeom>
        </p:spPr>
      </p:pic>
    </p:spTree>
    <p:extLst>
      <p:ext uri="{BB962C8B-B14F-4D97-AF65-F5344CB8AC3E}">
        <p14:creationId xmlns:p14="http://schemas.microsoft.com/office/powerpoint/2010/main" val="114734893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1368122943"/>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515</TotalTime>
  <Words>294</Words>
  <Application>Microsoft Office PowerPoint</Application>
  <PresentationFormat>On-screen Show (4:3)</PresentationFormat>
  <Paragraphs>35</Paragraphs>
  <Slides>23</Slides>
  <Notes>2</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23</vt:i4>
      </vt:variant>
    </vt:vector>
  </HeadingPairs>
  <TitlesOfParts>
    <vt:vector size="26" baseType="lpstr">
      <vt:lpstr>Arial</vt:lpstr>
      <vt:lpstr>Calibri</vt:lpstr>
      <vt:lpstr>Office Theme</vt:lpstr>
      <vt:lpstr>PIPING AND INSTRUMENTATION DESIGN</vt:lpstr>
      <vt:lpstr>TEMPERATURE PROCESS</vt:lpstr>
      <vt:lpstr>BUILDING THE  P AND ID</vt:lpstr>
      <vt:lpstr>TAG NUMBERS</vt:lpstr>
      <vt:lpstr>TAG DESCRIPTORS</vt:lpstr>
      <vt:lpstr>TAG NUMBERS</vt:lpstr>
      <vt:lpstr>ISA S5.1 IDENTIFICATION LETTERS</vt:lpstr>
      <vt:lpstr>EXAMPLES</vt:lpstr>
      <vt:lpstr>INSTRUMENT LOCATION</vt:lpstr>
      <vt:lpstr>SHARED DISPLAYS/CONTROL</vt:lpstr>
      <vt:lpstr>INSTRUMENT TYPE AND LOCATION </vt:lpstr>
      <vt:lpstr>PIPING AND CONNECTION SYMBOLS</vt:lpstr>
      <vt:lpstr>VALVE SYMBOLS</vt:lpstr>
      <vt:lpstr>Valve Types</vt:lpstr>
      <vt:lpstr>P AND ID EXAMPLE</vt:lpstr>
      <vt:lpstr>P AND ID EXERCISE</vt:lpstr>
      <vt:lpstr>P AND ID EXERCISE</vt:lpstr>
      <vt:lpstr>PROCESS FLOW DIAGRAM PFD</vt:lpstr>
      <vt:lpstr>P and ID Services</vt:lpstr>
      <vt:lpstr>PowerPoint Presentation</vt:lpstr>
      <vt:lpstr>Bimetallic Thermal Control</vt:lpstr>
      <vt:lpstr>Thermocouple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Philip</dc:creator>
  <cp:lastModifiedBy>Arnaud Marotin</cp:lastModifiedBy>
  <cp:revision>66</cp:revision>
  <dcterms:created xsi:type="dcterms:W3CDTF">2006-08-16T00:00:00Z</dcterms:created>
  <dcterms:modified xsi:type="dcterms:W3CDTF">2019-02-27T13:06:14Z</dcterms:modified>
</cp:coreProperties>
</file>